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a Soha" initials="AS"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57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C9677-0C66-4B77-B3B3-451C12A0DD6C}" type="datetimeFigureOut">
              <a:rPr lang="en-US" smtClean="0"/>
              <a:t>1/28/2015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11E1D-0E4D-4700-BF64-D43DFB438663}" type="slidenum">
              <a:rPr lang="en-US" smtClean="0"/>
              <a:t>‹#›</a:t>
            </a:fld>
            <a:endParaRPr lang="en-US"/>
          </a:p>
        </p:txBody>
      </p:sp>
    </p:spTree>
    <p:extLst>
      <p:ext uri="{BB962C8B-B14F-4D97-AF65-F5344CB8AC3E}">
        <p14:creationId xmlns:p14="http://schemas.microsoft.com/office/powerpoint/2010/main" val="120764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1711655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298218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2548848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154724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307855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1/29/2015</a:t>
            </a:r>
            <a:endParaRPr lang="en-US"/>
          </a:p>
        </p:txBody>
      </p:sp>
      <p:sp>
        <p:nvSpPr>
          <p:cNvPr id="6" name="Footer Placeholder 5"/>
          <p:cNvSpPr>
            <a:spLocks noGrp="1"/>
          </p:cNvSpPr>
          <p:nvPr>
            <p:ph type="ftr" sz="quarter" idx="11"/>
          </p:nvPr>
        </p:nvSpPr>
        <p:spPr/>
        <p:txBody>
          <a:bodyPr/>
          <a:lstStyle/>
          <a:p>
            <a:r>
              <a:rPr lang="en-US" smtClean="0"/>
              <a:t>Eugene "JJ" Schmidt, PPD/FTBF</a:t>
            </a:r>
            <a:endParaRPr lang="en-US"/>
          </a:p>
        </p:txBody>
      </p:sp>
      <p:sp>
        <p:nvSpPr>
          <p:cNvPr id="7" name="Slide Number Placeholder 6"/>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97421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1/29/2015</a:t>
            </a:r>
            <a:endParaRPr lang="en-US"/>
          </a:p>
        </p:txBody>
      </p:sp>
      <p:sp>
        <p:nvSpPr>
          <p:cNvPr id="8" name="Footer Placeholder 7"/>
          <p:cNvSpPr>
            <a:spLocks noGrp="1"/>
          </p:cNvSpPr>
          <p:nvPr>
            <p:ph type="ftr" sz="quarter" idx="11"/>
          </p:nvPr>
        </p:nvSpPr>
        <p:spPr/>
        <p:txBody>
          <a:bodyPr/>
          <a:lstStyle/>
          <a:p>
            <a:r>
              <a:rPr lang="en-US" smtClean="0"/>
              <a:t>Eugene "JJ" Schmidt, PPD/FTBF</a:t>
            </a:r>
            <a:endParaRPr lang="en-US"/>
          </a:p>
        </p:txBody>
      </p:sp>
      <p:sp>
        <p:nvSpPr>
          <p:cNvPr id="9" name="Slide Number Placeholder 8"/>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341621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1/29/2015</a:t>
            </a:r>
            <a:endParaRPr lang="en-US"/>
          </a:p>
        </p:txBody>
      </p:sp>
      <p:sp>
        <p:nvSpPr>
          <p:cNvPr id="4" name="Footer Placeholder 3"/>
          <p:cNvSpPr>
            <a:spLocks noGrp="1"/>
          </p:cNvSpPr>
          <p:nvPr>
            <p:ph type="ftr" sz="quarter" idx="11"/>
          </p:nvPr>
        </p:nvSpPr>
        <p:spPr/>
        <p:txBody>
          <a:bodyPr/>
          <a:lstStyle/>
          <a:p>
            <a:r>
              <a:rPr lang="en-US" smtClean="0"/>
              <a:t>Eugene "JJ" Schmidt, PPD/FTBF</a:t>
            </a:r>
            <a:endParaRPr lang="en-US"/>
          </a:p>
        </p:txBody>
      </p:sp>
      <p:sp>
        <p:nvSpPr>
          <p:cNvPr id="5" name="Slide Number Placeholder 4"/>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175177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1/29/2015</a:t>
            </a:r>
            <a:endParaRPr lang="en-US"/>
          </a:p>
        </p:txBody>
      </p:sp>
      <p:sp>
        <p:nvSpPr>
          <p:cNvPr id="3" name="Footer Placeholder 2"/>
          <p:cNvSpPr>
            <a:spLocks noGrp="1"/>
          </p:cNvSpPr>
          <p:nvPr>
            <p:ph type="ftr" sz="quarter" idx="11"/>
          </p:nvPr>
        </p:nvSpPr>
        <p:spPr/>
        <p:txBody>
          <a:bodyPr/>
          <a:lstStyle/>
          <a:p>
            <a:r>
              <a:rPr lang="en-US" smtClean="0"/>
              <a:t>Eugene "JJ" Schmidt, PPD/FTBF</a:t>
            </a:r>
            <a:endParaRPr lang="en-US"/>
          </a:p>
        </p:txBody>
      </p:sp>
      <p:sp>
        <p:nvSpPr>
          <p:cNvPr id="4" name="Slide Number Placeholder 3"/>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3077708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1/29/2015</a:t>
            </a:r>
            <a:endParaRPr lang="en-US"/>
          </a:p>
        </p:txBody>
      </p:sp>
      <p:sp>
        <p:nvSpPr>
          <p:cNvPr id="6" name="Footer Placeholder 5"/>
          <p:cNvSpPr>
            <a:spLocks noGrp="1"/>
          </p:cNvSpPr>
          <p:nvPr>
            <p:ph type="ftr" sz="quarter" idx="11"/>
          </p:nvPr>
        </p:nvSpPr>
        <p:spPr/>
        <p:txBody>
          <a:bodyPr/>
          <a:lstStyle/>
          <a:p>
            <a:r>
              <a:rPr lang="en-US" smtClean="0"/>
              <a:t>Eugene "JJ" Schmidt, PPD/FTBF</a:t>
            </a:r>
            <a:endParaRPr lang="en-US"/>
          </a:p>
        </p:txBody>
      </p:sp>
      <p:sp>
        <p:nvSpPr>
          <p:cNvPr id="7" name="Slide Number Placeholder 6"/>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18487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1/29/2015</a:t>
            </a:r>
            <a:endParaRPr lang="en-US"/>
          </a:p>
        </p:txBody>
      </p:sp>
      <p:sp>
        <p:nvSpPr>
          <p:cNvPr id="6" name="Footer Placeholder 5"/>
          <p:cNvSpPr>
            <a:spLocks noGrp="1"/>
          </p:cNvSpPr>
          <p:nvPr>
            <p:ph type="ftr" sz="quarter" idx="11"/>
          </p:nvPr>
        </p:nvSpPr>
        <p:spPr/>
        <p:txBody>
          <a:bodyPr/>
          <a:lstStyle/>
          <a:p>
            <a:r>
              <a:rPr lang="en-US" smtClean="0"/>
              <a:t>Eugene "JJ" Schmidt, PPD/FTBF</a:t>
            </a:r>
            <a:endParaRPr lang="en-US"/>
          </a:p>
        </p:txBody>
      </p:sp>
      <p:sp>
        <p:nvSpPr>
          <p:cNvPr id="7" name="Slide Number Placeholder 6"/>
          <p:cNvSpPr>
            <a:spLocks noGrp="1"/>
          </p:cNvSpPr>
          <p:nvPr>
            <p:ph type="sldNum" sz="quarter" idx="12"/>
          </p:nvPr>
        </p:nvSpPr>
        <p:spPr/>
        <p:txBody>
          <a:bodyPr/>
          <a:lstStyle/>
          <a:p>
            <a:fld id="{049DD6E3-5F23-424F-BAF5-D5F23E29D441}" type="slidenum">
              <a:rPr lang="en-US" smtClean="0"/>
              <a:t>‹#›</a:t>
            </a:fld>
            <a:endParaRPr lang="en-US"/>
          </a:p>
        </p:txBody>
      </p:sp>
    </p:spTree>
    <p:extLst>
      <p:ext uri="{BB962C8B-B14F-4D97-AF65-F5344CB8AC3E}">
        <p14:creationId xmlns:p14="http://schemas.microsoft.com/office/powerpoint/2010/main" val="2123963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42000" b="-4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1/29/2015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Eugene "JJ" Schmidt, PPD/FTBF</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DD6E3-5F23-424F-BAF5-D5F23E29D441}" type="slidenum">
              <a:rPr lang="en-US" smtClean="0"/>
              <a:t>‹#›</a:t>
            </a:fld>
            <a:endParaRPr lang="en-US"/>
          </a:p>
        </p:txBody>
      </p:sp>
    </p:spTree>
    <p:extLst>
      <p:ext uri="{BB962C8B-B14F-4D97-AF65-F5344CB8AC3E}">
        <p14:creationId xmlns:p14="http://schemas.microsoft.com/office/powerpoint/2010/main" val="783423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4"/>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accent5"/>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2000" kern="1200">
          <a:solidFill>
            <a:schemeClr val="accent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accent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apc.fnal.gov/MUONRD/MTA_Mucool_Mice/" TargetMode="External"/><Relationship Id="rId2" Type="http://schemas.openxmlformats.org/officeDocument/2006/relationships/hyperlink" Target="http://asta.fnal.gov/files/presentations/20140114_ASTA_Seminar_Harm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Progress on July Recommendations</a:t>
            </a:r>
          </a:p>
        </p:txBody>
      </p:sp>
      <p:sp>
        <p:nvSpPr>
          <p:cNvPr id="3" name="Subtitle 2"/>
          <p:cNvSpPr>
            <a:spLocks noGrp="1"/>
          </p:cNvSpPr>
          <p:nvPr>
            <p:ph type="subTitle" idx="1"/>
          </p:nvPr>
        </p:nvSpPr>
        <p:spPr/>
        <p:txBody>
          <a:bodyPr/>
          <a:lstStyle/>
          <a:p>
            <a:r>
              <a:rPr lang="en-US" sz="2800" dirty="0"/>
              <a:t>Fermilab </a:t>
            </a:r>
            <a:r>
              <a:rPr lang="en-US" sz="2800" dirty="0" err="1"/>
              <a:t>Testbeam</a:t>
            </a:r>
            <a:r>
              <a:rPr lang="en-US" sz="2800" dirty="0"/>
              <a:t> Committee </a:t>
            </a:r>
            <a:r>
              <a:rPr lang="en-US" sz="2800" dirty="0" smtClean="0"/>
              <a:t>Meeting</a:t>
            </a:r>
          </a:p>
          <a:p>
            <a:r>
              <a:rPr lang="en-US" sz="2800" dirty="0" smtClean="0"/>
              <a:t>July 29, 2015</a:t>
            </a:r>
          </a:p>
          <a:p>
            <a:r>
              <a:rPr lang="en-US" sz="2800" dirty="0" smtClean="0"/>
              <a:t>Eugene “JJ</a:t>
            </a:r>
            <a:r>
              <a:rPr lang="en-US" sz="2800" smtClean="0"/>
              <a:t>” Schmidt</a:t>
            </a:r>
            <a:endParaRPr lang="en-US" sz="2800" dirty="0"/>
          </a:p>
          <a:p>
            <a:endParaRPr lang="en-US" dirty="0"/>
          </a:p>
        </p:txBody>
      </p:sp>
    </p:spTree>
    <p:extLst>
      <p:ext uri="{BB962C8B-B14F-4D97-AF65-F5344CB8AC3E}">
        <p14:creationId xmlns:p14="http://schemas.microsoft.com/office/powerpoint/2010/main" val="1493889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dirty="0" smtClean="0"/>
              <a:t>Notes on “Request for more information” (cont’d)</a:t>
            </a:r>
            <a:endParaRPr lang="en-US" sz="2800" dirty="0"/>
          </a:p>
        </p:txBody>
      </p:sp>
      <p:sp>
        <p:nvSpPr>
          <p:cNvPr id="3" name="Content Placeholder 2"/>
          <p:cNvSpPr>
            <a:spLocks noGrp="1"/>
          </p:cNvSpPr>
          <p:nvPr>
            <p:ph idx="1"/>
          </p:nvPr>
        </p:nvSpPr>
        <p:spPr>
          <a:xfrm>
            <a:off x="457200" y="762000"/>
            <a:ext cx="8229600" cy="5562600"/>
          </a:xfrm>
        </p:spPr>
        <p:txBody>
          <a:bodyPr/>
          <a:lstStyle/>
          <a:p>
            <a:r>
              <a:rPr lang="en-US" sz="2400" i="1" dirty="0" smtClean="0">
                <a:solidFill>
                  <a:srgbClr val="C00000"/>
                </a:solidFill>
              </a:rPr>
              <a:t>What is budget of FTBF ?</a:t>
            </a:r>
          </a:p>
          <a:p>
            <a:pPr lvl="1"/>
            <a:r>
              <a:rPr lang="en-US" sz="2000" dirty="0" smtClean="0"/>
              <a:t>The budget process is somewhat soft and usually produced by PPD management based on previous year. We note that we have upgraded or outfitted MTEST and MCENTER with computers, monitors, and furniture from CDF and D0.  This equipment is still minimum of 4-5 years old and we likely need to institute continued upgrades of some fraction every year. </a:t>
            </a:r>
          </a:p>
          <a:p>
            <a:pPr lvl="1"/>
            <a:r>
              <a:rPr lang="en-US" sz="2000" dirty="0" smtClean="0"/>
              <a:t>It is difficult at times to split experiment expenses from FTBF expenses from building infrastructure expenses.  All come out of different pots. We attempt to pay for those experiment expenses that will in the end eventually become facility infrastructure.  Electrical infrastructure changes are expensive and often difficult to predict.</a:t>
            </a:r>
          </a:p>
          <a:p>
            <a:pPr lvl="1"/>
            <a:r>
              <a:rPr lang="en-US" sz="2000" dirty="0" smtClean="0"/>
              <a:t>Big ticket physical infrastructure items</a:t>
            </a:r>
          </a:p>
          <a:p>
            <a:pPr lvl="2"/>
            <a:r>
              <a:rPr lang="en-US" sz="1600" dirty="0" smtClean="0"/>
              <a:t>Roof over walkway to MC7/MCENTER</a:t>
            </a:r>
          </a:p>
          <a:p>
            <a:pPr lvl="2"/>
            <a:r>
              <a:rPr lang="en-US" sz="1600" dirty="0" smtClean="0"/>
              <a:t>Concrete pad in front of entrance to FTBF</a:t>
            </a:r>
          </a:p>
          <a:p>
            <a:pPr lvl="2"/>
            <a:r>
              <a:rPr lang="en-US" sz="1600" dirty="0" smtClean="0"/>
              <a:t>Parking</a:t>
            </a:r>
          </a:p>
          <a:p>
            <a:pPr lvl="2"/>
            <a:r>
              <a:rPr lang="en-US" sz="1600" dirty="0" smtClean="0"/>
              <a:t>Electric if we are allowed to develop Meson West work areas (see MTEST talk)</a:t>
            </a:r>
            <a:endParaRPr lang="en-US" sz="1600" dirty="0"/>
          </a:p>
          <a:p>
            <a:endParaRPr lang="en-US" dirty="0"/>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10</a:t>
            </a:fld>
            <a:endParaRPr lang="en-US"/>
          </a:p>
        </p:txBody>
      </p:sp>
    </p:spTree>
    <p:extLst>
      <p:ext uri="{BB962C8B-B14F-4D97-AF65-F5344CB8AC3E}">
        <p14:creationId xmlns:p14="http://schemas.microsoft.com/office/powerpoint/2010/main" val="1926030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dirty="0" smtClean="0"/>
              <a:t>Notes on “Request for more information” (cont’d)</a:t>
            </a:r>
            <a:endParaRPr lang="en-US" sz="2800" dirty="0"/>
          </a:p>
        </p:txBody>
      </p:sp>
      <p:sp>
        <p:nvSpPr>
          <p:cNvPr id="3" name="Content Placeholder 2"/>
          <p:cNvSpPr>
            <a:spLocks noGrp="1"/>
          </p:cNvSpPr>
          <p:nvPr>
            <p:ph idx="1"/>
          </p:nvPr>
        </p:nvSpPr>
        <p:spPr>
          <a:xfrm>
            <a:off x="457200" y="762000"/>
            <a:ext cx="8229600" cy="5562600"/>
          </a:xfrm>
        </p:spPr>
        <p:txBody>
          <a:bodyPr>
            <a:normAutofit fontScale="85000" lnSpcReduction="10000"/>
          </a:bodyPr>
          <a:lstStyle/>
          <a:p>
            <a:r>
              <a:rPr lang="en-US" sz="2400" i="1" dirty="0" smtClean="0">
                <a:solidFill>
                  <a:srgbClr val="C00000"/>
                </a:solidFill>
              </a:rPr>
              <a:t>Details of personnel currently in FTBF staff</a:t>
            </a:r>
          </a:p>
          <a:p>
            <a:pPr lvl="1"/>
            <a:r>
              <a:rPr lang="en-US" sz="2000" dirty="0" smtClean="0"/>
              <a:t>Aria </a:t>
            </a:r>
            <a:r>
              <a:rPr lang="en-US" sz="2000" dirty="0" err="1" smtClean="0"/>
              <a:t>Soha</a:t>
            </a:r>
            <a:r>
              <a:rPr lang="en-US" sz="2000" dirty="0" smtClean="0"/>
              <a:t>: Engineering physicist in charge of FTBF group but devoting most of her time to g-2 installation management. Still does FTBF promotion, website, personnel (time cards, reviews), budget. Will be on maternity leave for 12 weeks by April if not sooner.</a:t>
            </a:r>
          </a:p>
          <a:p>
            <a:pPr lvl="1"/>
            <a:r>
              <a:rPr lang="en-US" sz="2000" dirty="0" smtClean="0"/>
              <a:t>Eugene “JJ” Schmidt: Applications Physicist who is managing FTBF. Does ops (many required lab meetings), scheduling, TSWs, authorizes requisitions, coordinates control rooms, </a:t>
            </a:r>
            <a:r>
              <a:rPr lang="en-US" sz="2000" dirty="0" err="1" smtClean="0"/>
              <a:t>SeaQuest</a:t>
            </a:r>
            <a:r>
              <a:rPr lang="en-US" sz="2000" dirty="0" smtClean="0"/>
              <a:t> liaison, ORC signatures, </a:t>
            </a:r>
            <a:r>
              <a:rPr lang="en-US" sz="2000" dirty="0" err="1" smtClean="0"/>
              <a:t>etc</a:t>
            </a:r>
            <a:r>
              <a:rPr lang="en-US" sz="2000" dirty="0" smtClean="0"/>
              <a:t> etc. Is also Quality Assurance Representative for PPD.</a:t>
            </a:r>
          </a:p>
          <a:p>
            <a:pPr lvl="1"/>
            <a:r>
              <a:rPr lang="en-US" sz="2000" dirty="0" smtClean="0"/>
              <a:t>Todd </a:t>
            </a:r>
            <a:r>
              <a:rPr lang="en-US" sz="2000" dirty="0" err="1" smtClean="0"/>
              <a:t>Nebel</a:t>
            </a:r>
            <a:r>
              <a:rPr lang="en-US" sz="2000" dirty="0" smtClean="0"/>
              <a:t>: Lead technician who really runs the infrastructure side of FTBF.  Has the deepest historical knowledge of FTBF. Invaluable. Flexible.</a:t>
            </a:r>
          </a:p>
          <a:p>
            <a:pPr lvl="1"/>
            <a:r>
              <a:rPr lang="en-US" sz="2000" dirty="0" smtClean="0"/>
              <a:t>Bill Frank: Assistant technician who can cover for Todd if necessary.</a:t>
            </a:r>
          </a:p>
          <a:p>
            <a:pPr lvl="1"/>
            <a:r>
              <a:rPr lang="en-US" sz="2000" dirty="0" err="1" smtClean="0"/>
              <a:t>Ewa</a:t>
            </a:r>
            <a:r>
              <a:rPr lang="en-US" sz="2000" dirty="0" smtClean="0"/>
              <a:t> </a:t>
            </a:r>
            <a:r>
              <a:rPr lang="en-US" sz="2000" dirty="0" err="1" smtClean="0"/>
              <a:t>Skup</a:t>
            </a:r>
            <a:r>
              <a:rPr lang="en-US" sz="2000" dirty="0" smtClean="0"/>
              <a:t>: Engineering physicist who has trained to be the instrumentation specialist. </a:t>
            </a:r>
          </a:p>
          <a:p>
            <a:pPr lvl="1"/>
            <a:r>
              <a:rPr lang="en-US" sz="2000" dirty="0" smtClean="0"/>
              <a:t>Ray </a:t>
            </a:r>
            <a:r>
              <a:rPr lang="en-US" sz="2000" dirty="0" err="1" smtClean="0"/>
              <a:t>Safarik</a:t>
            </a:r>
            <a:r>
              <a:rPr lang="en-US" sz="2000" dirty="0" smtClean="0"/>
              <a:t>: Technician who handles motion tables, controls, environmental monitoring. Will retire soon. Request has been made to replace, but management has been slow to respond to any personnel requests.</a:t>
            </a:r>
          </a:p>
          <a:p>
            <a:pPr lvl="1"/>
            <a:r>
              <a:rPr lang="en-US" sz="2000" dirty="0" smtClean="0"/>
              <a:t>NEW APPLICATIONS PHYSICIST: Targeted to be FTBF manager.</a:t>
            </a:r>
          </a:p>
          <a:p>
            <a:pPr lvl="1"/>
            <a:r>
              <a:rPr lang="en-US" sz="2000" dirty="0" smtClean="0"/>
              <a:t>Many others not assigned to group – Michael </a:t>
            </a:r>
            <a:r>
              <a:rPr lang="en-US" sz="2000" dirty="0" err="1" smtClean="0"/>
              <a:t>Backfish</a:t>
            </a:r>
            <a:r>
              <a:rPr lang="en-US" sz="2000" dirty="0" smtClean="0"/>
              <a:t> for </a:t>
            </a:r>
            <a:r>
              <a:rPr lang="en-US" sz="2000" dirty="0" err="1" smtClean="0"/>
              <a:t>Beamline</a:t>
            </a:r>
            <a:r>
              <a:rPr lang="en-US" sz="2000" dirty="0" smtClean="0"/>
              <a:t> expert, </a:t>
            </a:r>
            <a:r>
              <a:rPr lang="en-US" sz="2000" b="1" dirty="0" smtClean="0"/>
              <a:t>Geoff Savage for DAQ, triggering help, etc</a:t>
            </a:r>
            <a:r>
              <a:rPr lang="en-US" sz="2000" dirty="0" smtClean="0"/>
              <a:t>.  </a:t>
            </a:r>
            <a:r>
              <a:rPr lang="en-US" sz="2000" dirty="0" err="1" smtClean="0"/>
              <a:t>Sten</a:t>
            </a:r>
            <a:r>
              <a:rPr lang="en-US" sz="2000" dirty="0" smtClean="0"/>
              <a:t>, Anatoly, Doug Jensen, Erik </a:t>
            </a:r>
            <a:r>
              <a:rPr lang="en-US" sz="2000" dirty="0" err="1" smtClean="0"/>
              <a:t>Ramberg</a:t>
            </a:r>
            <a:r>
              <a:rPr lang="en-US" sz="2000" dirty="0" smtClean="0"/>
              <a:t>, Paul </a:t>
            </a:r>
            <a:r>
              <a:rPr lang="en-US" sz="2000" dirty="0" err="1" smtClean="0"/>
              <a:t>Rubinov</a:t>
            </a:r>
            <a:r>
              <a:rPr lang="en-US" sz="2000" dirty="0" smtClean="0"/>
              <a:t> </a:t>
            </a:r>
            <a:r>
              <a:rPr lang="en-US" sz="2000" smtClean="0"/>
              <a:t>-  CD, AD</a:t>
            </a:r>
            <a:r>
              <a:rPr lang="en-US" sz="2000" dirty="0" smtClean="0"/>
              <a:t>, PPD DDOD support.</a:t>
            </a:r>
          </a:p>
          <a:p>
            <a:endParaRPr lang="en-US" dirty="0"/>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11</a:t>
            </a:fld>
            <a:endParaRPr lang="en-US"/>
          </a:p>
        </p:txBody>
      </p:sp>
    </p:spTree>
    <p:extLst>
      <p:ext uri="{BB962C8B-B14F-4D97-AF65-F5344CB8AC3E}">
        <p14:creationId xmlns:p14="http://schemas.microsoft.com/office/powerpoint/2010/main" val="997093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3.1 </a:t>
            </a:r>
            <a:r>
              <a:rPr lang="en-US" sz="2800" b="1" dirty="0"/>
              <a:t>Preliminary </a:t>
            </a:r>
            <a:r>
              <a:rPr lang="en-US" sz="2800" b="1" dirty="0" smtClean="0"/>
              <a:t>Recommendations</a:t>
            </a:r>
            <a:br>
              <a:rPr lang="en-US" sz="2800" b="1" dirty="0" smtClean="0"/>
            </a:br>
            <a:r>
              <a:rPr lang="en-US" sz="2400" dirty="0" smtClean="0"/>
              <a:t>Develop a future vision for facility.</a:t>
            </a:r>
            <a:endParaRPr lang="en-US" sz="2400" dirty="0"/>
          </a:p>
        </p:txBody>
      </p:sp>
      <p:sp>
        <p:nvSpPr>
          <p:cNvPr id="3" name="Content Placeholder 2"/>
          <p:cNvSpPr>
            <a:spLocks noGrp="1"/>
          </p:cNvSpPr>
          <p:nvPr>
            <p:ph idx="1"/>
          </p:nvPr>
        </p:nvSpPr>
        <p:spPr>
          <a:xfrm>
            <a:off x="457200" y="1295400"/>
            <a:ext cx="8229600" cy="4830763"/>
          </a:xfrm>
        </p:spPr>
        <p:txBody>
          <a:bodyPr>
            <a:normAutofit/>
          </a:bodyPr>
          <a:lstStyle/>
          <a:p>
            <a:r>
              <a:rPr lang="en-US" sz="2400" i="1" dirty="0" smtClean="0">
                <a:solidFill>
                  <a:srgbClr val="C00000"/>
                </a:solidFill>
              </a:rPr>
              <a:t>Estimate what the likely needs of the user base will be in the future.</a:t>
            </a:r>
          </a:p>
          <a:p>
            <a:pPr lvl="1"/>
            <a:r>
              <a:rPr lang="en-US" sz="2000" dirty="0" smtClean="0"/>
              <a:t>We have no forum to quantify this but expect to be fully loaded. We could query current approved experiments (or check TSWs) to get feel for minimum requests.  Some users have programs that extend over 2-3 year period. (Keep this on “should do” list for FTBF.)</a:t>
            </a:r>
          </a:p>
          <a:p>
            <a:r>
              <a:rPr lang="en-US" sz="2400" i="1" dirty="0" smtClean="0">
                <a:solidFill>
                  <a:srgbClr val="C00000"/>
                </a:solidFill>
              </a:rPr>
              <a:t>Consider expanding user base outside traditional HEP community.</a:t>
            </a:r>
          </a:p>
          <a:p>
            <a:pPr lvl="1"/>
            <a:r>
              <a:rPr lang="en-US" sz="2000" dirty="0" smtClean="0"/>
              <a:t>In broadest sense, this is upper management (upper sciences) or directorate level (i.e. IARC) policy. Expansion into other sciences would require more travel by FTBF staff to promote and educate at conferences. We are unaware of any movement in this direction. In smaller sense, we hope to do outreach such as scheduled week in June for </a:t>
            </a:r>
            <a:r>
              <a:rPr lang="en-US" sz="2000" dirty="0"/>
              <a:t> </a:t>
            </a:r>
            <a:r>
              <a:rPr lang="en-US" sz="2000" dirty="0" smtClean="0"/>
              <a:t>”</a:t>
            </a:r>
            <a:r>
              <a:rPr lang="en-US" sz="2000" dirty="0" err="1" smtClean="0"/>
              <a:t>Quarknet</a:t>
            </a:r>
            <a:r>
              <a:rPr lang="en-US" sz="2000" dirty="0" smtClean="0"/>
              <a:t> </a:t>
            </a:r>
            <a:r>
              <a:rPr lang="en-US" sz="2000" dirty="0"/>
              <a:t>Teachers &amp; Beam </a:t>
            </a:r>
            <a:r>
              <a:rPr lang="en-US" sz="2000" dirty="0" smtClean="0"/>
              <a:t>Studies.”</a:t>
            </a:r>
          </a:p>
          <a:p>
            <a:pPr lvl="1"/>
            <a:endParaRPr lang="en-US" sz="2000" i="1" dirty="0">
              <a:solidFill>
                <a:srgbClr val="C00000"/>
              </a:solidFill>
            </a:endParaRPr>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2</a:t>
            </a:fld>
            <a:endParaRPr lang="en-US"/>
          </a:p>
        </p:txBody>
      </p:sp>
    </p:spTree>
    <p:extLst>
      <p:ext uri="{BB962C8B-B14F-4D97-AF65-F5344CB8AC3E}">
        <p14:creationId xmlns:p14="http://schemas.microsoft.com/office/powerpoint/2010/main" val="1332120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3.1 </a:t>
            </a:r>
            <a:r>
              <a:rPr lang="en-US" sz="2800" b="1" dirty="0"/>
              <a:t>Preliminary </a:t>
            </a:r>
            <a:r>
              <a:rPr lang="en-US" sz="2800" b="1" dirty="0" smtClean="0"/>
              <a:t>Recommendations (cont’d)</a:t>
            </a:r>
            <a:br>
              <a:rPr lang="en-US" sz="2800" b="1" dirty="0" smtClean="0"/>
            </a:br>
            <a:r>
              <a:rPr lang="en-US" sz="2400" dirty="0" smtClean="0"/>
              <a:t>Develop a future vision for facility.</a:t>
            </a:r>
            <a:endParaRPr lang="en-US" sz="2400" dirty="0"/>
          </a:p>
        </p:txBody>
      </p:sp>
      <p:sp>
        <p:nvSpPr>
          <p:cNvPr id="3" name="Content Placeholder 2"/>
          <p:cNvSpPr>
            <a:spLocks noGrp="1"/>
          </p:cNvSpPr>
          <p:nvPr>
            <p:ph idx="1"/>
          </p:nvPr>
        </p:nvSpPr>
        <p:spPr>
          <a:xfrm>
            <a:off x="457200" y="1295400"/>
            <a:ext cx="8229600" cy="4830763"/>
          </a:xfrm>
        </p:spPr>
        <p:txBody>
          <a:bodyPr>
            <a:normAutofit/>
          </a:bodyPr>
          <a:lstStyle/>
          <a:p>
            <a:r>
              <a:rPr lang="en-US" sz="2400" i="1" dirty="0" smtClean="0">
                <a:solidFill>
                  <a:srgbClr val="C00000"/>
                </a:solidFill>
              </a:rPr>
              <a:t>Develop beamlines not exclusively on the main injector. e.g. low energy beamlines</a:t>
            </a:r>
          </a:p>
          <a:p>
            <a:pPr lvl="1"/>
            <a:r>
              <a:rPr lang="en-US" sz="2000" dirty="0" smtClean="0"/>
              <a:t>The lab does have other test beams including </a:t>
            </a:r>
            <a:r>
              <a:rPr lang="en-US" sz="2000" dirty="0" smtClean="0">
                <a:hlinkClick r:id="rId2"/>
              </a:rPr>
              <a:t>ASTA</a:t>
            </a:r>
            <a:r>
              <a:rPr lang="en-US" sz="2000" dirty="0" smtClean="0"/>
              <a:t> and </a:t>
            </a:r>
            <a:r>
              <a:rPr lang="en-US" sz="2000" dirty="0" smtClean="0">
                <a:hlinkClick r:id="rId3"/>
              </a:rPr>
              <a:t>MTA</a:t>
            </a:r>
            <a:r>
              <a:rPr lang="en-US" sz="2000" dirty="0" smtClean="0"/>
              <a:t> (high </a:t>
            </a:r>
            <a:r>
              <a:rPr lang="en-US" sz="2000" dirty="0" smtClean="0"/>
              <a:t>intensity</a:t>
            </a:r>
            <a:r>
              <a:rPr lang="en-US" sz="2000" dirty="0" smtClean="0"/>
              <a:t> </a:t>
            </a:r>
            <a:r>
              <a:rPr lang="en-US" sz="2000" dirty="0" smtClean="0"/>
              <a:t>400 MeV H- ions from </a:t>
            </a:r>
            <a:r>
              <a:rPr lang="en-US" sz="2000" dirty="0" err="1" smtClean="0"/>
              <a:t>linac</a:t>
            </a:r>
            <a:r>
              <a:rPr lang="en-US" sz="2000" dirty="0" smtClean="0"/>
              <a:t>). Again this is upper management level topic.  Whether these machines/areas and/or various lab detector development groups would benefit from shared structure is not easy question. Current philosophy of the limited FTBF staff is to concentrate on refining and developing existing MTEST and MCENTER beamlines. </a:t>
            </a:r>
          </a:p>
          <a:p>
            <a:pPr lvl="1"/>
            <a:endParaRPr lang="en-US" sz="2000" i="1" dirty="0">
              <a:solidFill>
                <a:srgbClr val="C00000"/>
              </a:solidFill>
            </a:endParaRPr>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Eugene "JJ" Schmidt, PPD/FTBF</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125472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3.2 </a:t>
            </a:r>
            <a:r>
              <a:rPr lang="en-US" sz="2800" b="1" dirty="0"/>
              <a:t>Preliminary </a:t>
            </a:r>
            <a:r>
              <a:rPr lang="en-US" sz="2800" b="1" dirty="0" smtClean="0"/>
              <a:t>Recommendations </a:t>
            </a:r>
            <a:br>
              <a:rPr lang="en-US" sz="2800" b="1" dirty="0" smtClean="0"/>
            </a:br>
            <a:r>
              <a:rPr lang="en-US" sz="2400" dirty="0" smtClean="0"/>
              <a:t>Reconsider Approvals and delegation of authority</a:t>
            </a:r>
            <a:endParaRPr lang="en-US" sz="2400" dirty="0"/>
          </a:p>
        </p:txBody>
      </p:sp>
      <p:sp>
        <p:nvSpPr>
          <p:cNvPr id="3" name="Content Placeholder 2"/>
          <p:cNvSpPr>
            <a:spLocks noGrp="1"/>
          </p:cNvSpPr>
          <p:nvPr>
            <p:ph idx="1"/>
          </p:nvPr>
        </p:nvSpPr>
        <p:spPr>
          <a:xfrm>
            <a:off x="457200" y="1219200"/>
            <a:ext cx="8229600" cy="4906963"/>
          </a:xfrm>
        </p:spPr>
        <p:txBody>
          <a:bodyPr>
            <a:normAutofit/>
          </a:bodyPr>
          <a:lstStyle/>
          <a:p>
            <a:r>
              <a:rPr lang="en-US" sz="2400" i="1" dirty="0" smtClean="0">
                <a:solidFill>
                  <a:srgbClr val="C00000"/>
                </a:solidFill>
              </a:rPr>
              <a:t>Streamline experimental approval and other procedures.</a:t>
            </a:r>
          </a:p>
          <a:p>
            <a:pPr lvl="1"/>
            <a:r>
              <a:rPr lang="en-US" sz="2000" dirty="0" smtClean="0"/>
              <a:t>The TSW (Technical Scope of Work) process is hampered by lack of staff at FTBF.  New hire of Applications Physicist will help to speed this process which requires a great deal of babysitting to move quickly. </a:t>
            </a:r>
            <a:r>
              <a:rPr lang="en-US" sz="2000" i="1" strike="sngStrike" dirty="0" smtClean="0"/>
              <a:t> </a:t>
            </a:r>
            <a:r>
              <a:rPr lang="en-US" sz="2000" dirty="0" smtClean="0"/>
              <a:t>This will allow expeditious scheduling  even before final approval signatures are complete.</a:t>
            </a:r>
            <a:endParaRPr lang="en-US" sz="2000" strike="sngStrike" dirty="0" smtClean="0"/>
          </a:p>
          <a:p>
            <a:r>
              <a:rPr lang="en-US" sz="2400" i="1" dirty="0" smtClean="0">
                <a:solidFill>
                  <a:srgbClr val="C00000"/>
                </a:solidFill>
              </a:rPr>
              <a:t>Provide essential support to automatize the approvals that would still be required.</a:t>
            </a:r>
            <a:endParaRPr lang="en-US" sz="2000" i="1" dirty="0">
              <a:solidFill>
                <a:srgbClr val="C00000"/>
              </a:solidFill>
            </a:endParaRPr>
          </a:p>
          <a:p>
            <a:pPr lvl="1"/>
            <a:r>
              <a:rPr lang="en-US" sz="2000" dirty="0" smtClean="0"/>
              <a:t>Aria still has an outstanding ticket with lab computing support for electronic signature system. Status unknown.</a:t>
            </a:r>
            <a:endParaRPr lang="en-US" sz="2000" i="1" dirty="0" smtClean="0">
              <a:solidFill>
                <a:srgbClr val="C00000"/>
              </a:solidFill>
            </a:endParaRPr>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Eugene "JJ" Schmidt, PPD/FTBF</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3258161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3.2 </a:t>
            </a:r>
            <a:r>
              <a:rPr lang="en-US" sz="2800" b="1" dirty="0"/>
              <a:t>Preliminary </a:t>
            </a:r>
            <a:r>
              <a:rPr lang="en-US" sz="2800" b="1" dirty="0" smtClean="0"/>
              <a:t>Recommendations (cont’d)</a:t>
            </a:r>
            <a:br>
              <a:rPr lang="en-US" sz="2800" b="1" dirty="0" smtClean="0"/>
            </a:br>
            <a:r>
              <a:rPr lang="en-US" sz="2400" dirty="0" smtClean="0"/>
              <a:t>Reconsider Approvals and delegation of authority</a:t>
            </a:r>
            <a:endParaRPr lang="en-US" sz="2400" dirty="0"/>
          </a:p>
        </p:txBody>
      </p:sp>
      <p:sp>
        <p:nvSpPr>
          <p:cNvPr id="3" name="Content Placeholder 2"/>
          <p:cNvSpPr>
            <a:spLocks noGrp="1"/>
          </p:cNvSpPr>
          <p:nvPr>
            <p:ph idx="1"/>
          </p:nvPr>
        </p:nvSpPr>
        <p:spPr>
          <a:xfrm>
            <a:off x="457200" y="1295400"/>
            <a:ext cx="8229600" cy="4830763"/>
          </a:xfrm>
        </p:spPr>
        <p:txBody>
          <a:bodyPr>
            <a:normAutofit/>
          </a:bodyPr>
          <a:lstStyle/>
          <a:p>
            <a:r>
              <a:rPr lang="en-US" sz="2400" i="1" dirty="0" smtClean="0">
                <a:solidFill>
                  <a:srgbClr val="C00000"/>
                </a:solidFill>
              </a:rPr>
              <a:t>Delegate more authority to the FTBF staff for routine beam experiments.</a:t>
            </a:r>
          </a:p>
          <a:p>
            <a:pPr lvl="1"/>
            <a:r>
              <a:rPr lang="en-US" sz="2000" dirty="0" smtClean="0"/>
              <a:t>The Operational Readiness Clearance process continues to be resource intensive.  Problem areas include time constraints where we try to minimize beam downtime with quick (less than 24 hour) turnaround of experiments in MTEST and need to Partial ORC whenever any equipment is added to enclosure. The latter has been problematic with the large installations for </a:t>
            </a:r>
            <a:r>
              <a:rPr lang="en-US" sz="2000" dirty="0" err="1" smtClean="0"/>
              <a:t>MINERvA</a:t>
            </a:r>
            <a:r>
              <a:rPr lang="en-US" sz="2000" dirty="0" smtClean="0"/>
              <a:t> in MTEST and </a:t>
            </a:r>
            <a:r>
              <a:rPr lang="en-US" sz="2000" dirty="0" err="1" smtClean="0"/>
              <a:t>LArIAT</a:t>
            </a:r>
            <a:r>
              <a:rPr lang="en-US" sz="2000" dirty="0" smtClean="0"/>
              <a:t> in MCENTER.</a:t>
            </a:r>
            <a:br>
              <a:rPr lang="en-US" sz="2000" dirty="0" smtClean="0"/>
            </a:br>
            <a:r>
              <a:rPr lang="en-US" sz="2000" dirty="0" smtClean="0"/>
              <a:t>Attempts to convince ORC chairpersons and safety officers that current policies allow discretion on their part seem to have prompted even more conservative policies.</a:t>
            </a:r>
            <a:r>
              <a:rPr lang="en-US" sz="2000" i="1" dirty="0">
                <a:solidFill>
                  <a:srgbClr val="C00000"/>
                </a:solidFill>
              </a:rPr>
              <a:t/>
            </a:r>
            <a:br>
              <a:rPr lang="en-US" sz="2000" i="1" dirty="0">
                <a:solidFill>
                  <a:srgbClr val="C00000"/>
                </a:solidFill>
              </a:rPr>
            </a:br>
            <a:r>
              <a:rPr lang="en-US" sz="2000" i="1" dirty="0" smtClean="0"/>
              <a:t>Suggest that new FTBF applications physicist help outline issues and clarify policies.</a:t>
            </a:r>
            <a:endParaRPr lang="en-US" sz="2000" dirty="0" smtClean="0"/>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Eugene "JJ" Schmidt, PPD/FTBF</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3779973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3.3 </a:t>
            </a:r>
            <a:r>
              <a:rPr lang="en-US" sz="2800" b="1" dirty="0"/>
              <a:t>Preliminary </a:t>
            </a:r>
            <a:r>
              <a:rPr lang="en-US" sz="2800" b="1" dirty="0" smtClean="0"/>
              <a:t>Recommendations </a:t>
            </a:r>
            <a:br>
              <a:rPr lang="en-US" sz="2800" b="1" dirty="0" smtClean="0"/>
            </a:br>
            <a:r>
              <a:rPr lang="en-US" sz="2400" i="1" dirty="0" smtClean="0">
                <a:solidFill>
                  <a:srgbClr val="C00000"/>
                </a:solidFill>
              </a:rPr>
              <a:t>Dedicate time and resources to beam tests and development.</a:t>
            </a:r>
            <a:endParaRPr lang="en-US" sz="2400" i="1" dirty="0">
              <a:solidFill>
                <a:srgbClr val="C00000"/>
              </a:solidFill>
            </a:endParaRPr>
          </a:p>
        </p:txBody>
      </p:sp>
      <p:sp>
        <p:nvSpPr>
          <p:cNvPr id="3" name="Content Placeholder 2"/>
          <p:cNvSpPr>
            <a:spLocks noGrp="1"/>
          </p:cNvSpPr>
          <p:nvPr>
            <p:ph idx="1"/>
          </p:nvPr>
        </p:nvSpPr>
        <p:spPr>
          <a:xfrm>
            <a:off x="457200" y="1295401"/>
            <a:ext cx="8229600" cy="3733800"/>
          </a:xfrm>
        </p:spPr>
        <p:txBody>
          <a:bodyPr>
            <a:normAutofit/>
          </a:bodyPr>
          <a:lstStyle/>
          <a:p>
            <a:r>
              <a:rPr lang="en-US" sz="2000" dirty="0" smtClean="0"/>
              <a:t>This has been a problem due to lack of FTBF staff and lack of beam time over last two years.  There have however been positive developments due  to fact that large experiment </a:t>
            </a:r>
            <a:r>
              <a:rPr lang="en-US" sz="2000" dirty="0" err="1" smtClean="0"/>
              <a:t>MINERvA</a:t>
            </a:r>
            <a:r>
              <a:rPr lang="en-US" sz="2000" dirty="0" smtClean="0"/>
              <a:t> has been slow to come online. Developments or issues include:</a:t>
            </a:r>
          </a:p>
          <a:p>
            <a:pPr lvl="1"/>
            <a:r>
              <a:rPr lang="en-US" sz="1600" dirty="0" err="1" smtClean="0"/>
              <a:t>Ewa</a:t>
            </a:r>
            <a:r>
              <a:rPr lang="en-US" sz="1600" dirty="0" smtClean="0"/>
              <a:t> </a:t>
            </a:r>
            <a:r>
              <a:rPr lang="en-US" sz="1600" dirty="0" err="1" smtClean="0"/>
              <a:t>Skup</a:t>
            </a:r>
            <a:r>
              <a:rPr lang="en-US" sz="1600" dirty="0" smtClean="0"/>
              <a:t> has been able to work on instrumentation in MT6.2 including beam time when needed.  See her talk.</a:t>
            </a:r>
          </a:p>
          <a:p>
            <a:pPr lvl="1"/>
            <a:r>
              <a:rPr lang="en-US" sz="1600" dirty="0" smtClean="0"/>
              <a:t>Accelerator Division liaison for MTEST is doing some simple modeling with MARS.</a:t>
            </a:r>
          </a:p>
          <a:p>
            <a:pPr lvl="1"/>
            <a:r>
              <a:rPr lang="en-US" sz="1600" i="1" dirty="0" smtClean="0"/>
              <a:t>An action item when our staff increases is to outline program of beam tests to better characterize and advertise beams for users.  In addition, the experimenters actually have a lot of this knowledge and we will try to contact, collect, and compile their data.</a:t>
            </a:r>
            <a:r>
              <a:rPr lang="en-US" sz="1600" dirty="0"/>
              <a:t> </a:t>
            </a:r>
            <a:endParaRPr lang="en-US" sz="1600" dirty="0" smtClean="0"/>
          </a:p>
          <a:p>
            <a:pPr lvl="1"/>
            <a:r>
              <a:rPr lang="en-US" sz="1600" dirty="0" smtClean="0"/>
              <a:t>On </a:t>
            </a:r>
            <a:r>
              <a:rPr lang="en-US" sz="1600" dirty="0"/>
              <a:t>the negative side, Doug Jensen has retired from PPD. He was one of “old salts” that could give use good guesses on many elements of beam.  Although he still sticks his head around to advise </a:t>
            </a:r>
            <a:r>
              <a:rPr lang="en-US" sz="1600" dirty="0" err="1"/>
              <a:t>Ewa</a:t>
            </a:r>
            <a:r>
              <a:rPr lang="en-US" sz="1600" dirty="0"/>
              <a:t>, his time will likely dwindle.</a:t>
            </a:r>
          </a:p>
          <a:p>
            <a:pPr lvl="1"/>
            <a:endParaRPr lang="en-US" sz="1600" i="1" dirty="0" smtClean="0"/>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Eugene "JJ" Schmidt, PPD/FTBF</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6</a:t>
            </a:fld>
            <a:endParaRPr lang="en-US">
              <a:solidFill>
                <a:prstClr val="black">
                  <a:tint val="75000"/>
                </a:prstClr>
              </a:solidFill>
            </a:endParaRPr>
          </a:p>
        </p:txBody>
      </p:sp>
      <p:sp>
        <p:nvSpPr>
          <p:cNvPr id="7" name="Title 1"/>
          <p:cNvSpPr txBox="1">
            <a:spLocks/>
          </p:cNvSpPr>
          <p:nvPr/>
        </p:nvSpPr>
        <p:spPr>
          <a:xfrm>
            <a:off x="533400" y="5029200"/>
            <a:ext cx="8229600" cy="7921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3.4 Preliminary Recommendations </a:t>
            </a:r>
            <a:br>
              <a:rPr lang="en-US" sz="2800" b="1" dirty="0" smtClean="0"/>
            </a:br>
            <a:r>
              <a:rPr lang="en-US" sz="2400" i="1" dirty="0" smtClean="0">
                <a:solidFill>
                  <a:srgbClr val="C00000"/>
                </a:solidFill>
              </a:rPr>
              <a:t>Complete the characterization of the beam lines presented….</a:t>
            </a:r>
            <a:endParaRPr lang="en-US" sz="2400" i="1" dirty="0">
              <a:solidFill>
                <a:srgbClr val="C00000"/>
              </a:solidFill>
            </a:endParaRPr>
          </a:p>
        </p:txBody>
      </p:sp>
      <p:sp>
        <p:nvSpPr>
          <p:cNvPr id="8" name="TextBox 7"/>
          <p:cNvSpPr txBox="1"/>
          <p:nvPr/>
        </p:nvSpPr>
        <p:spPr>
          <a:xfrm>
            <a:off x="609600" y="5943600"/>
            <a:ext cx="7924800" cy="369332"/>
          </a:xfrm>
          <a:prstGeom prst="rect">
            <a:avLst/>
          </a:prstGeom>
          <a:noFill/>
        </p:spPr>
        <p:txBody>
          <a:bodyPr wrap="square" rtlCol="0">
            <a:spAutoFit/>
          </a:bodyPr>
          <a:lstStyle/>
          <a:p>
            <a:pPr marL="285750" indent="-285750">
              <a:buFont typeface="Arial" pitchFamily="34" charset="0"/>
              <a:buChar char="•"/>
            </a:pPr>
            <a:r>
              <a:rPr lang="en-US" dirty="0" smtClean="0"/>
              <a:t>See notes above for 3.3. </a:t>
            </a:r>
            <a:endParaRPr lang="en-US" dirty="0"/>
          </a:p>
        </p:txBody>
      </p:sp>
    </p:spTree>
    <p:extLst>
      <p:ext uri="{BB962C8B-B14F-4D97-AF65-F5344CB8AC3E}">
        <p14:creationId xmlns:p14="http://schemas.microsoft.com/office/powerpoint/2010/main" val="2696756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r>
              <a:rPr lang="en-US" sz="2800" b="1" dirty="0" smtClean="0"/>
              <a:t>3.5 </a:t>
            </a:r>
            <a:r>
              <a:rPr lang="en-US" sz="2800" b="1" dirty="0"/>
              <a:t>Preliminary </a:t>
            </a:r>
            <a:r>
              <a:rPr lang="en-US" sz="2800" b="1" dirty="0" smtClean="0"/>
              <a:t>Recommendations</a:t>
            </a:r>
            <a:br>
              <a:rPr lang="en-US" sz="2800" b="1" dirty="0" smtClean="0"/>
            </a:br>
            <a:r>
              <a:rPr lang="en-US" sz="2400" i="1" dirty="0" smtClean="0">
                <a:solidFill>
                  <a:srgbClr val="C00000"/>
                </a:solidFill>
              </a:rPr>
              <a:t>Establish methods to track performance of users from current simple metrics to downstream questions like number of articles published.</a:t>
            </a:r>
            <a:endParaRPr lang="en-US" sz="2400" i="1" dirty="0">
              <a:solidFill>
                <a:srgbClr val="C00000"/>
              </a:solidFill>
            </a:endParaRPr>
          </a:p>
        </p:txBody>
      </p:sp>
      <p:sp>
        <p:nvSpPr>
          <p:cNvPr id="3" name="Content Placeholder 2"/>
          <p:cNvSpPr>
            <a:spLocks noGrp="1"/>
          </p:cNvSpPr>
          <p:nvPr>
            <p:ph idx="1"/>
          </p:nvPr>
        </p:nvSpPr>
        <p:spPr>
          <a:xfrm>
            <a:off x="457200" y="1981200"/>
            <a:ext cx="8229600" cy="4495800"/>
          </a:xfrm>
        </p:spPr>
        <p:txBody>
          <a:bodyPr>
            <a:normAutofit/>
          </a:bodyPr>
          <a:lstStyle/>
          <a:p>
            <a:r>
              <a:rPr lang="en-US" sz="2000" dirty="0" smtClean="0"/>
              <a:t>The FTBF Fiscal Year annual report initiated by the Program Planning Office is good start to this recommendation.  The template for the individual experiment reports includes a “results and impact” section. For FY15, we should consider explicitly asking for publications and conference talks that reference the FTBF. </a:t>
            </a:r>
            <a:r>
              <a:rPr lang="en-US" sz="2000" i="1" dirty="0" smtClean="0">
                <a:solidFill>
                  <a:srgbClr val="C00000"/>
                </a:solidFill>
              </a:rPr>
              <a:t> </a:t>
            </a:r>
            <a:r>
              <a:rPr lang="en-US" sz="2000" dirty="0" smtClean="0"/>
              <a:t>(Not clear how to track publications that come in an extended period of time after experiment ends</a:t>
            </a:r>
            <a:r>
              <a:rPr lang="en-US" sz="2000" dirty="0" smtClean="0"/>
              <a:t>.)</a:t>
            </a:r>
          </a:p>
          <a:p>
            <a:r>
              <a:rPr lang="en-US" sz="2000" dirty="0" smtClean="0"/>
              <a:t>(Aside to Steve Geer.  In the introduction section of annual report, we should add list of talks and publications given by </a:t>
            </a:r>
            <a:r>
              <a:rPr lang="en-US" sz="2000" smtClean="0"/>
              <a:t>FTBF staff.)</a:t>
            </a:r>
            <a:endParaRPr lang="en-US" sz="2000" dirty="0"/>
          </a:p>
          <a:p>
            <a:r>
              <a:rPr lang="en-US" sz="2000" dirty="0" smtClean="0"/>
              <a:t>Erik Ramberg’s talk will address what we do know about scientific summary and impact.</a:t>
            </a:r>
            <a:endParaRPr lang="en-US" sz="2000"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Eugene "JJ" Schmidt, PPD/FTBF</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990640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b="1" dirty="0" smtClean="0"/>
              <a:t>3.6 </a:t>
            </a:r>
            <a:r>
              <a:rPr lang="en-US" sz="2800" b="1" dirty="0"/>
              <a:t>Preliminary </a:t>
            </a:r>
            <a:r>
              <a:rPr lang="en-US" sz="2800" b="1" dirty="0" smtClean="0"/>
              <a:t>Recommendations</a:t>
            </a:r>
            <a:br>
              <a:rPr lang="en-US" sz="2800" b="1" dirty="0" smtClean="0"/>
            </a:br>
            <a:r>
              <a:rPr lang="en-US" sz="2400" i="1" dirty="0" smtClean="0">
                <a:solidFill>
                  <a:srgbClr val="C00000"/>
                </a:solidFill>
              </a:rPr>
              <a:t>Consider having regular users’ meeting.</a:t>
            </a:r>
            <a:endParaRPr lang="en-US" sz="2400" i="1" dirty="0">
              <a:solidFill>
                <a:srgbClr val="C00000"/>
              </a:solidFill>
            </a:endParaRPr>
          </a:p>
        </p:txBody>
      </p:sp>
      <p:sp>
        <p:nvSpPr>
          <p:cNvPr id="3" name="Content Placeholder 2"/>
          <p:cNvSpPr>
            <a:spLocks noGrp="1"/>
          </p:cNvSpPr>
          <p:nvPr>
            <p:ph idx="1"/>
          </p:nvPr>
        </p:nvSpPr>
        <p:spPr>
          <a:xfrm>
            <a:off x="457200" y="1143000"/>
            <a:ext cx="8229600" cy="2362200"/>
          </a:xfrm>
        </p:spPr>
        <p:txBody>
          <a:bodyPr>
            <a:normAutofit/>
          </a:bodyPr>
          <a:lstStyle/>
          <a:p>
            <a:r>
              <a:rPr lang="en-US" sz="2000" dirty="0" smtClean="0"/>
              <a:t>We have not moved on this although it could be used to help with a number of the other recommendations.</a:t>
            </a:r>
          </a:p>
          <a:p>
            <a:pPr lvl="1"/>
            <a:r>
              <a:rPr lang="en-US" sz="1600" dirty="0" smtClean="0"/>
              <a:t>Predictions of future usage.</a:t>
            </a:r>
          </a:p>
          <a:p>
            <a:pPr lvl="1"/>
            <a:r>
              <a:rPr lang="en-US" sz="1600" dirty="0" smtClean="0"/>
              <a:t>Understanding needs for enhancements to beamlines and instrumentation.</a:t>
            </a:r>
          </a:p>
          <a:p>
            <a:pPr lvl="1"/>
            <a:r>
              <a:rPr lang="en-US" sz="1600" dirty="0" smtClean="0"/>
              <a:t>Advertising facility both inside and outside HEP community.</a:t>
            </a:r>
          </a:p>
          <a:p>
            <a:pPr lvl="1"/>
            <a:r>
              <a:rPr lang="en-US" sz="1600" dirty="0" smtClean="0"/>
              <a:t>User education on requirements for TSWs, ORCs, training, etc.</a:t>
            </a:r>
          </a:p>
          <a:p>
            <a:pPr marL="457200" lvl="1" indent="0">
              <a:buNone/>
            </a:pPr>
            <a:r>
              <a:rPr lang="en-US" sz="2000" dirty="0" smtClean="0"/>
              <a:t>Requires staffing we do not currently have.</a:t>
            </a:r>
          </a:p>
          <a:p>
            <a:pPr marL="0" indent="0">
              <a:buNone/>
            </a:pPr>
            <a:endParaRPr lang="en-US" sz="2000"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1/29/2015</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Eugene "JJ" Schmidt, PPD/FTBF</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49DD6E3-5F23-424F-BAF5-D5F23E29D441}" type="slidenum">
              <a:rPr lang="en-US" smtClean="0">
                <a:solidFill>
                  <a:prstClr val="black">
                    <a:tint val="75000"/>
                  </a:prstClr>
                </a:solidFill>
              </a:rPr>
              <a:pPr/>
              <a:t>8</a:t>
            </a:fld>
            <a:endParaRPr lang="en-US">
              <a:solidFill>
                <a:prstClr val="black">
                  <a:tint val="75000"/>
                </a:prstClr>
              </a:solidFill>
            </a:endParaRPr>
          </a:p>
        </p:txBody>
      </p:sp>
      <p:sp>
        <p:nvSpPr>
          <p:cNvPr id="7" name="Title 1"/>
          <p:cNvSpPr txBox="1">
            <a:spLocks/>
          </p:cNvSpPr>
          <p:nvPr/>
        </p:nvSpPr>
        <p:spPr>
          <a:xfrm>
            <a:off x="609600" y="3276600"/>
            <a:ext cx="8229600" cy="1676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dirty="0" smtClean="0"/>
              <a:t>3.7 Preliminary Recommendations</a:t>
            </a:r>
            <a:br>
              <a:rPr lang="en-US" sz="2800" b="1" dirty="0" smtClean="0"/>
            </a:br>
            <a:r>
              <a:rPr lang="en-US" sz="2400" i="1" dirty="0" smtClean="0">
                <a:solidFill>
                  <a:srgbClr val="C00000"/>
                </a:solidFill>
              </a:rPr>
              <a:t>Examine streamlining safety training requirements. How can we ensure that we can turn around a new user within 24 hours of their arrival on site?</a:t>
            </a:r>
            <a:endParaRPr lang="en-US" sz="2400" i="1" dirty="0">
              <a:solidFill>
                <a:srgbClr val="C00000"/>
              </a:solidFill>
            </a:endParaRPr>
          </a:p>
        </p:txBody>
      </p:sp>
      <p:sp>
        <p:nvSpPr>
          <p:cNvPr id="8" name="Content Placeholder 2"/>
          <p:cNvSpPr txBox="1">
            <a:spLocks/>
          </p:cNvSpPr>
          <p:nvPr/>
        </p:nvSpPr>
        <p:spPr>
          <a:xfrm>
            <a:off x="609600" y="4893546"/>
            <a:ext cx="8229600" cy="135485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smtClean="0"/>
              <a:t>Hard problem since safety really does come first at laboratory. Our approach will likely continue to be education so that users have everything setup before they arrive. Ideas welcome.</a:t>
            </a:r>
          </a:p>
          <a:p>
            <a:pPr marL="0" indent="0">
              <a:buFont typeface="Arial" pitchFamily="34" charset="0"/>
              <a:buNone/>
            </a:pPr>
            <a:endParaRPr lang="en-US" sz="2000" dirty="0"/>
          </a:p>
        </p:txBody>
      </p:sp>
    </p:spTree>
    <p:extLst>
      <p:ext uri="{BB962C8B-B14F-4D97-AF65-F5344CB8AC3E}">
        <p14:creationId xmlns:p14="http://schemas.microsoft.com/office/powerpoint/2010/main" val="289625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dirty="0" smtClean="0"/>
              <a:t>Notes on “Request for more information”</a:t>
            </a:r>
            <a:endParaRPr lang="en-US" sz="3600" dirty="0"/>
          </a:p>
        </p:txBody>
      </p:sp>
      <p:sp>
        <p:nvSpPr>
          <p:cNvPr id="3" name="Content Placeholder 2"/>
          <p:cNvSpPr>
            <a:spLocks noGrp="1"/>
          </p:cNvSpPr>
          <p:nvPr>
            <p:ph idx="1"/>
          </p:nvPr>
        </p:nvSpPr>
        <p:spPr>
          <a:xfrm>
            <a:off x="457200" y="838200"/>
            <a:ext cx="8229600" cy="5287963"/>
          </a:xfrm>
        </p:spPr>
        <p:txBody>
          <a:bodyPr/>
          <a:lstStyle/>
          <a:p>
            <a:r>
              <a:rPr lang="en-US" sz="2400" i="1" dirty="0" smtClean="0">
                <a:solidFill>
                  <a:srgbClr val="C00000"/>
                </a:solidFill>
              </a:rPr>
              <a:t>Do we have list of requests that facility is unable to fulfill?</a:t>
            </a:r>
            <a:endParaRPr lang="en-US" sz="2400" i="1" dirty="0">
              <a:solidFill>
                <a:srgbClr val="C00000"/>
              </a:solidFill>
            </a:endParaRPr>
          </a:p>
          <a:p>
            <a:pPr lvl="1"/>
            <a:r>
              <a:rPr lang="en-US" sz="2000" dirty="0" smtClean="0"/>
              <a:t>For the most part we have not turned away experiments due to lack of time although we have been close. We did NOT heavily promote this year since </a:t>
            </a:r>
            <a:r>
              <a:rPr lang="en-US" sz="2000" dirty="0" err="1" smtClean="0"/>
              <a:t>MINERvA</a:t>
            </a:r>
            <a:r>
              <a:rPr lang="en-US" sz="2000" dirty="0" smtClean="0"/>
              <a:t> wanted close to 5 months for installation, commissioning, and production running. Since Aria’s FTBF website is very complete, experiments do not apply for conditions we can not supply. A few groups have been disappointed we can not supply a pure electron beam. – and were referred to SLAC</a:t>
            </a:r>
            <a:endParaRPr lang="en-US" sz="2000" dirty="0"/>
          </a:p>
          <a:p>
            <a:r>
              <a:rPr lang="en-US" sz="2400" i="1" dirty="0" smtClean="0">
                <a:solidFill>
                  <a:srgbClr val="C00000"/>
                </a:solidFill>
              </a:rPr>
              <a:t>Provide notes on use of MCENTER as extension to MTEST.</a:t>
            </a:r>
            <a:endParaRPr lang="en-US" sz="2000" i="1" dirty="0">
              <a:solidFill>
                <a:srgbClr val="C00000"/>
              </a:solidFill>
            </a:endParaRPr>
          </a:p>
          <a:p>
            <a:pPr lvl="1"/>
            <a:r>
              <a:rPr lang="en-US" sz="2000" dirty="0" smtClean="0"/>
              <a:t>See MCENTER talk later.</a:t>
            </a:r>
            <a:endParaRPr lang="en-US" sz="2000" dirty="0"/>
          </a:p>
          <a:p>
            <a:endParaRPr lang="en-US" dirty="0"/>
          </a:p>
        </p:txBody>
      </p:sp>
      <p:sp>
        <p:nvSpPr>
          <p:cNvPr id="4" name="Date Placeholder 3"/>
          <p:cNvSpPr>
            <a:spLocks noGrp="1"/>
          </p:cNvSpPr>
          <p:nvPr>
            <p:ph type="dt" sz="half" idx="10"/>
          </p:nvPr>
        </p:nvSpPr>
        <p:spPr/>
        <p:txBody>
          <a:bodyPr/>
          <a:lstStyle/>
          <a:p>
            <a:r>
              <a:rPr lang="en-US" smtClean="0"/>
              <a:t>1/29/2015</a:t>
            </a:r>
            <a:endParaRPr lang="en-US"/>
          </a:p>
        </p:txBody>
      </p:sp>
      <p:sp>
        <p:nvSpPr>
          <p:cNvPr id="5" name="Footer Placeholder 4"/>
          <p:cNvSpPr>
            <a:spLocks noGrp="1"/>
          </p:cNvSpPr>
          <p:nvPr>
            <p:ph type="ftr" sz="quarter" idx="11"/>
          </p:nvPr>
        </p:nvSpPr>
        <p:spPr/>
        <p:txBody>
          <a:bodyPr/>
          <a:lstStyle/>
          <a:p>
            <a:r>
              <a:rPr lang="en-US" smtClean="0"/>
              <a:t>Eugene "JJ" Schmidt, PPD/FTBF</a:t>
            </a:r>
            <a:endParaRPr lang="en-US"/>
          </a:p>
        </p:txBody>
      </p:sp>
      <p:sp>
        <p:nvSpPr>
          <p:cNvPr id="6" name="Slide Number Placeholder 5"/>
          <p:cNvSpPr>
            <a:spLocks noGrp="1"/>
          </p:cNvSpPr>
          <p:nvPr>
            <p:ph type="sldNum" sz="quarter" idx="12"/>
          </p:nvPr>
        </p:nvSpPr>
        <p:spPr/>
        <p:txBody>
          <a:bodyPr/>
          <a:lstStyle/>
          <a:p>
            <a:fld id="{049DD6E3-5F23-424F-BAF5-D5F23E29D441}" type="slidenum">
              <a:rPr lang="en-US" smtClean="0"/>
              <a:t>9</a:t>
            </a:fld>
            <a:endParaRPr lang="en-US"/>
          </a:p>
        </p:txBody>
      </p:sp>
    </p:spTree>
    <p:extLst>
      <p:ext uri="{BB962C8B-B14F-4D97-AF65-F5344CB8AC3E}">
        <p14:creationId xmlns:p14="http://schemas.microsoft.com/office/powerpoint/2010/main" val="3535886385"/>
      </p:ext>
    </p:extLst>
  </p:cSld>
  <p:clrMapOvr>
    <a:masterClrMapping/>
  </p:clrMapOvr>
</p:sld>
</file>

<file path=ppt/theme/theme1.xml><?xml version="1.0" encoding="utf-8"?>
<a:theme xmlns:a="http://schemas.openxmlformats.org/drawingml/2006/main" name="FTBF">
  <a:themeElements>
    <a:clrScheme name="FTBF">
      <a:dk1>
        <a:srgbClr val="519A24"/>
      </a:dk1>
      <a:lt1>
        <a:sysClr val="window" lastClr="FFFFFF"/>
      </a:lt1>
      <a:dk2>
        <a:srgbClr val="7F7F7F"/>
      </a:dk2>
      <a:lt2>
        <a:srgbClr val="F4EFB1"/>
      </a:lt2>
      <a:accent1>
        <a:srgbClr val="003399"/>
      </a:accent1>
      <a:accent2>
        <a:srgbClr val="DB720C"/>
      </a:accent2>
      <a:accent3>
        <a:srgbClr val="9BBB59"/>
      </a:accent3>
      <a:accent4>
        <a:srgbClr val="419B85"/>
      </a:accent4>
      <a:accent5>
        <a:srgbClr val="A93A3F"/>
      </a:accent5>
      <a:accent6>
        <a:srgbClr val="D28C00"/>
      </a:accent6>
      <a:hlink>
        <a:srgbClr val="00B0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FTBF</Template>
  <TotalTime>271</TotalTime>
  <Words>1483</Words>
  <Application>Microsoft Office PowerPoint</Application>
  <PresentationFormat>On-screen Show (4:3)</PresentationFormat>
  <Paragraphs>95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FTBF</vt:lpstr>
      <vt:lpstr>Progress on July Recommendations</vt:lpstr>
      <vt:lpstr>3.1 Preliminary Recommendations Develop a future vision for facility.</vt:lpstr>
      <vt:lpstr>3.1 Preliminary Recommendations (cont’d) Develop a future vision for facility.</vt:lpstr>
      <vt:lpstr>3.2 Preliminary Recommendations  Reconsider Approvals and delegation of authority</vt:lpstr>
      <vt:lpstr>3.2 Preliminary Recommendations (cont’d) Reconsider Approvals and delegation of authority</vt:lpstr>
      <vt:lpstr>3.3 Preliminary Recommendations  Dedicate time and resources to beam tests and development.</vt:lpstr>
      <vt:lpstr>3.5 Preliminary Recommendations Establish methods to track performance of users from current simple metrics to downstream questions like number of articles published.</vt:lpstr>
      <vt:lpstr>3.6 Preliminary Recommendations Consider having regular users’ meeting.</vt:lpstr>
      <vt:lpstr>Notes on “Request for more information”</vt:lpstr>
      <vt:lpstr>Notes on “Request for more information” (cont’d)</vt:lpstr>
      <vt:lpstr>Notes on “Request for more information” (cont’d)</vt:lpstr>
    </vt:vector>
  </TitlesOfParts>
  <Company>Fermi National Accelerator Laboratory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Eugene Schmidt</dc:creator>
  <cp:lastModifiedBy>jj</cp:lastModifiedBy>
  <cp:revision>33</cp:revision>
  <dcterms:created xsi:type="dcterms:W3CDTF">2015-01-27T21:12:51Z</dcterms:created>
  <dcterms:modified xsi:type="dcterms:W3CDTF">2015-01-29T05:20:10Z</dcterms:modified>
</cp:coreProperties>
</file>