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embeddings/oleObject2.bin" ContentType="application/vnd.openxmlformats-officedocument.oleObject"/>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43"/>
  </p:notesMasterIdLst>
  <p:handoutMasterIdLst>
    <p:handoutMasterId r:id="rId44"/>
  </p:handoutMasterIdLst>
  <p:sldIdLst>
    <p:sldId id="257" r:id="rId3"/>
    <p:sldId id="258" r:id="rId4"/>
    <p:sldId id="259" r:id="rId5"/>
    <p:sldId id="260" r:id="rId6"/>
    <p:sldId id="261" r:id="rId7"/>
    <p:sldId id="262" r:id="rId8"/>
    <p:sldId id="263" r:id="rId9"/>
    <p:sldId id="264" r:id="rId10"/>
    <p:sldId id="265" r:id="rId11"/>
    <p:sldId id="304" r:id="rId12"/>
    <p:sldId id="266" r:id="rId13"/>
    <p:sldId id="267" r:id="rId14"/>
    <p:sldId id="268" r:id="rId15"/>
    <p:sldId id="269" r:id="rId16"/>
    <p:sldId id="270" r:id="rId17"/>
    <p:sldId id="271" r:id="rId18"/>
    <p:sldId id="272" r:id="rId19"/>
    <p:sldId id="273" r:id="rId20"/>
    <p:sldId id="303" r:id="rId21"/>
    <p:sldId id="279" r:id="rId22"/>
    <p:sldId id="280" r:id="rId23"/>
    <p:sldId id="281"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7" d="100"/>
          <a:sy n="117" d="100"/>
        </p:scale>
        <p:origin x="-136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diagrams/_rels/data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image" Target="../media/image88.png"/><Relationship Id="rId2" Type="http://schemas.openxmlformats.org/officeDocument/2006/relationships/image" Target="../media/image8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image" Target="../media/image88.png"/><Relationship Id="rId2" Type="http://schemas.openxmlformats.org/officeDocument/2006/relationships/image" Target="../media/image8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15B879-DCB5-4A4B-8B19-6FC11B26607D}" type="doc">
      <dgm:prSet loTypeId="urn:microsoft.com/office/officeart/2005/8/layout/cycle6" loCatId="" qsTypeId="urn:microsoft.com/office/officeart/2005/8/quickstyle/3D3" qsCatId="3D" csTypeId="urn:microsoft.com/office/officeart/2005/8/colors/accent1_2" csCatId="accent1" phldr="1"/>
      <dgm:spPr/>
      <dgm:t>
        <a:bodyPr/>
        <a:lstStyle/>
        <a:p>
          <a:endParaRPr lang="en-US"/>
        </a:p>
      </dgm:t>
    </dgm:pt>
    <dgm:pt modelId="{A8D30B54-C531-FF41-9381-14CD597E60EC}">
      <dgm:prSet phldrT="[Text]" custT="1"/>
      <dgm:spPr/>
      <dgm:t>
        <a:bodyPr/>
        <a:lstStyle/>
        <a:p>
          <a:r>
            <a:rPr lang="en-US" sz="2000" b="1" dirty="0" smtClean="0"/>
            <a:t>Successful Operation of 805 MHz “All Seasons” Cavity in 5T Magnetic Field under Vacuum </a:t>
          </a:r>
        </a:p>
        <a:p>
          <a:r>
            <a:rPr lang="en-US" sz="1600" dirty="0" err="1" smtClean="0"/>
            <a:t>MuCool</a:t>
          </a:r>
          <a:r>
            <a:rPr lang="en-US" sz="1600" dirty="0" smtClean="0"/>
            <a:t> Test Area/</a:t>
          </a:r>
          <a:r>
            <a:rPr lang="en-US" sz="1600" dirty="0" err="1" smtClean="0"/>
            <a:t>Muons</a:t>
          </a:r>
          <a:r>
            <a:rPr lang="en-US" sz="1600" dirty="0" smtClean="0"/>
            <a:t> </a:t>
          </a:r>
          <a:r>
            <a:rPr lang="en-US" sz="1600" dirty="0" err="1" smtClean="0"/>
            <a:t>Inc</a:t>
          </a:r>
          <a:endParaRPr lang="en-US" sz="1600" dirty="0"/>
        </a:p>
      </dgm:t>
    </dgm:pt>
    <dgm:pt modelId="{63284D12-BC21-634C-B07C-D364767B037B}" type="parTrans" cxnId="{F056B8D7-EE55-0A4D-9C30-08F344E2EDCC}">
      <dgm:prSet/>
      <dgm:spPr/>
      <dgm:t>
        <a:bodyPr/>
        <a:lstStyle/>
        <a:p>
          <a:endParaRPr lang="en-US"/>
        </a:p>
      </dgm:t>
    </dgm:pt>
    <dgm:pt modelId="{3EFE83EA-50EB-304F-A837-826F9701203D}" type="sibTrans" cxnId="{F056B8D7-EE55-0A4D-9C30-08F344E2EDCC}">
      <dgm:prSet/>
      <dgm:spPr/>
      <dgm:t>
        <a:bodyPr/>
        <a:lstStyle/>
        <a:p>
          <a:endParaRPr lang="en-US"/>
        </a:p>
      </dgm:t>
    </dgm:pt>
    <dgm:pt modelId="{522C2D24-B12C-8847-B84E-AA6693281BC7}">
      <dgm:prSet phldrT="[Text]" custT="1"/>
      <dgm:spPr/>
      <dgm:t>
        <a:bodyPr/>
        <a:lstStyle/>
        <a:p>
          <a:r>
            <a:rPr lang="en-US" sz="2000" b="1" dirty="0" smtClean="0"/>
            <a:t>World Record </a:t>
          </a:r>
          <a:br>
            <a:rPr lang="en-US" sz="2000" b="1" dirty="0" smtClean="0"/>
          </a:br>
          <a:r>
            <a:rPr lang="en-US" sz="2000" b="1" dirty="0" smtClean="0"/>
            <a:t>HTS-only Coil</a:t>
          </a:r>
          <a:r>
            <a:rPr lang="en-US" sz="2000" dirty="0" smtClean="0"/>
            <a:t/>
          </a:r>
          <a:br>
            <a:rPr lang="en-US" sz="2000" dirty="0" smtClean="0"/>
          </a:br>
          <a:r>
            <a:rPr lang="en-US" sz="1600" dirty="0" smtClean="0"/>
            <a:t>15T on-axis field</a:t>
          </a:r>
          <a:br>
            <a:rPr lang="en-US" sz="1600" dirty="0" smtClean="0"/>
          </a:br>
          <a:r>
            <a:rPr lang="en-US" sz="1600" dirty="0" smtClean="0"/>
            <a:t>16T on coil</a:t>
          </a:r>
        </a:p>
        <a:p>
          <a:r>
            <a:rPr lang="en-US" sz="1600" dirty="0" smtClean="0"/>
            <a:t>PBL/BNL</a:t>
          </a:r>
        </a:p>
      </dgm:t>
    </dgm:pt>
    <dgm:pt modelId="{3AA0FF36-4457-864E-9645-CA73A0590F86}" type="parTrans" cxnId="{FEFAE5EA-5D39-064E-8A23-E64B1C4013DE}">
      <dgm:prSet/>
      <dgm:spPr/>
      <dgm:t>
        <a:bodyPr/>
        <a:lstStyle/>
        <a:p>
          <a:endParaRPr lang="en-US"/>
        </a:p>
      </dgm:t>
    </dgm:pt>
    <dgm:pt modelId="{FF10E19E-ECFA-4745-82E6-BF249049EC9B}" type="sibTrans" cxnId="{FEFAE5EA-5D39-064E-8A23-E64B1C4013DE}">
      <dgm:prSet/>
      <dgm:spPr/>
      <dgm:t>
        <a:bodyPr/>
        <a:lstStyle/>
        <a:p>
          <a:endParaRPr lang="en-US"/>
        </a:p>
      </dgm:t>
    </dgm:pt>
    <dgm:pt modelId="{416A14BE-8E63-F548-9A49-C9BE862D890F}">
      <dgm:prSet phldrT="[Text]" custT="1"/>
      <dgm:spPr/>
      <dgm:t>
        <a:bodyPr/>
        <a:lstStyle/>
        <a:p>
          <a:r>
            <a:rPr lang="en-US" sz="2000" b="1" dirty="0" smtClean="0"/>
            <a:t>Demonstration of High Pressure RF Cavity </a:t>
          </a:r>
          <a:r>
            <a:rPr lang="en-US" sz="2000" b="1" u="sng" dirty="0" smtClean="0"/>
            <a:t>in 3T Magnetic Field with Beam</a:t>
          </a:r>
        </a:p>
        <a:p>
          <a:r>
            <a:rPr lang="en-US" sz="1600" b="0" dirty="0" smtClean="0"/>
            <a:t>Extrapolates to </a:t>
          </a:r>
          <a:br>
            <a:rPr lang="en-US" sz="1600" b="0" dirty="0" smtClean="0"/>
          </a:br>
          <a:r>
            <a:rPr lang="en-US" sz="1600" b="0" dirty="0" smtClean="0">
              <a:latin typeface="Symbol" charset="2"/>
              <a:cs typeface="Symbol" charset="2"/>
            </a:rPr>
            <a:t>m</a:t>
          </a:r>
          <a:r>
            <a:rPr lang="en-US" sz="1600" b="0" dirty="0" smtClean="0">
              <a:latin typeface="+mn-lt"/>
              <a:cs typeface="Symbol" charset="2"/>
            </a:rPr>
            <a:t>-Collider Parameters</a:t>
          </a:r>
        </a:p>
        <a:p>
          <a:r>
            <a:rPr lang="en-US" sz="1600" dirty="0" err="1" smtClean="0"/>
            <a:t>MuCool</a:t>
          </a:r>
          <a:r>
            <a:rPr lang="en-US" sz="1600" dirty="0" smtClean="0"/>
            <a:t> Test Area</a:t>
          </a:r>
          <a:endParaRPr lang="en-US" sz="1600" dirty="0"/>
        </a:p>
      </dgm:t>
    </dgm:pt>
    <dgm:pt modelId="{1442E1C4-B16C-8A4D-B6A6-0E45C905396D}" type="parTrans" cxnId="{764DCCD6-EF2D-984E-B8BC-238C1CEFF6F9}">
      <dgm:prSet/>
      <dgm:spPr/>
      <dgm:t>
        <a:bodyPr/>
        <a:lstStyle/>
        <a:p>
          <a:endParaRPr lang="en-US"/>
        </a:p>
      </dgm:t>
    </dgm:pt>
    <dgm:pt modelId="{96C5DDDD-7F50-9842-B016-8A87E5B9F0B9}" type="sibTrans" cxnId="{764DCCD6-EF2D-984E-B8BC-238C1CEFF6F9}">
      <dgm:prSet/>
      <dgm:spPr/>
      <dgm:t>
        <a:bodyPr/>
        <a:lstStyle/>
        <a:p>
          <a:endParaRPr lang="en-US"/>
        </a:p>
      </dgm:t>
    </dgm:pt>
    <dgm:pt modelId="{6AFD20AC-1626-8F44-94B4-F6075385BE50}">
      <dgm:prSet phldrT="[Text]" custT="1"/>
      <dgm:spPr/>
      <dgm:t>
        <a:bodyPr/>
        <a:lstStyle/>
        <a:p>
          <a:r>
            <a:rPr lang="en-US" sz="2000" b="1" dirty="0" smtClean="0"/>
            <a:t>Breakthrough in HTS Cable Performance with Cables Matching Strand Performance</a:t>
          </a:r>
        </a:p>
        <a:p>
          <a:r>
            <a:rPr lang="en-US" sz="1600" b="0" dirty="0" smtClean="0"/>
            <a:t>FNAL-Tech </a:t>
          </a:r>
          <a:r>
            <a:rPr lang="en-US" sz="1600" b="0" dirty="0" err="1" smtClean="0"/>
            <a:t>Div</a:t>
          </a:r>
          <a:r>
            <a:rPr lang="en-US" sz="1600" b="0" dirty="0" smtClean="0"/>
            <a:t/>
          </a:r>
          <a:br>
            <a:rPr lang="en-US" sz="1600" b="0" dirty="0" smtClean="0"/>
          </a:br>
          <a:r>
            <a:rPr lang="en-US" sz="1600" b="0" dirty="0" smtClean="0"/>
            <a:t>T. </a:t>
          </a:r>
          <a:r>
            <a:rPr lang="en-US" sz="1600" b="0" dirty="0" err="1" smtClean="0"/>
            <a:t>Shen</a:t>
          </a:r>
          <a:r>
            <a:rPr lang="en-US" sz="1600" b="0" dirty="0" smtClean="0"/>
            <a:t>-Early Career Award</a:t>
          </a:r>
        </a:p>
      </dgm:t>
    </dgm:pt>
    <dgm:pt modelId="{89DB970C-415E-334B-8636-08DD2716A935}" type="parTrans" cxnId="{DF3E45C3-7336-304F-8AF1-E8CAE5C3862B}">
      <dgm:prSet/>
      <dgm:spPr/>
      <dgm:t>
        <a:bodyPr/>
        <a:lstStyle/>
        <a:p>
          <a:endParaRPr lang="en-US"/>
        </a:p>
      </dgm:t>
    </dgm:pt>
    <dgm:pt modelId="{5150C0D8-4BD9-E845-B47A-07003EEDBD6C}" type="sibTrans" cxnId="{DF3E45C3-7336-304F-8AF1-E8CAE5C3862B}">
      <dgm:prSet/>
      <dgm:spPr/>
      <dgm:t>
        <a:bodyPr/>
        <a:lstStyle/>
        <a:p>
          <a:endParaRPr lang="en-US"/>
        </a:p>
      </dgm:t>
    </dgm:pt>
    <dgm:pt modelId="{3192B418-6557-214F-9792-BC19C0EF4A82}" type="pres">
      <dgm:prSet presAssocID="{9415B879-DCB5-4A4B-8B19-6FC11B26607D}" presName="cycle" presStyleCnt="0">
        <dgm:presLayoutVars>
          <dgm:dir/>
          <dgm:resizeHandles val="exact"/>
        </dgm:presLayoutVars>
      </dgm:prSet>
      <dgm:spPr/>
      <dgm:t>
        <a:bodyPr/>
        <a:lstStyle/>
        <a:p>
          <a:endParaRPr lang="en-US"/>
        </a:p>
      </dgm:t>
    </dgm:pt>
    <dgm:pt modelId="{C1C0222F-CC53-4B41-9B66-E1B1434B7356}" type="pres">
      <dgm:prSet presAssocID="{A8D30B54-C531-FF41-9381-14CD597E60EC}" presName="node" presStyleLbl="node1" presStyleIdx="0" presStyleCnt="4" custScaleX="153488" custScaleY="157424">
        <dgm:presLayoutVars>
          <dgm:bulletEnabled val="1"/>
        </dgm:presLayoutVars>
      </dgm:prSet>
      <dgm:spPr/>
      <dgm:t>
        <a:bodyPr/>
        <a:lstStyle/>
        <a:p>
          <a:endParaRPr lang="en-US"/>
        </a:p>
      </dgm:t>
    </dgm:pt>
    <dgm:pt modelId="{7D44C503-8A61-264A-BCB4-41FD544CD610}" type="pres">
      <dgm:prSet presAssocID="{A8D30B54-C531-FF41-9381-14CD597E60EC}" presName="spNode" presStyleCnt="0"/>
      <dgm:spPr/>
    </dgm:pt>
    <dgm:pt modelId="{AF0B31C1-E562-964A-B32C-82B34504BAA3}" type="pres">
      <dgm:prSet presAssocID="{3EFE83EA-50EB-304F-A837-826F9701203D}" presName="sibTrans" presStyleLbl="sibTrans1D1" presStyleIdx="0" presStyleCnt="4"/>
      <dgm:spPr/>
      <dgm:t>
        <a:bodyPr/>
        <a:lstStyle/>
        <a:p>
          <a:endParaRPr lang="en-US"/>
        </a:p>
      </dgm:t>
    </dgm:pt>
    <dgm:pt modelId="{B2BCFF92-BBDE-5440-822F-5CE7C986F2B4}" type="pres">
      <dgm:prSet presAssocID="{522C2D24-B12C-8847-B84E-AA6693281BC7}" presName="node" presStyleLbl="node1" presStyleIdx="1" presStyleCnt="4" custScaleX="153488" custScaleY="157424" custRadScaleRad="138745">
        <dgm:presLayoutVars>
          <dgm:bulletEnabled val="1"/>
        </dgm:presLayoutVars>
      </dgm:prSet>
      <dgm:spPr/>
      <dgm:t>
        <a:bodyPr/>
        <a:lstStyle/>
        <a:p>
          <a:endParaRPr lang="en-US"/>
        </a:p>
      </dgm:t>
    </dgm:pt>
    <dgm:pt modelId="{A4C56911-C9EC-A446-AA13-1917461EF9E6}" type="pres">
      <dgm:prSet presAssocID="{522C2D24-B12C-8847-B84E-AA6693281BC7}" presName="spNode" presStyleCnt="0"/>
      <dgm:spPr/>
    </dgm:pt>
    <dgm:pt modelId="{23F01BA2-B6FB-A24E-8725-6DE422261A0F}" type="pres">
      <dgm:prSet presAssocID="{FF10E19E-ECFA-4745-82E6-BF249049EC9B}" presName="sibTrans" presStyleLbl="sibTrans1D1" presStyleIdx="1" presStyleCnt="4"/>
      <dgm:spPr/>
      <dgm:t>
        <a:bodyPr/>
        <a:lstStyle/>
        <a:p>
          <a:endParaRPr lang="en-US"/>
        </a:p>
      </dgm:t>
    </dgm:pt>
    <dgm:pt modelId="{C49060B8-4CFC-094C-8B3A-315638FD23A0}" type="pres">
      <dgm:prSet presAssocID="{416A14BE-8E63-F548-9A49-C9BE862D890F}" presName="node" presStyleLbl="node1" presStyleIdx="2" presStyleCnt="4" custScaleX="153488" custScaleY="157424" custRadScaleRad="98770">
        <dgm:presLayoutVars>
          <dgm:bulletEnabled val="1"/>
        </dgm:presLayoutVars>
      </dgm:prSet>
      <dgm:spPr/>
      <dgm:t>
        <a:bodyPr/>
        <a:lstStyle/>
        <a:p>
          <a:endParaRPr lang="en-US"/>
        </a:p>
      </dgm:t>
    </dgm:pt>
    <dgm:pt modelId="{2F367770-1A75-3640-9F25-41674251E4F4}" type="pres">
      <dgm:prSet presAssocID="{416A14BE-8E63-F548-9A49-C9BE862D890F}" presName="spNode" presStyleCnt="0"/>
      <dgm:spPr/>
    </dgm:pt>
    <dgm:pt modelId="{9BAFE6F9-B52A-204C-9152-862E96DD7B14}" type="pres">
      <dgm:prSet presAssocID="{96C5DDDD-7F50-9842-B016-8A87E5B9F0B9}" presName="sibTrans" presStyleLbl="sibTrans1D1" presStyleIdx="2" presStyleCnt="4"/>
      <dgm:spPr/>
      <dgm:t>
        <a:bodyPr/>
        <a:lstStyle/>
        <a:p>
          <a:endParaRPr lang="en-US"/>
        </a:p>
      </dgm:t>
    </dgm:pt>
    <dgm:pt modelId="{93DDE35D-0F8F-C94F-8DDF-06DFBC66497A}" type="pres">
      <dgm:prSet presAssocID="{6AFD20AC-1626-8F44-94B4-F6075385BE50}" presName="node" presStyleLbl="node1" presStyleIdx="3" presStyleCnt="4" custScaleX="153488" custScaleY="157424" custRadScaleRad="136339">
        <dgm:presLayoutVars>
          <dgm:bulletEnabled val="1"/>
        </dgm:presLayoutVars>
      </dgm:prSet>
      <dgm:spPr/>
      <dgm:t>
        <a:bodyPr/>
        <a:lstStyle/>
        <a:p>
          <a:endParaRPr lang="en-US"/>
        </a:p>
      </dgm:t>
    </dgm:pt>
    <dgm:pt modelId="{33F91A5E-6ECA-AA47-847E-FA2FB575EF0D}" type="pres">
      <dgm:prSet presAssocID="{6AFD20AC-1626-8F44-94B4-F6075385BE50}" presName="spNode" presStyleCnt="0"/>
      <dgm:spPr/>
    </dgm:pt>
    <dgm:pt modelId="{EA74452A-15A2-A040-8E31-E8C1179CE922}" type="pres">
      <dgm:prSet presAssocID="{5150C0D8-4BD9-E845-B47A-07003EEDBD6C}" presName="sibTrans" presStyleLbl="sibTrans1D1" presStyleIdx="3" presStyleCnt="4"/>
      <dgm:spPr/>
      <dgm:t>
        <a:bodyPr/>
        <a:lstStyle/>
        <a:p>
          <a:endParaRPr lang="en-US"/>
        </a:p>
      </dgm:t>
    </dgm:pt>
  </dgm:ptLst>
  <dgm:cxnLst>
    <dgm:cxn modelId="{A9FA9E70-1D4A-CE42-9ADB-1C9A024D4249}" type="presOf" srcId="{416A14BE-8E63-F548-9A49-C9BE862D890F}" destId="{C49060B8-4CFC-094C-8B3A-315638FD23A0}" srcOrd="0" destOrd="0" presId="urn:microsoft.com/office/officeart/2005/8/layout/cycle6"/>
    <dgm:cxn modelId="{83169740-2DFB-114C-84B7-6D8A5E17B66E}" type="presOf" srcId="{522C2D24-B12C-8847-B84E-AA6693281BC7}" destId="{B2BCFF92-BBDE-5440-822F-5CE7C986F2B4}" srcOrd="0" destOrd="0" presId="urn:microsoft.com/office/officeart/2005/8/layout/cycle6"/>
    <dgm:cxn modelId="{79E91D92-6C20-AC4A-804E-B033E1A9092E}" type="presOf" srcId="{FF10E19E-ECFA-4745-82E6-BF249049EC9B}" destId="{23F01BA2-B6FB-A24E-8725-6DE422261A0F}" srcOrd="0" destOrd="0" presId="urn:microsoft.com/office/officeart/2005/8/layout/cycle6"/>
    <dgm:cxn modelId="{856E32E0-DDB4-9848-968E-7722D56E6D45}" type="presOf" srcId="{A8D30B54-C531-FF41-9381-14CD597E60EC}" destId="{C1C0222F-CC53-4B41-9B66-E1B1434B7356}" srcOrd="0" destOrd="0" presId="urn:microsoft.com/office/officeart/2005/8/layout/cycle6"/>
    <dgm:cxn modelId="{8F1AF6DC-27AB-0B43-A3B6-A8C0792BA653}" type="presOf" srcId="{96C5DDDD-7F50-9842-B016-8A87E5B9F0B9}" destId="{9BAFE6F9-B52A-204C-9152-862E96DD7B14}" srcOrd="0" destOrd="0" presId="urn:microsoft.com/office/officeart/2005/8/layout/cycle6"/>
    <dgm:cxn modelId="{6EA5A96E-8048-7E4B-B343-05414580A58D}" type="presOf" srcId="{3EFE83EA-50EB-304F-A837-826F9701203D}" destId="{AF0B31C1-E562-964A-B32C-82B34504BAA3}" srcOrd="0" destOrd="0" presId="urn:microsoft.com/office/officeart/2005/8/layout/cycle6"/>
    <dgm:cxn modelId="{DF3E45C3-7336-304F-8AF1-E8CAE5C3862B}" srcId="{9415B879-DCB5-4A4B-8B19-6FC11B26607D}" destId="{6AFD20AC-1626-8F44-94B4-F6075385BE50}" srcOrd="3" destOrd="0" parTransId="{89DB970C-415E-334B-8636-08DD2716A935}" sibTransId="{5150C0D8-4BD9-E845-B47A-07003EEDBD6C}"/>
    <dgm:cxn modelId="{764DCCD6-EF2D-984E-B8BC-238C1CEFF6F9}" srcId="{9415B879-DCB5-4A4B-8B19-6FC11B26607D}" destId="{416A14BE-8E63-F548-9A49-C9BE862D890F}" srcOrd="2" destOrd="0" parTransId="{1442E1C4-B16C-8A4D-B6A6-0E45C905396D}" sibTransId="{96C5DDDD-7F50-9842-B016-8A87E5B9F0B9}"/>
    <dgm:cxn modelId="{FEFAE5EA-5D39-064E-8A23-E64B1C4013DE}" srcId="{9415B879-DCB5-4A4B-8B19-6FC11B26607D}" destId="{522C2D24-B12C-8847-B84E-AA6693281BC7}" srcOrd="1" destOrd="0" parTransId="{3AA0FF36-4457-864E-9645-CA73A0590F86}" sibTransId="{FF10E19E-ECFA-4745-82E6-BF249049EC9B}"/>
    <dgm:cxn modelId="{FB6770DC-1427-F842-8896-71EB592968D4}" type="presOf" srcId="{5150C0D8-4BD9-E845-B47A-07003EEDBD6C}" destId="{EA74452A-15A2-A040-8E31-E8C1179CE922}" srcOrd="0" destOrd="0" presId="urn:microsoft.com/office/officeart/2005/8/layout/cycle6"/>
    <dgm:cxn modelId="{F056B8D7-EE55-0A4D-9C30-08F344E2EDCC}" srcId="{9415B879-DCB5-4A4B-8B19-6FC11B26607D}" destId="{A8D30B54-C531-FF41-9381-14CD597E60EC}" srcOrd="0" destOrd="0" parTransId="{63284D12-BC21-634C-B07C-D364767B037B}" sibTransId="{3EFE83EA-50EB-304F-A837-826F9701203D}"/>
    <dgm:cxn modelId="{FE21CF1B-D205-D04C-99D0-0641EABD8439}" type="presOf" srcId="{6AFD20AC-1626-8F44-94B4-F6075385BE50}" destId="{93DDE35D-0F8F-C94F-8DDF-06DFBC66497A}" srcOrd="0" destOrd="0" presId="urn:microsoft.com/office/officeart/2005/8/layout/cycle6"/>
    <dgm:cxn modelId="{544B2188-6372-C444-A6D7-57102C0B4BA5}" type="presOf" srcId="{9415B879-DCB5-4A4B-8B19-6FC11B26607D}" destId="{3192B418-6557-214F-9792-BC19C0EF4A82}" srcOrd="0" destOrd="0" presId="urn:microsoft.com/office/officeart/2005/8/layout/cycle6"/>
    <dgm:cxn modelId="{851AFED9-A057-3C45-818B-E14E513B9A9F}" type="presParOf" srcId="{3192B418-6557-214F-9792-BC19C0EF4A82}" destId="{C1C0222F-CC53-4B41-9B66-E1B1434B7356}" srcOrd="0" destOrd="0" presId="urn:microsoft.com/office/officeart/2005/8/layout/cycle6"/>
    <dgm:cxn modelId="{562378BF-5DA1-E54F-A90F-5264E5FEEA09}" type="presParOf" srcId="{3192B418-6557-214F-9792-BC19C0EF4A82}" destId="{7D44C503-8A61-264A-BCB4-41FD544CD610}" srcOrd="1" destOrd="0" presId="urn:microsoft.com/office/officeart/2005/8/layout/cycle6"/>
    <dgm:cxn modelId="{28490575-E11F-1A43-9FEB-FBA5F5F06DD6}" type="presParOf" srcId="{3192B418-6557-214F-9792-BC19C0EF4A82}" destId="{AF0B31C1-E562-964A-B32C-82B34504BAA3}" srcOrd="2" destOrd="0" presId="urn:microsoft.com/office/officeart/2005/8/layout/cycle6"/>
    <dgm:cxn modelId="{3DC4727A-C950-BC43-B0E6-1A83D9BEB0C9}" type="presParOf" srcId="{3192B418-6557-214F-9792-BC19C0EF4A82}" destId="{B2BCFF92-BBDE-5440-822F-5CE7C986F2B4}" srcOrd="3" destOrd="0" presId="urn:microsoft.com/office/officeart/2005/8/layout/cycle6"/>
    <dgm:cxn modelId="{15E66680-5387-DE4F-8BE4-592071AB1546}" type="presParOf" srcId="{3192B418-6557-214F-9792-BC19C0EF4A82}" destId="{A4C56911-C9EC-A446-AA13-1917461EF9E6}" srcOrd="4" destOrd="0" presId="urn:microsoft.com/office/officeart/2005/8/layout/cycle6"/>
    <dgm:cxn modelId="{9003BB92-95BA-B94A-BDEA-BD96C382BB31}" type="presParOf" srcId="{3192B418-6557-214F-9792-BC19C0EF4A82}" destId="{23F01BA2-B6FB-A24E-8725-6DE422261A0F}" srcOrd="5" destOrd="0" presId="urn:microsoft.com/office/officeart/2005/8/layout/cycle6"/>
    <dgm:cxn modelId="{C54FDAED-1607-5742-8311-B34D7ECF8932}" type="presParOf" srcId="{3192B418-6557-214F-9792-BC19C0EF4A82}" destId="{C49060B8-4CFC-094C-8B3A-315638FD23A0}" srcOrd="6" destOrd="0" presId="urn:microsoft.com/office/officeart/2005/8/layout/cycle6"/>
    <dgm:cxn modelId="{4ED6C935-4293-144A-89E8-5749E6E0E18C}" type="presParOf" srcId="{3192B418-6557-214F-9792-BC19C0EF4A82}" destId="{2F367770-1A75-3640-9F25-41674251E4F4}" srcOrd="7" destOrd="0" presId="urn:microsoft.com/office/officeart/2005/8/layout/cycle6"/>
    <dgm:cxn modelId="{BE2DAD1D-338B-7B4F-90AD-46132E45447B}" type="presParOf" srcId="{3192B418-6557-214F-9792-BC19C0EF4A82}" destId="{9BAFE6F9-B52A-204C-9152-862E96DD7B14}" srcOrd="8" destOrd="0" presId="urn:microsoft.com/office/officeart/2005/8/layout/cycle6"/>
    <dgm:cxn modelId="{1DAC1D15-E2C9-6E47-B3C7-4A660C078667}" type="presParOf" srcId="{3192B418-6557-214F-9792-BC19C0EF4A82}" destId="{93DDE35D-0F8F-C94F-8DDF-06DFBC66497A}" srcOrd="9" destOrd="0" presId="urn:microsoft.com/office/officeart/2005/8/layout/cycle6"/>
    <dgm:cxn modelId="{293A36BA-ECD3-D646-B82E-DF30ABF3121F}" type="presParOf" srcId="{3192B418-6557-214F-9792-BC19C0EF4A82}" destId="{33F91A5E-6ECA-AA47-847E-FA2FB575EF0D}" srcOrd="10" destOrd="0" presId="urn:microsoft.com/office/officeart/2005/8/layout/cycle6"/>
    <dgm:cxn modelId="{B4E69EC0-DB86-784B-979C-316BA98A0787}" type="presParOf" srcId="{3192B418-6557-214F-9792-BC19C0EF4A82}" destId="{EA74452A-15A2-A040-8E31-E8C1179CE922}"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2FC22D-7AE3-814C-9115-F7B785D5B874}" type="doc">
      <dgm:prSet loTypeId="urn:microsoft.com/office/officeart/2005/8/layout/bList2" loCatId="" qsTypeId="urn:microsoft.com/office/officeart/2005/8/quickstyle/simple4" qsCatId="simple" csTypeId="urn:microsoft.com/office/officeart/2005/8/colors/accent1_2" csCatId="accent1" phldr="1"/>
      <dgm:spPr/>
    </dgm:pt>
    <dgm:pt modelId="{7D685305-0F19-5A49-8DDF-2EC8987A0567}">
      <dgm:prSet phldrT="[Text]"/>
      <dgm:spPr/>
      <dgm:t>
        <a:bodyPr/>
        <a:lstStyle/>
        <a:p>
          <a:r>
            <a:rPr lang="en-US" dirty="0" smtClean="0"/>
            <a:t>Muon Ionization </a:t>
          </a:r>
          <a:br>
            <a:rPr lang="en-US" dirty="0" smtClean="0"/>
          </a:br>
          <a:r>
            <a:rPr lang="en-US" dirty="0" smtClean="0"/>
            <a:t>6-Dimensional Cooling Channel</a:t>
          </a:r>
          <a:endParaRPr lang="en-US" dirty="0"/>
        </a:p>
      </dgm:t>
    </dgm:pt>
    <dgm:pt modelId="{B07F8E7C-B3BD-C24E-ADE4-EAF7B2B0DE0D}" type="parTrans" cxnId="{E935183D-9E28-3F43-860E-16A2C4270BEE}">
      <dgm:prSet/>
      <dgm:spPr/>
      <dgm:t>
        <a:bodyPr/>
        <a:lstStyle/>
        <a:p>
          <a:endParaRPr lang="en-US"/>
        </a:p>
      </dgm:t>
    </dgm:pt>
    <dgm:pt modelId="{ACF19BB7-BA56-3C4D-B56E-CBE964FDA4DD}" type="sibTrans" cxnId="{E935183D-9E28-3F43-860E-16A2C4270BEE}">
      <dgm:prSet/>
      <dgm:spPr/>
      <dgm:t>
        <a:bodyPr/>
        <a:lstStyle/>
        <a:p>
          <a:endParaRPr lang="en-US"/>
        </a:p>
      </dgm:t>
    </dgm:pt>
    <dgm:pt modelId="{ACDDD841-B0BB-CB40-91EC-13F497269057}">
      <dgm:prSet phldrT="[Text]"/>
      <dgm:spPr/>
      <dgm:t>
        <a:bodyPr/>
        <a:lstStyle/>
        <a:p>
          <a:r>
            <a:rPr lang="en-US" dirty="0" smtClean="0"/>
            <a:t>Acceleration to the TeV Energy Scale for Muon Colliders </a:t>
          </a:r>
          <a:endParaRPr lang="en-US" dirty="0"/>
        </a:p>
      </dgm:t>
    </dgm:pt>
    <dgm:pt modelId="{7EF1EA40-B2F4-B74F-A2C8-26F13D9E6BB1}" type="parTrans" cxnId="{36DF3276-4620-424E-BB7D-2AC3C8A4233B}">
      <dgm:prSet/>
      <dgm:spPr/>
      <dgm:t>
        <a:bodyPr/>
        <a:lstStyle/>
        <a:p>
          <a:endParaRPr lang="en-US"/>
        </a:p>
      </dgm:t>
    </dgm:pt>
    <dgm:pt modelId="{FEBBFF64-F633-B749-8642-BCB29790D6A6}" type="sibTrans" cxnId="{36DF3276-4620-424E-BB7D-2AC3C8A4233B}">
      <dgm:prSet/>
      <dgm:spPr/>
      <dgm:t>
        <a:bodyPr/>
        <a:lstStyle/>
        <a:p>
          <a:endParaRPr lang="en-US"/>
        </a:p>
      </dgm:t>
    </dgm:pt>
    <dgm:pt modelId="{9AD35DF3-1569-574C-8BCA-0CD43497B66D}">
      <dgm:prSet phldrT="[Text]"/>
      <dgm:spPr/>
      <dgm:t>
        <a:bodyPr/>
        <a:lstStyle/>
        <a:p>
          <a:r>
            <a:rPr lang="en-US" dirty="0" smtClean="0"/>
            <a:t>Muon Collider Magnet Needs</a:t>
          </a:r>
          <a:endParaRPr lang="en-US" dirty="0"/>
        </a:p>
      </dgm:t>
    </dgm:pt>
    <dgm:pt modelId="{22C730AF-D184-174D-8A8E-7ACBAE0FE191}" type="parTrans" cxnId="{8C71693E-4A19-0E4C-9C5B-164A1D6A812E}">
      <dgm:prSet/>
      <dgm:spPr/>
      <dgm:t>
        <a:bodyPr/>
        <a:lstStyle/>
        <a:p>
          <a:endParaRPr lang="en-US"/>
        </a:p>
      </dgm:t>
    </dgm:pt>
    <dgm:pt modelId="{8C4BF6FD-3F8C-E445-85D9-0014BA1BB1C3}" type="sibTrans" cxnId="{8C71693E-4A19-0E4C-9C5B-164A1D6A812E}">
      <dgm:prSet/>
      <dgm:spPr/>
      <dgm:t>
        <a:bodyPr/>
        <a:lstStyle/>
        <a:p>
          <a:endParaRPr lang="en-US"/>
        </a:p>
      </dgm:t>
    </dgm:pt>
    <dgm:pt modelId="{7D79BC84-9B77-0F4C-B244-F5C317C31621}">
      <dgm:prSet phldrT="[Text]"/>
      <dgm:spPr/>
      <dgm:t>
        <a:bodyPr/>
        <a:lstStyle/>
        <a:p>
          <a:r>
            <a:rPr lang="en-US" dirty="0" smtClean="0"/>
            <a:t>Muon Ionization Final Cooling Channel</a:t>
          </a:r>
          <a:endParaRPr lang="en-US" dirty="0"/>
        </a:p>
      </dgm:t>
    </dgm:pt>
    <dgm:pt modelId="{D5FF83F7-F793-D340-911C-BC43AB2D9768}" type="parTrans" cxnId="{D24DA5DA-701F-5649-99E8-04F6170593A4}">
      <dgm:prSet/>
      <dgm:spPr/>
      <dgm:t>
        <a:bodyPr/>
        <a:lstStyle/>
        <a:p>
          <a:endParaRPr lang="en-US"/>
        </a:p>
      </dgm:t>
    </dgm:pt>
    <dgm:pt modelId="{BA48819D-F30A-1042-BF19-D158A73DAAF4}" type="sibTrans" cxnId="{D24DA5DA-701F-5649-99E8-04F6170593A4}">
      <dgm:prSet/>
      <dgm:spPr/>
      <dgm:t>
        <a:bodyPr/>
        <a:lstStyle/>
        <a:p>
          <a:endParaRPr lang="en-US"/>
        </a:p>
      </dgm:t>
    </dgm:pt>
    <dgm:pt modelId="{5C93551D-78C8-4E43-A56E-688764AC8822}">
      <dgm:prSet phldrT="[Text]"/>
      <dgm:spPr/>
      <dgm:t>
        <a:bodyPr/>
        <a:lstStyle/>
        <a:p>
          <a:r>
            <a:rPr lang="en-US" dirty="0" smtClean="0"/>
            <a:t>HTS Magnet Development</a:t>
          </a:r>
        </a:p>
      </dgm:t>
    </dgm:pt>
    <dgm:pt modelId="{DD5BEC56-BA14-2246-A68C-5A41BF120BD0}" type="parTrans" cxnId="{D778A92A-9E4D-D641-9465-D34078DFE38D}">
      <dgm:prSet/>
      <dgm:spPr/>
      <dgm:t>
        <a:bodyPr/>
        <a:lstStyle/>
        <a:p>
          <a:endParaRPr lang="en-US"/>
        </a:p>
      </dgm:t>
    </dgm:pt>
    <dgm:pt modelId="{23F66417-77EF-9644-BD4C-EF15B8B1932C}" type="sibTrans" cxnId="{D778A92A-9E4D-D641-9465-D34078DFE38D}">
      <dgm:prSet/>
      <dgm:spPr/>
      <dgm:t>
        <a:bodyPr/>
        <a:lstStyle/>
        <a:p>
          <a:endParaRPr lang="en-US"/>
        </a:p>
      </dgm:t>
    </dgm:pt>
    <dgm:pt modelId="{9E79510F-F43F-AB4B-B8B1-A6AFF3E6829A}">
      <dgm:prSet phldrT="[Text]"/>
      <dgm:spPr/>
      <dgm:t>
        <a:bodyPr/>
        <a:lstStyle/>
        <a:p>
          <a:r>
            <a:rPr lang="en-US" dirty="0" smtClean="0"/>
            <a:t>Capture Solenoid for Simultaneous mu+ &amp; mu- Beams</a:t>
          </a:r>
          <a:endParaRPr lang="en-US" dirty="0"/>
        </a:p>
      </dgm:t>
    </dgm:pt>
    <dgm:pt modelId="{BFC24F36-0BC0-B743-8C33-0C256DECCC5C}" type="parTrans" cxnId="{2A101F75-A4EF-EA44-82ED-45E507D2860C}">
      <dgm:prSet/>
      <dgm:spPr/>
      <dgm:t>
        <a:bodyPr/>
        <a:lstStyle/>
        <a:p>
          <a:endParaRPr lang="en-US"/>
        </a:p>
      </dgm:t>
    </dgm:pt>
    <dgm:pt modelId="{F0DEB29B-93B1-BE49-A6C1-8E00EA4EF622}" type="sibTrans" cxnId="{2A101F75-A4EF-EA44-82ED-45E507D2860C}">
      <dgm:prSet/>
      <dgm:spPr/>
      <dgm:t>
        <a:bodyPr/>
        <a:lstStyle/>
        <a:p>
          <a:endParaRPr lang="en-US"/>
        </a:p>
      </dgm:t>
    </dgm:pt>
    <dgm:pt modelId="{37361077-AD2A-7046-869A-539CE847ED30}">
      <dgm:prSet phldrT="[Text]" custT="1"/>
      <dgm:spPr/>
      <dgm:t>
        <a:bodyPr/>
        <a:lstStyle/>
        <a:p>
          <a:r>
            <a:rPr lang="en-US" sz="1400" dirty="0" smtClean="0">
              <a:solidFill>
                <a:srgbClr val="FF0000"/>
              </a:solidFill>
            </a:rPr>
            <a:t>High field (15-20T)</a:t>
          </a:r>
          <a:endParaRPr lang="en-US" sz="1400" dirty="0">
            <a:solidFill>
              <a:srgbClr val="FF0000"/>
            </a:solidFill>
          </a:endParaRPr>
        </a:p>
      </dgm:t>
    </dgm:pt>
    <dgm:pt modelId="{3D8158A2-D323-7540-AFF3-43E73840F272}" type="parTrans" cxnId="{10AB2E92-B8F0-9C44-B3FE-9B565C3EB6E0}">
      <dgm:prSet/>
      <dgm:spPr/>
      <dgm:t>
        <a:bodyPr/>
        <a:lstStyle/>
        <a:p>
          <a:endParaRPr lang="en-US"/>
        </a:p>
      </dgm:t>
    </dgm:pt>
    <dgm:pt modelId="{C53D4960-260F-1B49-AE40-D8A2F66DCAE8}" type="sibTrans" cxnId="{10AB2E92-B8F0-9C44-B3FE-9B565C3EB6E0}">
      <dgm:prSet/>
      <dgm:spPr/>
      <dgm:t>
        <a:bodyPr/>
        <a:lstStyle/>
        <a:p>
          <a:endParaRPr lang="en-US"/>
        </a:p>
      </dgm:t>
    </dgm:pt>
    <dgm:pt modelId="{AF053E16-16CD-B844-AFEA-D5786117650D}">
      <dgm:prSet phldrT="[Text]" custT="1"/>
      <dgm:spPr/>
      <dgm:t>
        <a:bodyPr/>
        <a:lstStyle/>
        <a:p>
          <a:r>
            <a:rPr lang="en-US" sz="1400" dirty="0" smtClean="0">
              <a:solidFill>
                <a:srgbClr val="FF0000"/>
              </a:solidFill>
            </a:rPr>
            <a:t>Large bore (meter-scale)</a:t>
          </a:r>
          <a:endParaRPr lang="en-US" sz="1400" dirty="0">
            <a:solidFill>
              <a:srgbClr val="FF0000"/>
            </a:solidFill>
          </a:endParaRPr>
        </a:p>
      </dgm:t>
    </dgm:pt>
    <dgm:pt modelId="{45C70C33-C6BB-694C-A853-FA9597224CEF}" type="parTrans" cxnId="{E885B08A-2B99-034D-9A95-DEEC42125FC7}">
      <dgm:prSet/>
      <dgm:spPr/>
      <dgm:t>
        <a:bodyPr/>
        <a:lstStyle/>
        <a:p>
          <a:endParaRPr lang="en-US"/>
        </a:p>
      </dgm:t>
    </dgm:pt>
    <dgm:pt modelId="{15ABCE6A-8FE2-3445-AFEB-1943F6CD8809}" type="sibTrans" cxnId="{E885B08A-2B99-034D-9A95-DEEC42125FC7}">
      <dgm:prSet/>
      <dgm:spPr/>
      <dgm:t>
        <a:bodyPr/>
        <a:lstStyle/>
        <a:p>
          <a:endParaRPr lang="en-US"/>
        </a:p>
      </dgm:t>
    </dgm:pt>
    <dgm:pt modelId="{84511AC9-F17D-FC41-824D-898EED1D194B}">
      <dgm:prSet phldrT="[Text]" custT="1"/>
      <dgm:spPr/>
      <dgm:t>
        <a:bodyPr/>
        <a:lstStyle/>
        <a:p>
          <a:r>
            <a:rPr lang="en-US" sz="1400" dirty="0" smtClean="0">
              <a:solidFill>
                <a:srgbClr val="FF0000"/>
              </a:solidFill>
            </a:rPr>
            <a:t>Intense radiation environment – NC or HTS insert coil</a:t>
          </a:r>
          <a:endParaRPr lang="en-US" sz="1300" dirty="0">
            <a:solidFill>
              <a:srgbClr val="FF0000"/>
            </a:solidFill>
          </a:endParaRPr>
        </a:p>
      </dgm:t>
    </dgm:pt>
    <dgm:pt modelId="{225E1ECB-95F8-3644-953E-642D1306B088}" type="parTrans" cxnId="{37934D9F-78EA-2845-9C23-A0EE7AB2796E}">
      <dgm:prSet/>
      <dgm:spPr/>
      <dgm:t>
        <a:bodyPr/>
        <a:lstStyle/>
        <a:p>
          <a:endParaRPr lang="en-US"/>
        </a:p>
      </dgm:t>
    </dgm:pt>
    <dgm:pt modelId="{35D41CCD-CBE1-FE4E-917F-11982697E07A}" type="sibTrans" cxnId="{37934D9F-78EA-2845-9C23-A0EE7AB2796E}">
      <dgm:prSet/>
      <dgm:spPr/>
      <dgm:t>
        <a:bodyPr/>
        <a:lstStyle/>
        <a:p>
          <a:endParaRPr lang="en-US"/>
        </a:p>
      </dgm:t>
    </dgm:pt>
    <dgm:pt modelId="{562C0427-917A-204F-AD1A-575CA100F7EC}">
      <dgm:prSet phldrT="[Text]" custT="1"/>
      <dgm:spPr/>
      <dgm:t>
        <a:bodyPr/>
        <a:lstStyle/>
        <a:p>
          <a:r>
            <a:rPr lang="en-US" sz="1400" dirty="0" smtClean="0"/>
            <a:t>Characteristics:</a:t>
          </a:r>
          <a:endParaRPr lang="en-US" sz="1400" dirty="0"/>
        </a:p>
      </dgm:t>
    </dgm:pt>
    <dgm:pt modelId="{32AE14F0-04A4-F248-AE75-3855887D0E73}" type="parTrans" cxnId="{BC1C945D-E914-C249-91ED-E6FF4BA95F2C}">
      <dgm:prSet/>
      <dgm:spPr/>
      <dgm:t>
        <a:bodyPr/>
        <a:lstStyle/>
        <a:p>
          <a:endParaRPr lang="en-US"/>
        </a:p>
      </dgm:t>
    </dgm:pt>
    <dgm:pt modelId="{3328025E-B4E9-2B4A-B3E5-74DDC70B3770}" type="sibTrans" cxnId="{BC1C945D-E914-C249-91ED-E6FF4BA95F2C}">
      <dgm:prSet/>
      <dgm:spPr/>
      <dgm:t>
        <a:bodyPr/>
        <a:lstStyle/>
        <a:p>
          <a:endParaRPr lang="en-US"/>
        </a:p>
      </dgm:t>
    </dgm:pt>
    <dgm:pt modelId="{8A067EBC-CF24-1A47-8DAA-69E6490C3367}">
      <dgm:prSet phldrT="[Text]" custT="1"/>
      <dgm:spPr/>
      <dgm:t>
        <a:bodyPr/>
        <a:lstStyle/>
        <a:p>
          <a:r>
            <a:rPr lang="en-US" sz="1400" dirty="0" smtClean="0"/>
            <a:t>Characteristics:</a:t>
          </a:r>
          <a:endParaRPr lang="en-US" sz="1400" dirty="0"/>
        </a:p>
      </dgm:t>
    </dgm:pt>
    <dgm:pt modelId="{C5BF6070-7A5A-4E46-AC8A-D13CE3398D69}" type="parTrans" cxnId="{34607707-C6AA-9541-ABEA-2BE4CAB3EADE}">
      <dgm:prSet/>
      <dgm:spPr/>
      <dgm:t>
        <a:bodyPr/>
        <a:lstStyle/>
        <a:p>
          <a:endParaRPr lang="en-US"/>
        </a:p>
      </dgm:t>
    </dgm:pt>
    <dgm:pt modelId="{1AF6E13F-F5D9-4849-BF80-3F95D87AA278}" type="sibTrans" cxnId="{34607707-C6AA-9541-ABEA-2BE4CAB3EADE}">
      <dgm:prSet/>
      <dgm:spPr/>
      <dgm:t>
        <a:bodyPr/>
        <a:lstStyle/>
        <a:p>
          <a:endParaRPr lang="en-US"/>
        </a:p>
      </dgm:t>
    </dgm:pt>
    <dgm:pt modelId="{9B7922A8-4702-964D-86A6-32AD77BC2A84}">
      <dgm:prSet phldrT="[Text]" custT="1"/>
      <dgm:spPr/>
      <dgm:t>
        <a:bodyPr/>
        <a:lstStyle/>
        <a:p>
          <a:r>
            <a:rPr lang="en-US" sz="1400" dirty="0" smtClean="0">
              <a:solidFill>
                <a:srgbClr val="FF0000"/>
              </a:solidFill>
            </a:rPr>
            <a:t>Solenoid-based cooling channel (LH</a:t>
          </a:r>
          <a:r>
            <a:rPr lang="en-US" sz="1400" baseline="-25000" dirty="0" smtClean="0">
              <a:solidFill>
                <a:srgbClr val="FF0000"/>
              </a:solidFill>
            </a:rPr>
            <a:t>2</a:t>
          </a:r>
          <a:r>
            <a:rPr lang="en-US" sz="1400" baseline="0" dirty="0" smtClean="0">
              <a:solidFill>
                <a:srgbClr val="FF0000"/>
              </a:solidFill>
            </a:rPr>
            <a:t>/</a:t>
          </a:r>
          <a:r>
            <a:rPr lang="en-US" sz="1400" baseline="0" dirty="0" err="1" smtClean="0">
              <a:solidFill>
                <a:srgbClr val="FF0000"/>
              </a:solidFill>
            </a:rPr>
            <a:t>LiH</a:t>
          </a:r>
          <a:r>
            <a:rPr lang="en-US" sz="1400" baseline="0" dirty="0" smtClean="0">
              <a:solidFill>
                <a:srgbClr val="FF0000"/>
              </a:solidFill>
            </a:rPr>
            <a:t> absorbers)</a:t>
          </a:r>
          <a:endParaRPr lang="en-US" sz="1400" dirty="0">
            <a:solidFill>
              <a:srgbClr val="FF0000"/>
            </a:solidFill>
          </a:endParaRPr>
        </a:p>
      </dgm:t>
    </dgm:pt>
    <dgm:pt modelId="{9124975A-E779-D34F-A70F-B7D2B3747A7E}" type="parTrans" cxnId="{77C9620A-4401-6F42-8BAC-4505356612E5}">
      <dgm:prSet/>
      <dgm:spPr/>
      <dgm:t>
        <a:bodyPr/>
        <a:lstStyle/>
        <a:p>
          <a:endParaRPr lang="en-US"/>
        </a:p>
      </dgm:t>
    </dgm:pt>
    <dgm:pt modelId="{DACA9B3E-ECCF-C84E-B5CF-4B64EE0DE5D6}" type="sibTrans" cxnId="{77C9620A-4401-6F42-8BAC-4505356612E5}">
      <dgm:prSet/>
      <dgm:spPr/>
      <dgm:t>
        <a:bodyPr/>
        <a:lstStyle/>
        <a:p>
          <a:endParaRPr lang="en-US"/>
        </a:p>
      </dgm:t>
    </dgm:pt>
    <dgm:pt modelId="{A0FD6C32-8A2D-B14F-AD04-F960FB81973C}">
      <dgm:prSet phldrT="[Text]" custT="1"/>
      <dgm:spPr/>
      <dgm:t>
        <a:bodyPr/>
        <a:lstStyle/>
        <a:p>
          <a:r>
            <a:rPr lang="en-US" sz="1400" dirty="0" smtClean="0">
              <a:solidFill>
                <a:srgbClr val="FF0000"/>
              </a:solidFill>
            </a:rPr>
            <a:t>RF cavities integral to focusing channel</a:t>
          </a:r>
          <a:endParaRPr lang="en-US" sz="1400" dirty="0">
            <a:solidFill>
              <a:srgbClr val="FF0000"/>
            </a:solidFill>
          </a:endParaRPr>
        </a:p>
      </dgm:t>
    </dgm:pt>
    <dgm:pt modelId="{733A99A2-B37C-544E-935A-FB5FE3F8C9AF}" type="parTrans" cxnId="{7CDFB103-C2ED-3241-9B1C-7BB9BC6330B1}">
      <dgm:prSet/>
      <dgm:spPr/>
      <dgm:t>
        <a:bodyPr/>
        <a:lstStyle/>
        <a:p>
          <a:endParaRPr lang="en-US"/>
        </a:p>
      </dgm:t>
    </dgm:pt>
    <dgm:pt modelId="{402DDB12-665C-5A4F-A56C-CD99C6A85B9F}" type="sibTrans" cxnId="{7CDFB103-C2ED-3241-9B1C-7BB9BC6330B1}">
      <dgm:prSet/>
      <dgm:spPr/>
      <dgm:t>
        <a:bodyPr/>
        <a:lstStyle/>
        <a:p>
          <a:endParaRPr lang="en-US"/>
        </a:p>
      </dgm:t>
    </dgm:pt>
    <dgm:pt modelId="{1D650062-1C37-BC45-A88E-1EE617034F55}">
      <dgm:prSet phldrT="[Text]" custT="1"/>
      <dgm:spPr/>
      <dgm:t>
        <a:bodyPr/>
        <a:lstStyle/>
        <a:p>
          <a:r>
            <a:rPr lang="en-US" sz="1400" dirty="0" smtClean="0">
              <a:solidFill>
                <a:srgbClr val="FF0000"/>
              </a:solidFill>
            </a:rPr>
            <a:t>Fields ranging from LTS to HTS conductor regime</a:t>
          </a:r>
          <a:endParaRPr lang="en-US" sz="1400" dirty="0">
            <a:solidFill>
              <a:srgbClr val="FF0000"/>
            </a:solidFill>
          </a:endParaRPr>
        </a:p>
      </dgm:t>
    </dgm:pt>
    <dgm:pt modelId="{48FD0BDF-A2F7-B549-B6C4-1506A60E111C}" type="parTrans" cxnId="{550AF672-AB53-BD4F-ABC6-C3F532C01BE3}">
      <dgm:prSet/>
      <dgm:spPr/>
      <dgm:t>
        <a:bodyPr/>
        <a:lstStyle/>
        <a:p>
          <a:endParaRPr lang="en-US"/>
        </a:p>
      </dgm:t>
    </dgm:pt>
    <dgm:pt modelId="{C90641A4-8B19-674C-9A95-72A436D1B44C}" type="sibTrans" cxnId="{550AF672-AB53-BD4F-ABC6-C3F532C01BE3}">
      <dgm:prSet/>
      <dgm:spPr/>
      <dgm:t>
        <a:bodyPr/>
        <a:lstStyle/>
        <a:p>
          <a:endParaRPr lang="en-US"/>
        </a:p>
      </dgm:t>
    </dgm:pt>
    <dgm:pt modelId="{A66EB37C-0665-BF4F-8AC0-A255E8CDB582}">
      <dgm:prSet custT="1"/>
      <dgm:spPr/>
      <dgm:t>
        <a:bodyPr/>
        <a:lstStyle/>
        <a:p>
          <a:r>
            <a:rPr lang="en-US" sz="1400" dirty="0" smtClean="0"/>
            <a:t>Characteristics:</a:t>
          </a:r>
          <a:endParaRPr lang="en-US" sz="1400" dirty="0"/>
        </a:p>
      </dgm:t>
    </dgm:pt>
    <dgm:pt modelId="{C725A01F-EEF8-B944-8624-A50BB5468475}" type="parTrans" cxnId="{BFB2D4A8-A1BB-064D-9F71-0E6804BF35C4}">
      <dgm:prSet/>
      <dgm:spPr/>
      <dgm:t>
        <a:bodyPr/>
        <a:lstStyle/>
        <a:p>
          <a:endParaRPr lang="en-US"/>
        </a:p>
      </dgm:t>
    </dgm:pt>
    <dgm:pt modelId="{84D6E765-0A9C-1243-85D0-FE702AC9CBBF}" type="sibTrans" cxnId="{BFB2D4A8-A1BB-064D-9F71-0E6804BF35C4}">
      <dgm:prSet/>
      <dgm:spPr/>
      <dgm:t>
        <a:bodyPr/>
        <a:lstStyle/>
        <a:p>
          <a:endParaRPr lang="en-US"/>
        </a:p>
      </dgm:t>
    </dgm:pt>
    <dgm:pt modelId="{EF4EB097-7264-EE4A-A81D-DE46A982F45C}">
      <dgm:prSet custT="1"/>
      <dgm:spPr/>
      <dgm:t>
        <a:bodyPr/>
        <a:lstStyle/>
        <a:p>
          <a:r>
            <a:rPr lang="en-US" sz="1400" dirty="0" err="1" smtClean="0">
              <a:solidFill>
                <a:srgbClr val="FF0000"/>
              </a:solidFill>
            </a:rPr>
            <a:t>Emittance</a:t>
          </a:r>
          <a:r>
            <a:rPr lang="en-US" sz="1400" dirty="0" smtClean="0">
              <a:solidFill>
                <a:srgbClr val="FF0000"/>
              </a:solidFill>
            </a:rPr>
            <a:t> exchange channel for TeV-scale colliders (trade increased longitudinal beam </a:t>
          </a:r>
          <a:r>
            <a:rPr lang="en-US" sz="1400" dirty="0" err="1" smtClean="0">
              <a:solidFill>
                <a:srgbClr val="FF0000"/>
              </a:solidFill>
            </a:rPr>
            <a:t>emittance</a:t>
          </a:r>
          <a:r>
            <a:rPr lang="en-US" sz="1400" dirty="0" smtClean="0">
              <a:solidFill>
                <a:srgbClr val="FF0000"/>
              </a:solidFill>
            </a:rPr>
            <a:t> for smaller transverse </a:t>
          </a:r>
          <a:r>
            <a:rPr lang="en-US" sz="1400" dirty="0" err="1" smtClean="0">
              <a:solidFill>
                <a:srgbClr val="FF0000"/>
              </a:solidFill>
            </a:rPr>
            <a:t>emittance</a:t>
          </a:r>
          <a:endParaRPr lang="en-US" sz="1400" dirty="0">
            <a:solidFill>
              <a:srgbClr val="FF0000"/>
            </a:solidFill>
          </a:endParaRPr>
        </a:p>
      </dgm:t>
    </dgm:pt>
    <dgm:pt modelId="{BBDF2206-6528-FD4D-B4CC-D4FD74AA0667}" type="parTrans" cxnId="{05B84EEA-0372-174F-8338-E401A37EB42B}">
      <dgm:prSet/>
      <dgm:spPr/>
      <dgm:t>
        <a:bodyPr/>
        <a:lstStyle/>
        <a:p>
          <a:endParaRPr lang="en-US"/>
        </a:p>
      </dgm:t>
    </dgm:pt>
    <dgm:pt modelId="{9C0E49D8-E999-5347-ABE8-1D6EA7BF9B47}" type="sibTrans" cxnId="{05B84EEA-0372-174F-8338-E401A37EB42B}">
      <dgm:prSet/>
      <dgm:spPr/>
      <dgm:t>
        <a:bodyPr/>
        <a:lstStyle/>
        <a:p>
          <a:endParaRPr lang="en-US"/>
        </a:p>
      </dgm:t>
    </dgm:pt>
    <dgm:pt modelId="{5087268C-8A6B-2E4E-81F3-CB251E3FFFF4}">
      <dgm:prSet custT="1"/>
      <dgm:spPr/>
      <dgm:t>
        <a:bodyPr/>
        <a:lstStyle/>
        <a:p>
          <a:r>
            <a:rPr lang="en-US" sz="1400" dirty="0" smtClean="0">
              <a:solidFill>
                <a:srgbClr val="FF0000"/>
              </a:solidFill>
            </a:rPr>
            <a:t>Baseline:  30T class HTS solenoids with a&gt;25mm</a:t>
          </a:r>
          <a:endParaRPr lang="en-US" sz="1400" dirty="0">
            <a:solidFill>
              <a:srgbClr val="FF0000"/>
            </a:solidFill>
          </a:endParaRPr>
        </a:p>
      </dgm:t>
    </dgm:pt>
    <dgm:pt modelId="{E31B738C-CE1E-C242-9B8B-DF743E0AFB5C}" type="parTrans" cxnId="{576CEFF2-94E1-EA44-AE4F-ACB457BD3F78}">
      <dgm:prSet/>
      <dgm:spPr/>
      <dgm:t>
        <a:bodyPr/>
        <a:lstStyle/>
        <a:p>
          <a:endParaRPr lang="en-US"/>
        </a:p>
      </dgm:t>
    </dgm:pt>
    <dgm:pt modelId="{D1D88EF0-56D1-1E4C-AEEA-8DD82F914F83}" type="sibTrans" cxnId="{576CEFF2-94E1-EA44-AE4F-ACB457BD3F78}">
      <dgm:prSet/>
      <dgm:spPr/>
      <dgm:t>
        <a:bodyPr/>
        <a:lstStyle/>
        <a:p>
          <a:endParaRPr lang="en-US"/>
        </a:p>
      </dgm:t>
    </dgm:pt>
    <dgm:pt modelId="{67C797C8-64F7-8C44-A542-CCD12E80F4D8}">
      <dgm:prSet phldrT="[Text]" custT="1"/>
      <dgm:spPr/>
      <dgm:t>
        <a:bodyPr/>
        <a:lstStyle/>
        <a:p>
          <a:r>
            <a:rPr lang="en-US" sz="1400" dirty="0" smtClean="0"/>
            <a:t>Characteristics:</a:t>
          </a:r>
          <a:endParaRPr lang="en-US" sz="1400" dirty="0"/>
        </a:p>
      </dgm:t>
    </dgm:pt>
    <dgm:pt modelId="{A274EED1-DACA-5E48-8E86-61FBD3199F2C}" type="parTrans" cxnId="{65B67383-8167-1447-81D4-07FB3005D2EA}">
      <dgm:prSet/>
      <dgm:spPr/>
      <dgm:t>
        <a:bodyPr/>
        <a:lstStyle/>
        <a:p>
          <a:endParaRPr lang="en-US"/>
        </a:p>
      </dgm:t>
    </dgm:pt>
    <dgm:pt modelId="{FD6F950E-2B89-C64F-811D-C989F06A5D72}" type="sibTrans" cxnId="{65B67383-8167-1447-81D4-07FB3005D2EA}">
      <dgm:prSet/>
      <dgm:spPr/>
      <dgm:t>
        <a:bodyPr/>
        <a:lstStyle/>
        <a:p>
          <a:endParaRPr lang="en-US"/>
        </a:p>
      </dgm:t>
    </dgm:pt>
    <dgm:pt modelId="{A64A0718-4359-204E-9651-7D05B4739B43}">
      <dgm:prSet phldrT="[Text]" custT="1"/>
      <dgm:spPr/>
      <dgm:t>
        <a:bodyPr/>
        <a:lstStyle/>
        <a:p>
          <a:r>
            <a:rPr lang="en-US" sz="1400" dirty="0" smtClean="0">
              <a:solidFill>
                <a:srgbClr val="FF0000"/>
              </a:solidFill>
            </a:rPr>
            <a:t>Present baseline based on the use of Rapid Cycling Synchrotrons</a:t>
          </a:r>
          <a:endParaRPr lang="en-US" sz="1400" dirty="0">
            <a:solidFill>
              <a:srgbClr val="FF0000"/>
            </a:solidFill>
          </a:endParaRPr>
        </a:p>
      </dgm:t>
    </dgm:pt>
    <dgm:pt modelId="{E10F1798-B242-1444-866E-54FC0F8A0E66}" type="parTrans" cxnId="{4DDCB560-1C19-2E4E-A68A-E05E32AB1572}">
      <dgm:prSet/>
      <dgm:spPr/>
      <dgm:t>
        <a:bodyPr/>
        <a:lstStyle/>
        <a:p>
          <a:endParaRPr lang="en-US"/>
        </a:p>
      </dgm:t>
    </dgm:pt>
    <dgm:pt modelId="{711FCABC-297F-B94B-8F48-DBB742413DBA}" type="sibTrans" cxnId="{4DDCB560-1C19-2E4E-A68A-E05E32AB1572}">
      <dgm:prSet/>
      <dgm:spPr/>
      <dgm:t>
        <a:bodyPr/>
        <a:lstStyle/>
        <a:p>
          <a:endParaRPr lang="en-US"/>
        </a:p>
      </dgm:t>
    </dgm:pt>
    <dgm:pt modelId="{9B036814-3696-8440-8414-78C8ABB5CCC8}">
      <dgm:prSet phldrT="[Text]" custT="1"/>
      <dgm:spPr/>
      <dgm:t>
        <a:bodyPr/>
        <a:lstStyle/>
        <a:p>
          <a:r>
            <a:rPr lang="en-US" sz="1400" dirty="0" smtClean="0">
              <a:solidFill>
                <a:srgbClr val="FF0000"/>
              </a:solidFill>
            </a:rPr>
            <a:t>Requires magnets capable of ~400Hz operation with &gt;1.5T peak fields</a:t>
          </a:r>
          <a:endParaRPr lang="en-US" sz="1400" dirty="0">
            <a:solidFill>
              <a:srgbClr val="FF0000"/>
            </a:solidFill>
          </a:endParaRPr>
        </a:p>
      </dgm:t>
    </dgm:pt>
    <dgm:pt modelId="{EB3EA659-767F-8D46-B67B-15A7562D8970}" type="parTrans" cxnId="{0E509EF1-2A79-E64E-87BC-459D49D9E4DA}">
      <dgm:prSet/>
      <dgm:spPr/>
      <dgm:t>
        <a:bodyPr/>
        <a:lstStyle/>
        <a:p>
          <a:endParaRPr lang="en-US"/>
        </a:p>
      </dgm:t>
    </dgm:pt>
    <dgm:pt modelId="{CDC088E6-7DF9-914D-BDD8-B0ACE5D89C1B}" type="sibTrans" cxnId="{0E509EF1-2A79-E64E-87BC-459D49D9E4DA}">
      <dgm:prSet/>
      <dgm:spPr/>
      <dgm:t>
        <a:bodyPr/>
        <a:lstStyle/>
        <a:p>
          <a:endParaRPr lang="en-US"/>
        </a:p>
      </dgm:t>
    </dgm:pt>
    <dgm:pt modelId="{D8105F94-C6C0-D241-AD16-CC44FCC65DD6}">
      <dgm:prSet phldrT="[Text]" custT="1"/>
      <dgm:spPr/>
      <dgm:t>
        <a:bodyPr/>
        <a:lstStyle/>
        <a:p>
          <a:pPr>
            <a:lnSpc>
              <a:spcPct val="80000"/>
            </a:lnSpc>
          </a:pPr>
          <a:r>
            <a:rPr lang="en-US" sz="1400" dirty="0" smtClean="0"/>
            <a:t>Characteristics:</a:t>
          </a:r>
          <a:endParaRPr lang="en-US" sz="1400" dirty="0"/>
        </a:p>
      </dgm:t>
    </dgm:pt>
    <dgm:pt modelId="{F3B4DB31-30E6-D94C-9A12-F21AB9C5217F}" type="parTrans" cxnId="{478CD576-5030-1F41-9077-96093CB51140}">
      <dgm:prSet/>
      <dgm:spPr/>
      <dgm:t>
        <a:bodyPr/>
        <a:lstStyle/>
        <a:p>
          <a:endParaRPr lang="en-US"/>
        </a:p>
      </dgm:t>
    </dgm:pt>
    <dgm:pt modelId="{D182B4DA-A623-994D-99AE-6FA137353E52}" type="sibTrans" cxnId="{478CD576-5030-1F41-9077-96093CB51140}">
      <dgm:prSet/>
      <dgm:spPr/>
      <dgm:t>
        <a:bodyPr/>
        <a:lstStyle/>
        <a:p>
          <a:endParaRPr lang="en-US"/>
        </a:p>
      </dgm:t>
    </dgm:pt>
    <dgm:pt modelId="{8B57C0AB-3572-5648-BA24-BED8C0F7E7B0}">
      <dgm:prSet phldrT="[Text]" custT="1"/>
      <dgm:spPr/>
      <dgm:t>
        <a:bodyPr/>
        <a:lstStyle/>
        <a:p>
          <a:pPr>
            <a:lnSpc>
              <a:spcPct val="80000"/>
            </a:lnSpc>
          </a:pPr>
          <a:r>
            <a:rPr lang="en-US" sz="1400" dirty="0" smtClean="0">
              <a:solidFill>
                <a:srgbClr val="FF0000"/>
              </a:solidFill>
            </a:rPr>
            <a:t>Decaying muon beams mean that luminosity is inversely proportional to circumference</a:t>
          </a:r>
          <a:endParaRPr lang="en-US" sz="1400" dirty="0">
            <a:solidFill>
              <a:srgbClr val="FF0000"/>
            </a:solidFill>
          </a:endParaRPr>
        </a:p>
      </dgm:t>
    </dgm:pt>
    <dgm:pt modelId="{787D8F98-D8EB-7A4A-8D8F-621114D8AD43}" type="parTrans" cxnId="{DE094BF5-46AF-5043-92A7-70E68A37D244}">
      <dgm:prSet/>
      <dgm:spPr/>
      <dgm:t>
        <a:bodyPr/>
        <a:lstStyle/>
        <a:p>
          <a:endParaRPr lang="en-US"/>
        </a:p>
      </dgm:t>
    </dgm:pt>
    <dgm:pt modelId="{B7484420-287A-6646-8ECE-9B7AABB8DCB4}" type="sibTrans" cxnId="{DE094BF5-46AF-5043-92A7-70E68A37D244}">
      <dgm:prSet/>
      <dgm:spPr/>
      <dgm:t>
        <a:bodyPr/>
        <a:lstStyle/>
        <a:p>
          <a:endParaRPr lang="en-US"/>
        </a:p>
      </dgm:t>
    </dgm:pt>
    <dgm:pt modelId="{2EB3CE0A-AB23-BB42-BF8F-F98E1B87A661}">
      <dgm:prSet phldrT="[Text]" custT="1"/>
      <dgm:spPr/>
      <dgm:t>
        <a:bodyPr/>
        <a:lstStyle/>
        <a:p>
          <a:pPr>
            <a:lnSpc>
              <a:spcPct val="80000"/>
            </a:lnSpc>
          </a:pPr>
          <a:r>
            <a:rPr lang="en-US" sz="1400" dirty="0" smtClean="0">
              <a:solidFill>
                <a:srgbClr val="FF0000"/>
              </a:solidFill>
            </a:rPr>
            <a:t>10T dipole </a:t>
          </a:r>
          <a:r>
            <a:rPr lang="en-US" sz="1400" dirty="0" smtClean="0">
              <a:solidFill>
                <a:srgbClr val="FF0000"/>
              </a:solidFill>
              <a:latin typeface="Wingdings 3" charset="2"/>
              <a:cs typeface="Wingdings 3" charset="2"/>
            </a:rPr>
            <a:t>a</a:t>
          </a:r>
          <a:r>
            <a:rPr lang="en-US" sz="1400" dirty="0" smtClean="0">
              <a:solidFill>
                <a:srgbClr val="FF0000"/>
              </a:solidFill>
              <a:latin typeface="+mn-lt"/>
              <a:cs typeface="Wingdings 3" charset="2"/>
            </a:rPr>
            <a:t> 15-20T dipoles improves luminosity</a:t>
          </a:r>
          <a:endParaRPr lang="en-US" sz="1400" dirty="0">
            <a:solidFill>
              <a:srgbClr val="FF0000"/>
            </a:solidFill>
          </a:endParaRPr>
        </a:p>
      </dgm:t>
    </dgm:pt>
    <dgm:pt modelId="{86D5B9D1-70A7-BD4F-9B62-B77D34CAB61C}" type="parTrans" cxnId="{C93BE8DB-7690-9D4D-8B5F-B11946932415}">
      <dgm:prSet/>
      <dgm:spPr/>
      <dgm:t>
        <a:bodyPr/>
        <a:lstStyle/>
        <a:p>
          <a:endParaRPr lang="en-US"/>
        </a:p>
      </dgm:t>
    </dgm:pt>
    <dgm:pt modelId="{17BC1A76-6CF2-9C43-817B-33E9CACD77D2}" type="sibTrans" cxnId="{C93BE8DB-7690-9D4D-8B5F-B11946932415}">
      <dgm:prSet/>
      <dgm:spPr/>
      <dgm:t>
        <a:bodyPr/>
        <a:lstStyle/>
        <a:p>
          <a:endParaRPr lang="en-US"/>
        </a:p>
      </dgm:t>
    </dgm:pt>
    <dgm:pt modelId="{25DCC08B-6344-2041-AFE0-C461CB0D509E}">
      <dgm:prSet phldrT="[Text]" custT="1"/>
      <dgm:spPr/>
      <dgm:t>
        <a:bodyPr/>
        <a:lstStyle/>
        <a:p>
          <a:pPr>
            <a:lnSpc>
              <a:spcPct val="80000"/>
            </a:lnSpc>
          </a:pPr>
          <a:r>
            <a:rPr lang="en-US" sz="1400" dirty="0" smtClean="0">
              <a:solidFill>
                <a:srgbClr val="FF0000"/>
              </a:solidFill>
            </a:rPr>
            <a:t>Radiation environment</a:t>
          </a:r>
          <a:endParaRPr lang="en-US" sz="1400" dirty="0">
            <a:solidFill>
              <a:srgbClr val="FF0000"/>
            </a:solidFill>
          </a:endParaRPr>
        </a:p>
      </dgm:t>
    </dgm:pt>
    <dgm:pt modelId="{9C8DE72B-1538-9C48-852E-92095B6794E2}" type="parTrans" cxnId="{52064993-9A36-644B-98ED-DA95606E7423}">
      <dgm:prSet/>
      <dgm:spPr/>
      <dgm:t>
        <a:bodyPr/>
        <a:lstStyle/>
        <a:p>
          <a:endParaRPr lang="en-US"/>
        </a:p>
      </dgm:t>
    </dgm:pt>
    <dgm:pt modelId="{2C88AD35-E6E7-7443-9F0B-7A4303EBC61F}" type="sibTrans" cxnId="{52064993-9A36-644B-98ED-DA95606E7423}">
      <dgm:prSet/>
      <dgm:spPr/>
      <dgm:t>
        <a:bodyPr/>
        <a:lstStyle/>
        <a:p>
          <a:endParaRPr lang="en-US"/>
        </a:p>
      </dgm:t>
    </dgm:pt>
    <dgm:pt modelId="{E7AD54E9-9435-9F40-817F-DC845BEEC60D}">
      <dgm:prSet phldrT="[Text]" custT="1"/>
      <dgm:spPr/>
      <dgm:t>
        <a:bodyPr/>
        <a:lstStyle/>
        <a:p>
          <a:pPr>
            <a:lnSpc>
              <a:spcPct val="80000"/>
            </a:lnSpc>
          </a:pPr>
          <a:r>
            <a:rPr lang="en-US" sz="1400" dirty="0" smtClean="0">
              <a:solidFill>
                <a:srgbClr val="FF0000"/>
              </a:solidFill>
            </a:rPr>
            <a:t>Challenging IR magnets</a:t>
          </a:r>
          <a:endParaRPr lang="en-US" sz="1400" dirty="0">
            <a:solidFill>
              <a:srgbClr val="FF0000"/>
            </a:solidFill>
          </a:endParaRPr>
        </a:p>
      </dgm:t>
    </dgm:pt>
    <dgm:pt modelId="{D6B2608E-3277-3B40-AF8C-9D40EE14B1F1}" type="parTrans" cxnId="{7A27DE5A-5238-D84B-B482-54AA3FFA836B}">
      <dgm:prSet/>
      <dgm:spPr/>
      <dgm:t>
        <a:bodyPr/>
        <a:lstStyle/>
        <a:p>
          <a:endParaRPr lang="en-US"/>
        </a:p>
      </dgm:t>
    </dgm:pt>
    <dgm:pt modelId="{791F266F-1110-D74D-93E2-7D1716E1623A}" type="sibTrans" cxnId="{7A27DE5A-5238-D84B-B482-54AA3FFA836B}">
      <dgm:prSet/>
      <dgm:spPr/>
      <dgm:t>
        <a:bodyPr/>
        <a:lstStyle/>
        <a:p>
          <a:endParaRPr lang="en-US"/>
        </a:p>
      </dgm:t>
    </dgm:pt>
    <dgm:pt modelId="{911C804E-4785-FB47-A8C2-6DA9E392DFA3}">
      <dgm:prSet custT="1"/>
      <dgm:spPr/>
      <dgm:t>
        <a:bodyPr/>
        <a:lstStyle/>
        <a:p>
          <a:r>
            <a:rPr lang="en-US" sz="1400" dirty="0" smtClean="0"/>
            <a:t>Characteristics:</a:t>
          </a:r>
          <a:endParaRPr lang="en-US" sz="1400" dirty="0"/>
        </a:p>
      </dgm:t>
    </dgm:pt>
    <dgm:pt modelId="{0E5A44B3-03A4-AA40-B1E3-104EC882431A}" type="parTrans" cxnId="{A202786D-74B4-774E-92D4-58AFA56E9873}">
      <dgm:prSet/>
      <dgm:spPr/>
      <dgm:t>
        <a:bodyPr/>
        <a:lstStyle/>
        <a:p>
          <a:endParaRPr lang="en-US"/>
        </a:p>
      </dgm:t>
    </dgm:pt>
    <dgm:pt modelId="{E0046D2D-AFDF-FC40-9904-87A46D776DAD}" type="sibTrans" cxnId="{A202786D-74B4-774E-92D4-58AFA56E9873}">
      <dgm:prSet/>
      <dgm:spPr/>
      <dgm:t>
        <a:bodyPr/>
        <a:lstStyle/>
        <a:p>
          <a:endParaRPr lang="en-US"/>
        </a:p>
      </dgm:t>
    </dgm:pt>
    <dgm:pt modelId="{C979710A-FD01-F44A-93C9-E21A855D0C00}">
      <dgm:prSet custT="1"/>
      <dgm:spPr/>
      <dgm:t>
        <a:bodyPr/>
        <a:lstStyle/>
        <a:p>
          <a:r>
            <a:rPr lang="en-US" sz="1400" dirty="0" smtClean="0">
              <a:solidFill>
                <a:srgbClr val="FF0000"/>
              </a:solidFill>
            </a:rPr>
            <a:t>A MC (w/decaying beams) obtains the greatest performance enhancement of any HEP collider from HTS magnet technology</a:t>
          </a:r>
          <a:endParaRPr lang="en-US" sz="1400" dirty="0"/>
        </a:p>
      </dgm:t>
    </dgm:pt>
    <dgm:pt modelId="{F11277A9-CD91-7B41-8631-F61F654081E7}" type="parTrans" cxnId="{C1E887E4-2B91-7E4D-9C3D-C04A349A724B}">
      <dgm:prSet/>
      <dgm:spPr/>
      <dgm:t>
        <a:bodyPr/>
        <a:lstStyle/>
        <a:p>
          <a:endParaRPr lang="en-US"/>
        </a:p>
      </dgm:t>
    </dgm:pt>
    <dgm:pt modelId="{85AB2DE4-8D35-2446-8A88-68D647468819}" type="sibTrans" cxnId="{C1E887E4-2B91-7E4D-9C3D-C04A349A724B}">
      <dgm:prSet/>
      <dgm:spPr/>
      <dgm:t>
        <a:bodyPr/>
        <a:lstStyle/>
        <a:p>
          <a:endParaRPr lang="en-US"/>
        </a:p>
      </dgm:t>
    </dgm:pt>
    <dgm:pt modelId="{EC199336-9D0E-D840-81D5-D07439FBD782}">
      <dgm:prSet custT="1"/>
      <dgm:spPr/>
      <dgm:t>
        <a:bodyPr/>
        <a:lstStyle/>
        <a:p>
          <a:r>
            <a:rPr lang="en-US" sz="1400" dirty="0" smtClean="0">
              <a:solidFill>
                <a:srgbClr val="FF0000"/>
              </a:solidFill>
            </a:rPr>
            <a:t>High quality HTS cables and magnets must be a priority</a:t>
          </a:r>
          <a:endParaRPr lang="en-US" sz="1400" dirty="0">
            <a:solidFill>
              <a:srgbClr val="FF0000"/>
            </a:solidFill>
          </a:endParaRPr>
        </a:p>
      </dgm:t>
    </dgm:pt>
    <dgm:pt modelId="{DAA158BE-B8A6-C64C-A612-CE0855E3F1E5}" type="parTrans" cxnId="{FA793F8A-CFD4-0145-B820-670A749A81FF}">
      <dgm:prSet/>
      <dgm:spPr/>
      <dgm:t>
        <a:bodyPr/>
        <a:lstStyle/>
        <a:p>
          <a:endParaRPr lang="en-US"/>
        </a:p>
      </dgm:t>
    </dgm:pt>
    <dgm:pt modelId="{593BD0AF-7DFB-D142-AF79-C132C1D81811}" type="sibTrans" cxnId="{FA793F8A-CFD4-0145-B820-670A749A81FF}">
      <dgm:prSet/>
      <dgm:spPr/>
      <dgm:t>
        <a:bodyPr/>
        <a:lstStyle/>
        <a:p>
          <a:endParaRPr lang="en-US"/>
        </a:p>
      </dgm:t>
    </dgm:pt>
    <dgm:pt modelId="{3756F15B-B85C-7342-9517-E00055646181}" type="pres">
      <dgm:prSet presAssocID="{6C2FC22D-7AE3-814C-9115-F7B785D5B874}" presName="diagram" presStyleCnt="0">
        <dgm:presLayoutVars>
          <dgm:dir/>
          <dgm:animLvl val="lvl"/>
          <dgm:resizeHandles val="exact"/>
        </dgm:presLayoutVars>
      </dgm:prSet>
      <dgm:spPr/>
    </dgm:pt>
    <dgm:pt modelId="{90F8C39D-9996-1347-A3F2-3CD921863371}" type="pres">
      <dgm:prSet presAssocID="{9E79510F-F43F-AB4B-B8B1-A6AFF3E6829A}" presName="compNode" presStyleCnt="0"/>
      <dgm:spPr/>
    </dgm:pt>
    <dgm:pt modelId="{6223B885-1CAE-3F42-A190-1254A4611730}" type="pres">
      <dgm:prSet presAssocID="{9E79510F-F43F-AB4B-B8B1-A6AFF3E6829A}" presName="childRect" presStyleLbl="bgAcc1" presStyleIdx="0" presStyleCnt="6">
        <dgm:presLayoutVars>
          <dgm:bulletEnabled val="1"/>
        </dgm:presLayoutVars>
      </dgm:prSet>
      <dgm:spPr/>
      <dgm:t>
        <a:bodyPr/>
        <a:lstStyle/>
        <a:p>
          <a:endParaRPr lang="en-US"/>
        </a:p>
      </dgm:t>
    </dgm:pt>
    <dgm:pt modelId="{44421435-EC70-4A49-880B-10C9F42E9256}" type="pres">
      <dgm:prSet presAssocID="{9E79510F-F43F-AB4B-B8B1-A6AFF3E6829A}" presName="parentText" presStyleLbl="node1" presStyleIdx="0" presStyleCnt="0">
        <dgm:presLayoutVars>
          <dgm:chMax val="0"/>
          <dgm:bulletEnabled val="1"/>
        </dgm:presLayoutVars>
      </dgm:prSet>
      <dgm:spPr/>
      <dgm:t>
        <a:bodyPr/>
        <a:lstStyle/>
        <a:p>
          <a:endParaRPr lang="en-US"/>
        </a:p>
      </dgm:t>
    </dgm:pt>
    <dgm:pt modelId="{229132C4-4143-4B45-9BED-CD5C127EFA5F}" type="pres">
      <dgm:prSet presAssocID="{9E79510F-F43F-AB4B-B8B1-A6AFF3E6829A}" presName="parentRect" presStyleLbl="alignNode1" presStyleIdx="0" presStyleCnt="6"/>
      <dgm:spPr/>
      <dgm:t>
        <a:bodyPr/>
        <a:lstStyle/>
        <a:p>
          <a:endParaRPr lang="en-US"/>
        </a:p>
      </dgm:t>
    </dgm:pt>
    <dgm:pt modelId="{89EE3DB8-2059-7943-8EC1-2610A875C7BC}" type="pres">
      <dgm:prSet presAssocID="{9E79510F-F43F-AB4B-B8B1-A6AFF3E6829A}" presName="adorn" presStyleLbl="fgAccFollowNode1" presStyleIdx="0" presStyleCnt="6"/>
      <dgm:spPr>
        <a:blipFill rotWithShape="1">
          <a:blip xmlns:r="http://schemas.openxmlformats.org/officeDocument/2006/relationships" r:embed="rId1"/>
          <a:stretch>
            <a:fillRect/>
          </a:stretch>
        </a:blipFill>
      </dgm:spPr>
    </dgm:pt>
    <dgm:pt modelId="{92DA8CCF-4F89-1E42-834B-BD9E83E91A73}" type="pres">
      <dgm:prSet presAssocID="{F0DEB29B-93B1-BE49-A6C1-8E00EA4EF622}" presName="sibTrans" presStyleLbl="sibTrans2D1" presStyleIdx="0" presStyleCnt="0"/>
      <dgm:spPr/>
      <dgm:t>
        <a:bodyPr/>
        <a:lstStyle/>
        <a:p>
          <a:endParaRPr lang="en-US"/>
        </a:p>
      </dgm:t>
    </dgm:pt>
    <dgm:pt modelId="{A867D88F-2F50-E941-880B-08F8ADFBFFFE}" type="pres">
      <dgm:prSet presAssocID="{7D685305-0F19-5A49-8DDF-2EC8987A0567}" presName="compNode" presStyleCnt="0"/>
      <dgm:spPr/>
    </dgm:pt>
    <dgm:pt modelId="{A9AC153D-A071-304C-94B8-9C10B020132E}" type="pres">
      <dgm:prSet presAssocID="{7D685305-0F19-5A49-8DDF-2EC8987A0567}" presName="childRect" presStyleLbl="bgAcc1" presStyleIdx="1" presStyleCnt="6" custLinFactNeighborX="-4970">
        <dgm:presLayoutVars>
          <dgm:bulletEnabled val="1"/>
        </dgm:presLayoutVars>
      </dgm:prSet>
      <dgm:spPr/>
      <dgm:t>
        <a:bodyPr/>
        <a:lstStyle/>
        <a:p>
          <a:endParaRPr lang="en-US"/>
        </a:p>
      </dgm:t>
    </dgm:pt>
    <dgm:pt modelId="{ACE2390F-E40C-EF44-9444-06B24F1DDCA8}" type="pres">
      <dgm:prSet presAssocID="{7D685305-0F19-5A49-8DDF-2EC8987A0567}" presName="parentText" presStyleLbl="node1" presStyleIdx="0" presStyleCnt="0">
        <dgm:presLayoutVars>
          <dgm:chMax val="0"/>
          <dgm:bulletEnabled val="1"/>
        </dgm:presLayoutVars>
      </dgm:prSet>
      <dgm:spPr/>
      <dgm:t>
        <a:bodyPr/>
        <a:lstStyle/>
        <a:p>
          <a:endParaRPr lang="en-US"/>
        </a:p>
      </dgm:t>
    </dgm:pt>
    <dgm:pt modelId="{B518ECFF-388A-964C-B44C-A79413EFEB65}" type="pres">
      <dgm:prSet presAssocID="{7D685305-0F19-5A49-8DDF-2EC8987A0567}" presName="parentRect" presStyleLbl="alignNode1" presStyleIdx="1" presStyleCnt="6" custLinFactNeighborX="-4970"/>
      <dgm:spPr/>
      <dgm:t>
        <a:bodyPr/>
        <a:lstStyle/>
        <a:p>
          <a:endParaRPr lang="en-US"/>
        </a:p>
      </dgm:t>
    </dgm:pt>
    <dgm:pt modelId="{7C3EF4CF-D3B9-E240-A214-62658991D691}" type="pres">
      <dgm:prSet presAssocID="{7D685305-0F19-5A49-8DDF-2EC8987A0567}" presName="adorn" presStyleLbl="fgAccFollowNode1" presStyleIdx="1" presStyleCnt="6" custLinFactNeighborX="-14190"/>
      <dgm:spPr>
        <a:blipFill rotWithShape="1">
          <a:blip xmlns:r="http://schemas.openxmlformats.org/officeDocument/2006/relationships" r:embed="rId2"/>
          <a:stretch>
            <a:fillRect/>
          </a:stretch>
        </a:blipFill>
      </dgm:spPr>
    </dgm:pt>
    <dgm:pt modelId="{459FE37B-F85A-F041-87C3-23A73C186647}" type="pres">
      <dgm:prSet presAssocID="{ACF19BB7-BA56-3C4D-B56E-CBE964FDA4DD}" presName="sibTrans" presStyleLbl="sibTrans2D1" presStyleIdx="0" presStyleCnt="0"/>
      <dgm:spPr/>
      <dgm:t>
        <a:bodyPr/>
        <a:lstStyle/>
        <a:p>
          <a:endParaRPr lang="en-US"/>
        </a:p>
      </dgm:t>
    </dgm:pt>
    <dgm:pt modelId="{C74E2A38-8C88-5142-BEF3-89D15A3B8993}" type="pres">
      <dgm:prSet presAssocID="{7D79BC84-9B77-0F4C-B244-F5C317C31621}" presName="compNode" presStyleCnt="0"/>
      <dgm:spPr/>
    </dgm:pt>
    <dgm:pt modelId="{2958C570-28DD-7E48-A24C-B359589A05B4}" type="pres">
      <dgm:prSet presAssocID="{7D79BC84-9B77-0F4C-B244-F5C317C31621}" presName="childRect" presStyleLbl="bgAcc1" presStyleIdx="2" presStyleCnt="6" custLinFactNeighborX="-9940">
        <dgm:presLayoutVars>
          <dgm:bulletEnabled val="1"/>
        </dgm:presLayoutVars>
      </dgm:prSet>
      <dgm:spPr/>
      <dgm:t>
        <a:bodyPr/>
        <a:lstStyle/>
        <a:p>
          <a:endParaRPr lang="en-US"/>
        </a:p>
      </dgm:t>
    </dgm:pt>
    <dgm:pt modelId="{88D0B936-745D-754B-AD00-F980EC9769C2}" type="pres">
      <dgm:prSet presAssocID="{7D79BC84-9B77-0F4C-B244-F5C317C31621}" presName="parentText" presStyleLbl="node1" presStyleIdx="0" presStyleCnt="0">
        <dgm:presLayoutVars>
          <dgm:chMax val="0"/>
          <dgm:bulletEnabled val="1"/>
        </dgm:presLayoutVars>
      </dgm:prSet>
      <dgm:spPr/>
      <dgm:t>
        <a:bodyPr/>
        <a:lstStyle/>
        <a:p>
          <a:endParaRPr lang="en-US"/>
        </a:p>
      </dgm:t>
    </dgm:pt>
    <dgm:pt modelId="{F2FE7CBD-9942-EA43-9C97-03007FCD5294}" type="pres">
      <dgm:prSet presAssocID="{7D79BC84-9B77-0F4C-B244-F5C317C31621}" presName="parentRect" presStyleLbl="alignNode1" presStyleIdx="2" presStyleCnt="6" custLinFactNeighborX="-9940"/>
      <dgm:spPr/>
      <dgm:t>
        <a:bodyPr/>
        <a:lstStyle/>
        <a:p>
          <a:endParaRPr lang="en-US"/>
        </a:p>
      </dgm:t>
    </dgm:pt>
    <dgm:pt modelId="{CDA94FC6-E076-4B46-B117-3FFFB228B5F1}" type="pres">
      <dgm:prSet presAssocID="{7D79BC84-9B77-0F4C-B244-F5C317C31621}" presName="adorn" presStyleLbl="fgAccFollowNode1" presStyleIdx="2" presStyleCnt="6" custLinFactNeighborX="-28380"/>
      <dgm:spPr>
        <a:blipFill rotWithShape="1">
          <a:blip xmlns:r="http://schemas.openxmlformats.org/officeDocument/2006/relationships" r:embed="rId3"/>
          <a:stretch>
            <a:fillRect/>
          </a:stretch>
        </a:blipFill>
      </dgm:spPr>
    </dgm:pt>
    <dgm:pt modelId="{DFB3F2EB-0E50-CF4A-9B71-9B3CDA2BA611}" type="pres">
      <dgm:prSet presAssocID="{BA48819D-F30A-1042-BF19-D158A73DAAF4}" presName="sibTrans" presStyleLbl="sibTrans2D1" presStyleIdx="0" presStyleCnt="0"/>
      <dgm:spPr/>
      <dgm:t>
        <a:bodyPr/>
        <a:lstStyle/>
        <a:p>
          <a:endParaRPr lang="en-US"/>
        </a:p>
      </dgm:t>
    </dgm:pt>
    <dgm:pt modelId="{CDE541A5-8268-F44C-A90E-36D9720B64A7}" type="pres">
      <dgm:prSet presAssocID="{ACDDD841-B0BB-CB40-91EC-13F497269057}" presName="compNode" presStyleCnt="0"/>
      <dgm:spPr/>
    </dgm:pt>
    <dgm:pt modelId="{CD14B982-2E31-3944-959E-29F0C2C19850}" type="pres">
      <dgm:prSet presAssocID="{ACDDD841-B0BB-CB40-91EC-13F497269057}" presName="childRect" presStyleLbl="bgAcc1" presStyleIdx="3" presStyleCnt="6" custLinFactNeighborY="-21945">
        <dgm:presLayoutVars>
          <dgm:bulletEnabled val="1"/>
        </dgm:presLayoutVars>
      </dgm:prSet>
      <dgm:spPr/>
      <dgm:t>
        <a:bodyPr/>
        <a:lstStyle/>
        <a:p>
          <a:endParaRPr lang="en-US"/>
        </a:p>
      </dgm:t>
    </dgm:pt>
    <dgm:pt modelId="{973994C8-7BF8-4D4A-B500-A5E09E6A18F7}" type="pres">
      <dgm:prSet presAssocID="{ACDDD841-B0BB-CB40-91EC-13F497269057}" presName="parentText" presStyleLbl="node1" presStyleIdx="0" presStyleCnt="0">
        <dgm:presLayoutVars>
          <dgm:chMax val="0"/>
          <dgm:bulletEnabled val="1"/>
        </dgm:presLayoutVars>
      </dgm:prSet>
      <dgm:spPr/>
      <dgm:t>
        <a:bodyPr/>
        <a:lstStyle/>
        <a:p>
          <a:endParaRPr lang="en-US"/>
        </a:p>
      </dgm:t>
    </dgm:pt>
    <dgm:pt modelId="{6EB5384E-FE39-6841-AF22-25ABE6FAB5C0}" type="pres">
      <dgm:prSet presAssocID="{ACDDD841-B0BB-CB40-91EC-13F497269057}" presName="parentRect" presStyleLbl="alignNode1" presStyleIdx="3" presStyleCnt="6" custLinFactNeighborY="-51084"/>
      <dgm:spPr/>
      <dgm:t>
        <a:bodyPr/>
        <a:lstStyle/>
        <a:p>
          <a:endParaRPr lang="en-US"/>
        </a:p>
      </dgm:t>
    </dgm:pt>
    <dgm:pt modelId="{59463ECE-F2DF-8344-845B-983E8A0FA358}" type="pres">
      <dgm:prSet presAssocID="{ACDDD841-B0BB-CB40-91EC-13F497269057}" presName="adorn" presStyleLbl="fgAccFollowNode1" presStyleIdx="3" presStyleCnt="6" custLinFactNeighborY="-46827"/>
      <dgm:spPr>
        <a:blipFill rotWithShape="1">
          <a:blip xmlns:r="http://schemas.openxmlformats.org/officeDocument/2006/relationships" r:embed="rId4"/>
          <a:stretch>
            <a:fillRect/>
          </a:stretch>
        </a:blipFill>
      </dgm:spPr>
    </dgm:pt>
    <dgm:pt modelId="{CC5E4CED-89C9-F148-891B-E0FB587E5262}" type="pres">
      <dgm:prSet presAssocID="{FEBBFF64-F633-B749-8642-BCB29790D6A6}" presName="sibTrans" presStyleLbl="sibTrans2D1" presStyleIdx="0" presStyleCnt="0"/>
      <dgm:spPr/>
      <dgm:t>
        <a:bodyPr/>
        <a:lstStyle/>
        <a:p>
          <a:endParaRPr lang="en-US"/>
        </a:p>
      </dgm:t>
    </dgm:pt>
    <dgm:pt modelId="{AA33E6C7-2DFF-9B44-A761-5D6AC3A73DB0}" type="pres">
      <dgm:prSet presAssocID="{9AD35DF3-1569-574C-8BCA-0CD43497B66D}" presName="compNode" presStyleCnt="0"/>
      <dgm:spPr/>
    </dgm:pt>
    <dgm:pt modelId="{5EC22E73-C890-844A-A05C-F35BCFFE1E53}" type="pres">
      <dgm:prSet presAssocID="{9AD35DF3-1569-574C-8BCA-0CD43497B66D}" presName="childRect" presStyleLbl="bgAcc1" presStyleIdx="4" presStyleCnt="6" custLinFactNeighborX="-4970" custLinFactNeighborY="-21280">
        <dgm:presLayoutVars>
          <dgm:bulletEnabled val="1"/>
        </dgm:presLayoutVars>
      </dgm:prSet>
      <dgm:spPr/>
      <dgm:t>
        <a:bodyPr/>
        <a:lstStyle/>
        <a:p>
          <a:endParaRPr lang="en-US"/>
        </a:p>
      </dgm:t>
    </dgm:pt>
    <dgm:pt modelId="{D7E8D345-7008-A841-A596-C28902C0192F}" type="pres">
      <dgm:prSet presAssocID="{9AD35DF3-1569-574C-8BCA-0CD43497B66D}" presName="parentText" presStyleLbl="node1" presStyleIdx="0" presStyleCnt="0">
        <dgm:presLayoutVars>
          <dgm:chMax val="0"/>
          <dgm:bulletEnabled val="1"/>
        </dgm:presLayoutVars>
      </dgm:prSet>
      <dgm:spPr/>
      <dgm:t>
        <a:bodyPr/>
        <a:lstStyle/>
        <a:p>
          <a:endParaRPr lang="en-US"/>
        </a:p>
      </dgm:t>
    </dgm:pt>
    <dgm:pt modelId="{CCF0CFBE-11BF-6E40-B7D3-010AE419C6A2}" type="pres">
      <dgm:prSet presAssocID="{9AD35DF3-1569-574C-8BCA-0CD43497B66D}" presName="parentRect" presStyleLbl="alignNode1" presStyleIdx="4" presStyleCnt="6" custLinFactNeighborX="-4970" custLinFactNeighborY="-49536"/>
      <dgm:spPr/>
      <dgm:t>
        <a:bodyPr/>
        <a:lstStyle/>
        <a:p>
          <a:endParaRPr lang="en-US"/>
        </a:p>
      </dgm:t>
    </dgm:pt>
    <dgm:pt modelId="{95EA379E-F2F7-B241-AA2C-52B68BA8D987}" type="pres">
      <dgm:prSet presAssocID="{9AD35DF3-1569-574C-8BCA-0CD43497B66D}" presName="adorn" presStyleLbl="fgAccFollowNode1" presStyleIdx="4" presStyleCnt="6" custLinFactNeighborX="-14190" custLinFactNeighborY="-45408"/>
      <dgm:spPr>
        <a:blipFill rotWithShape="1">
          <a:blip xmlns:r="http://schemas.openxmlformats.org/officeDocument/2006/relationships" r:embed="rId5"/>
          <a:stretch>
            <a:fillRect/>
          </a:stretch>
        </a:blipFill>
      </dgm:spPr>
    </dgm:pt>
    <dgm:pt modelId="{8DEA39EE-F920-7E4C-8D6C-3BC390F89B08}" type="pres">
      <dgm:prSet presAssocID="{8C4BF6FD-3F8C-E445-85D9-0014BA1BB1C3}" presName="sibTrans" presStyleLbl="sibTrans2D1" presStyleIdx="0" presStyleCnt="0"/>
      <dgm:spPr/>
      <dgm:t>
        <a:bodyPr/>
        <a:lstStyle/>
        <a:p>
          <a:endParaRPr lang="en-US"/>
        </a:p>
      </dgm:t>
    </dgm:pt>
    <dgm:pt modelId="{8FE6C8ED-0B98-FE40-8CFE-E7A994FE19CD}" type="pres">
      <dgm:prSet presAssocID="{5C93551D-78C8-4E43-A56E-688764AC8822}" presName="compNode" presStyleCnt="0"/>
      <dgm:spPr/>
    </dgm:pt>
    <dgm:pt modelId="{05D1B317-9D17-7548-9FBC-8C5694E1718B}" type="pres">
      <dgm:prSet presAssocID="{5C93551D-78C8-4E43-A56E-688764AC8822}" presName="childRect" presStyleLbl="bgAcc1" presStyleIdx="5" presStyleCnt="6" custLinFactNeighborX="-9940" custLinFactNeighborY="-21280">
        <dgm:presLayoutVars>
          <dgm:bulletEnabled val="1"/>
        </dgm:presLayoutVars>
      </dgm:prSet>
      <dgm:spPr/>
      <dgm:t>
        <a:bodyPr/>
        <a:lstStyle/>
        <a:p>
          <a:endParaRPr lang="en-US"/>
        </a:p>
      </dgm:t>
    </dgm:pt>
    <dgm:pt modelId="{DDBDABE3-F358-D44E-8F42-CE4B59B4A1FD}" type="pres">
      <dgm:prSet presAssocID="{5C93551D-78C8-4E43-A56E-688764AC8822}" presName="parentText" presStyleLbl="node1" presStyleIdx="0" presStyleCnt="0">
        <dgm:presLayoutVars>
          <dgm:chMax val="0"/>
          <dgm:bulletEnabled val="1"/>
        </dgm:presLayoutVars>
      </dgm:prSet>
      <dgm:spPr/>
      <dgm:t>
        <a:bodyPr/>
        <a:lstStyle/>
        <a:p>
          <a:endParaRPr lang="en-US"/>
        </a:p>
      </dgm:t>
    </dgm:pt>
    <dgm:pt modelId="{8A4C607C-6ABC-1541-AF0D-B5B4304A0930}" type="pres">
      <dgm:prSet presAssocID="{5C93551D-78C8-4E43-A56E-688764AC8822}" presName="parentRect" presStyleLbl="alignNode1" presStyleIdx="5" presStyleCnt="6" custLinFactNeighborX="-9940" custLinFactNeighborY="-49536"/>
      <dgm:spPr/>
      <dgm:t>
        <a:bodyPr/>
        <a:lstStyle/>
        <a:p>
          <a:endParaRPr lang="en-US"/>
        </a:p>
      </dgm:t>
    </dgm:pt>
    <dgm:pt modelId="{AE6579CE-82CB-B84E-AF43-A20364FAF1F1}" type="pres">
      <dgm:prSet presAssocID="{5C93551D-78C8-4E43-A56E-688764AC8822}" presName="adorn" presStyleLbl="fgAccFollowNode1" presStyleIdx="5" presStyleCnt="6" custLinFactNeighborX="-28380" custLinFactNeighborY="-45408"/>
      <dgm:spPr>
        <a:blipFill rotWithShape="1">
          <a:blip xmlns:r="http://schemas.openxmlformats.org/officeDocument/2006/relationships" r:embed="rId6"/>
          <a:stretch>
            <a:fillRect/>
          </a:stretch>
        </a:blipFill>
      </dgm:spPr>
    </dgm:pt>
  </dgm:ptLst>
  <dgm:cxnLst>
    <dgm:cxn modelId="{FA793F8A-CFD4-0145-B820-670A749A81FF}" srcId="{911C804E-4785-FB47-A8C2-6DA9E392DFA3}" destId="{EC199336-9D0E-D840-81D5-D07439FBD782}" srcOrd="1" destOrd="0" parTransId="{DAA158BE-B8A6-C64C-A612-CE0855E3F1E5}" sibTransId="{593BD0AF-7DFB-D142-AF79-C132C1D81811}"/>
    <dgm:cxn modelId="{37934D9F-78EA-2845-9C23-A0EE7AB2796E}" srcId="{562C0427-917A-204F-AD1A-575CA100F7EC}" destId="{84511AC9-F17D-FC41-824D-898EED1D194B}" srcOrd="2" destOrd="0" parTransId="{225E1ECB-95F8-3644-953E-642D1306B088}" sibTransId="{35D41CCD-CBE1-FE4E-917F-11982697E07A}"/>
    <dgm:cxn modelId="{87C04C88-9DDD-8848-B19B-CB0AB41E1F1F}" type="presOf" srcId="{9B7922A8-4702-964D-86A6-32AD77BC2A84}" destId="{A9AC153D-A071-304C-94B8-9C10B020132E}" srcOrd="0" destOrd="1" presId="urn:microsoft.com/office/officeart/2005/8/layout/bList2"/>
    <dgm:cxn modelId="{A2D7D57B-15E4-A54D-9383-E47777851D52}" type="presOf" srcId="{ACF19BB7-BA56-3C4D-B56E-CBE964FDA4DD}" destId="{459FE37B-F85A-F041-87C3-23A73C186647}" srcOrd="0" destOrd="0" presId="urn:microsoft.com/office/officeart/2005/8/layout/bList2"/>
    <dgm:cxn modelId="{C93BE8DB-7690-9D4D-8B5F-B11946932415}" srcId="{D8105F94-C6C0-D241-AD16-CC44FCC65DD6}" destId="{2EB3CE0A-AB23-BB42-BF8F-F98E1B87A661}" srcOrd="1" destOrd="0" parTransId="{86D5B9D1-70A7-BD4F-9B62-B77D34CAB61C}" sibTransId="{17BC1A76-6CF2-9C43-817B-33E9CACD77D2}"/>
    <dgm:cxn modelId="{7D95BBBD-020B-C240-B20F-05AACD61A581}" type="presOf" srcId="{A64A0718-4359-204E-9651-7D05B4739B43}" destId="{CD14B982-2E31-3944-959E-29F0C2C19850}" srcOrd="0" destOrd="1" presId="urn:microsoft.com/office/officeart/2005/8/layout/bList2"/>
    <dgm:cxn modelId="{FDA62953-9E5D-FA42-B988-C1D8DDBA2155}" type="presOf" srcId="{8B57C0AB-3572-5648-BA24-BED8C0F7E7B0}" destId="{5EC22E73-C890-844A-A05C-F35BCFFE1E53}" srcOrd="0" destOrd="1" presId="urn:microsoft.com/office/officeart/2005/8/layout/bList2"/>
    <dgm:cxn modelId="{7A27DE5A-5238-D84B-B482-54AA3FFA836B}" srcId="{D8105F94-C6C0-D241-AD16-CC44FCC65DD6}" destId="{E7AD54E9-9435-9F40-817F-DC845BEEC60D}" srcOrd="3" destOrd="0" parTransId="{D6B2608E-3277-3B40-AF8C-9D40EE14B1F1}" sibTransId="{791F266F-1110-D74D-93E2-7D1716E1623A}"/>
    <dgm:cxn modelId="{550AF672-AB53-BD4F-ABC6-C3F532C01BE3}" srcId="{8A067EBC-CF24-1A47-8DAA-69E6490C3367}" destId="{1D650062-1C37-BC45-A88E-1EE617034F55}" srcOrd="2" destOrd="0" parTransId="{48FD0BDF-A2F7-B549-B6C4-1506A60E111C}" sibTransId="{C90641A4-8B19-674C-9A95-72A436D1B44C}"/>
    <dgm:cxn modelId="{2D32B9C2-9781-364F-B9AD-65AB9468CC85}" type="presOf" srcId="{7D79BC84-9B77-0F4C-B244-F5C317C31621}" destId="{88D0B936-745D-754B-AD00-F980EC9769C2}" srcOrd="0" destOrd="0" presId="urn:microsoft.com/office/officeart/2005/8/layout/bList2"/>
    <dgm:cxn modelId="{05B84EEA-0372-174F-8338-E401A37EB42B}" srcId="{A66EB37C-0665-BF4F-8AC0-A255E8CDB582}" destId="{EF4EB097-7264-EE4A-A81D-DE46A982F45C}" srcOrd="0" destOrd="0" parTransId="{BBDF2206-6528-FD4D-B4CC-D4FD74AA0667}" sibTransId="{9C0E49D8-E999-5347-ABE8-1D6EA7BF9B47}"/>
    <dgm:cxn modelId="{366A1E7B-F134-A34B-85BB-87294BC6A913}" type="presOf" srcId="{8C4BF6FD-3F8C-E445-85D9-0014BA1BB1C3}" destId="{8DEA39EE-F920-7E4C-8D6C-3BC390F89B08}" srcOrd="0" destOrd="0" presId="urn:microsoft.com/office/officeart/2005/8/layout/bList2"/>
    <dgm:cxn modelId="{1AB8988A-C33E-7D4B-8013-B3DB9E3B0957}" type="presOf" srcId="{EF4EB097-7264-EE4A-A81D-DE46A982F45C}" destId="{2958C570-28DD-7E48-A24C-B359589A05B4}" srcOrd="0" destOrd="1" presId="urn:microsoft.com/office/officeart/2005/8/layout/bList2"/>
    <dgm:cxn modelId="{C4D55BE6-FDD7-C347-94A3-823DE86EED12}" type="presOf" srcId="{84511AC9-F17D-FC41-824D-898EED1D194B}" destId="{6223B885-1CAE-3F42-A190-1254A4611730}" srcOrd="0" destOrd="3" presId="urn:microsoft.com/office/officeart/2005/8/layout/bList2"/>
    <dgm:cxn modelId="{576CEFF2-94E1-EA44-AE4F-ACB457BD3F78}" srcId="{A66EB37C-0665-BF4F-8AC0-A255E8CDB582}" destId="{5087268C-8A6B-2E4E-81F3-CB251E3FFFF4}" srcOrd="1" destOrd="0" parTransId="{E31B738C-CE1E-C242-9B8B-DF743E0AFB5C}" sibTransId="{D1D88EF0-56D1-1E4C-AEEA-8DD82F914F83}"/>
    <dgm:cxn modelId="{D24DA5DA-701F-5649-99E8-04F6170593A4}" srcId="{6C2FC22D-7AE3-814C-9115-F7B785D5B874}" destId="{7D79BC84-9B77-0F4C-B244-F5C317C31621}" srcOrd="2" destOrd="0" parTransId="{D5FF83F7-F793-D340-911C-BC43AB2D9768}" sibTransId="{BA48819D-F30A-1042-BF19-D158A73DAAF4}"/>
    <dgm:cxn modelId="{9CBD25A6-955F-744A-A7AC-F1D5660A484E}" type="presOf" srcId="{EC199336-9D0E-D840-81D5-D07439FBD782}" destId="{05D1B317-9D17-7548-9FBC-8C5694E1718B}" srcOrd="0" destOrd="2" presId="urn:microsoft.com/office/officeart/2005/8/layout/bList2"/>
    <dgm:cxn modelId="{3E845FC2-4CD1-F549-835C-391E3FE9614E}" type="presOf" srcId="{C979710A-FD01-F44A-93C9-E21A855D0C00}" destId="{05D1B317-9D17-7548-9FBC-8C5694E1718B}" srcOrd="0" destOrd="1" presId="urn:microsoft.com/office/officeart/2005/8/layout/bList2"/>
    <dgm:cxn modelId="{114351DF-BDBB-F943-8363-CBF0AC0FC39C}" type="presOf" srcId="{2EB3CE0A-AB23-BB42-BF8F-F98E1B87A661}" destId="{5EC22E73-C890-844A-A05C-F35BCFFE1E53}" srcOrd="0" destOrd="2" presId="urn:microsoft.com/office/officeart/2005/8/layout/bList2"/>
    <dgm:cxn modelId="{7FBE1D07-52C3-C346-AA01-F3A45B14F9BE}" type="presOf" srcId="{5087268C-8A6B-2E4E-81F3-CB251E3FFFF4}" destId="{2958C570-28DD-7E48-A24C-B359589A05B4}" srcOrd="0" destOrd="2" presId="urn:microsoft.com/office/officeart/2005/8/layout/bList2"/>
    <dgm:cxn modelId="{BC1C945D-E914-C249-91ED-E6FF4BA95F2C}" srcId="{9E79510F-F43F-AB4B-B8B1-A6AFF3E6829A}" destId="{562C0427-917A-204F-AD1A-575CA100F7EC}" srcOrd="0" destOrd="0" parTransId="{32AE14F0-04A4-F248-AE75-3855887D0E73}" sibTransId="{3328025E-B4E9-2B4A-B3E5-74DDC70B3770}"/>
    <dgm:cxn modelId="{77C9620A-4401-6F42-8BAC-4505356612E5}" srcId="{8A067EBC-CF24-1A47-8DAA-69E6490C3367}" destId="{9B7922A8-4702-964D-86A6-32AD77BC2A84}" srcOrd="0" destOrd="0" parTransId="{9124975A-E779-D34F-A70F-B7D2B3747A7E}" sibTransId="{DACA9B3E-ECCF-C84E-B5CF-4B64EE0DE5D6}"/>
    <dgm:cxn modelId="{34607707-C6AA-9541-ABEA-2BE4CAB3EADE}" srcId="{7D685305-0F19-5A49-8DDF-2EC8987A0567}" destId="{8A067EBC-CF24-1A47-8DAA-69E6490C3367}" srcOrd="0" destOrd="0" parTransId="{C5BF6070-7A5A-4E46-AC8A-D13CE3398D69}" sibTransId="{1AF6E13F-F5D9-4849-BF80-3F95D87AA278}"/>
    <dgm:cxn modelId="{D778A92A-9E4D-D641-9465-D34078DFE38D}" srcId="{6C2FC22D-7AE3-814C-9115-F7B785D5B874}" destId="{5C93551D-78C8-4E43-A56E-688764AC8822}" srcOrd="5" destOrd="0" parTransId="{DD5BEC56-BA14-2246-A68C-5A41BF120BD0}" sibTransId="{23F66417-77EF-9644-BD4C-EF15B8B1932C}"/>
    <dgm:cxn modelId="{10B49D61-9970-FC45-B7F6-4F3B2DC77F90}" type="presOf" srcId="{8A067EBC-CF24-1A47-8DAA-69E6490C3367}" destId="{A9AC153D-A071-304C-94B8-9C10B020132E}" srcOrd="0" destOrd="0" presId="urn:microsoft.com/office/officeart/2005/8/layout/bList2"/>
    <dgm:cxn modelId="{017CBE2E-D151-E14D-90D6-461E47194095}" type="presOf" srcId="{9AD35DF3-1569-574C-8BCA-0CD43497B66D}" destId="{CCF0CFBE-11BF-6E40-B7D3-010AE419C6A2}" srcOrd="1" destOrd="0" presId="urn:microsoft.com/office/officeart/2005/8/layout/bList2"/>
    <dgm:cxn modelId="{10AB2E92-B8F0-9C44-B3FE-9B565C3EB6E0}" srcId="{562C0427-917A-204F-AD1A-575CA100F7EC}" destId="{37361077-AD2A-7046-869A-539CE847ED30}" srcOrd="0" destOrd="0" parTransId="{3D8158A2-D323-7540-AFF3-43E73840F272}" sibTransId="{C53D4960-260F-1B49-AE40-D8A2F66DCAE8}"/>
    <dgm:cxn modelId="{E819DA89-3649-C742-9C3A-6640C0F194E2}" type="presOf" srcId="{25DCC08B-6344-2041-AFE0-C461CB0D509E}" destId="{5EC22E73-C890-844A-A05C-F35BCFFE1E53}" srcOrd="0" destOrd="3" presId="urn:microsoft.com/office/officeart/2005/8/layout/bList2"/>
    <dgm:cxn modelId="{9586747C-F01C-DA47-B356-5806EC185BF5}" type="presOf" srcId="{5C93551D-78C8-4E43-A56E-688764AC8822}" destId="{8A4C607C-6ABC-1541-AF0D-B5B4304A0930}" srcOrd="1" destOrd="0" presId="urn:microsoft.com/office/officeart/2005/8/layout/bList2"/>
    <dgm:cxn modelId="{A202786D-74B4-774E-92D4-58AFA56E9873}" srcId="{5C93551D-78C8-4E43-A56E-688764AC8822}" destId="{911C804E-4785-FB47-A8C2-6DA9E392DFA3}" srcOrd="0" destOrd="0" parTransId="{0E5A44B3-03A4-AA40-B1E3-104EC882431A}" sibTransId="{E0046D2D-AFDF-FC40-9904-87A46D776DAD}"/>
    <dgm:cxn modelId="{478CD576-5030-1F41-9077-96093CB51140}" srcId="{9AD35DF3-1569-574C-8BCA-0CD43497B66D}" destId="{D8105F94-C6C0-D241-AD16-CC44FCC65DD6}" srcOrd="0" destOrd="0" parTransId="{F3B4DB31-30E6-D94C-9A12-F21AB9C5217F}" sibTransId="{D182B4DA-A623-994D-99AE-6FA137353E52}"/>
    <dgm:cxn modelId="{4DDCB560-1C19-2E4E-A68A-E05E32AB1572}" srcId="{67C797C8-64F7-8C44-A542-CCD12E80F4D8}" destId="{A64A0718-4359-204E-9651-7D05B4739B43}" srcOrd="0" destOrd="0" parTransId="{E10F1798-B242-1444-866E-54FC0F8A0E66}" sibTransId="{711FCABC-297F-B94B-8F48-DBB742413DBA}"/>
    <dgm:cxn modelId="{7CDFB103-C2ED-3241-9B1C-7BB9BC6330B1}" srcId="{8A067EBC-CF24-1A47-8DAA-69E6490C3367}" destId="{A0FD6C32-8A2D-B14F-AD04-F960FB81973C}" srcOrd="1" destOrd="0" parTransId="{733A99A2-B37C-544E-935A-FB5FE3F8C9AF}" sibTransId="{402DDB12-665C-5A4F-A56C-CD99C6A85B9F}"/>
    <dgm:cxn modelId="{09B5B7CC-1BCF-D449-98FC-94BD39B0ADBE}" type="presOf" srcId="{7D685305-0F19-5A49-8DDF-2EC8987A0567}" destId="{ACE2390F-E40C-EF44-9444-06B24F1DDCA8}" srcOrd="0" destOrd="0" presId="urn:microsoft.com/office/officeart/2005/8/layout/bList2"/>
    <dgm:cxn modelId="{BFB2D4A8-A1BB-064D-9F71-0E6804BF35C4}" srcId="{7D79BC84-9B77-0F4C-B244-F5C317C31621}" destId="{A66EB37C-0665-BF4F-8AC0-A255E8CDB582}" srcOrd="0" destOrd="0" parTransId="{C725A01F-EEF8-B944-8624-A50BB5468475}" sibTransId="{84D6E765-0A9C-1243-85D0-FE702AC9CBBF}"/>
    <dgm:cxn modelId="{C1AEA896-FE2D-ED40-8FC3-E039523F94E3}" type="presOf" srcId="{AF053E16-16CD-B844-AFEA-D5786117650D}" destId="{6223B885-1CAE-3F42-A190-1254A4611730}" srcOrd="0" destOrd="2" presId="urn:microsoft.com/office/officeart/2005/8/layout/bList2"/>
    <dgm:cxn modelId="{22BF27F2-46FB-F44D-BACB-B08695657E22}" type="presOf" srcId="{562C0427-917A-204F-AD1A-575CA100F7EC}" destId="{6223B885-1CAE-3F42-A190-1254A4611730}" srcOrd="0" destOrd="0" presId="urn:microsoft.com/office/officeart/2005/8/layout/bList2"/>
    <dgm:cxn modelId="{36DF3276-4620-424E-BB7D-2AC3C8A4233B}" srcId="{6C2FC22D-7AE3-814C-9115-F7B785D5B874}" destId="{ACDDD841-B0BB-CB40-91EC-13F497269057}" srcOrd="3" destOrd="0" parTransId="{7EF1EA40-B2F4-B74F-A2C8-26F13D9E6BB1}" sibTransId="{FEBBFF64-F633-B749-8642-BCB29790D6A6}"/>
    <dgm:cxn modelId="{461A7B3B-0CC6-0C48-AD7D-2DF25B5946DE}" type="presOf" srcId="{9E79510F-F43F-AB4B-B8B1-A6AFF3E6829A}" destId="{44421435-EC70-4A49-880B-10C9F42E9256}" srcOrd="0" destOrd="0" presId="urn:microsoft.com/office/officeart/2005/8/layout/bList2"/>
    <dgm:cxn modelId="{8C71693E-4A19-0E4C-9C5B-164A1D6A812E}" srcId="{6C2FC22D-7AE3-814C-9115-F7B785D5B874}" destId="{9AD35DF3-1569-574C-8BCA-0CD43497B66D}" srcOrd="4" destOrd="0" parTransId="{22C730AF-D184-174D-8A8E-7ACBAE0FE191}" sibTransId="{8C4BF6FD-3F8C-E445-85D9-0014BA1BB1C3}"/>
    <dgm:cxn modelId="{DE094BF5-46AF-5043-92A7-70E68A37D244}" srcId="{D8105F94-C6C0-D241-AD16-CC44FCC65DD6}" destId="{8B57C0AB-3572-5648-BA24-BED8C0F7E7B0}" srcOrd="0" destOrd="0" parTransId="{787D8F98-D8EB-7A4A-8D8F-621114D8AD43}" sibTransId="{B7484420-287A-6646-8ECE-9B7AABB8DCB4}"/>
    <dgm:cxn modelId="{3DC350F2-CCDD-D140-AFBD-A1C9488797B6}" type="presOf" srcId="{9B036814-3696-8440-8414-78C8ABB5CCC8}" destId="{CD14B982-2E31-3944-959E-29F0C2C19850}" srcOrd="0" destOrd="2" presId="urn:microsoft.com/office/officeart/2005/8/layout/bList2"/>
    <dgm:cxn modelId="{C337A924-85EA-9F4C-8035-E3959AE7DD6F}" type="presOf" srcId="{FEBBFF64-F633-B749-8642-BCB29790D6A6}" destId="{CC5E4CED-89C9-F148-891B-E0FB587E5262}" srcOrd="0" destOrd="0" presId="urn:microsoft.com/office/officeart/2005/8/layout/bList2"/>
    <dgm:cxn modelId="{65B67383-8167-1447-81D4-07FB3005D2EA}" srcId="{ACDDD841-B0BB-CB40-91EC-13F497269057}" destId="{67C797C8-64F7-8C44-A542-CCD12E80F4D8}" srcOrd="0" destOrd="0" parTransId="{A274EED1-DACA-5E48-8E86-61FBD3199F2C}" sibTransId="{FD6F950E-2B89-C64F-811D-C989F06A5D72}"/>
    <dgm:cxn modelId="{E885B08A-2B99-034D-9A95-DEEC42125FC7}" srcId="{562C0427-917A-204F-AD1A-575CA100F7EC}" destId="{AF053E16-16CD-B844-AFEA-D5786117650D}" srcOrd="1" destOrd="0" parTransId="{45C70C33-C6BB-694C-A853-FA9597224CEF}" sibTransId="{15ABCE6A-8FE2-3445-AFEB-1943F6CD8809}"/>
    <dgm:cxn modelId="{815C941E-0A15-8148-8A8B-108AAC3BB1CA}" type="presOf" srcId="{ACDDD841-B0BB-CB40-91EC-13F497269057}" destId="{6EB5384E-FE39-6841-AF22-25ABE6FAB5C0}" srcOrd="1" destOrd="0" presId="urn:microsoft.com/office/officeart/2005/8/layout/bList2"/>
    <dgm:cxn modelId="{0E93692E-4714-E34B-BB48-60A3BC2E0CFC}" type="presOf" srcId="{7D79BC84-9B77-0F4C-B244-F5C317C31621}" destId="{F2FE7CBD-9942-EA43-9C97-03007FCD5294}" srcOrd="1" destOrd="0" presId="urn:microsoft.com/office/officeart/2005/8/layout/bList2"/>
    <dgm:cxn modelId="{0B1F4342-84CB-064D-B98F-64711B809653}" type="presOf" srcId="{A66EB37C-0665-BF4F-8AC0-A255E8CDB582}" destId="{2958C570-28DD-7E48-A24C-B359589A05B4}" srcOrd="0" destOrd="0" presId="urn:microsoft.com/office/officeart/2005/8/layout/bList2"/>
    <dgm:cxn modelId="{AA3E68B4-96FA-BC41-B001-991643127DF4}" type="presOf" srcId="{F0DEB29B-93B1-BE49-A6C1-8E00EA4EF622}" destId="{92DA8CCF-4F89-1E42-834B-BD9E83E91A73}" srcOrd="0" destOrd="0" presId="urn:microsoft.com/office/officeart/2005/8/layout/bList2"/>
    <dgm:cxn modelId="{2DE1B6F8-76BA-CD47-BBF2-BE10543989A0}" type="presOf" srcId="{911C804E-4785-FB47-A8C2-6DA9E392DFA3}" destId="{05D1B317-9D17-7548-9FBC-8C5694E1718B}" srcOrd="0" destOrd="0" presId="urn:microsoft.com/office/officeart/2005/8/layout/bList2"/>
    <dgm:cxn modelId="{CDF1F512-46E3-D845-93E5-46D5CA82EDBF}" type="presOf" srcId="{D8105F94-C6C0-D241-AD16-CC44FCC65DD6}" destId="{5EC22E73-C890-844A-A05C-F35BCFFE1E53}" srcOrd="0" destOrd="0" presId="urn:microsoft.com/office/officeart/2005/8/layout/bList2"/>
    <dgm:cxn modelId="{435F86B2-87B6-BB4F-8DA8-15E2EA324EDA}" type="presOf" srcId="{5C93551D-78C8-4E43-A56E-688764AC8822}" destId="{DDBDABE3-F358-D44E-8F42-CE4B59B4A1FD}" srcOrd="0" destOrd="0" presId="urn:microsoft.com/office/officeart/2005/8/layout/bList2"/>
    <dgm:cxn modelId="{F9E6AF74-55FA-5F43-B96C-52D2A8E0D52F}" type="presOf" srcId="{6C2FC22D-7AE3-814C-9115-F7B785D5B874}" destId="{3756F15B-B85C-7342-9517-E00055646181}" srcOrd="0" destOrd="0" presId="urn:microsoft.com/office/officeart/2005/8/layout/bList2"/>
    <dgm:cxn modelId="{36C79F50-CF55-D74A-B919-82ED3DC77777}" type="presOf" srcId="{ACDDD841-B0BB-CB40-91EC-13F497269057}" destId="{973994C8-7BF8-4D4A-B500-A5E09E6A18F7}" srcOrd="0" destOrd="0" presId="urn:microsoft.com/office/officeart/2005/8/layout/bList2"/>
    <dgm:cxn modelId="{F555AC39-4D39-2045-8AA4-D399317484F8}" type="presOf" srcId="{9AD35DF3-1569-574C-8BCA-0CD43497B66D}" destId="{D7E8D345-7008-A841-A596-C28902C0192F}" srcOrd="0" destOrd="0" presId="urn:microsoft.com/office/officeart/2005/8/layout/bList2"/>
    <dgm:cxn modelId="{E935183D-9E28-3F43-860E-16A2C4270BEE}" srcId="{6C2FC22D-7AE3-814C-9115-F7B785D5B874}" destId="{7D685305-0F19-5A49-8DDF-2EC8987A0567}" srcOrd="1" destOrd="0" parTransId="{B07F8E7C-B3BD-C24E-ADE4-EAF7B2B0DE0D}" sibTransId="{ACF19BB7-BA56-3C4D-B56E-CBE964FDA4DD}"/>
    <dgm:cxn modelId="{4376183F-4956-D245-8E21-0CE2C519FD82}" type="presOf" srcId="{37361077-AD2A-7046-869A-539CE847ED30}" destId="{6223B885-1CAE-3F42-A190-1254A4611730}" srcOrd="0" destOrd="1" presId="urn:microsoft.com/office/officeart/2005/8/layout/bList2"/>
    <dgm:cxn modelId="{BF72DAAA-5BAC-0D4B-8E02-967AE30CCBE9}" type="presOf" srcId="{E7AD54E9-9435-9F40-817F-DC845BEEC60D}" destId="{5EC22E73-C890-844A-A05C-F35BCFFE1E53}" srcOrd="0" destOrd="4" presId="urn:microsoft.com/office/officeart/2005/8/layout/bList2"/>
    <dgm:cxn modelId="{52064993-9A36-644B-98ED-DA95606E7423}" srcId="{D8105F94-C6C0-D241-AD16-CC44FCC65DD6}" destId="{25DCC08B-6344-2041-AFE0-C461CB0D509E}" srcOrd="2" destOrd="0" parTransId="{9C8DE72B-1538-9C48-852E-92095B6794E2}" sibTransId="{2C88AD35-E6E7-7443-9F0B-7A4303EBC61F}"/>
    <dgm:cxn modelId="{8E86175D-CFBB-2B44-9827-BB072F00FBBB}" type="presOf" srcId="{9E79510F-F43F-AB4B-B8B1-A6AFF3E6829A}" destId="{229132C4-4143-4B45-9BED-CD5C127EFA5F}" srcOrd="1" destOrd="0" presId="urn:microsoft.com/office/officeart/2005/8/layout/bList2"/>
    <dgm:cxn modelId="{C1E887E4-2B91-7E4D-9C3D-C04A349A724B}" srcId="{911C804E-4785-FB47-A8C2-6DA9E392DFA3}" destId="{C979710A-FD01-F44A-93C9-E21A855D0C00}" srcOrd="0" destOrd="0" parTransId="{F11277A9-CD91-7B41-8631-F61F654081E7}" sibTransId="{85AB2DE4-8D35-2446-8A88-68D647468819}"/>
    <dgm:cxn modelId="{97B0F3ED-4BE6-254D-B7CF-50F666C84C7E}" type="presOf" srcId="{67C797C8-64F7-8C44-A542-CCD12E80F4D8}" destId="{CD14B982-2E31-3944-959E-29F0C2C19850}" srcOrd="0" destOrd="0" presId="urn:microsoft.com/office/officeart/2005/8/layout/bList2"/>
    <dgm:cxn modelId="{8EC56425-7E5C-7A4F-BE12-EA2E1742284F}" type="presOf" srcId="{A0FD6C32-8A2D-B14F-AD04-F960FB81973C}" destId="{A9AC153D-A071-304C-94B8-9C10B020132E}" srcOrd="0" destOrd="2" presId="urn:microsoft.com/office/officeart/2005/8/layout/bList2"/>
    <dgm:cxn modelId="{4795AD87-30B6-4041-9EAB-2523BC78EEEB}" type="presOf" srcId="{1D650062-1C37-BC45-A88E-1EE617034F55}" destId="{A9AC153D-A071-304C-94B8-9C10B020132E}" srcOrd="0" destOrd="3" presId="urn:microsoft.com/office/officeart/2005/8/layout/bList2"/>
    <dgm:cxn modelId="{A889CD8E-7246-C14E-834D-BF53D0F44BB6}" type="presOf" srcId="{BA48819D-F30A-1042-BF19-D158A73DAAF4}" destId="{DFB3F2EB-0E50-CF4A-9B71-9B3CDA2BA611}" srcOrd="0" destOrd="0" presId="urn:microsoft.com/office/officeart/2005/8/layout/bList2"/>
    <dgm:cxn modelId="{2A101F75-A4EF-EA44-82ED-45E507D2860C}" srcId="{6C2FC22D-7AE3-814C-9115-F7B785D5B874}" destId="{9E79510F-F43F-AB4B-B8B1-A6AFF3E6829A}" srcOrd="0" destOrd="0" parTransId="{BFC24F36-0BC0-B743-8C33-0C256DECCC5C}" sibTransId="{F0DEB29B-93B1-BE49-A6C1-8E00EA4EF622}"/>
    <dgm:cxn modelId="{7640F858-8D52-5048-AFB9-453EF4E55FFE}" type="presOf" srcId="{7D685305-0F19-5A49-8DDF-2EC8987A0567}" destId="{B518ECFF-388A-964C-B44C-A79413EFEB65}" srcOrd="1" destOrd="0" presId="urn:microsoft.com/office/officeart/2005/8/layout/bList2"/>
    <dgm:cxn modelId="{0E509EF1-2A79-E64E-87BC-459D49D9E4DA}" srcId="{67C797C8-64F7-8C44-A542-CCD12E80F4D8}" destId="{9B036814-3696-8440-8414-78C8ABB5CCC8}" srcOrd="1" destOrd="0" parTransId="{EB3EA659-767F-8D46-B67B-15A7562D8970}" sibTransId="{CDC088E6-7DF9-914D-BDD8-B0ACE5D89C1B}"/>
    <dgm:cxn modelId="{ED662C3F-DA99-234C-9490-3AE104BEA07B}" type="presParOf" srcId="{3756F15B-B85C-7342-9517-E00055646181}" destId="{90F8C39D-9996-1347-A3F2-3CD921863371}" srcOrd="0" destOrd="0" presId="urn:microsoft.com/office/officeart/2005/8/layout/bList2"/>
    <dgm:cxn modelId="{AD4DD9FE-8467-AC42-9F28-0954FCB375B9}" type="presParOf" srcId="{90F8C39D-9996-1347-A3F2-3CD921863371}" destId="{6223B885-1CAE-3F42-A190-1254A4611730}" srcOrd="0" destOrd="0" presId="urn:microsoft.com/office/officeart/2005/8/layout/bList2"/>
    <dgm:cxn modelId="{C5BF3D50-CD3D-4B40-BCAC-A817B314A1D4}" type="presParOf" srcId="{90F8C39D-9996-1347-A3F2-3CD921863371}" destId="{44421435-EC70-4A49-880B-10C9F42E9256}" srcOrd="1" destOrd="0" presId="urn:microsoft.com/office/officeart/2005/8/layout/bList2"/>
    <dgm:cxn modelId="{9CE08E38-70BA-A04B-82E3-485F4903B616}" type="presParOf" srcId="{90F8C39D-9996-1347-A3F2-3CD921863371}" destId="{229132C4-4143-4B45-9BED-CD5C127EFA5F}" srcOrd="2" destOrd="0" presId="urn:microsoft.com/office/officeart/2005/8/layout/bList2"/>
    <dgm:cxn modelId="{B3D36C6C-ED54-8642-9030-412756E86845}" type="presParOf" srcId="{90F8C39D-9996-1347-A3F2-3CD921863371}" destId="{89EE3DB8-2059-7943-8EC1-2610A875C7BC}" srcOrd="3" destOrd="0" presId="urn:microsoft.com/office/officeart/2005/8/layout/bList2"/>
    <dgm:cxn modelId="{B7F60013-0FCA-5740-9A7D-01CFB8A07BC5}" type="presParOf" srcId="{3756F15B-B85C-7342-9517-E00055646181}" destId="{92DA8CCF-4F89-1E42-834B-BD9E83E91A73}" srcOrd="1" destOrd="0" presId="urn:microsoft.com/office/officeart/2005/8/layout/bList2"/>
    <dgm:cxn modelId="{9D00632B-C1B7-584E-9CBB-22CA65174F51}" type="presParOf" srcId="{3756F15B-B85C-7342-9517-E00055646181}" destId="{A867D88F-2F50-E941-880B-08F8ADFBFFFE}" srcOrd="2" destOrd="0" presId="urn:microsoft.com/office/officeart/2005/8/layout/bList2"/>
    <dgm:cxn modelId="{5E1AEF0E-2CAB-564B-B4BD-F7BD71C27826}" type="presParOf" srcId="{A867D88F-2F50-E941-880B-08F8ADFBFFFE}" destId="{A9AC153D-A071-304C-94B8-9C10B020132E}" srcOrd="0" destOrd="0" presId="urn:microsoft.com/office/officeart/2005/8/layout/bList2"/>
    <dgm:cxn modelId="{53C66153-3807-0143-9C89-546809440634}" type="presParOf" srcId="{A867D88F-2F50-E941-880B-08F8ADFBFFFE}" destId="{ACE2390F-E40C-EF44-9444-06B24F1DDCA8}" srcOrd="1" destOrd="0" presId="urn:microsoft.com/office/officeart/2005/8/layout/bList2"/>
    <dgm:cxn modelId="{7AF69A5A-9D58-AE4E-9220-3FF6ACAD88C5}" type="presParOf" srcId="{A867D88F-2F50-E941-880B-08F8ADFBFFFE}" destId="{B518ECFF-388A-964C-B44C-A79413EFEB65}" srcOrd="2" destOrd="0" presId="urn:microsoft.com/office/officeart/2005/8/layout/bList2"/>
    <dgm:cxn modelId="{AAA789D8-FAAF-2545-853A-D7DBCF369342}" type="presParOf" srcId="{A867D88F-2F50-E941-880B-08F8ADFBFFFE}" destId="{7C3EF4CF-D3B9-E240-A214-62658991D691}" srcOrd="3" destOrd="0" presId="urn:microsoft.com/office/officeart/2005/8/layout/bList2"/>
    <dgm:cxn modelId="{D0C3AD6C-BE59-BC45-BEB1-7E21CD61799B}" type="presParOf" srcId="{3756F15B-B85C-7342-9517-E00055646181}" destId="{459FE37B-F85A-F041-87C3-23A73C186647}" srcOrd="3" destOrd="0" presId="urn:microsoft.com/office/officeart/2005/8/layout/bList2"/>
    <dgm:cxn modelId="{4F122F87-F02C-A946-BF4E-8711BA0A9D25}" type="presParOf" srcId="{3756F15B-B85C-7342-9517-E00055646181}" destId="{C74E2A38-8C88-5142-BEF3-89D15A3B8993}" srcOrd="4" destOrd="0" presId="urn:microsoft.com/office/officeart/2005/8/layout/bList2"/>
    <dgm:cxn modelId="{1623C44D-DCBA-6143-913D-2D162CBAFAB7}" type="presParOf" srcId="{C74E2A38-8C88-5142-BEF3-89D15A3B8993}" destId="{2958C570-28DD-7E48-A24C-B359589A05B4}" srcOrd="0" destOrd="0" presId="urn:microsoft.com/office/officeart/2005/8/layout/bList2"/>
    <dgm:cxn modelId="{94173C1E-3D19-FA41-8216-995C738DAD78}" type="presParOf" srcId="{C74E2A38-8C88-5142-BEF3-89D15A3B8993}" destId="{88D0B936-745D-754B-AD00-F980EC9769C2}" srcOrd="1" destOrd="0" presId="urn:microsoft.com/office/officeart/2005/8/layout/bList2"/>
    <dgm:cxn modelId="{ED951E7F-23DF-9C4F-AE23-14F5DD171587}" type="presParOf" srcId="{C74E2A38-8C88-5142-BEF3-89D15A3B8993}" destId="{F2FE7CBD-9942-EA43-9C97-03007FCD5294}" srcOrd="2" destOrd="0" presId="urn:microsoft.com/office/officeart/2005/8/layout/bList2"/>
    <dgm:cxn modelId="{10F91B0C-565E-2A4F-AD9D-4B8B1FF971EA}" type="presParOf" srcId="{C74E2A38-8C88-5142-BEF3-89D15A3B8993}" destId="{CDA94FC6-E076-4B46-B117-3FFFB228B5F1}" srcOrd="3" destOrd="0" presId="urn:microsoft.com/office/officeart/2005/8/layout/bList2"/>
    <dgm:cxn modelId="{15F10F17-32E7-3447-A16E-37C6EF1520EC}" type="presParOf" srcId="{3756F15B-B85C-7342-9517-E00055646181}" destId="{DFB3F2EB-0E50-CF4A-9B71-9B3CDA2BA611}" srcOrd="5" destOrd="0" presId="urn:microsoft.com/office/officeart/2005/8/layout/bList2"/>
    <dgm:cxn modelId="{8105CE3A-20CD-A242-A6AE-ECEAD3F81282}" type="presParOf" srcId="{3756F15B-B85C-7342-9517-E00055646181}" destId="{CDE541A5-8268-F44C-A90E-36D9720B64A7}" srcOrd="6" destOrd="0" presId="urn:microsoft.com/office/officeart/2005/8/layout/bList2"/>
    <dgm:cxn modelId="{99E6CB35-0AC2-9446-9BF0-62A5EFA40CEE}" type="presParOf" srcId="{CDE541A5-8268-F44C-A90E-36D9720B64A7}" destId="{CD14B982-2E31-3944-959E-29F0C2C19850}" srcOrd="0" destOrd="0" presId="urn:microsoft.com/office/officeart/2005/8/layout/bList2"/>
    <dgm:cxn modelId="{D0D7D978-D961-144F-BF89-E1FC35F008E0}" type="presParOf" srcId="{CDE541A5-8268-F44C-A90E-36D9720B64A7}" destId="{973994C8-7BF8-4D4A-B500-A5E09E6A18F7}" srcOrd="1" destOrd="0" presId="urn:microsoft.com/office/officeart/2005/8/layout/bList2"/>
    <dgm:cxn modelId="{42C0129A-F654-6940-B457-D16A631B5F0B}" type="presParOf" srcId="{CDE541A5-8268-F44C-A90E-36D9720B64A7}" destId="{6EB5384E-FE39-6841-AF22-25ABE6FAB5C0}" srcOrd="2" destOrd="0" presId="urn:microsoft.com/office/officeart/2005/8/layout/bList2"/>
    <dgm:cxn modelId="{C76C109C-CB4A-EE40-8A4C-C1A9B6CDF25D}" type="presParOf" srcId="{CDE541A5-8268-F44C-A90E-36D9720B64A7}" destId="{59463ECE-F2DF-8344-845B-983E8A0FA358}" srcOrd="3" destOrd="0" presId="urn:microsoft.com/office/officeart/2005/8/layout/bList2"/>
    <dgm:cxn modelId="{401BBE73-654B-FB4A-ACA8-7EFF7CD88027}" type="presParOf" srcId="{3756F15B-B85C-7342-9517-E00055646181}" destId="{CC5E4CED-89C9-F148-891B-E0FB587E5262}" srcOrd="7" destOrd="0" presId="urn:microsoft.com/office/officeart/2005/8/layout/bList2"/>
    <dgm:cxn modelId="{27BFC171-394A-C44E-87DC-4B3BC709DE7E}" type="presParOf" srcId="{3756F15B-B85C-7342-9517-E00055646181}" destId="{AA33E6C7-2DFF-9B44-A761-5D6AC3A73DB0}" srcOrd="8" destOrd="0" presId="urn:microsoft.com/office/officeart/2005/8/layout/bList2"/>
    <dgm:cxn modelId="{933080FF-12B5-2E4F-9A66-3A2194CC56DE}" type="presParOf" srcId="{AA33E6C7-2DFF-9B44-A761-5D6AC3A73DB0}" destId="{5EC22E73-C890-844A-A05C-F35BCFFE1E53}" srcOrd="0" destOrd="0" presId="urn:microsoft.com/office/officeart/2005/8/layout/bList2"/>
    <dgm:cxn modelId="{0AF71440-0673-7A44-9848-38AC7E081851}" type="presParOf" srcId="{AA33E6C7-2DFF-9B44-A761-5D6AC3A73DB0}" destId="{D7E8D345-7008-A841-A596-C28902C0192F}" srcOrd="1" destOrd="0" presId="urn:microsoft.com/office/officeart/2005/8/layout/bList2"/>
    <dgm:cxn modelId="{BDF2E503-D431-0C4E-BBBC-FB5F5F640509}" type="presParOf" srcId="{AA33E6C7-2DFF-9B44-A761-5D6AC3A73DB0}" destId="{CCF0CFBE-11BF-6E40-B7D3-010AE419C6A2}" srcOrd="2" destOrd="0" presId="urn:microsoft.com/office/officeart/2005/8/layout/bList2"/>
    <dgm:cxn modelId="{40A591E3-DC41-C44D-B0A8-89344BC86759}" type="presParOf" srcId="{AA33E6C7-2DFF-9B44-A761-5D6AC3A73DB0}" destId="{95EA379E-F2F7-B241-AA2C-52B68BA8D987}" srcOrd="3" destOrd="0" presId="urn:microsoft.com/office/officeart/2005/8/layout/bList2"/>
    <dgm:cxn modelId="{943D8138-5ED1-9A4E-8A75-C5F902B081BE}" type="presParOf" srcId="{3756F15B-B85C-7342-9517-E00055646181}" destId="{8DEA39EE-F920-7E4C-8D6C-3BC390F89B08}" srcOrd="9" destOrd="0" presId="urn:microsoft.com/office/officeart/2005/8/layout/bList2"/>
    <dgm:cxn modelId="{C746D28E-ED7B-374F-A461-13F0B6D231C1}" type="presParOf" srcId="{3756F15B-B85C-7342-9517-E00055646181}" destId="{8FE6C8ED-0B98-FE40-8CFE-E7A994FE19CD}" srcOrd="10" destOrd="0" presId="urn:microsoft.com/office/officeart/2005/8/layout/bList2"/>
    <dgm:cxn modelId="{376BBF63-A7D8-8548-9EC6-B8E4246E81C9}" type="presParOf" srcId="{8FE6C8ED-0B98-FE40-8CFE-E7A994FE19CD}" destId="{05D1B317-9D17-7548-9FBC-8C5694E1718B}" srcOrd="0" destOrd="0" presId="urn:microsoft.com/office/officeart/2005/8/layout/bList2"/>
    <dgm:cxn modelId="{D0A0FE17-F524-C141-BEE2-84CB3DAE874F}" type="presParOf" srcId="{8FE6C8ED-0B98-FE40-8CFE-E7A994FE19CD}" destId="{DDBDABE3-F358-D44E-8F42-CE4B59B4A1FD}" srcOrd="1" destOrd="0" presId="urn:microsoft.com/office/officeart/2005/8/layout/bList2"/>
    <dgm:cxn modelId="{FE507614-8181-444F-8D10-959E63DA7539}" type="presParOf" srcId="{8FE6C8ED-0B98-FE40-8CFE-E7A994FE19CD}" destId="{8A4C607C-6ABC-1541-AF0D-B5B4304A0930}" srcOrd="2" destOrd="0" presId="urn:microsoft.com/office/officeart/2005/8/layout/bList2"/>
    <dgm:cxn modelId="{6A5C53B7-352B-6E43-8244-C1E8872FDC7E}" type="presParOf" srcId="{8FE6C8ED-0B98-FE40-8CFE-E7A994FE19CD}" destId="{AE6579CE-82CB-B84E-AF43-A20364FAF1F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0222F-CC53-4B41-9B66-E1B1434B7356}">
      <dsp:nvSpPr>
        <dsp:cNvPr id="0" name=""/>
        <dsp:cNvSpPr/>
      </dsp:nvSpPr>
      <dsp:spPr>
        <a:xfrm>
          <a:off x="3024272" y="-358913"/>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Successful Operation of 805 MHz “All Seasons” Cavity in 5T Magnetic Field under Vacuum </a:t>
          </a:r>
        </a:p>
        <a:p>
          <a:pPr lvl="0" algn="ctr" defTabSz="889000">
            <a:lnSpc>
              <a:spcPct val="90000"/>
            </a:lnSpc>
            <a:spcBef>
              <a:spcPct val="0"/>
            </a:spcBef>
            <a:spcAft>
              <a:spcPct val="35000"/>
            </a:spcAft>
          </a:pPr>
          <a:r>
            <a:rPr lang="en-US" sz="1600" kern="1200" dirty="0" err="1" smtClean="0"/>
            <a:t>MuCool</a:t>
          </a:r>
          <a:r>
            <a:rPr lang="en-US" sz="1600" kern="1200" dirty="0" smtClean="0"/>
            <a:t> Test Area/</a:t>
          </a:r>
          <a:r>
            <a:rPr lang="en-US" sz="1600" kern="1200" dirty="0" err="1" smtClean="0"/>
            <a:t>Muons</a:t>
          </a:r>
          <a:r>
            <a:rPr lang="en-US" sz="1600" kern="1200" dirty="0" smtClean="0"/>
            <a:t> </a:t>
          </a:r>
          <a:r>
            <a:rPr lang="en-US" sz="1600" kern="1200" dirty="0" err="1" smtClean="0"/>
            <a:t>Inc</a:t>
          </a:r>
          <a:endParaRPr lang="en-US" sz="1600" kern="1200" dirty="0"/>
        </a:p>
      </dsp:txBody>
      <dsp:txXfrm>
        <a:off x="3120464" y="-262721"/>
        <a:ext cx="2763371" cy="1778124"/>
      </dsp:txXfrm>
    </dsp:sp>
    <dsp:sp modelId="{AF0B31C1-E562-964A-B32C-82B34504BAA3}">
      <dsp:nvSpPr>
        <dsp:cNvPr id="0" name=""/>
        <dsp:cNvSpPr/>
      </dsp:nvSpPr>
      <dsp:spPr>
        <a:xfrm>
          <a:off x="3827941" y="1246836"/>
          <a:ext cx="4132117" cy="4132117"/>
        </a:xfrm>
        <a:custGeom>
          <a:avLst/>
          <a:gdLst/>
          <a:ahLst/>
          <a:cxnLst/>
          <a:rect l="0" t="0" r="0" b="0"/>
          <a:pathLst>
            <a:path>
              <a:moveTo>
                <a:pt x="2165050" y="2372"/>
              </a:moveTo>
              <a:arcTo wR="2066058" hR="2066058" stAng="16364777" swAng="2153310"/>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B2BCFF92-BBDE-5440-822F-5CE7C986F2B4}">
      <dsp:nvSpPr>
        <dsp:cNvPr id="0" name=""/>
        <dsp:cNvSpPr/>
      </dsp:nvSpPr>
      <dsp:spPr>
        <a:xfrm>
          <a:off x="5890825" y="1707145"/>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World Record </a:t>
          </a:r>
          <a:br>
            <a:rPr lang="en-US" sz="2000" b="1" kern="1200" dirty="0" smtClean="0"/>
          </a:br>
          <a:r>
            <a:rPr lang="en-US" sz="2000" b="1" kern="1200" dirty="0" smtClean="0"/>
            <a:t>HTS-only Coil</a:t>
          </a:r>
          <a:r>
            <a:rPr lang="en-US" sz="2000" kern="1200" dirty="0" smtClean="0"/>
            <a:t/>
          </a:r>
          <a:br>
            <a:rPr lang="en-US" sz="2000" kern="1200" dirty="0" smtClean="0"/>
          </a:br>
          <a:r>
            <a:rPr lang="en-US" sz="1600" kern="1200" dirty="0" smtClean="0"/>
            <a:t>15T on-axis field</a:t>
          </a:r>
          <a:br>
            <a:rPr lang="en-US" sz="1600" kern="1200" dirty="0" smtClean="0"/>
          </a:br>
          <a:r>
            <a:rPr lang="en-US" sz="1600" kern="1200" dirty="0" smtClean="0"/>
            <a:t>16T on coil</a:t>
          </a:r>
        </a:p>
        <a:p>
          <a:pPr lvl="0" algn="ctr" defTabSz="889000">
            <a:lnSpc>
              <a:spcPct val="90000"/>
            </a:lnSpc>
            <a:spcBef>
              <a:spcPct val="0"/>
            </a:spcBef>
            <a:spcAft>
              <a:spcPct val="35000"/>
            </a:spcAft>
          </a:pPr>
          <a:r>
            <a:rPr lang="en-US" sz="1600" kern="1200" dirty="0" smtClean="0"/>
            <a:t>PBL/BNL</a:t>
          </a:r>
        </a:p>
      </dsp:txBody>
      <dsp:txXfrm>
        <a:off x="5987017" y="1803337"/>
        <a:ext cx="2763371" cy="1778124"/>
      </dsp:txXfrm>
    </dsp:sp>
    <dsp:sp modelId="{23F01BA2-B6FB-A24E-8725-6DE422261A0F}">
      <dsp:nvSpPr>
        <dsp:cNvPr id="0" name=""/>
        <dsp:cNvSpPr/>
      </dsp:nvSpPr>
      <dsp:spPr>
        <a:xfrm>
          <a:off x="3876406" y="-32210"/>
          <a:ext cx="4132117" cy="4132117"/>
        </a:xfrm>
        <a:custGeom>
          <a:avLst/>
          <a:gdLst/>
          <a:ahLst/>
          <a:cxnLst/>
          <a:rect l="0" t="0" r="0" b="0"/>
          <a:pathLst>
            <a:path>
              <a:moveTo>
                <a:pt x="3307406" y="3717619"/>
              </a:moveTo>
              <a:arcTo wR="2066058" hR="2066058" stAng="3184242" swAng="2131869"/>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C49060B8-4CFC-094C-8B3A-315638FD23A0}">
      <dsp:nvSpPr>
        <dsp:cNvPr id="0" name=""/>
        <dsp:cNvSpPr/>
      </dsp:nvSpPr>
      <dsp:spPr>
        <a:xfrm>
          <a:off x="3024272" y="3747791"/>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Demonstration of High Pressure RF Cavity </a:t>
          </a:r>
          <a:r>
            <a:rPr lang="en-US" sz="2000" b="1" u="sng" kern="1200" dirty="0" smtClean="0"/>
            <a:t>in 3T Magnetic Field with Beam</a:t>
          </a:r>
        </a:p>
        <a:p>
          <a:pPr lvl="0" algn="ctr" defTabSz="889000">
            <a:lnSpc>
              <a:spcPct val="90000"/>
            </a:lnSpc>
            <a:spcBef>
              <a:spcPct val="0"/>
            </a:spcBef>
            <a:spcAft>
              <a:spcPct val="35000"/>
            </a:spcAft>
          </a:pPr>
          <a:r>
            <a:rPr lang="en-US" sz="1600" b="0" kern="1200" dirty="0" smtClean="0"/>
            <a:t>Extrapolates to </a:t>
          </a:r>
          <a:br>
            <a:rPr lang="en-US" sz="1600" b="0" kern="1200" dirty="0" smtClean="0"/>
          </a:br>
          <a:r>
            <a:rPr lang="en-US" sz="1600" b="0" kern="1200" dirty="0" smtClean="0">
              <a:latin typeface="Symbol" charset="2"/>
              <a:cs typeface="Symbol" charset="2"/>
            </a:rPr>
            <a:t>m</a:t>
          </a:r>
          <a:r>
            <a:rPr lang="en-US" sz="1600" b="0" kern="1200" dirty="0" smtClean="0">
              <a:latin typeface="+mn-lt"/>
              <a:cs typeface="Symbol" charset="2"/>
            </a:rPr>
            <a:t>-Collider Parameters</a:t>
          </a:r>
        </a:p>
        <a:p>
          <a:pPr lvl="0" algn="ctr" defTabSz="889000">
            <a:lnSpc>
              <a:spcPct val="90000"/>
            </a:lnSpc>
            <a:spcBef>
              <a:spcPct val="0"/>
            </a:spcBef>
            <a:spcAft>
              <a:spcPct val="35000"/>
            </a:spcAft>
          </a:pPr>
          <a:r>
            <a:rPr lang="en-US" sz="1600" kern="1200" dirty="0" err="1" smtClean="0"/>
            <a:t>MuCool</a:t>
          </a:r>
          <a:r>
            <a:rPr lang="en-US" sz="1600" kern="1200" dirty="0" smtClean="0"/>
            <a:t> Test Area</a:t>
          </a:r>
          <a:endParaRPr lang="en-US" sz="1600" kern="1200" dirty="0"/>
        </a:p>
      </dsp:txBody>
      <dsp:txXfrm>
        <a:off x="3120464" y="3843983"/>
        <a:ext cx="2763371" cy="1778124"/>
      </dsp:txXfrm>
    </dsp:sp>
    <dsp:sp modelId="{9BAFE6F9-B52A-204C-9152-862E96DD7B14}">
      <dsp:nvSpPr>
        <dsp:cNvPr id="0" name=""/>
        <dsp:cNvSpPr/>
      </dsp:nvSpPr>
      <dsp:spPr>
        <a:xfrm>
          <a:off x="1051062" y="-30464"/>
          <a:ext cx="4132117" cy="4132117"/>
        </a:xfrm>
        <a:custGeom>
          <a:avLst/>
          <a:gdLst/>
          <a:ahLst/>
          <a:cxnLst/>
          <a:rect l="0" t="0" r="0" b="0"/>
          <a:pathLst>
            <a:path>
              <a:moveTo>
                <a:pt x="1960870" y="4129437"/>
              </a:moveTo>
              <a:arcTo wR="2066058" hR="2066058" stAng="5575100" swAng="2046281"/>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93DDE35D-0F8F-C94F-8DDF-06DFBC66497A}">
      <dsp:nvSpPr>
        <dsp:cNvPr id="0" name=""/>
        <dsp:cNvSpPr/>
      </dsp:nvSpPr>
      <dsp:spPr>
        <a:xfrm>
          <a:off x="207428" y="1707145"/>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Breakthrough in HTS Cable Performance with Cables Matching Strand Performance</a:t>
          </a:r>
        </a:p>
        <a:p>
          <a:pPr lvl="0" algn="ctr" defTabSz="889000">
            <a:lnSpc>
              <a:spcPct val="90000"/>
            </a:lnSpc>
            <a:spcBef>
              <a:spcPct val="0"/>
            </a:spcBef>
            <a:spcAft>
              <a:spcPct val="35000"/>
            </a:spcAft>
          </a:pPr>
          <a:r>
            <a:rPr lang="en-US" sz="1600" b="0" kern="1200" dirty="0" smtClean="0"/>
            <a:t>FNAL-Tech </a:t>
          </a:r>
          <a:r>
            <a:rPr lang="en-US" sz="1600" b="0" kern="1200" dirty="0" err="1" smtClean="0"/>
            <a:t>Div</a:t>
          </a:r>
          <a:r>
            <a:rPr lang="en-US" sz="1600" b="0" kern="1200" dirty="0" smtClean="0"/>
            <a:t/>
          </a:r>
          <a:br>
            <a:rPr lang="en-US" sz="1600" b="0" kern="1200" dirty="0" smtClean="0"/>
          </a:br>
          <a:r>
            <a:rPr lang="en-US" sz="1600" b="0" kern="1200" dirty="0" smtClean="0"/>
            <a:t>T. </a:t>
          </a:r>
          <a:r>
            <a:rPr lang="en-US" sz="1600" b="0" kern="1200" dirty="0" err="1" smtClean="0"/>
            <a:t>Shen</a:t>
          </a:r>
          <a:r>
            <a:rPr lang="en-US" sz="1600" b="0" kern="1200" dirty="0" smtClean="0"/>
            <a:t>-Early Career Award</a:t>
          </a:r>
        </a:p>
      </dsp:txBody>
      <dsp:txXfrm>
        <a:off x="303620" y="1803337"/>
        <a:ext cx="2763371" cy="1778124"/>
      </dsp:txXfrm>
    </dsp:sp>
    <dsp:sp modelId="{EA74452A-15A2-A040-8E31-E8C1179CE922}">
      <dsp:nvSpPr>
        <dsp:cNvPr id="0" name=""/>
        <dsp:cNvSpPr/>
      </dsp:nvSpPr>
      <dsp:spPr>
        <a:xfrm>
          <a:off x="1101127" y="1243680"/>
          <a:ext cx="4132117" cy="4132117"/>
        </a:xfrm>
        <a:custGeom>
          <a:avLst/>
          <a:gdLst/>
          <a:ahLst/>
          <a:cxnLst/>
          <a:rect l="0" t="0" r="0" b="0"/>
          <a:pathLst>
            <a:path>
              <a:moveTo>
                <a:pt x="771812" y="455616"/>
              </a:moveTo>
              <a:arcTo wR="2066058" hR="2066058" stAng="13872755" swAng="2068487"/>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3B885-1CAE-3F42-A190-1254A4611730}">
      <dsp:nvSpPr>
        <dsp:cNvPr id="0" name=""/>
        <dsp:cNvSpPr/>
      </dsp:nvSpPr>
      <dsp:spPr>
        <a:xfrm>
          <a:off x="364125" y="3162"/>
          <a:ext cx="2556575" cy="1908429"/>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Characteristics:</a:t>
          </a:r>
          <a:endParaRPr lang="en-US" sz="1400" kern="1200" dirty="0"/>
        </a:p>
        <a:p>
          <a:pPr marL="228600" lvl="2" indent="-114300" algn="l" defTabSz="622300">
            <a:lnSpc>
              <a:spcPct val="90000"/>
            </a:lnSpc>
            <a:spcBef>
              <a:spcPct val="0"/>
            </a:spcBef>
            <a:spcAft>
              <a:spcPct val="15000"/>
            </a:spcAft>
            <a:buChar char="••"/>
          </a:pPr>
          <a:r>
            <a:rPr lang="en-US" sz="1400" kern="1200" dirty="0" smtClean="0">
              <a:solidFill>
                <a:srgbClr val="FF0000"/>
              </a:solidFill>
            </a:rPr>
            <a:t>High field (15-20T)</a:t>
          </a:r>
          <a:endParaRPr lang="en-US" sz="1400" kern="1200" dirty="0">
            <a:solidFill>
              <a:srgbClr val="FF0000"/>
            </a:solidFill>
          </a:endParaRPr>
        </a:p>
        <a:p>
          <a:pPr marL="228600" lvl="2" indent="-114300" algn="l" defTabSz="622300">
            <a:lnSpc>
              <a:spcPct val="90000"/>
            </a:lnSpc>
            <a:spcBef>
              <a:spcPct val="0"/>
            </a:spcBef>
            <a:spcAft>
              <a:spcPct val="15000"/>
            </a:spcAft>
            <a:buChar char="••"/>
          </a:pPr>
          <a:r>
            <a:rPr lang="en-US" sz="1400" kern="1200" dirty="0" smtClean="0">
              <a:solidFill>
                <a:srgbClr val="FF0000"/>
              </a:solidFill>
            </a:rPr>
            <a:t>Large bore (meter-scale)</a:t>
          </a:r>
          <a:endParaRPr lang="en-US" sz="1400" kern="1200" dirty="0">
            <a:solidFill>
              <a:srgbClr val="FF0000"/>
            </a:solidFill>
          </a:endParaRPr>
        </a:p>
        <a:p>
          <a:pPr marL="228600" lvl="2" indent="-114300" algn="l" defTabSz="622300">
            <a:lnSpc>
              <a:spcPct val="90000"/>
            </a:lnSpc>
            <a:spcBef>
              <a:spcPct val="0"/>
            </a:spcBef>
            <a:spcAft>
              <a:spcPct val="15000"/>
            </a:spcAft>
            <a:buChar char="••"/>
          </a:pPr>
          <a:r>
            <a:rPr lang="en-US" sz="1400" kern="1200" dirty="0" smtClean="0">
              <a:solidFill>
                <a:srgbClr val="FF0000"/>
              </a:solidFill>
            </a:rPr>
            <a:t>Intense radiation environment – NC or HTS insert coil</a:t>
          </a:r>
          <a:endParaRPr lang="en-US" sz="1300" kern="1200" dirty="0">
            <a:solidFill>
              <a:srgbClr val="FF0000"/>
            </a:solidFill>
          </a:endParaRPr>
        </a:p>
      </dsp:txBody>
      <dsp:txXfrm>
        <a:off x="408842" y="47879"/>
        <a:ext cx="2467141" cy="1863712"/>
      </dsp:txXfrm>
    </dsp:sp>
    <dsp:sp modelId="{229132C4-4143-4B45-9BED-CD5C127EFA5F}">
      <dsp:nvSpPr>
        <dsp:cNvPr id="0" name=""/>
        <dsp:cNvSpPr/>
      </dsp:nvSpPr>
      <dsp:spPr>
        <a:xfrm>
          <a:off x="364125" y="1911592"/>
          <a:ext cx="2556575" cy="82062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n-US" sz="1600" kern="1200" dirty="0" smtClean="0"/>
            <a:t>Capture Solenoid for Simultaneous mu+ &amp; mu- Beams</a:t>
          </a:r>
          <a:endParaRPr lang="en-US" sz="1600" kern="1200" dirty="0"/>
        </a:p>
      </dsp:txBody>
      <dsp:txXfrm>
        <a:off x="364125" y="1911592"/>
        <a:ext cx="1800405" cy="820624"/>
      </dsp:txXfrm>
    </dsp:sp>
    <dsp:sp modelId="{89EE3DB8-2059-7943-8EC1-2610A875C7BC}">
      <dsp:nvSpPr>
        <dsp:cNvPr id="0" name=""/>
        <dsp:cNvSpPr/>
      </dsp:nvSpPr>
      <dsp:spPr>
        <a:xfrm>
          <a:off x="2236852" y="2041941"/>
          <a:ext cx="894801" cy="894801"/>
        </a:xfrm>
        <a:prstGeom prst="ellipse">
          <a:avLst/>
        </a:prstGeom>
        <a:blipFill rotWithShape="1">
          <a:blip xmlns:r="http://schemas.openxmlformats.org/officeDocument/2006/relationships" r:embed="rId1"/>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9AC153D-A071-304C-94B8-9C10B020132E}">
      <dsp:nvSpPr>
        <dsp:cNvPr id="0" name=""/>
        <dsp:cNvSpPr/>
      </dsp:nvSpPr>
      <dsp:spPr>
        <a:xfrm>
          <a:off x="3226273" y="3162"/>
          <a:ext cx="2556575" cy="1908429"/>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Characteristics:</a:t>
          </a:r>
          <a:endParaRPr lang="en-US" sz="1400" kern="1200" dirty="0"/>
        </a:p>
        <a:p>
          <a:pPr marL="228600" lvl="2" indent="-114300" algn="l" defTabSz="622300">
            <a:lnSpc>
              <a:spcPct val="90000"/>
            </a:lnSpc>
            <a:spcBef>
              <a:spcPct val="0"/>
            </a:spcBef>
            <a:spcAft>
              <a:spcPct val="15000"/>
            </a:spcAft>
            <a:buChar char="••"/>
          </a:pPr>
          <a:r>
            <a:rPr lang="en-US" sz="1400" kern="1200" dirty="0" smtClean="0">
              <a:solidFill>
                <a:srgbClr val="FF0000"/>
              </a:solidFill>
            </a:rPr>
            <a:t>Solenoid-based cooling channel (LH</a:t>
          </a:r>
          <a:r>
            <a:rPr lang="en-US" sz="1400" kern="1200" baseline="-25000" dirty="0" smtClean="0">
              <a:solidFill>
                <a:srgbClr val="FF0000"/>
              </a:solidFill>
            </a:rPr>
            <a:t>2</a:t>
          </a:r>
          <a:r>
            <a:rPr lang="en-US" sz="1400" kern="1200" baseline="0" dirty="0" smtClean="0">
              <a:solidFill>
                <a:srgbClr val="FF0000"/>
              </a:solidFill>
            </a:rPr>
            <a:t>/</a:t>
          </a:r>
          <a:r>
            <a:rPr lang="en-US" sz="1400" kern="1200" baseline="0" dirty="0" err="1" smtClean="0">
              <a:solidFill>
                <a:srgbClr val="FF0000"/>
              </a:solidFill>
            </a:rPr>
            <a:t>LiH</a:t>
          </a:r>
          <a:r>
            <a:rPr lang="en-US" sz="1400" kern="1200" baseline="0" dirty="0" smtClean="0">
              <a:solidFill>
                <a:srgbClr val="FF0000"/>
              </a:solidFill>
            </a:rPr>
            <a:t> absorbers)</a:t>
          </a:r>
          <a:endParaRPr lang="en-US" sz="1400" kern="1200" dirty="0">
            <a:solidFill>
              <a:srgbClr val="FF0000"/>
            </a:solidFill>
          </a:endParaRPr>
        </a:p>
        <a:p>
          <a:pPr marL="228600" lvl="2" indent="-114300" algn="l" defTabSz="622300">
            <a:lnSpc>
              <a:spcPct val="90000"/>
            </a:lnSpc>
            <a:spcBef>
              <a:spcPct val="0"/>
            </a:spcBef>
            <a:spcAft>
              <a:spcPct val="15000"/>
            </a:spcAft>
            <a:buChar char="••"/>
          </a:pPr>
          <a:r>
            <a:rPr lang="en-US" sz="1400" kern="1200" dirty="0" smtClean="0">
              <a:solidFill>
                <a:srgbClr val="FF0000"/>
              </a:solidFill>
            </a:rPr>
            <a:t>RF cavities integral to focusing channel</a:t>
          </a:r>
          <a:endParaRPr lang="en-US" sz="1400" kern="1200" dirty="0">
            <a:solidFill>
              <a:srgbClr val="FF0000"/>
            </a:solidFill>
          </a:endParaRPr>
        </a:p>
        <a:p>
          <a:pPr marL="228600" lvl="2" indent="-114300" algn="l" defTabSz="622300">
            <a:lnSpc>
              <a:spcPct val="90000"/>
            </a:lnSpc>
            <a:spcBef>
              <a:spcPct val="0"/>
            </a:spcBef>
            <a:spcAft>
              <a:spcPct val="15000"/>
            </a:spcAft>
            <a:buChar char="••"/>
          </a:pPr>
          <a:r>
            <a:rPr lang="en-US" sz="1400" kern="1200" dirty="0" smtClean="0">
              <a:solidFill>
                <a:srgbClr val="FF0000"/>
              </a:solidFill>
            </a:rPr>
            <a:t>Fields ranging from LTS to HTS conductor regime</a:t>
          </a:r>
          <a:endParaRPr lang="en-US" sz="1400" kern="1200" dirty="0">
            <a:solidFill>
              <a:srgbClr val="FF0000"/>
            </a:solidFill>
          </a:endParaRPr>
        </a:p>
      </dsp:txBody>
      <dsp:txXfrm>
        <a:off x="3270990" y="47879"/>
        <a:ext cx="2467141" cy="1863712"/>
      </dsp:txXfrm>
    </dsp:sp>
    <dsp:sp modelId="{B518ECFF-388A-964C-B44C-A79413EFEB65}">
      <dsp:nvSpPr>
        <dsp:cNvPr id="0" name=""/>
        <dsp:cNvSpPr/>
      </dsp:nvSpPr>
      <dsp:spPr>
        <a:xfrm>
          <a:off x="3226273" y="1911592"/>
          <a:ext cx="2556575" cy="82062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n-US" sz="1600" kern="1200" dirty="0" smtClean="0"/>
            <a:t>Muon Ionization </a:t>
          </a:r>
          <a:br>
            <a:rPr lang="en-US" sz="1600" kern="1200" dirty="0" smtClean="0"/>
          </a:br>
          <a:r>
            <a:rPr lang="en-US" sz="1600" kern="1200" dirty="0" smtClean="0"/>
            <a:t>6-Dimensional Cooling Channel</a:t>
          </a:r>
          <a:endParaRPr lang="en-US" sz="1600" kern="1200" dirty="0"/>
        </a:p>
      </dsp:txBody>
      <dsp:txXfrm>
        <a:off x="3226273" y="1911592"/>
        <a:ext cx="1800405" cy="820624"/>
      </dsp:txXfrm>
    </dsp:sp>
    <dsp:sp modelId="{7C3EF4CF-D3B9-E240-A214-62658991D691}">
      <dsp:nvSpPr>
        <dsp:cNvPr id="0" name=""/>
        <dsp:cNvSpPr/>
      </dsp:nvSpPr>
      <dsp:spPr>
        <a:xfrm>
          <a:off x="5099090" y="2041941"/>
          <a:ext cx="894801" cy="894801"/>
        </a:xfrm>
        <a:prstGeom prst="ellipse">
          <a:avLst/>
        </a:prstGeom>
        <a:blipFill rotWithShape="1">
          <a:blip xmlns:r="http://schemas.openxmlformats.org/officeDocument/2006/relationships" r:embed="rId2"/>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958C570-28DD-7E48-A24C-B359589A05B4}">
      <dsp:nvSpPr>
        <dsp:cNvPr id="0" name=""/>
        <dsp:cNvSpPr/>
      </dsp:nvSpPr>
      <dsp:spPr>
        <a:xfrm>
          <a:off x="6088422" y="3162"/>
          <a:ext cx="2556575" cy="1908429"/>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Characteristics:</a:t>
          </a:r>
          <a:endParaRPr lang="en-US" sz="1400" kern="1200" dirty="0"/>
        </a:p>
        <a:p>
          <a:pPr marL="228600" lvl="2" indent="-114300" algn="l" defTabSz="622300">
            <a:lnSpc>
              <a:spcPct val="90000"/>
            </a:lnSpc>
            <a:spcBef>
              <a:spcPct val="0"/>
            </a:spcBef>
            <a:spcAft>
              <a:spcPct val="15000"/>
            </a:spcAft>
            <a:buChar char="••"/>
          </a:pPr>
          <a:r>
            <a:rPr lang="en-US" sz="1400" kern="1200" dirty="0" err="1" smtClean="0">
              <a:solidFill>
                <a:srgbClr val="FF0000"/>
              </a:solidFill>
            </a:rPr>
            <a:t>Emittance</a:t>
          </a:r>
          <a:r>
            <a:rPr lang="en-US" sz="1400" kern="1200" dirty="0" smtClean="0">
              <a:solidFill>
                <a:srgbClr val="FF0000"/>
              </a:solidFill>
            </a:rPr>
            <a:t> exchange channel for TeV-scale colliders (trade increased longitudinal beam </a:t>
          </a:r>
          <a:r>
            <a:rPr lang="en-US" sz="1400" kern="1200" dirty="0" err="1" smtClean="0">
              <a:solidFill>
                <a:srgbClr val="FF0000"/>
              </a:solidFill>
            </a:rPr>
            <a:t>emittance</a:t>
          </a:r>
          <a:r>
            <a:rPr lang="en-US" sz="1400" kern="1200" dirty="0" smtClean="0">
              <a:solidFill>
                <a:srgbClr val="FF0000"/>
              </a:solidFill>
            </a:rPr>
            <a:t> for smaller transverse </a:t>
          </a:r>
          <a:r>
            <a:rPr lang="en-US" sz="1400" kern="1200" dirty="0" err="1" smtClean="0">
              <a:solidFill>
                <a:srgbClr val="FF0000"/>
              </a:solidFill>
            </a:rPr>
            <a:t>emittance</a:t>
          </a:r>
          <a:endParaRPr lang="en-US" sz="1400" kern="1200" dirty="0">
            <a:solidFill>
              <a:srgbClr val="FF0000"/>
            </a:solidFill>
          </a:endParaRPr>
        </a:p>
        <a:p>
          <a:pPr marL="228600" lvl="2" indent="-114300" algn="l" defTabSz="622300">
            <a:lnSpc>
              <a:spcPct val="90000"/>
            </a:lnSpc>
            <a:spcBef>
              <a:spcPct val="0"/>
            </a:spcBef>
            <a:spcAft>
              <a:spcPct val="15000"/>
            </a:spcAft>
            <a:buChar char="••"/>
          </a:pPr>
          <a:r>
            <a:rPr lang="en-US" sz="1400" kern="1200" dirty="0" smtClean="0">
              <a:solidFill>
                <a:srgbClr val="FF0000"/>
              </a:solidFill>
            </a:rPr>
            <a:t>Baseline:  30T class HTS solenoids with a&gt;25mm</a:t>
          </a:r>
          <a:endParaRPr lang="en-US" sz="1400" kern="1200" dirty="0">
            <a:solidFill>
              <a:srgbClr val="FF0000"/>
            </a:solidFill>
          </a:endParaRPr>
        </a:p>
      </dsp:txBody>
      <dsp:txXfrm>
        <a:off x="6133139" y="47879"/>
        <a:ext cx="2467141" cy="1863712"/>
      </dsp:txXfrm>
    </dsp:sp>
    <dsp:sp modelId="{F2FE7CBD-9942-EA43-9C97-03007FCD5294}">
      <dsp:nvSpPr>
        <dsp:cNvPr id="0" name=""/>
        <dsp:cNvSpPr/>
      </dsp:nvSpPr>
      <dsp:spPr>
        <a:xfrm>
          <a:off x="6088422" y="1911592"/>
          <a:ext cx="2556575" cy="82062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n-US" sz="1600" kern="1200" dirty="0" smtClean="0"/>
            <a:t>Muon Ionization Final Cooling Channel</a:t>
          </a:r>
          <a:endParaRPr lang="en-US" sz="1600" kern="1200" dirty="0"/>
        </a:p>
      </dsp:txBody>
      <dsp:txXfrm>
        <a:off x="6088422" y="1911592"/>
        <a:ext cx="1800405" cy="820624"/>
      </dsp:txXfrm>
    </dsp:sp>
    <dsp:sp modelId="{CDA94FC6-E076-4B46-B117-3FFFB228B5F1}">
      <dsp:nvSpPr>
        <dsp:cNvPr id="0" name=""/>
        <dsp:cNvSpPr/>
      </dsp:nvSpPr>
      <dsp:spPr>
        <a:xfrm>
          <a:off x="7961327" y="2041941"/>
          <a:ext cx="894801" cy="894801"/>
        </a:xfrm>
        <a:prstGeom prst="ellipse">
          <a:avLst/>
        </a:prstGeom>
        <a:blipFill rotWithShape="1">
          <a:blip xmlns:r="http://schemas.openxmlformats.org/officeDocument/2006/relationships" r:embed="rId3"/>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D14B982-2E31-3944-959E-29F0C2C19850}">
      <dsp:nvSpPr>
        <dsp:cNvPr id="0" name=""/>
        <dsp:cNvSpPr/>
      </dsp:nvSpPr>
      <dsp:spPr>
        <a:xfrm>
          <a:off x="364125" y="2961114"/>
          <a:ext cx="2556575" cy="1908429"/>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Characteristics:</a:t>
          </a:r>
          <a:endParaRPr lang="en-US" sz="1400" kern="1200" dirty="0"/>
        </a:p>
        <a:p>
          <a:pPr marL="228600" lvl="2" indent="-114300" algn="l" defTabSz="622300">
            <a:lnSpc>
              <a:spcPct val="90000"/>
            </a:lnSpc>
            <a:spcBef>
              <a:spcPct val="0"/>
            </a:spcBef>
            <a:spcAft>
              <a:spcPct val="15000"/>
            </a:spcAft>
            <a:buChar char="••"/>
          </a:pPr>
          <a:r>
            <a:rPr lang="en-US" sz="1400" kern="1200" dirty="0" smtClean="0">
              <a:solidFill>
                <a:srgbClr val="FF0000"/>
              </a:solidFill>
            </a:rPr>
            <a:t>Present baseline based on the use of Rapid Cycling Synchrotrons</a:t>
          </a:r>
          <a:endParaRPr lang="en-US" sz="1400" kern="1200" dirty="0">
            <a:solidFill>
              <a:srgbClr val="FF0000"/>
            </a:solidFill>
          </a:endParaRPr>
        </a:p>
        <a:p>
          <a:pPr marL="228600" lvl="2" indent="-114300" algn="l" defTabSz="622300">
            <a:lnSpc>
              <a:spcPct val="90000"/>
            </a:lnSpc>
            <a:spcBef>
              <a:spcPct val="0"/>
            </a:spcBef>
            <a:spcAft>
              <a:spcPct val="15000"/>
            </a:spcAft>
            <a:buChar char="••"/>
          </a:pPr>
          <a:r>
            <a:rPr lang="en-US" sz="1400" kern="1200" dirty="0" smtClean="0">
              <a:solidFill>
                <a:srgbClr val="FF0000"/>
              </a:solidFill>
            </a:rPr>
            <a:t>Requires magnets capable of ~400Hz operation with &gt;1.5T peak fields</a:t>
          </a:r>
          <a:endParaRPr lang="en-US" sz="1400" kern="1200" dirty="0">
            <a:solidFill>
              <a:srgbClr val="FF0000"/>
            </a:solidFill>
          </a:endParaRPr>
        </a:p>
      </dsp:txBody>
      <dsp:txXfrm>
        <a:off x="408842" y="3005831"/>
        <a:ext cx="2467141" cy="1863712"/>
      </dsp:txXfrm>
    </dsp:sp>
    <dsp:sp modelId="{6EB5384E-FE39-6841-AF22-25ABE6FAB5C0}">
      <dsp:nvSpPr>
        <dsp:cNvPr id="0" name=""/>
        <dsp:cNvSpPr/>
      </dsp:nvSpPr>
      <dsp:spPr>
        <a:xfrm>
          <a:off x="364125" y="4869141"/>
          <a:ext cx="2556575" cy="82062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n-US" sz="1600" kern="1200" dirty="0" smtClean="0"/>
            <a:t>Acceleration to the TeV Energy Scale for Muon Colliders </a:t>
          </a:r>
          <a:endParaRPr lang="en-US" sz="1600" kern="1200" dirty="0"/>
        </a:p>
      </dsp:txBody>
      <dsp:txXfrm>
        <a:off x="364125" y="4869141"/>
        <a:ext cx="1800405" cy="820624"/>
      </dsp:txXfrm>
    </dsp:sp>
    <dsp:sp modelId="{59463ECE-F2DF-8344-845B-983E8A0FA358}">
      <dsp:nvSpPr>
        <dsp:cNvPr id="0" name=""/>
        <dsp:cNvSpPr/>
      </dsp:nvSpPr>
      <dsp:spPr>
        <a:xfrm>
          <a:off x="2236852" y="4999689"/>
          <a:ext cx="894801" cy="894801"/>
        </a:xfrm>
        <a:prstGeom prst="ellipse">
          <a:avLst/>
        </a:prstGeom>
        <a:blipFill rotWithShape="1">
          <a:blip xmlns:r="http://schemas.openxmlformats.org/officeDocument/2006/relationships" r:embed="rId4"/>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EC22E73-C890-844A-A05C-F35BCFFE1E53}">
      <dsp:nvSpPr>
        <dsp:cNvPr id="0" name=""/>
        <dsp:cNvSpPr/>
      </dsp:nvSpPr>
      <dsp:spPr>
        <a:xfrm>
          <a:off x="3226273" y="2973805"/>
          <a:ext cx="2556575" cy="1908429"/>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80000"/>
            </a:lnSpc>
            <a:spcBef>
              <a:spcPct val="0"/>
            </a:spcBef>
            <a:spcAft>
              <a:spcPct val="15000"/>
            </a:spcAft>
            <a:buChar char="••"/>
          </a:pPr>
          <a:r>
            <a:rPr lang="en-US" sz="1400" kern="1200" dirty="0" smtClean="0"/>
            <a:t>Characteristics:</a:t>
          </a:r>
          <a:endParaRPr lang="en-US" sz="1400" kern="1200" dirty="0"/>
        </a:p>
        <a:p>
          <a:pPr marL="228600" lvl="2" indent="-114300" algn="l" defTabSz="622300">
            <a:lnSpc>
              <a:spcPct val="80000"/>
            </a:lnSpc>
            <a:spcBef>
              <a:spcPct val="0"/>
            </a:spcBef>
            <a:spcAft>
              <a:spcPct val="15000"/>
            </a:spcAft>
            <a:buChar char="••"/>
          </a:pPr>
          <a:r>
            <a:rPr lang="en-US" sz="1400" kern="1200" dirty="0" smtClean="0">
              <a:solidFill>
                <a:srgbClr val="FF0000"/>
              </a:solidFill>
            </a:rPr>
            <a:t>Decaying muon beams mean that luminosity is inversely proportional to circumference</a:t>
          </a:r>
          <a:endParaRPr lang="en-US" sz="1400" kern="1200" dirty="0">
            <a:solidFill>
              <a:srgbClr val="FF0000"/>
            </a:solidFill>
          </a:endParaRPr>
        </a:p>
        <a:p>
          <a:pPr marL="228600" lvl="2" indent="-114300" algn="l" defTabSz="622300">
            <a:lnSpc>
              <a:spcPct val="80000"/>
            </a:lnSpc>
            <a:spcBef>
              <a:spcPct val="0"/>
            </a:spcBef>
            <a:spcAft>
              <a:spcPct val="15000"/>
            </a:spcAft>
            <a:buChar char="••"/>
          </a:pPr>
          <a:r>
            <a:rPr lang="en-US" sz="1400" kern="1200" dirty="0" smtClean="0">
              <a:solidFill>
                <a:srgbClr val="FF0000"/>
              </a:solidFill>
            </a:rPr>
            <a:t>10T dipole </a:t>
          </a:r>
          <a:r>
            <a:rPr lang="en-US" sz="1400" kern="1200" dirty="0" smtClean="0">
              <a:solidFill>
                <a:srgbClr val="FF0000"/>
              </a:solidFill>
              <a:latin typeface="Wingdings 3" charset="2"/>
              <a:cs typeface="Wingdings 3" charset="2"/>
            </a:rPr>
            <a:t>a</a:t>
          </a:r>
          <a:r>
            <a:rPr lang="en-US" sz="1400" kern="1200" dirty="0" smtClean="0">
              <a:solidFill>
                <a:srgbClr val="FF0000"/>
              </a:solidFill>
              <a:latin typeface="+mn-lt"/>
              <a:cs typeface="Wingdings 3" charset="2"/>
            </a:rPr>
            <a:t> 15-20T dipoles improves luminosity</a:t>
          </a:r>
          <a:endParaRPr lang="en-US" sz="1400" kern="1200" dirty="0">
            <a:solidFill>
              <a:srgbClr val="FF0000"/>
            </a:solidFill>
          </a:endParaRPr>
        </a:p>
        <a:p>
          <a:pPr marL="228600" lvl="2" indent="-114300" algn="l" defTabSz="622300">
            <a:lnSpc>
              <a:spcPct val="80000"/>
            </a:lnSpc>
            <a:spcBef>
              <a:spcPct val="0"/>
            </a:spcBef>
            <a:spcAft>
              <a:spcPct val="15000"/>
            </a:spcAft>
            <a:buChar char="••"/>
          </a:pPr>
          <a:r>
            <a:rPr lang="en-US" sz="1400" kern="1200" dirty="0" smtClean="0">
              <a:solidFill>
                <a:srgbClr val="FF0000"/>
              </a:solidFill>
            </a:rPr>
            <a:t>Radiation environment</a:t>
          </a:r>
          <a:endParaRPr lang="en-US" sz="1400" kern="1200" dirty="0">
            <a:solidFill>
              <a:srgbClr val="FF0000"/>
            </a:solidFill>
          </a:endParaRPr>
        </a:p>
        <a:p>
          <a:pPr marL="228600" lvl="2" indent="-114300" algn="l" defTabSz="622300">
            <a:lnSpc>
              <a:spcPct val="80000"/>
            </a:lnSpc>
            <a:spcBef>
              <a:spcPct val="0"/>
            </a:spcBef>
            <a:spcAft>
              <a:spcPct val="15000"/>
            </a:spcAft>
            <a:buChar char="••"/>
          </a:pPr>
          <a:r>
            <a:rPr lang="en-US" sz="1400" kern="1200" dirty="0" smtClean="0">
              <a:solidFill>
                <a:srgbClr val="FF0000"/>
              </a:solidFill>
            </a:rPr>
            <a:t>Challenging IR magnets</a:t>
          </a:r>
          <a:endParaRPr lang="en-US" sz="1400" kern="1200" dirty="0">
            <a:solidFill>
              <a:srgbClr val="FF0000"/>
            </a:solidFill>
          </a:endParaRPr>
        </a:p>
      </dsp:txBody>
      <dsp:txXfrm>
        <a:off x="3270990" y="3018522"/>
        <a:ext cx="2467141" cy="1863712"/>
      </dsp:txXfrm>
    </dsp:sp>
    <dsp:sp modelId="{CCF0CFBE-11BF-6E40-B7D3-010AE419C6A2}">
      <dsp:nvSpPr>
        <dsp:cNvPr id="0" name=""/>
        <dsp:cNvSpPr/>
      </dsp:nvSpPr>
      <dsp:spPr>
        <a:xfrm>
          <a:off x="3226273" y="4881844"/>
          <a:ext cx="2556575" cy="82062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n-US" sz="1600" kern="1200" dirty="0" smtClean="0"/>
            <a:t>Muon Collider Magnet Needs</a:t>
          </a:r>
          <a:endParaRPr lang="en-US" sz="1600" kern="1200" dirty="0"/>
        </a:p>
      </dsp:txBody>
      <dsp:txXfrm>
        <a:off x="3226273" y="4881844"/>
        <a:ext cx="1800405" cy="820624"/>
      </dsp:txXfrm>
    </dsp:sp>
    <dsp:sp modelId="{95EA379E-F2F7-B241-AA2C-52B68BA8D987}">
      <dsp:nvSpPr>
        <dsp:cNvPr id="0" name=""/>
        <dsp:cNvSpPr/>
      </dsp:nvSpPr>
      <dsp:spPr>
        <a:xfrm>
          <a:off x="5099090" y="5012386"/>
          <a:ext cx="894801" cy="894801"/>
        </a:xfrm>
        <a:prstGeom prst="ellipse">
          <a:avLst/>
        </a:prstGeom>
        <a:blipFill rotWithShape="1">
          <a:blip xmlns:r="http://schemas.openxmlformats.org/officeDocument/2006/relationships" r:embed="rId5"/>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5D1B317-9D17-7548-9FBC-8C5694E1718B}">
      <dsp:nvSpPr>
        <dsp:cNvPr id="0" name=""/>
        <dsp:cNvSpPr/>
      </dsp:nvSpPr>
      <dsp:spPr>
        <a:xfrm>
          <a:off x="6088422" y="2973805"/>
          <a:ext cx="2556575" cy="1908429"/>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Characteristics:</a:t>
          </a:r>
          <a:endParaRPr lang="en-US" sz="1400" kern="1200" dirty="0"/>
        </a:p>
        <a:p>
          <a:pPr marL="228600" lvl="2" indent="-114300" algn="l" defTabSz="622300">
            <a:lnSpc>
              <a:spcPct val="90000"/>
            </a:lnSpc>
            <a:spcBef>
              <a:spcPct val="0"/>
            </a:spcBef>
            <a:spcAft>
              <a:spcPct val="15000"/>
            </a:spcAft>
            <a:buChar char="••"/>
          </a:pPr>
          <a:r>
            <a:rPr lang="en-US" sz="1400" kern="1200" dirty="0" smtClean="0">
              <a:solidFill>
                <a:srgbClr val="FF0000"/>
              </a:solidFill>
            </a:rPr>
            <a:t>A MC (w/decaying beams) obtains the greatest performance enhancement of any HEP collider from HTS magnet technology</a:t>
          </a:r>
          <a:endParaRPr lang="en-US" sz="1400" kern="1200" dirty="0"/>
        </a:p>
        <a:p>
          <a:pPr marL="228600" lvl="2" indent="-114300" algn="l" defTabSz="622300">
            <a:lnSpc>
              <a:spcPct val="90000"/>
            </a:lnSpc>
            <a:spcBef>
              <a:spcPct val="0"/>
            </a:spcBef>
            <a:spcAft>
              <a:spcPct val="15000"/>
            </a:spcAft>
            <a:buChar char="••"/>
          </a:pPr>
          <a:r>
            <a:rPr lang="en-US" sz="1400" kern="1200" dirty="0" smtClean="0">
              <a:solidFill>
                <a:srgbClr val="FF0000"/>
              </a:solidFill>
            </a:rPr>
            <a:t>High quality HTS cables and magnets must be a priority</a:t>
          </a:r>
          <a:endParaRPr lang="en-US" sz="1400" kern="1200" dirty="0">
            <a:solidFill>
              <a:srgbClr val="FF0000"/>
            </a:solidFill>
          </a:endParaRPr>
        </a:p>
      </dsp:txBody>
      <dsp:txXfrm>
        <a:off x="6133139" y="3018522"/>
        <a:ext cx="2467141" cy="1863712"/>
      </dsp:txXfrm>
    </dsp:sp>
    <dsp:sp modelId="{8A4C607C-6ABC-1541-AF0D-B5B4304A0930}">
      <dsp:nvSpPr>
        <dsp:cNvPr id="0" name=""/>
        <dsp:cNvSpPr/>
      </dsp:nvSpPr>
      <dsp:spPr>
        <a:xfrm>
          <a:off x="6088422" y="4881844"/>
          <a:ext cx="2556575" cy="82062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n-US" sz="1600" kern="1200" dirty="0" smtClean="0"/>
            <a:t>HTS Magnet Development</a:t>
          </a:r>
        </a:p>
      </dsp:txBody>
      <dsp:txXfrm>
        <a:off x="6088422" y="4881844"/>
        <a:ext cx="1800405" cy="820624"/>
      </dsp:txXfrm>
    </dsp:sp>
    <dsp:sp modelId="{AE6579CE-82CB-B84E-AF43-A20364FAF1F1}">
      <dsp:nvSpPr>
        <dsp:cNvPr id="0" name=""/>
        <dsp:cNvSpPr/>
      </dsp:nvSpPr>
      <dsp:spPr>
        <a:xfrm>
          <a:off x="7961327" y="5012386"/>
          <a:ext cx="894801" cy="894801"/>
        </a:xfrm>
        <a:prstGeom prst="ellipse">
          <a:avLst/>
        </a:prstGeom>
        <a:blipFill rotWithShape="1">
          <a:blip xmlns:r="http://schemas.openxmlformats.org/officeDocument/2006/relationships" r:embed="rId6"/>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CEF50D2-69C3-5B4B-A47C-5246F9E1EF54}" type="datetimeFigureOut">
              <a:rPr lang="en-US" smtClean="0"/>
              <a:t>1/11/15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ABF1E4C-CB46-0748-B0CC-A6466D7D712F}" type="slidenum">
              <a:rPr lang="en-US" smtClean="0"/>
              <a:t>‹#›</a:t>
            </a:fld>
            <a:endParaRPr lang="en-US"/>
          </a:p>
        </p:txBody>
      </p:sp>
    </p:spTree>
    <p:extLst>
      <p:ext uri="{BB962C8B-B14F-4D97-AF65-F5344CB8AC3E}">
        <p14:creationId xmlns:p14="http://schemas.microsoft.com/office/powerpoint/2010/main" val="3531341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A105CA-761D-5742-8D55-D270280FA6E2}" type="datetimeFigureOut">
              <a:rPr lang="en-US" smtClean="0"/>
              <a:t>1/11/15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74C6B2-8D4E-DE42-A1C2-DE22A476B69B}" type="slidenum">
              <a:rPr lang="en-US" smtClean="0"/>
              <a:t>‹#›</a:t>
            </a:fld>
            <a:endParaRPr lang="en-US"/>
          </a:p>
        </p:txBody>
      </p:sp>
    </p:spTree>
    <p:extLst>
      <p:ext uri="{BB962C8B-B14F-4D97-AF65-F5344CB8AC3E}">
        <p14:creationId xmlns:p14="http://schemas.microsoft.com/office/powerpoint/2010/main" val="7811048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21AF4E-A08A-BE4F-8E27-DF04692668EB}" type="slidenum">
              <a:rPr lang="en-US" smtClean="0">
                <a:solidFill>
                  <a:prstClr val="black"/>
                </a:solidFill>
                <a:latin typeface="Calibri"/>
              </a:rPr>
              <a:pPr/>
              <a:t>6</a:t>
            </a:fld>
            <a:endParaRPr lang="en-US" dirty="0">
              <a:solidFill>
                <a:prstClr val="black"/>
              </a:solidFill>
              <a:latin typeface="Calibri"/>
            </a:endParaRPr>
          </a:p>
        </p:txBody>
      </p:sp>
    </p:spTree>
    <p:extLst>
      <p:ext uri="{BB962C8B-B14F-4D97-AF65-F5344CB8AC3E}">
        <p14:creationId xmlns:p14="http://schemas.microsoft.com/office/powerpoint/2010/main" val="1953084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21AF4E-A08A-BE4F-8E27-DF04692668EB}" type="slidenum">
              <a:rPr lang="en-US" smtClean="0">
                <a:solidFill>
                  <a:prstClr val="black"/>
                </a:solidFill>
                <a:latin typeface="Calibri"/>
              </a:rPr>
              <a:pPr/>
              <a:t>33</a:t>
            </a:fld>
            <a:endParaRPr lang="en-US" dirty="0">
              <a:solidFill>
                <a:prstClr val="black"/>
              </a:solidFill>
              <a:latin typeface="Calibri"/>
            </a:endParaRPr>
          </a:p>
        </p:txBody>
      </p:sp>
    </p:spTree>
    <p:extLst>
      <p:ext uri="{BB962C8B-B14F-4D97-AF65-F5344CB8AC3E}">
        <p14:creationId xmlns:p14="http://schemas.microsoft.com/office/powerpoint/2010/main" val="1187066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145957" y="6413500"/>
            <a:ext cx="5321300" cy="365125"/>
          </a:xfrm>
        </p:spPr>
        <p:txBody>
          <a:bodyPr/>
          <a:lstStyle/>
          <a:p>
            <a:r>
              <a:rPr lang="en-US" smtClean="0">
                <a:solidFill>
                  <a:prstClr val="black">
                    <a:tint val="75000"/>
                  </a:prstClr>
                </a:solidFill>
                <a:latin typeface="Arial"/>
              </a:rPr>
              <a:t>MAP Update</a:t>
            </a:r>
            <a:endParaRPr lang="en-US" dirty="0">
              <a:solidFill>
                <a:prstClr val="black">
                  <a:tint val="75000"/>
                </a:prstClr>
              </a:solidFill>
              <a:latin typeface="Arial"/>
            </a:endParaRPr>
          </a:p>
        </p:txBody>
      </p:sp>
      <p:sp>
        <p:nvSpPr>
          <p:cNvPr id="2" name="Title 1"/>
          <p:cNvSpPr>
            <a:spLocks noGrp="1"/>
          </p:cNvSpPr>
          <p:nvPr>
            <p:ph type="ctrTitle"/>
          </p:nvPr>
        </p:nvSpPr>
        <p:spPr>
          <a:xfrm>
            <a:off x="1371600" y="1190625"/>
            <a:ext cx="7772400" cy="2695575"/>
          </a:xfrm>
        </p:spPr>
        <p:txBody>
          <a:bodyPr anchor="t"/>
          <a:lstStyle>
            <a:lvl1pPr algn="r">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7772400"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593786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20867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98231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6" name="Rectangle 15"/>
          <p:cNvSpPr/>
          <p:nvPr userDrawn="1"/>
        </p:nvSpPr>
        <p:spPr>
          <a:xfrm>
            <a:off x="0" y="0"/>
            <a:ext cx="9144000" cy="5833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CA" dirty="0">
              <a:solidFill>
                <a:prstClr val="white"/>
              </a:solidFill>
              <a:latin typeface="Aria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 y="0"/>
            <a:ext cx="9158400" cy="68688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68434" y="6196867"/>
            <a:ext cx="2275566" cy="661133"/>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833872"/>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14019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57213" y="3646170"/>
            <a:ext cx="7989887" cy="2187702"/>
          </a:xfrm>
        </p:spPr>
        <p:txBody>
          <a:bodyPr>
            <a:noAutofit/>
          </a:bodyPr>
          <a:lstStyle>
            <a:lvl1pPr marL="0" indent="0" algn="l">
              <a:lnSpc>
                <a:spcPct val="110000"/>
              </a:lnSpc>
              <a:buNone/>
              <a:defRPr sz="1600" b="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4200" b="0">
                <a:solidFill>
                  <a:schemeClr val="bg1"/>
                </a:solidFill>
                <a:latin typeface="Arial" pitchFamily="34" charset="0"/>
                <a:cs typeface="Arial" pitchFamily="34" charset="0"/>
              </a:defRPr>
            </a:lvl1pPr>
          </a:lstStyle>
          <a:p>
            <a:pPr lvl="0"/>
            <a:r>
              <a:rPr lang="en-CA" dirty="0" smtClean="0"/>
              <a:t>Click to edit Master subtitle style</a:t>
            </a:r>
          </a:p>
        </p:txBody>
      </p:sp>
    </p:spTree>
    <p:extLst>
      <p:ext uri="{BB962C8B-B14F-4D97-AF65-F5344CB8AC3E}">
        <p14:creationId xmlns:p14="http://schemas.microsoft.com/office/powerpoint/2010/main" val="3867939561"/>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16" name="Content Placeholder 15"/>
          <p:cNvSpPr>
            <a:spLocks noGrp="1"/>
          </p:cNvSpPr>
          <p:nvPr>
            <p:ph sz="quarter" idx="14"/>
          </p:nvPr>
        </p:nvSpPr>
        <p:spPr>
          <a:xfrm>
            <a:off x="387427" y="1232530"/>
            <a:ext cx="8580282" cy="5335381"/>
          </a:xfrm>
        </p:spPr>
        <p:txBody>
          <a:bodyPr/>
          <a:lstStyle>
            <a:lvl1pPr>
              <a:buClr>
                <a:srgbClr val="981E32"/>
              </a:buClr>
              <a:defRPr/>
            </a:lvl1pPr>
            <a:lvl2pPr>
              <a:spcBef>
                <a:spcPts val="0"/>
              </a:spcBef>
              <a:buClr>
                <a:srgbClr val="981E32"/>
              </a:buClr>
              <a:defRPr sz="2200"/>
            </a:lvl2pPr>
            <a:lvl3pPr>
              <a:buClr>
                <a:srgbClr val="981E32"/>
              </a:buClr>
              <a:defRPr/>
            </a:lvl3pPr>
            <a:lvl4pPr>
              <a:buClr>
                <a:srgbClr val="981E32"/>
              </a:buClr>
              <a:defRPr sz="1800"/>
            </a:lvl4pPr>
            <a:lvl5pPr>
              <a:buClr>
                <a:srgbClr val="981E32"/>
              </a:buCl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5"/>
          </p:nvPr>
        </p:nvSpPr>
        <p:spPr>
          <a:xfrm>
            <a:off x="457200" y="6473005"/>
            <a:ext cx="1219200" cy="365125"/>
          </a:xfrm>
        </p:spPr>
        <p:txBody>
          <a:bodyPr/>
          <a:lstStyle/>
          <a:p>
            <a:r>
              <a:rPr lang="en-US" smtClean="0">
                <a:solidFill>
                  <a:srgbClr val="000000">
                    <a:tint val="75000"/>
                  </a:srgbClr>
                </a:solidFill>
                <a:latin typeface="Arial"/>
              </a:rPr>
              <a:t>Summer 2014</a:t>
            </a:r>
            <a:endParaRPr lang="en-US" dirty="0">
              <a:solidFill>
                <a:srgbClr val="000000">
                  <a:tint val="75000"/>
                </a:srgbClr>
              </a:solidFill>
              <a:latin typeface="Arial"/>
            </a:endParaRPr>
          </a:p>
        </p:txBody>
      </p:sp>
      <p:sp>
        <p:nvSpPr>
          <p:cNvPr id="5" name="Footer Placeholder 4"/>
          <p:cNvSpPr>
            <a:spLocks noGrp="1"/>
          </p:cNvSpPr>
          <p:nvPr>
            <p:ph type="ftr" sz="quarter" idx="16"/>
          </p:nvPr>
        </p:nvSpPr>
        <p:spPr>
          <a:xfrm>
            <a:off x="2514600" y="6492670"/>
            <a:ext cx="4821592" cy="365125"/>
          </a:xfrm>
        </p:spPr>
        <p:txBody>
          <a:bodyPr/>
          <a:lstStyle/>
          <a:p>
            <a:r>
              <a:rPr lang="en-GB" smtClean="0">
                <a:solidFill>
                  <a:srgbClr val="000000">
                    <a:tint val="75000"/>
                  </a:srgbClr>
                </a:solidFill>
                <a:latin typeface="Arial"/>
              </a:rPr>
              <a:t>MAP Update</a:t>
            </a:r>
            <a:endParaRPr lang="en-US" dirty="0">
              <a:solidFill>
                <a:srgbClr val="000000">
                  <a:tint val="75000"/>
                </a:srgbClr>
              </a:solidFill>
              <a:latin typeface="Arial"/>
            </a:endParaRPr>
          </a:p>
        </p:txBody>
      </p:sp>
      <p:cxnSp>
        <p:nvCxnSpPr>
          <p:cNvPr id="6" name="Straight Connector 5"/>
          <p:cNvCxnSpPr/>
          <p:nvPr userDrawn="1"/>
        </p:nvCxnSpPr>
        <p:spPr>
          <a:xfrm>
            <a:off x="0" y="990600"/>
            <a:ext cx="9144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00966"/>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2"/>
          </p:nvPr>
        </p:nvSpPr>
        <p:spPr>
          <a:xfrm>
            <a:off x="457200" y="6356350"/>
            <a:ext cx="2971800" cy="365125"/>
          </a:xfrm>
        </p:spPr>
        <p:txBody>
          <a:bodyPr/>
          <a:lstStyle/>
          <a:p>
            <a:r>
              <a:rPr lang="en-US" smtClean="0">
                <a:solidFill>
                  <a:srgbClr val="000000">
                    <a:tint val="75000"/>
                  </a:srgbClr>
                </a:solidFill>
                <a:latin typeface="Arial"/>
              </a:rPr>
              <a:t>Summer 2014</a:t>
            </a:r>
            <a:endParaRPr lang="en-US" dirty="0">
              <a:solidFill>
                <a:srgbClr val="000000">
                  <a:tint val="75000"/>
                </a:srgbClr>
              </a:solidFill>
              <a:latin typeface="Arial"/>
            </a:endParaRPr>
          </a:p>
        </p:txBody>
      </p:sp>
      <p:sp>
        <p:nvSpPr>
          <p:cNvPr id="5" name="Footer Placeholder 4"/>
          <p:cNvSpPr>
            <a:spLocks noGrp="1"/>
          </p:cNvSpPr>
          <p:nvPr>
            <p:ph type="ftr" sz="quarter" idx="13"/>
          </p:nvPr>
        </p:nvSpPr>
        <p:spPr>
          <a:xfrm>
            <a:off x="3886200" y="6356350"/>
            <a:ext cx="4343400" cy="365125"/>
          </a:xfrm>
        </p:spPr>
        <p:txBody>
          <a:bodyPr/>
          <a:lstStyle/>
          <a:p>
            <a:r>
              <a:rPr lang="en-GB" smtClean="0">
                <a:solidFill>
                  <a:srgbClr val="000000">
                    <a:tint val="75000"/>
                  </a:srgbClr>
                </a:solidFill>
                <a:latin typeface="Arial"/>
              </a:rPr>
              <a:t>MAP Update</a:t>
            </a:r>
            <a:endParaRPr lang="en-US" dirty="0">
              <a:solidFill>
                <a:srgbClr val="000000">
                  <a:tint val="75000"/>
                </a:srgbClr>
              </a:solidFill>
              <a:latin typeface="Arial"/>
            </a:endParaRPr>
          </a:p>
        </p:txBody>
      </p:sp>
    </p:spTree>
    <p:extLst>
      <p:ext uri="{BB962C8B-B14F-4D97-AF65-F5344CB8AC3E}">
        <p14:creationId xmlns:p14="http://schemas.microsoft.com/office/powerpoint/2010/main" val="2257847014"/>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1824748743"/>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4115290026"/>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2247898189"/>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144000" cy="6858000"/>
          </a:xfrm>
        </p:spPr>
        <p:txBody>
          <a:bodyPr lIns="432000"/>
          <a:lstStyle>
            <a:lvl1pPr>
              <a:defRPr b="1" baseline="0">
                <a:solidFill>
                  <a:srgbClr val="FF0000"/>
                </a:solidFill>
              </a:defRPr>
            </a:lvl1pPr>
          </a:lstStyle>
          <a:p>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***INSTRUCTIONS ON HOW TO APPLY IMAGE MASKING TO SLIDE LAYOUT***</a:t>
            </a:r>
            <a:br>
              <a:rPr lang="en-CA" dirty="0" smtClean="0"/>
            </a:br>
            <a:r>
              <a:rPr lang="en-CA" dirty="0" smtClean="0"/>
              <a:t>STEP 1: Click icon to insert image</a:t>
            </a:r>
            <a:br>
              <a:rPr lang="en-CA" dirty="0" smtClean="0"/>
            </a:br>
            <a:r>
              <a:rPr lang="en-CA" dirty="0" smtClean="0"/>
              <a:t>STEP 2: Once image is inserted, right-click image, and choose ‘Send to Back’</a:t>
            </a:r>
          </a:p>
        </p:txBody>
      </p:sp>
      <p:sp>
        <p:nvSpPr>
          <p:cNvPr id="4" name="Title 3"/>
          <p:cNvSpPr>
            <a:spLocks noGrp="1"/>
          </p:cNvSpPr>
          <p:nvPr>
            <p:ph type="title"/>
          </p:nvPr>
        </p:nvSpPr>
        <p:spPr/>
        <p:txBody>
          <a:bodyPr/>
          <a:lstStyle/>
          <a:p>
            <a:r>
              <a:rPr lang="en-US" smtClean="0"/>
              <a:t>Click to edit Master title style</a:t>
            </a:r>
            <a:endParaRPr lang="en-CA" dirty="0"/>
          </a:p>
        </p:txBody>
      </p:sp>
    </p:spTree>
    <p:extLst>
      <p:ext uri="{BB962C8B-B14F-4D97-AF65-F5344CB8AC3E}">
        <p14:creationId xmlns:p14="http://schemas.microsoft.com/office/powerpoint/2010/main" val="3767140914"/>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cstate="print"/>
          <a:srcRect/>
          <a:stretch>
            <a:fillRect/>
          </a:stretch>
        </p:blipFill>
        <p:spPr bwMode="auto">
          <a:xfrm>
            <a:off x="0" y="0"/>
            <a:ext cx="9144001" cy="6858000"/>
          </a:xfrm>
          <a:prstGeom prst="rect">
            <a:avLst/>
          </a:prstGeom>
          <a:noFill/>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57213" y="3646170"/>
            <a:ext cx="7989887" cy="2187702"/>
          </a:xfrm>
        </p:spPr>
        <p:txBody>
          <a:bodyPr>
            <a:noAutofit/>
          </a:bodyPr>
          <a:lstStyle>
            <a:lvl1pPr marL="0" indent="0" algn="l">
              <a:lnSpc>
                <a:spcPct val="110000"/>
              </a:lnSpc>
              <a:buNone/>
              <a:defRPr sz="1600" b="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4200" b="0">
                <a:solidFill>
                  <a:schemeClr val="bg1"/>
                </a:solidFill>
                <a:latin typeface="Arial" pitchFamily="34" charset="0"/>
                <a:cs typeface="Arial" pitchFamily="34" charset="0"/>
              </a:defRPr>
            </a:lvl1pPr>
          </a:lstStyle>
          <a:p>
            <a:pPr lvl="0"/>
            <a:r>
              <a:rPr lang="en-CA" dirty="0" smtClean="0"/>
              <a:t>Click to edit Master subtitle style</a:t>
            </a:r>
          </a:p>
        </p:txBody>
      </p:sp>
    </p:spTree>
    <p:extLst>
      <p:ext uri="{BB962C8B-B14F-4D97-AF65-F5344CB8AC3E}">
        <p14:creationId xmlns:p14="http://schemas.microsoft.com/office/powerpoint/2010/main" val="960307416"/>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384335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874737"/>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3828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piè di pagina 3"/>
          <p:cNvSpPr>
            <a:spLocks noGrp="1"/>
          </p:cNvSpPr>
          <p:nvPr>
            <p:ph type="ftr" sz="quarter" idx="10"/>
          </p:nvPr>
        </p:nvSpPr>
        <p:spPr>
          <a:xfrm>
            <a:off x="215900" y="6553200"/>
            <a:ext cx="8724900" cy="304800"/>
          </a:xfrm>
          <a:prstGeom prst="rect">
            <a:avLst/>
          </a:prstGeom>
        </p:spPr>
        <p:txBody>
          <a:bodyPr/>
          <a:lstStyle>
            <a:lvl1pPr>
              <a:defRPr/>
            </a:lvl1pPr>
          </a:lstStyle>
          <a:p>
            <a:r>
              <a:rPr lang="en-GB" smtClean="0">
                <a:solidFill>
                  <a:srgbClr val="000000"/>
                </a:solidFill>
                <a:latin typeface="Arial"/>
              </a:rPr>
              <a:t>MAP Update</a:t>
            </a:r>
            <a:endParaRPr lang="en-US">
              <a:solidFill>
                <a:srgbClr val="000000"/>
              </a:solidFill>
              <a:latin typeface="Arial"/>
            </a:endParaRPr>
          </a:p>
        </p:txBody>
      </p:sp>
    </p:spTree>
    <p:extLst>
      <p:ext uri="{BB962C8B-B14F-4D97-AF65-F5344CB8AC3E}">
        <p14:creationId xmlns:p14="http://schemas.microsoft.com/office/powerpoint/2010/main" val="363447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7875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52241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719161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52583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69606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37764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651542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100000">
              <a:srgbClr val="000000"/>
            </a:gs>
            <a:gs pos="14000">
              <a:schemeClr val="bg2">
                <a:lumMod val="25000"/>
              </a:schemeClr>
            </a:gs>
            <a:gs pos="71000">
              <a:schemeClr val="bg2">
                <a:lumMod val="25000"/>
              </a:schemeClr>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5100" y="96838"/>
            <a:ext cx="8064500" cy="95408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65100" y="1050926"/>
            <a:ext cx="8921750" cy="536257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638800" y="6426200"/>
            <a:ext cx="1828457" cy="365125"/>
          </a:xfrm>
          <a:prstGeom prst="rect">
            <a:avLst/>
          </a:prstGeom>
        </p:spPr>
        <p:txBody>
          <a:bodyPr vert="horz" lIns="91440" tIns="45720" rIns="91440" bIns="45720" rtlCol="0" anchor="b"/>
          <a:lstStyle>
            <a:lvl1pPr algn="r">
              <a:defRPr sz="1400">
                <a:solidFill>
                  <a:schemeClr val="tx1">
                    <a:tint val="75000"/>
                  </a:schemeClr>
                </a:solidFill>
              </a:defRPr>
            </a:lvl1pPr>
          </a:lstStyle>
          <a:p>
            <a:r>
              <a:rPr lang="en-US" smtClean="0">
                <a:solidFill>
                  <a:prstClr val="black">
                    <a:tint val="75000"/>
                  </a:prstClr>
                </a:solidFill>
                <a:latin typeface="Arial"/>
              </a:rPr>
              <a:t>Summer 2014</a:t>
            </a:r>
            <a:endParaRPr lang="en-US" dirty="0">
              <a:solidFill>
                <a:prstClr val="black">
                  <a:tint val="75000"/>
                </a:prstClr>
              </a:solidFill>
              <a:latin typeface="Arial"/>
            </a:endParaRPr>
          </a:p>
        </p:txBody>
      </p:sp>
      <p:sp>
        <p:nvSpPr>
          <p:cNvPr id="5" name="Footer Placeholder 4"/>
          <p:cNvSpPr>
            <a:spLocks noGrp="1"/>
          </p:cNvSpPr>
          <p:nvPr>
            <p:ph type="ftr" sz="quarter" idx="3"/>
          </p:nvPr>
        </p:nvSpPr>
        <p:spPr>
          <a:xfrm>
            <a:off x="673100" y="6426200"/>
            <a:ext cx="5321300" cy="365125"/>
          </a:xfrm>
          <a:prstGeom prst="rect">
            <a:avLst/>
          </a:prstGeom>
        </p:spPr>
        <p:txBody>
          <a:bodyPr vert="horz" lIns="91440" tIns="45720" rIns="91440" bIns="45720" rtlCol="0" anchor="b"/>
          <a:lstStyle>
            <a:lvl1pPr algn="l">
              <a:defRPr sz="1400">
                <a:solidFill>
                  <a:schemeClr val="tx1">
                    <a:tint val="75000"/>
                  </a:schemeClr>
                </a:solidFill>
              </a:defRPr>
            </a:lvl1pPr>
          </a:lstStyle>
          <a:p>
            <a:r>
              <a:rPr lang="en-US" smtClean="0">
                <a:solidFill>
                  <a:prstClr val="black">
                    <a:tint val="75000"/>
                  </a:prstClr>
                </a:solidFill>
                <a:latin typeface="Arial"/>
              </a:rPr>
              <a:t>MAP Update</a:t>
            </a:r>
            <a:endParaRPr lang="en-US" dirty="0">
              <a:solidFill>
                <a:prstClr val="black">
                  <a:tint val="75000"/>
                </a:prstClr>
              </a:solidFill>
              <a:latin typeface="Arial"/>
            </a:endParaRPr>
          </a:p>
        </p:txBody>
      </p:sp>
      <p:sp>
        <p:nvSpPr>
          <p:cNvPr id="6" name="Slide Number Placeholder 5"/>
          <p:cNvSpPr>
            <a:spLocks noGrp="1"/>
          </p:cNvSpPr>
          <p:nvPr>
            <p:ph type="sldNum" sz="quarter" idx="4"/>
          </p:nvPr>
        </p:nvSpPr>
        <p:spPr>
          <a:xfrm>
            <a:off x="165100" y="6426200"/>
            <a:ext cx="508000" cy="365125"/>
          </a:xfrm>
          <a:prstGeom prst="rect">
            <a:avLst/>
          </a:prstGeom>
        </p:spPr>
        <p:txBody>
          <a:bodyPr vert="horz" lIns="91440" tIns="45720" rIns="91440" bIns="45720" rtlCol="0" anchor="b"/>
          <a:lstStyle>
            <a:lvl1pPr algn="l">
              <a:defRPr sz="1400">
                <a:solidFill>
                  <a:schemeClr val="tx1">
                    <a:tint val="75000"/>
                  </a:schemeClr>
                </a:solidFill>
              </a:defRPr>
            </a:lvl1pPr>
          </a:lstStyle>
          <a:p>
            <a:fld id="{98817235-C917-8F48-A936-FEF3725D9AF4}"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7" name="Picture 2" descr="C:\Documents and Settings\sgeer\My Documents\MAP\MAP-LOGO.png"/>
          <p:cNvPicPr>
            <a:picLocks noChangeAspect="1" noChangeArrowheads="1"/>
          </p:cNvPicPr>
          <p:nvPr/>
        </p:nvPicPr>
        <p:blipFill>
          <a:blip r:embed="rId13"/>
          <a:srcRect/>
          <a:stretch>
            <a:fillRect/>
          </a:stretch>
        </p:blipFill>
        <p:spPr bwMode="auto">
          <a:xfrm>
            <a:off x="8229600" y="76200"/>
            <a:ext cx="857250" cy="974725"/>
          </a:xfrm>
          <a:prstGeom prst="rect">
            <a:avLst/>
          </a:prstGeom>
          <a:noFill/>
          <a:ln w="50800">
            <a:solidFill>
              <a:srgbClr val="FFFFFF"/>
            </a:solidFill>
          </a:ln>
          <a:effectLst>
            <a:softEdge rad="63500"/>
          </a:effectLst>
        </p:spPr>
      </p:pic>
      <p:pic>
        <p:nvPicPr>
          <p:cNvPr id="8" name="Picture 7" descr="FermilabLogo_White].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67257" y="6451387"/>
            <a:ext cx="1628790" cy="295488"/>
          </a:xfrm>
          <a:prstGeom prst="rect">
            <a:avLst/>
          </a:prstGeom>
        </p:spPr>
      </p:pic>
    </p:spTree>
    <p:extLst>
      <p:ext uri="{BB962C8B-B14F-4D97-AF65-F5344CB8AC3E}">
        <p14:creationId xmlns:p14="http://schemas.microsoft.com/office/powerpoint/2010/main" val="3221455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C000">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5825" y="129091"/>
            <a:ext cx="8105775" cy="753033"/>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066799"/>
            <a:ext cx="8504082" cy="5407537"/>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474337"/>
            <a:ext cx="318932" cy="383664"/>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defTabSz="914400"/>
            <a:fld id="{5BD36294-2849-48A8-8531-5354CF3095D2}" type="slidenum">
              <a:rPr lang="en-US" smtClean="0">
                <a:solidFill>
                  <a:srgbClr val="000000"/>
                </a:solidFill>
              </a:rPr>
              <a:pPr defTabSz="914400"/>
              <a:t>‹#›</a:t>
            </a:fld>
            <a:endParaRPr lang="en-US" dirty="0">
              <a:solidFill>
                <a:srgbClr val="000000"/>
              </a:solidFill>
            </a:endParaRPr>
          </a:p>
        </p:txBody>
      </p:sp>
      <p:sp>
        <p:nvSpPr>
          <p:cNvPr id="5" name="Date Placeholder 4"/>
          <p:cNvSpPr>
            <a:spLocks noGrp="1"/>
          </p:cNvSpPr>
          <p:nvPr>
            <p:ph type="dt" sz="half" idx="2"/>
          </p:nvPr>
        </p:nvSpPr>
        <p:spPr>
          <a:xfrm>
            <a:off x="457200" y="6474337"/>
            <a:ext cx="1219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r>
              <a:rPr lang="en-US" smtClean="0">
                <a:solidFill>
                  <a:srgbClr val="000000">
                    <a:tint val="75000"/>
                  </a:srgbClr>
                </a:solidFill>
                <a:latin typeface="Arial"/>
              </a:rPr>
              <a:t>Summer 2014</a:t>
            </a:r>
            <a:endParaRPr lang="en-US" dirty="0">
              <a:solidFill>
                <a:srgbClr val="000000">
                  <a:tint val="75000"/>
                </a:srgbClr>
              </a:solidFill>
              <a:latin typeface="Arial"/>
            </a:endParaRPr>
          </a:p>
        </p:txBody>
      </p:sp>
      <p:sp>
        <p:nvSpPr>
          <p:cNvPr id="7" name="Footer Placeholder 6"/>
          <p:cNvSpPr>
            <a:spLocks noGrp="1"/>
          </p:cNvSpPr>
          <p:nvPr>
            <p:ph type="ftr" sz="quarter" idx="3"/>
          </p:nvPr>
        </p:nvSpPr>
        <p:spPr>
          <a:xfrm>
            <a:off x="1828800" y="6492875"/>
            <a:ext cx="6248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GB" smtClean="0">
                <a:solidFill>
                  <a:srgbClr val="000000">
                    <a:tint val="75000"/>
                  </a:srgbClr>
                </a:solidFill>
                <a:latin typeface="Arial"/>
              </a:rPr>
              <a:t>MAP Update</a:t>
            </a:r>
            <a:endParaRPr lang="en-US" dirty="0">
              <a:solidFill>
                <a:srgbClr val="000000">
                  <a:tint val="75000"/>
                </a:srgbClr>
              </a:solidFill>
              <a:latin typeface="Arial"/>
            </a:endParaRPr>
          </a:p>
        </p:txBody>
      </p:sp>
      <p:pic>
        <p:nvPicPr>
          <p:cNvPr id="8" name="Picture 2" descr="C:\Documents and Settings\sgeer\My Documents\MAP\MAP-LOGO.png"/>
          <p:cNvPicPr>
            <a:picLocks noChangeAspect="1" noChangeArrowheads="1"/>
          </p:cNvPicPr>
          <p:nvPr userDrawn="1"/>
        </p:nvPicPr>
        <p:blipFill>
          <a:blip r:embed="rId13"/>
          <a:srcRect/>
          <a:stretch>
            <a:fillRect/>
          </a:stretch>
        </p:blipFill>
        <p:spPr bwMode="auto">
          <a:xfrm>
            <a:off x="28575" y="0"/>
            <a:ext cx="857250" cy="974725"/>
          </a:xfrm>
          <a:prstGeom prst="rect">
            <a:avLst/>
          </a:prstGeom>
          <a:noFill/>
          <a:ln w="50800">
            <a:noFill/>
          </a:ln>
          <a:effectLst/>
        </p:spPr>
      </p:pic>
    </p:spTree>
    <p:extLst>
      <p:ext uri="{BB962C8B-B14F-4D97-AF65-F5344CB8AC3E}">
        <p14:creationId xmlns:p14="http://schemas.microsoft.com/office/powerpoint/2010/main" val="37130187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xmlns:p14="http://schemas.microsoft.com/office/powerpoint/2010/main" id="1" dur="indefinite" restart="never" nodeType="tmRoot"/>
      </p:par>
    </p:tnLst>
  </p:timing>
  <p:hf hdr="0"/>
  <p:txStyles>
    <p:titleStyle>
      <a:lvl1pPr algn="l" defTabSz="914400" rtl="0" eaLnBrk="1" latinLnBrk="0" hangingPunct="1">
        <a:spcBef>
          <a:spcPct val="0"/>
        </a:spcBef>
        <a:buNone/>
        <a:defRPr sz="32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 Id="rId3" Type="http://schemas.openxmlformats.org/officeDocument/2006/relationships/image" Target="../media/image3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32.emf"/><Relationship Id="rId8" Type="http://schemas.openxmlformats.org/officeDocument/2006/relationships/image" Target="../media/image33.png"/><Relationship Id="rId9" Type="http://schemas.openxmlformats.org/officeDocument/2006/relationships/image" Target="../media/image34.emf"/><Relationship Id="rId10"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jpg"/><Relationship Id="rId7"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gif"/><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 Id="rId3" Type="http://schemas.openxmlformats.org/officeDocument/2006/relationships/image" Target="../media/image6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70.jpg"/><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emf"/><Relationship Id="rId3" Type="http://schemas.openxmlformats.org/officeDocument/2006/relationships/image" Target="../media/image72.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74.jpg"/><Relationship Id="rId5" Type="http://schemas.openxmlformats.org/officeDocument/2006/relationships/image" Target="../media/image75.jpeg"/><Relationship Id="rId6" Type="http://schemas.openxmlformats.org/officeDocument/2006/relationships/oleObject" Target="../embeddings/oleObject2.bin"/><Relationship Id="rId7" Type="http://schemas.openxmlformats.org/officeDocument/2006/relationships/image" Target="../media/image73.wmf"/><Relationship Id="rId8" Type="http://schemas.openxmlformats.org/officeDocument/2006/relationships/image" Target="../media/image76.jpe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image" Target="../media/image7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 Id="rId3"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87.png"/><Relationship Id="rId1" Type="http://schemas.openxmlformats.org/officeDocument/2006/relationships/slideLayout" Target="../slideLayouts/slideLayout6.xml"/><Relationship Id="rId2"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oleObject" Target="../embeddings/oleObject1.bin"/><Relationship Id="rId5" Type="http://schemas.openxmlformats.org/officeDocument/2006/relationships/image" Target="../media/image12.emf"/><Relationship Id="rId6" Type="http://schemas.openxmlformats.org/officeDocument/2006/relationships/image" Target="../media/image14.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 Id="rId3"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A Few words on the Muon accelerator program (MAP)</a:t>
            </a:r>
            <a:endParaRPr lang="en-US" dirty="0"/>
          </a:p>
        </p:txBody>
      </p:sp>
      <p:sp>
        <p:nvSpPr>
          <p:cNvPr id="8" name="Text Placeholder 7"/>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1</a:t>
            </a:fld>
            <a:endParaRPr lang="en-US">
              <a:solidFill>
                <a:prstClr val="black">
                  <a:tint val="75000"/>
                </a:prstClr>
              </a:solidFill>
              <a:latin typeface="Arial"/>
            </a:endParaRPr>
          </a:p>
        </p:txBody>
      </p:sp>
    </p:spTree>
    <p:extLst>
      <p:ext uri="{BB962C8B-B14F-4D97-AF65-F5344CB8AC3E}">
        <p14:creationId xmlns:p14="http://schemas.microsoft.com/office/powerpoint/2010/main" val="5167812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MuonColliderParameters_R5.pdf"/>
          <p:cNvPicPr>
            <a:picLocks noGrp="1" noChangeAspect="1"/>
          </p:cNvPicPr>
          <p:nvPr>
            <p:ph idx="1"/>
          </p:nvPr>
        </p:nvPicPr>
        <p:blipFill>
          <a:blip r:embed="rId2">
            <a:extLst>
              <a:ext uri="{28A0092B-C50C-407E-A947-70E740481C1C}">
                <a14:useLocalDpi xmlns:a14="http://schemas.microsoft.com/office/drawing/2010/main" val="0"/>
              </a:ext>
            </a:extLst>
          </a:blip>
          <a:srcRect t="-13237" b="-13237"/>
          <a:stretch>
            <a:fillRect/>
          </a:stretch>
        </p:blipFill>
        <p:spPr>
          <a:xfrm>
            <a:off x="165100" y="654686"/>
            <a:ext cx="8921750" cy="5362574"/>
          </a:xfrm>
        </p:spPr>
      </p:pic>
      <p:sp>
        <p:nvSpPr>
          <p:cNvPr id="2" name="Title 1"/>
          <p:cNvSpPr>
            <a:spLocks noGrp="1"/>
          </p:cNvSpPr>
          <p:nvPr>
            <p:ph type="title"/>
          </p:nvPr>
        </p:nvSpPr>
        <p:spPr>
          <a:xfrm>
            <a:off x="2819400" y="109538"/>
            <a:ext cx="5435600" cy="931862"/>
          </a:xfrm>
        </p:spPr>
        <p:txBody>
          <a:bodyPr>
            <a:normAutofit fontScale="90000"/>
          </a:bodyPr>
          <a:lstStyle/>
          <a:p>
            <a:r>
              <a:rPr lang="en-US" dirty="0" smtClean="0"/>
              <a:t>Muon </a:t>
            </a:r>
            <a:r>
              <a:rPr lang="en-US" sz="4000" dirty="0" smtClean="0"/>
              <a:t>Collider</a:t>
            </a:r>
            <a:r>
              <a:rPr lang="en-US" dirty="0" smtClean="0"/>
              <a:t> Parameters</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10</a:t>
            </a:fld>
            <a:endParaRPr lang="en-US">
              <a:solidFill>
                <a:prstClr val="black">
                  <a:tint val="75000"/>
                </a:prstClr>
              </a:solidFill>
              <a:latin typeface="Arial"/>
            </a:endParaRPr>
          </a:p>
        </p:txBody>
      </p:sp>
      <p:sp>
        <p:nvSpPr>
          <p:cNvPr id="8" name="Oval 7"/>
          <p:cNvSpPr/>
          <p:nvPr/>
        </p:nvSpPr>
        <p:spPr>
          <a:xfrm>
            <a:off x="3238500" y="2620418"/>
            <a:ext cx="2616200" cy="3556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9" name="Oval 8"/>
          <p:cNvSpPr/>
          <p:nvPr/>
        </p:nvSpPr>
        <p:spPr>
          <a:xfrm>
            <a:off x="6604000" y="2175918"/>
            <a:ext cx="2616200" cy="3556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83" name="Rectangle 82"/>
          <p:cNvSpPr/>
          <p:nvPr/>
        </p:nvSpPr>
        <p:spPr>
          <a:xfrm>
            <a:off x="7467257" y="5562599"/>
            <a:ext cx="1602316" cy="897466"/>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prstClr val="black"/>
                </a:solidFill>
                <a:latin typeface="Arial"/>
              </a:rPr>
              <a:t>Site Radiation mitigation with depth and lattice design:  ≤ 10 </a:t>
            </a:r>
            <a:r>
              <a:rPr lang="en-US" sz="1400" dirty="0" err="1">
                <a:solidFill>
                  <a:prstClr val="black"/>
                </a:solidFill>
                <a:latin typeface="Arial"/>
              </a:rPr>
              <a:t>TeV</a:t>
            </a:r>
            <a:endParaRPr lang="en-US" sz="1400" dirty="0">
              <a:solidFill>
                <a:prstClr val="black"/>
              </a:solidFill>
              <a:latin typeface="Arial"/>
            </a:endParaRPr>
          </a:p>
        </p:txBody>
      </p:sp>
      <p:cxnSp>
        <p:nvCxnSpPr>
          <p:cNvPr id="84" name="Straight Arrow Connector 83"/>
          <p:cNvCxnSpPr>
            <a:stCxn id="85" idx="0"/>
          </p:cNvCxnSpPr>
          <p:nvPr/>
        </p:nvCxnSpPr>
        <p:spPr>
          <a:xfrm flipH="1" flipV="1">
            <a:off x="4826000" y="2620418"/>
            <a:ext cx="560807" cy="3077618"/>
          </a:xfrm>
          <a:prstGeom prst="straightConnector1">
            <a:avLst/>
          </a:prstGeom>
          <a:ln>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4131739" y="5698036"/>
            <a:ext cx="2510135" cy="523220"/>
          </a:xfrm>
          <a:prstGeom prst="rect">
            <a:avLst/>
          </a:prstGeom>
          <a:solidFill>
            <a:schemeClr val="bg2"/>
          </a:solidFill>
          <a:ln w="25400">
            <a:solidFill>
              <a:srgbClr val="000090"/>
            </a:solidFill>
          </a:ln>
        </p:spPr>
        <p:txBody>
          <a:bodyPr wrap="none" rtlCol="0">
            <a:spAutoFit/>
          </a:bodyPr>
          <a:lstStyle/>
          <a:p>
            <a:pPr algn="ctr"/>
            <a:r>
              <a:rPr lang="en-US" sz="1400" dirty="0">
                <a:solidFill>
                  <a:srgbClr val="000090"/>
                </a:solidFill>
                <a:latin typeface="Arial"/>
              </a:rPr>
              <a:t>Success of advanced cooling </a:t>
            </a:r>
            <a:br>
              <a:rPr lang="en-US" sz="1400" dirty="0">
                <a:solidFill>
                  <a:srgbClr val="000090"/>
                </a:solidFill>
                <a:latin typeface="Arial"/>
              </a:rPr>
            </a:br>
            <a:r>
              <a:rPr lang="en-US" sz="1400" dirty="0">
                <a:solidFill>
                  <a:srgbClr val="000090"/>
                </a:solidFill>
                <a:latin typeface="Arial"/>
              </a:rPr>
              <a:t>concepts </a:t>
            </a:r>
            <a:r>
              <a:rPr lang="en-US" sz="1400" dirty="0">
                <a:solidFill>
                  <a:srgbClr val="000090"/>
                </a:solidFill>
                <a:latin typeface="Wingdings 3" charset="2"/>
                <a:cs typeface="Wingdings 3" charset="2"/>
              </a:rPr>
              <a:t>a</a:t>
            </a:r>
            <a:r>
              <a:rPr lang="en-US" sz="1400" dirty="0">
                <a:solidFill>
                  <a:srgbClr val="000090"/>
                </a:solidFill>
                <a:latin typeface="Arial"/>
                <a:cs typeface="Wingdings 3" charset="2"/>
              </a:rPr>
              <a:t> several × 10</a:t>
            </a:r>
            <a:r>
              <a:rPr lang="en-US" sz="1400" baseline="30000" dirty="0">
                <a:solidFill>
                  <a:srgbClr val="000090"/>
                </a:solidFill>
                <a:latin typeface="Arial"/>
                <a:cs typeface="Wingdings 3" charset="2"/>
              </a:rPr>
              <a:t>32</a:t>
            </a:r>
          </a:p>
        </p:txBody>
      </p:sp>
      <p:cxnSp>
        <p:nvCxnSpPr>
          <p:cNvPr id="88" name="Straight Connector 87"/>
          <p:cNvCxnSpPr>
            <a:stCxn id="89" idx="0"/>
            <a:endCxn id="8" idx="3"/>
          </p:cNvCxnSpPr>
          <p:nvPr/>
        </p:nvCxnSpPr>
        <p:spPr>
          <a:xfrm flipV="1">
            <a:off x="1790701" y="2923942"/>
            <a:ext cx="1830933" cy="27655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550334" y="5689539"/>
            <a:ext cx="2480733" cy="738664"/>
          </a:xfrm>
          <a:prstGeom prst="rect">
            <a:avLst/>
          </a:prstGeom>
          <a:solidFill>
            <a:schemeClr val="accent1">
              <a:lumMod val="40000"/>
              <a:lumOff val="60000"/>
            </a:schemeClr>
          </a:solidFill>
          <a:ln w="12700">
            <a:solidFill>
              <a:srgbClr val="FF0000"/>
            </a:solidFill>
          </a:ln>
        </p:spPr>
        <p:txBody>
          <a:bodyPr wrap="square" rtlCol="0">
            <a:spAutoFit/>
          </a:bodyPr>
          <a:lstStyle/>
          <a:p>
            <a:r>
              <a:rPr lang="en-US" sz="1400" dirty="0">
                <a:solidFill>
                  <a:srgbClr val="FF0000"/>
                </a:solidFill>
                <a:latin typeface="Arial"/>
              </a:rPr>
              <a:t>Exquisite Energy Resolution </a:t>
            </a:r>
            <a:br>
              <a:rPr lang="en-US" sz="1400" dirty="0">
                <a:solidFill>
                  <a:srgbClr val="FF0000"/>
                </a:solidFill>
                <a:latin typeface="Arial"/>
              </a:rPr>
            </a:br>
            <a:r>
              <a:rPr lang="en-US" sz="1400" dirty="0">
                <a:solidFill>
                  <a:srgbClr val="FF0000"/>
                </a:solidFill>
                <a:latin typeface="Arial"/>
              </a:rPr>
              <a:t>Allows Direct Measurement </a:t>
            </a:r>
          </a:p>
          <a:p>
            <a:r>
              <a:rPr lang="en-US" sz="1400" dirty="0">
                <a:solidFill>
                  <a:srgbClr val="FF0000"/>
                </a:solidFill>
                <a:latin typeface="Arial"/>
              </a:rPr>
              <a:t>of Higgs Width</a:t>
            </a:r>
            <a:endParaRPr lang="en-US" sz="1400" dirty="0">
              <a:solidFill>
                <a:srgbClr val="FF0000"/>
              </a:solidFill>
              <a:latin typeface="Arial"/>
            </a:endParaRPr>
          </a:p>
        </p:txBody>
      </p:sp>
      <p:grpSp>
        <p:nvGrpSpPr>
          <p:cNvPr id="15" name="Group 14"/>
          <p:cNvGrpSpPr>
            <a:grpSpLocks noChangeAspect="1"/>
          </p:cNvGrpSpPr>
          <p:nvPr/>
        </p:nvGrpSpPr>
        <p:grpSpPr>
          <a:xfrm>
            <a:off x="4234" y="-7611"/>
            <a:ext cx="2129366" cy="2108369"/>
            <a:chOff x="0" y="1143000"/>
            <a:chExt cx="2777524" cy="2743200"/>
          </a:xfrm>
        </p:grpSpPr>
        <p:pic>
          <p:nvPicPr>
            <p:cNvPr id="16" name="Picture 9" descr="Site_Map_072809_REVISED.jpg"/>
            <p:cNvPicPr>
              <a:picLocks noChangeAspect="1"/>
            </p:cNvPicPr>
            <p:nvPr/>
          </p:nvPicPr>
          <p:blipFill>
            <a:blip r:embed="rId3" cstate="print"/>
            <a:srcRect l="30226" t="2792" r="2159" b="2792"/>
            <a:stretch>
              <a:fillRect/>
            </a:stretch>
          </p:blipFill>
          <p:spPr bwMode="auto">
            <a:xfrm>
              <a:off x="0" y="1143000"/>
              <a:ext cx="2777524" cy="2743200"/>
            </a:xfrm>
            <a:prstGeom prst="rect">
              <a:avLst/>
            </a:prstGeom>
            <a:noFill/>
            <a:ln w="9525">
              <a:noFill/>
              <a:miter lim="800000"/>
              <a:headEnd/>
              <a:tailEnd/>
            </a:ln>
          </p:spPr>
        </p:pic>
        <p:sp>
          <p:nvSpPr>
            <p:cNvPr id="17" name="Rectangle 16"/>
            <p:cNvSpPr>
              <a:spLocks noChangeArrowheads="1"/>
            </p:cNvSpPr>
            <p:nvPr/>
          </p:nvSpPr>
          <p:spPr bwMode="auto">
            <a:xfrm>
              <a:off x="0" y="1219200"/>
              <a:ext cx="480721" cy="220002"/>
            </a:xfrm>
            <a:prstGeom prst="rect">
              <a:avLst/>
            </a:prstGeom>
            <a:solidFill>
              <a:schemeClr val="tx1"/>
            </a:solidFill>
            <a:ln w="9525" algn="ctr">
              <a:noFill/>
              <a:round/>
              <a:headEnd/>
              <a:tailEnd/>
            </a:ln>
          </p:spPr>
          <p:txBody>
            <a:bodyPr/>
            <a:lstStyle/>
            <a:p>
              <a:endParaRPr lang="en-US">
                <a:solidFill>
                  <a:prstClr val="black"/>
                </a:solidFill>
                <a:latin typeface="Arial"/>
              </a:endParaRPr>
            </a:p>
          </p:txBody>
        </p:sp>
      </p:grpSp>
    </p:spTree>
    <p:extLst>
      <p:ext uri="{BB962C8B-B14F-4D97-AF65-F5344CB8AC3E}">
        <p14:creationId xmlns:p14="http://schemas.microsoft.com/office/powerpoint/2010/main" val="1518076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dissolve">
                                      <p:cBhvr>
                                        <p:cTn id="18" dur="500"/>
                                        <p:tgtEl>
                                          <p:spTgt spid="89"/>
                                        </p:tgtEl>
                                      </p:cBhvr>
                                    </p:animEffect>
                                  </p:childTnLst>
                                </p:cTn>
                              </p:par>
                              <p:par>
                                <p:cTn id="19" presetID="9"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dissolve">
                                      <p:cBhvr>
                                        <p:cTn id="21" dur="500"/>
                                        <p:tgtEl>
                                          <p:spTgt spid="8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1" nodeType="clickEffect">
                                  <p:stCondLst>
                                    <p:cond delay="0"/>
                                  </p:stCondLst>
                                  <p:childTnLst>
                                    <p:animEffect transition="out" filter="dissolv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9" presetClass="exit" presetSubtype="0" fill="hold" nodeType="withEffect">
                                  <p:stCondLst>
                                    <p:cond delay="0"/>
                                  </p:stCondLst>
                                  <p:childTnLst>
                                    <p:animEffect transition="out" filter="dissolve">
                                      <p:cBhvr>
                                        <p:cTn id="28" dur="500"/>
                                        <p:tgtEl>
                                          <p:spTgt spid="88"/>
                                        </p:tgtEl>
                                      </p:cBhvr>
                                    </p:animEffect>
                                    <p:set>
                                      <p:cBhvr>
                                        <p:cTn id="29" dur="1" fill="hold">
                                          <p:stCondLst>
                                            <p:cond delay="499"/>
                                          </p:stCondLst>
                                        </p:cTn>
                                        <p:tgtEl>
                                          <p:spTgt spid="88"/>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89"/>
                                        </p:tgtEl>
                                      </p:cBhvr>
                                    </p:animEffect>
                                    <p:set>
                                      <p:cBhvr>
                                        <p:cTn id="32" dur="1" fill="hold">
                                          <p:stCondLst>
                                            <p:cond delay="499"/>
                                          </p:stCondLst>
                                        </p:cTn>
                                        <p:tgtEl>
                                          <p:spTgt spid="8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3"/>
                                        </p:tgtEl>
                                        <p:attrNameLst>
                                          <p:attrName>style.visibility</p:attrName>
                                        </p:attrNameLst>
                                      </p:cBhvr>
                                      <p:to>
                                        <p:strVal val="visible"/>
                                      </p:to>
                                    </p:set>
                                    <p:anim calcmode="lin" valueType="num">
                                      <p:cBhvr additive="base">
                                        <p:cTn id="37" dur="500" fill="hold"/>
                                        <p:tgtEl>
                                          <p:spTgt spid="83"/>
                                        </p:tgtEl>
                                        <p:attrNameLst>
                                          <p:attrName>ppt_x</p:attrName>
                                        </p:attrNameLst>
                                      </p:cBhvr>
                                      <p:tavLst>
                                        <p:tav tm="0">
                                          <p:val>
                                            <p:strVal val="#ppt_x"/>
                                          </p:val>
                                        </p:tav>
                                        <p:tav tm="100000">
                                          <p:val>
                                            <p:strVal val="#ppt_x"/>
                                          </p:val>
                                        </p:tav>
                                      </p:tavLst>
                                    </p:anim>
                                    <p:anim calcmode="lin" valueType="num">
                                      <p:cBhvr additive="base">
                                        <p:cTn id="38"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4"/>
                                        </p:tgtEl>
                                        <p:attrNameLst>
                                          <p:attrName>style.visibility</p:attrName>
                                        </p:attrNameLst>
                                      </p:cBhvr>
                                      <p:to>
                                        <p:strVal val="visible"/>
                                      </p:to>
                                    </p:set>
                                    <p:anim calcmode="lin" valueType="num">
                                      <p:cBhvr additive="base">
                                        <p:cTn id="43" dur="500" fill="hold"/>
                                        <p:tgtEl>
                                          <p:spTgt spid="84"/>
                                        </p:tgtEl>
                                        <p:attrNameLst>
                                          <p:attrName>ppt_x</p:attrName>
                                        </p:attrNameLst>
                                      </p:cBhvr>
                                      <p:tavLst>
                                        <p:tav tm="0">
                                          <p:val>
                                            <p:strVal val="#ppt_x"/>
                                          </p:val>
                                        </p:tav>
                                        <p:tav tm="100000">
                                          <p:val>
                                            <p:strVal val="#ppt_x"/>
                                          </p:val>
                                        </p:tav>
                                      </p:tavLst>
                                    </p:anim>
                                    <p:anim calcmode="lin" valueType="num">
                                      <p:cBhvr additive="base">
                                        <p:cTn id="44" dur="500" fill="hold"/>
                                        <p:tgtEl>
                                          <p:spTgt spid="8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5"/>
                                        </p:tgtEl>
                                        <p:attrNameLst>
                                          <p:attrName>style.visibility</p:attrName>
                                        </p:attrNameLst>
                                      </p:cBhvr>
                                      <p:to>
                                        <p:strVal val="visible"/>
                                      </p:to>
                                    </p:set>
                                    <p:anim calcmode="lin" valueType="num">
                                      <p:cBhvr additive="base">
                                        <p:cTn id="47" dur="500" fill="hold"/>
                                        <p:tgtEl>
                                          <p:spTgt spid="85"/>
                                        </p:tgtEl>
                                        <p:attrNameLst>
                                          <p:attrName>ppt_x</p:attrName>
                                        </p:attrNameLst>
                                      </p:cBhvr>
                                      <p:tavLst>
                                        <p:tav tm="0">
                                          <p:val>
                                            <p:strVal val="#ppt_x"/>
                                          </p:val>
                                        </p:tav>
                                        <p:tav tm="100000">
                                          <p:val>
                                            <p:strVal val="#ppt_x"/>
                                          </p:val>
                                        </p:tav>
                                      </p:tavLst>
                                    </p:anim>
                                    <p:anim calcmode="lin" valueType="num">
                                      <p:cBhvr additive="base">
                                        <p:cTn id="4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83" grpId="0" animBg="1"/>
      <p:bldP spid="85" grpId="0" animBg="1"/>
      <p:bldP spid="89" grpId="0" animBg="1"/>
      <p:bldP spid="8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96838"/>
            <a:ext cx="8064500" cy="898843"/>
          </a:xfrm>
        </p:spPr>
        <p:txBody>
          <a:bodyPr>
            <a:normAutofit fontScale="90000"/>
          </a:bodyPr>
          <a:lstStyle/>
          <a:p>
            <a:pPr marL="2806700" indent="-2806700"/>
            <a:r>
              <a:rPr lang="en-US" dirty="0" smtClean="0"/>
              <a:t>MAP Timeline </a:t>
            </a:r>
            <a:r>
              <a:rPr lang="en-US" dirty="0" smtClean="0">
                <a:solidFill>
                  <a:srgbClr val="FFFF00"/>
                </a:solidFill>
                <a:latin typeface="Wingdings 3" charset="2"/>
                <a:cs typeface="Wingdings 3" charset="2"/>
              </a:rPr>
              <a:t>a</a:t>
            </a:r>
            <a:r>
              <a:rPr lang="en-US" dirty="0" smtClean="0">
                <a:solidFill>
                  <a:srgbClr val="FFFF00"/>
                </a:solidFill>
                <a:latin typeface="+mn-lt"/>
                <a:cs typeface="Wingdings 3" charset="2"/>
              </a:rPr>
              <a:t> Provide Informed Decision Points</a:t>
            </a:r>
            <a:endParaRPr lang="en-US" dirty="0"/>
          </a:p>
        </p:txBody>
      </p:sp>
      <p:graphicFrame>
        <p:nvGraphicFramePr>
          <p:cNvPr id="31" name="Content Placeholder 9"/>
          <p:cNvGraphicFramePr>
            <a:graphicFrameLocks/>
          </p:cNvGraphicFramePr>
          <p:nvPr>
            <p:extLst>
              <p:ext uri="{D42A27DB-BD31-4B8C-83A1-F6EECF244321}">
                <p14:modId xmlns:p14="http://schemas.microsoft.com/office/powerpoint/2010/main" val="2219851259"/>
              </p:ext>
            </p:extLst>
          </p:nvPr>
        </p:nvGraphicFramePr>
        <p:xfrm>
          <a:off x="-2" y="1159292"/>
          <a:ext cx="9144001" cy="5261827"/>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710041"/>
                <a:gridCol w="1405660"/>
                <a:gridCol w="1405660"/>
                <a:gridCol w="1405660"/>
                <a:gridCol w="1405660"/>
                <a:gridCol w="1405660"/>
                <a:gridCol w="1405660"/>
              </a:tblGrid>
              <a:tr h="421502">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endParaRPr lang="en-US" dirty="0"/>
                    </a:p>
                  </a:txBody>
                  <a:tcPr anchor="ctr">
                    <a:lnL w="9525" cap="flat" cmpd="sng" algn="ctr">
                      <a:noFill/>
                      <a:prstDash val="solid"/>
                    </a:lnL>
                    <a:lnR>
                      <a:noFill/>
                    </a:lnR>
                    <a:lnT w="9525" cap="flat" cmpd="sng" algn="ctr">
                      <a:no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gridSpan="2">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dirty="0" smtClean="0"/>
                        <a:t>2010</a:t>
                      </a:r>
                      <a:endParaRPr lang="en-US" dirty="0"/>
                    </a:p>
                  </a:txBody>
                  <a:tcPr anchor="ctr">
                    <a:lnL>
                      <a:noFill/>
                    </a:lnL>
                    <a:lnR>
                      <a:noFill/>
                    </a:lnR>
                    <a:lnT w="9525" cap="flat" cmpd="sng" algn="ctr">
                      <a:no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en-US" dirty="0"/>
                    </a:p>
                  </a:txBody>
                  <a:tcPr/>
                </a:tc>
                <a:tc gridSpan="2">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dirty="0" smtClean="0"/>
                        <a:t>~2020</a:t>
                      </a:r>
                      <a:endParaRPr lang="en-US" dirty="0"/>
                    </a:p>
                  </a:txBody>
                  <a:tcPr anchor="ctr">
                    <a:lnL>
                      <a:noFill/>
                    </a:lnL>
                    <a:lnR>
                      <a:noFill/>
                    </a:lnR>
                    <a:lnT w="9525" cap="flat" cmpd="sng" algn="ctr">
                      <a:solidFill>
                        <a:srgbClr val="4F81BD">
                          <a:shade val="95000"/>
                          <a:satMod val="105000"/>
                        </a:srgbClr>
                      </a:solid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en-US" dirty="0"/>
                    </a:p>
                  </a:txBody>
                  <a:tcPr/>
                </a:tc>
                <a:tc gridSpan="2">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dirty="0" smtClean="0"/>
                        <a:t>~2030</a:t>
                      </a:r>
                      <a:endParaRPr lang="en-US" dirty="0"/>
                    </a:p>
                  </a:txBody>
                  <a:tcPr anchor="ctr">
                    <a:lnL>
                      <a:noFill/>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en-US" dirty="0"/>
                    </a:p>
                  </a:txBody>
                  <a:tcPr/>
                </a:tc>
              </a:tr>
              <a:tr h="1172508">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dirty="0" err="1" smtClean="0"/>
                        <a:t>Muon</a:t>
                      </a:r>
                      <a:r>
                        <a:rPr lang="en-US" dirty="0" smtClean="0"/>
                        <a:t> Accelerator</a:t>
                      </a:r>
                      <a:r>
                        <a:rPr lang="en-US" baseline="0" dirty="0" smtClean="0"/>
                        <a:t> </a:t>
                      </a:r>
                      <a:br>
                        <a:rPr lang="en-US" baseline="0" dirty="0" smtClean="0"/>
                      </a:br>
                      <a:r>
                        <a:rPr lang="en-US" dirty="0" smtClean="0"/>
                        <a:t>R&amp;D Phase</a:t>
                      </a:r>
                      <a:endParaRPr lang="en-US" dirty="0"/>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hMerge="1">
                  <a:txBody>
                    <a:bodyPr/>
                    <a:lstStyle/>
                    <a:p>
                      <a:endParaRPr lang="en-US" dirty="0"/>
                    </a:p>
                  </a:txBody>
                  <a:tcPr>
                    <a:lnT w="12700" cap="flat" cmpd="sng" algn="ctr">
                      <a:solidFill>
                        <a:scrgbClr r="0" g="0" b="0"/>
                      </a:solidFill>
                      <a:prstDash val="solid"/>
                      <a:round/>
                      <a:headEnd type="none" w="med" len="med"/>
                      <a:tailEnd type="none" w="med" len="med"/>
                    </a:lnT>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r>
              <a:tr h="1040558">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Proton Improvement</a:t>
                      </a:r>
                      <a:r>
                        <a:rPr lang="en-US" baseline="0" dirty="0" smtClean="0"/>
                        <a:t> Plan </a:t>
                      </a:r>
                      <a:r>
                        <a:rPr lang="en-US" dirty="0" smtClean="0"/>
                        <a:t>@ FNAL</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r>
              <a:tr h="1530745">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Intensity</a:t>
                      </a:r>
                      <a:r>
                        <a:rPr lang="en-US" baseline="0" dirty="0" smtClean="0"/>
                        <a:t> Frontier</a:t>
                      </a:r>
                      <a:endParaRPr lang="en-US" dirty="0" smtClean="0"/>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hMerge="1">
                  <a:txBody>
                    <a:bodyPr/>
                    <a:lstStyle/>
                    <a:p>
                      <a:endParaRPr lang="en-US" dirty="0"/>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r>
              <a:tr h="1096514">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dirty="0" smtClean="0"/>
                        <a:t>Energy Frontier</a:t>
                      </a:r>
                      <a:endParaRPr lang="en-US" dirty="0"/>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hMerge="1">
                  <a:txBody>
                    <a:bodyPr/>
                    <a:lstStyle/>
                    <a:p>
                      <a:endParaRPr lang="en-US" dirty="0"/>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r>
            </a:tbl>
          </a:graphicData>
        </a:graphic>
      </p:graphicFrame>
      <p:sp>
        <p:nvSpPr>
          <p:cNvPr id="34" name="Chevron 33"/>
          <p:cNvSpPr/>
          <p:nvPr/>
        </p:nvSpPr>
        <p:spPr>
          <a:xfrm>
            <a:off x="4579946" y="1687582"/>
            <a:ext cx="1949564"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algn="ctr" defTabSz="914400">
              <a:defRPr/>
            </a:pPr>
            <a:r>
              <a:rPr lang="en-US" sz="1400" kern="0" dirty="0">
                <a:solidFill>
                  <a:srgbClr val="FFFFFF"/>
                </a:solidFill>
                <a:latin typeface="Arial"/>
              </a:rPr>
              <a:t>Advanced Systems R&amp;D</a:t>
            </a:r>
            <a:endParaRPr lang="en-US" sz="1400" kern="0" dirty="0">
              <a:solidFill>
                <a:srgbClr val="FFFFFF"/>
              </a:solidFill>
              <a:latin typeface="Arial"/>
            </a:endParaRPr>
          </a:p>
        </p:txBody>
      </p:sp>
      <p:sp>
        <p:nvSpPr>
          <p:cNvPr id="35" name="Chevron 34"/>
          <p:cNvSpPr/>
          <p:nvPr/>
        </p:nvSpPr>
        <p:spPr>
          <a:xfrm>
            <a:off x="2067561" y="2216155"/>
            <a:ext cx="289560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algn="ctr" defTabSz="914400">
              <a:defRPr/>
            </a:pPr>
            <a:r>
              <a:rPr lang="en-US" sz="1400" kern="0" dirty="0" err="1">
                <a:solidFill>
                  <a:srgbClr val="FFFFFF"/>
                </a:solidFill>
                <a:latin typeface="Arial"/>
              </a:rPr>
              <a:t>Muon</a:t>
            </a:r>
            <a:r>
              <a:rPr lang="en-US" sz="1400" kern="0" dirty="0">
                <a:solidFill>
                  <a:srgbClr val="FFFFFF"/>
                </a:solidFill>
                <a:latin typeface="Arial"/>
              </a:rPr>
              <a:t> Ionization Cooling Experiment (MICE)</a:t>
            </a:r>
            <a:endParaRPr lang="en-US" sz="1400" kern="0" dirty="0">
              <a:solidFill>
                <a:srgbClr val="FFFFFF"/>
              </a:solidFill>
              <a:latin typeface="Arial"/>
            </a:endParaRPr>
          </a:p>
        </p:txBody>
      </p:sp>
      <p:sp>
        <p:nvSpPr>
          <p:cNvPr id="36" name="Chevron 35"/>
          <p:cNvSpPr/>
          <p:nvPr/>
        </p:nvSpPr>
        <p:spPr>
          <a:xfrm>
            <a:off x="2067559" y="1685448"/>
            <a:ext cx="709507"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algn="ctr" defTabSz="914400">
              <a:defRPr/>
            </a:pPr>
            <a:endParaRPr lang="en-US" sz="1400" kern="0" dirty="0">
              <a:solidFill>
                <a:srgbClr val="FFFFFF"/>
              </a:solidFill>
              <a:latin typeface="Arial"/>
            </a:endParaRPr>
          </a:p>
        </p:txBody>
      </p:sp>
      <p:sp>
        <p:nvSpPr>
          <p:cNvPr id="37" name="Chevron 36"/>
          <p:cNvSpPr/>
          <p:nvPr/>
        </p:nvSpPr>
        <p:spPr>
          <a:xfrm>
            <a:off x="2067560" y="3797021"/>
            <a:ext cx="134620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algn="ctr" defTabSz="914400">
              <a:defRPr/>
            </a:pPr>
            <a:r>
              <a:rPr lang="en-US" sz="1400" kern="0" dirty="0">
                <a:solidFill>
                  <a:srgbClr val="FFFFFF"/>
                </a:solidFill>
                <a:latin typeface="Arial"/>
              </a:rPr>
              <a:t>IDS-NF RDR</a:t>
            </a:r>
            <a:endParaRPr lang="en-US" sz="1400" kern="0" dirty="0">
              <a:solidFill>
                <a:srgbClr val="FFFFFF"/>
              </a:solidFill>
              <a:latin typeface="Arial"/>
            </a:endParaRPr>
          </a:p>
        </p:txBody>
      </p:sp>
      <p:sp>
        <p:nvSpPr>
          <p:cNvPr id="38" name="Chevron 37"/>
          <p:cNvSpPr/>
          <p:nvPr/>
        </p:nvSpPr>
        <p:spPr>
          <a:xfrm>
            <a:off x="2903220" y="4295114"/>
            <a:ext cx="320294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91440" tIns="30770" rIns="0" bIns="30770" rtlCol="0" anchor="ctr"/>
          <a:lstStyle/>
          <a:p>
            <a:pPr algn="ctr" defTabSz="914400">
              <a:defRPr/>
            </a:pPr>
            <a:r>
              <a:rPr lang="en-US" sz="1400" kern="0" dirty="0">
                <a:solidFill>
                  <a:srgbClr val="FFFFFF"/>
                </a:solidFill>
                <a:latin typeface="Arial"/>
              </a:rPr>
              <a:t>Proposed Muon Storage Ring Facility (</a:t>
            </a:r>
            <a:r>
              <a:rPr lang="en-US" sz="1400" kern="0" dirty="0">
                <a:solidFill>
                  <a:srgbClr val="FFFFFF"/>
                </a:solidFill>
                <a:latin typeface="Symbol" charset="2"/>
                <a:cs typeface="Symbol" charset="2"/>
              </a:rPr>
              <a:t>n</a:t>
            </a:r>
            <a:r>
              <a:rPr lang="en-US" sz="1400" kern="0" dirty="0">
                <a:solidFill>
                  <a:srgbClr val="FFFFFF"/>
                </a:solidFill>
                <a:latin typeface="Arial"/>
                <a:cs typeface="Symbol" charset="2"/>
              </a:rPr>
              <a:t>STORM)</a:t>
            </a:r>
            <a:endParaRPr lang="en-US" sz="1400" kern="0" dirty="0">
              <a:solidFill>
                <a:srgbClr val="FFFFFF"/>
              </a:solidFill>
              <a:latin typeface="Arial"/>
            </a:endParaRPr>
          </a:p>
        </p:txBody>
      </p:sp>
      <p:sp>
        <p:nvSpPr>
          <p:cNvPr id="39" name="Chevron 38"/>
          <p:cNvSpPr/>
          <p:nvPr/>
        </p:nvSpPr>
        <p:spPr>
          <a:xfrm>
            <a:off x="5075769" y="4790388"/>
            <a:ext cx="392430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0" tIns="30770" rIns="0" bIns="30770" rtlCol="0" anchor="ctr"/>
          <a:lstStyle/>
          <a:p>
            <a:pPr algn="ctr" defTabSz="914400">
              <a:defRPr/>
            </a:pPr>
            <a:r>
              <a:rPr lang="en-US" sz="1400" kern="0" dirty="0">
                <a:solidFill>
                  <a:srgbClr val="FFFFFF"/>
                </a:solidFill>
                <a:latin typeface="Arial"/>
              </a:rPr>
              <a:t>Option for Long Baseline </a:t>
            </a:r>
            <a:r>
              <a:rPr lang="en-US" sz="1400" kern="0" dirty="0">
                <a:solidFill>
                  <a:srgbClr val="FFFFFF"/>
                </a:solidFill>
                <a:latin typeface="Symbol" charset="2"/>
                <a:cs typeface="Symbol" charset="2"/>
              </a:rPr>
              <a:t>n</a:t>
            </a:r>
            <a:r>
              <a:rPr lang="en-US" sz="1400" kern="0" dirty="0">
                <a:solidFill>
                  <a:srgbClr val="FFFFFF"/>
                </a:solidFill>
                <a:latin typeface="Arial"/>
                <a:cs typeface="Symbol" charset="2"/>
              </a:rPr>
              <a:t> Factory (NuMAX)</a:t>
            </a:r>
            <a:endParaRPr lang="en-US" sz="1400" kern="0" dirty="0">
              <a:solidFill>
                <a:srgbClr val="FFFFFF"/>
              </a:solidFill>
              <a:latin typeface="Arial"/>
            </a:endParaRPr>
          </a:p>
        </p:txBody>
      </p:sp>
      <p:sp>
        <p:nvSpPr>
          <p:cNvPr id="40" name="Diamond 39"/>
          <p:cNvSpPr/>
          <p:nvPr/>
        </p:nvSpPr>
        <p:spPr>
          <a:xfrm>
            <a:off x="5075769" y="4917440"/>
            <a:ext cx="223520" cy="223520"/>
          </a:xfrm>
          <a:prstGeom prst="diamond">
            <a:avLst/>
          </a:prstGeom>
          <a:solidFill>
            <a:srgbClr val="FFFF00"/>
          </a:solidFill>
          <a:ln w="9525" cap="flat" cmpd="sng" algn="ctr">
            <a:noFill/>
            <a:prstDash val="solid"/>
          </a:ln>
          <a:effectLst/>
        </p:spPr>
        <p:txBody>
          <a:bodyPr rtlCol="0" anchor="ctr"/>
          <a:lstStyle/>
          <a:p>
            <a:pPr algn="ctr" defTabSz="914400">
              <a:defRPr/>
            </a:pPr>
            <a:endParaRPr lang="en-US" kern="0">
              <a:solidFill>
                <a:sysClr val="window" lastClr="FFFFFF"/>
              </a:solidFill>
              <a:latin typeface="Arial"/>
            </a:endParaRPr>
          </a:p>
        </p:txBody>
      </p:sp>
      <p:sp>
        <p:nvSpPr>
          <p:cNvPr id="41" name="Chevron 40"/>
          <p:cNvSpPr/>
          <p:nvPr/>
        </p:nvSpPr>
        <p:spPr>
          <a:xfrm>
            <a:off x="4719646" y="5323155"/>
            <a:ext cx="2318694"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algn="ctr" defTabSz="914400">
              <a:defRPr/>
            </a:pPr>
            <a:r>
              <a:rPr lang="en-US" sz="1400" kern="0" dirty="0">
                <a:solidFill>
                  <a:srgbClr val="FFFFFF"/>
                </a:solidFill>
                <a:latin typeface="Arial"/>
              </a:rPr>
              <a:t>Collider Conceptual </a:t>
            </a:r>
            <a:r>
              <a:rPr lang="en-US" sz="1400" kern="0" dirty="0">
                <a:solidFill>
                  <a:srgbClr val="FFFFFF"/>
                </a:solidFill>
                <a:latin typeface="Wingdings"/>
                <a:ea typeface="Wingdings"/>
                <a:cs typeface="Wingdings"/>
                <a:sym typeface="Wingdings"/>
              </a:rPr>
              <a:t></a:t>
            </a:r>
            <a:r>
              <a:rPr lang="en-US" sz="1400" kern="0" dirty="0">
                <a:solidFill>
                  <a:srgbClr val="FFFFFF"/>
                </a:solidFill>
                <a:latin typeface="Arial"/>
              </a:rPr>
              <a:t> Technical Design</a:t>
            </a:r>
            <a:endParaRPr lang="en-US" sz="1400" kern="0" dirty="0">
              <a:solidFill>
                <a:srgbClr val="FFFFFF"/>
              </a:solidFill>
              <a:latin typeface="Arial"/>
            </a:endParaRPr>
          </a:p>
        </p:txBody>
      </p:sp>
      <p:sp>
        <p:nvSpPr>
          <p:cNvPr id="42" name="Diamond 41"/>
          <p:cNvSpPr/>
          <p:nvPr/>
        </p:nvSpPr>
        <p:spPr>
          <a:xfrm>
            <a:off x="6813806" y="5455071"/>
            <a:ext cx="223520" cy="223520"/>
          </a:xfrm>
          <a:prstGeom prst="diamond">
            <a:avLst/>
          </a:prstGeom>
          <a:solidFill>
            <a:srgbClr val="FFFF00"/>
          </a:solidFill>
          <a:ln w="9525" cap="flat" cmpd="sng" algn="ctr">
            <a:noFill/>
            <a:prstDash val="solid"/>
          </a:ln>
          <a:effectLst/>
        </p:spPr>
        <p:txBody>
          <a:bodyPr rtlCol="0" anchor="ctr"/>
          <a:lstStyle/>
          <a:p>
            <a:pPr algn="ctr" defTabSz="914400">
              <a:defRPr/>
            </a:pPr>
            <a:endParaRPr lang="en-US" kern="0">
              <a:solidFill>
                <a:sysClr val="window" lastClr="FFFFFF"/>
              </a:solidFill>
              <a:latin typeface="Arial"/>
            </a:endParaRPr>
          </a:p>
        </p:txBody>
      </p:sp>
      <p:sp>
        <p:nvSpPr>
          <p:cNvPr id="43" name="Chevron 42"/>
          <p:cNvSpPr/>
          <p:nvPr/>
        </p:nvSpPr>
        <p:spPr>
          <a:xfrm>
            <a:off x="6674106" y="5831587"/>
            <a:ext cx="2469894"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algn="ctr" defTabSz="914400">
              <a:defRPr/>
            </a:pPr>
            <a:r>
              <a:rPr lang="en-US" sz="1400" kern="0" dirty="0">
                <a:solidFill>
                  <a:srgbClr val="FFFFFF"/>
                </a:solidFill>
                <a:latin typeface="Arial"/>
              </a:rPr>
              <a:t>Option for </a:t>
            </a:r>
            <a:r>
              <a:rPr lang="en-US" sz="1400" kern="0" dirty="0">
                <a:solidFill>
                  <a:srgbClr val="FFFFFF"/>
                </a:solidFill>
                <a:latin typeface="Symbol" charset="2"/>
                <a:cs typeface="Symbol" charset="2"/>
              </a:rPr>
              <a:t>m</a:t>
            </a:r>
            <a:r>
              <a:rPr lang="en-US" sz="1400" kern="0" dirty="0">
                <a:solidFill>
                  <a:srgbClr val="FFFFFF"/>
                </a:solidFill>
                <a:latin typeface="Arial"/>
                <a:cs typeface="Symbol" charset="2"/>
              </a:rPr>
              <a:t> Collider</a:t>
            </a:r>
            <a:endParaRPr lang="en-US" sz="1400" kern="0" dirty="0">
              <a:solidFill>
                <a:srgbClr val="FFFFFF"/>
              </a:solidFill>
              <a:latin typeface="Arial"/>
            </a:endParaRPr>
          </a:p>
        </p:txBody>
      </p:sp>
      <p:sp>
        <p:nvSpPr>
          <p:cNvPr id="44" name="Chevron 43"/>
          <p:cNvSpPr/>
          <p:nvPr/>
        </p:nvSpPr>
        <p:spPr>
          <a:xfrm>
            <a:off x="3708400" y="3069342"/>
            <a:ext cx="193040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0" tIns="30770" rIns="0" bIns="30770" rtlCol="0" anchor="ctr"/>
          <a:lstStyle/>
          <a:p>
            <a:pPr algn="ctr" defTabSz="914400">
              <a:defRPr/>
            </a:pPr>
            <a:r>
              <a:rPr lang="en-US" sz="1400" kern="0" dirty="0">
                <a:solidFill>
                  <a:srgbClr val="FFFFFF"/>
                </a:solidFill>
                <a:latin typeface="Arial"/>
              </a:rPr>
              <a:t>PIP-II</a:t>
            </a:r>
            <a:endParaRPr lang="en-US" sz="1400" kern="0" dirty="0">
              <a:solidFill>
                <a:srgbClr val="FFFFFF"/>
              </a:solidFill>
              <a:latin typeface="Arial"/>
            </a:endParaRPr>
          </a:p>
        </p:txBody>
      </p:sp>
      <p:sp>
        <p:nvSpPr>
          <p:cNvPr id="46" name="Chevron 45"/>
          <p:cNvSpPr/>
          <p:nvPr/>
        </p:nvSpPr>
        <p:spPr>
          <a:xfrm>
            <a:off x="5415280" y="3065501"/>
            <a:ext cx="245872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algn="ctr" defTabSz="914400">
              <a:defRPr/>
            </a:pPr>
            <a:r>
              <a:rPr lang="en-US" sz="1400" kern="0" dirty="0">
                <a:solidFill>
                  <a:srgbClr val="FFFFFF"/>
                </a:solidFill>
                <a:latin typeface="Arial"/>
              </a:rPr>
              <a:t>And Further Proton Source Improvements</a:t>
            </a:r>
            <a:endParaRPr lang="en-US" sz="1400" kern="0" dirty="0">
              <a:solidFill>
                <a:srgbClr val="FFFFFF"/>
              </a:solidFill>
              <a:latin typeface="Arial"/>
            </a:endParaRPr>
          </a:p>
        </p:txBody>
      </p:sp>
      <p:sp>
        <p:nvSpPr>
          <p:cNvPr id="55" name="Rounded Rectangle 54"/>
          <p:cNvSpPr/>
          <p:nvPr/>
        </p:nvSpPr>
        <p:spPr>
          <a:xfrm>
            <a:off x="6724906" y="1797888"/>
            <a:ext cx="2448560" cy="904240"/>
          </a:xfrm>
          <a:prstGeom prst="roundRect">
            <a:avLst/>
          </a:prstGeom>
          <a:solidFill>
            <a:srgbClr val="1F497D"/>
          </a:solidFill>
          <a:ln w="25400" cap="flat" cmpd="sng" algn="ctr">
            <a:solidFill>
              <a:sysClr val="window" lastClr="FFFFFF">
                <a:lumMod val="50000"/>
              </a:sysClr>
            </a:solidFill>
            <a:prstDash val="solid"/>
          </a:ln>
          <a:effectLst/>
        </p:spPr>
        <p:txBody>
          <a:bodyPr lIns="274320" rIns="0" rtlCol="0" anchor="ctr"/>
          <a:lstStyle/>
          <a:p>
            <a:pPr defTabSz="914400">
              <a:defRPr/>
            </a:pPr>
            <a:r>
              <a:rPr lang="en-US" sz="1600" kern="0" dirty="0">
                <a:solidFill>
                  <a:srgbClr val="FFFF00"/>
                </a:solidFill>
                <a:latin typeface="Arial"/>
              </a:rPr>
              <a:t>Indicates a date when an informed decision should be possible</a:t>
            </a:r>
            <a:endParaRPr lang="en-US" sz="1600" kern="0" dirty="0">
              <a:solidFill>
                <a:srgbClr val="FFFF00"/>
              </a:solidFill>
              <a:latin typeface="Arial"/>
            </a:endParaRPr>
          </a:p>
        </p:txBody>
      </p:sp>
      <p:sp>
        <p:nvSpPr>
          <p:cNvPr id="56" name="Diamond 55"/>
          <p:cNvSpPr/>
          <p:nvPr/>
        </p:nvSpPr>
        <p:spPr>
          <a:xfrm>
            <a:off x="6785022" y="1910080"/>
            <a:ext cx="223520" cy="223520"/>
          </a:xfrm>
          <a:prstGeom prst="diamond">
            <a:avLst/>
          </a:prstGeom>
          <a:solidFill>
            <a:srgbClr val="FFFF00"/>
          </a:solidFill>
          <a:ln w="9525" cap="flat" cmpd="sng" algn="ctr">
            <a:noFill/>
            <a:prstDash val="solid"/>
          </a:ln>
          <a:effectLst/>
        </p:spPr>
        <p:txBody>
          <a:bodyPr rtlCol="0" anchor="ctr"/>
          <a:lstStyle/>
          <a:p>
            <a:pPr algn="ctr" defTabSz="914400">
              <a:defRPr/>
            </a:pPr>
            <a:endParaRPr lang="en-US" kern="0">
              <a:solidFill>
                <a:sysClr val="window" lastClr="FFFFFF"/>
              </a:solidFill>
              <a:latin typeface="Arial"/>
            </a:endParaRPr>
          </a:p>
        </p:txBody>
      </p:sp>
      <p:sp>
        <p:nvSpPr>
          <p:cNvPr id="58" name="Date Placeholder 57"/>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9" name="Footer Placeholder 58"/>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0" name="Slide Number Placeholder 59"/>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11</a:t>
            </a:fld>
            <a:endParaRPr lang="en-US">
              <a:solidFill>
                <a:prstClr val="black">
                  <a:tint val="75000"/>
                </a:prstClr>
              </a:solidFill>
              <a:latin typeface="Arial"/>
            </a:endParaRPr>
          </a:p>
        </p:txBody>
      </p:sp>
      <p:sp>
        <p:nvSpPr>
          <p:cNvPr id="33" name="Chevron 32"/>
          <p:cNvSpPr/>
          <p:nvPr/>
        </p:nvSpPr>
        <p:spPr>
          <a:xfrm>
            <a:off x="2453639" y="1685448"/>
            <a:ext cx="2509522"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38100" cap="flat" cmpd="sng" algn="ctr">
            <a:solidFill>
              <a:srgbClr val="FFFF00"/>
            </a:solidFill>
            <a:prstDash val="solid"/>
          </a:ln>
          <a:effectLst>
            <a:outerShdw blurRad="40000" dist="23000" dir="5400000" rotWithShape="0">
              <a:srgbClr val="000000">
                <a:alpha val="35000"/>
              </a:srgbClr>
            </a:outerShdw>
          </a:effectLst>
        </p:spPr>
        <p:txBody>
          <a:bodyPr lIns="61539" tIns="30770" rIns="61539" bIns="30770" rtlCol="0" anchor="ctr"/>
          <a:lstStyle/>
          <a:p>
            <a:pPr algn="ctr" defTabSz="914400">
              <a:defRPr/>
            </a:pPr>
            <a:r>
              <a:rPr lang="en-US" sz="1400" kern="0" dirty="0">
                <a:solidFill>
                  <a:srgbClr val="FFFFFF"/>
                </a:solidFill>
                <a:latin typeface="Arial"/>
              </a:rPr>
              <a:t>MAP Feasibility Assessment</a:t>
            </a:r>
            <a:endParaRPr lang="en-US" sz="1400" kern="0" dirty="0">
              <a:solidFill>
                <a:srgbClr val="FFFFFF"/>
              </a:solidFill>
              <a:latin typeface="Arial"/>
            </a:endParaRPr>
          </a:p>
        </p:txBody>
      </p:sp>
      <p:sp>
        <p:nvSpPr>
          <p:cNvPr id="50" name="Diamond 49"/>
          <p:cNvSpPr/>
          <p:nvPr/>
        </p:nvSpPr>
        <p:spPr>
          <a:xfrm>
            <a:off x="4728115" y="1822887"/>
            <a:ext cx="223520" cy="223520"/>
          </a:xfrm>
          <a:prstGeom prst="diamond">
            <a:avLst/>
          </a:prstGeom>
          <a:solidFill>
            <a:srgbClr val="FFFF00"/>
          </a:solidFill>
          <a:ln w="9525" cap="flat" cmpd="sng" algn="ctr">
            <a:noFill/>
            <a:prstDash val="solid"/>
          </a:ln>
          <a:effectLst/>
        </p:spPr>
        <p:txBody>
          <a:bodyPr rtlCol="0" anchor="ctr"/>
          <a:lstStyle/>
          <a:p>
            <a:pPr algn="ctr" defTabSz="914400">
              <a:defRPr/>
            </a:pPr>
            <a:endParaRPr lang="en-US" kern="0">
              <a:solidFill>
                <a:sysClr val="window" lastClr="FFFFFF"/>
              </a:solidFill>
              <a:latin typeface="Arial"/>
            </a:endParaRPr>
          </a:p>
        </p:txBody>
      </p:sp>
    </p:spTree>
    <p:extLst>
      <p:ext uri="{BB962C8B-B14F-4D97-AF65-F5344CB8AC3E}">
        <p14:creationId xmlns:p14="http://schemas.microsoft.com/office/powerpoint/2010/main" val="39971251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5100" y="1"/>
            <a:ext cx="8064500" cy="670560"/>
          </a:xfrm>
        </p:spPr>
        <p:txBody>
          <a:bodyPr>
            <a:normAutofit fontScale="90000"/>
          </a:bodyPr>
          <a:lstStyle/>
          <a:p>
            <a:r>
              <a:rPr lang="en-US" dirty="0" smtClean="0"/>
              <a:t>R&amp;D Effort</a:t>
            </a:r>
            <a:endParaRPr lang="en-US" dirty="0"/>
          </a:p>
        </p:txBody>
      </p:sp>
      <p:sp>
        <p:nvSpPr>
          <p:cNvPr id="8" name="Content Placeholder 7"/>
          <p:cNvSpPr>
            <a:spLocks noGrp="1"/>
          </p:cNvSpPr>
          <p:nvPr>
            <p:ph idx="1"/>
          </p:nvPr>
        </p:nvSpPr>
        <p:spPr>
          <a:xfrm>
            <a:off x="71120" y="670560"/>
            <a:ext cx="9015730" cy="5913120"/>
          </a:xfrm>
        </p:spPr>
        <p:txBody>
          <a:bodyPr>
            <a:normAutofit fontScale="92500" lnSpcReduction="10000"/>
          </a:bodyPr>
          <a:lstStyle/>
          <a:p>
            <a:r>
              <a:rPr lang="en-US" dirty="0" smtClean="0"/>
              <a:t>Scope – </a:t>
            </a:r>
            <a:r>
              <a:rPr lang="en-US" i="1" dirty="0" smtClean="0"/>
              <a:t>A focused effort to demonstrate feasibility</a:t>
            </a:r>
            <a:endParaRPr lang="en-US" b="1" i="1" dirty="0" smtClean="0"/>
          </a:p>
          <a:p>
            <a:pPr lvl="1"/>
            <a:r>
              <a:rPr lang="en-US" dirty="0" smtClean="0"/>
              <a:t>Provide:</a:t>
            </a:r>
          </a:p>
          <a:p>
            <a:pPr lvl="2"/>
            <a:r>
              <a:rPr lang="en-US" dirty="0"/>
              <a:t>S</a:t>
            </a:r>
            <a:r>
              <a:rPr lang="en-US" dirty="0" smtClean="0"/>
              <a:t>pecifications for all required technologies</a:t>
            </a:r>
          </a:p>
          <a:p>
            <a:pPr lvl="2"/>
            <a:r>
              <a:rPr lang="en-US" dirty="0"/>
              <a:t>B</a:t>
            </a:r>
            <a:r>
              <a:rPr lang="en-US" dirty="0" smtClean="0"/>
              <a:t>aseline design concepts for each accelerator system (see block diagram to follow)</a:t>
            </a:r>
          </a:p>
          <a:p>
            <a:pPr lvl="2"/>
            <a:endParaRPr lang="en-US" sz="900" dirty="0" smtClean="0"/>
          </a:p>
          <a:p>
            <a:pPr lvl="1"/>
            <a:r>
              <a:rPr lang="en-US" dirty="0" smtClean="0"/>
              <a:t>For novel technologies:</a:t>
            </a:r>
          </a:p>
          <a:p>
            <a:pPr lvl="2"/>
            <a:r>
              <a:rPr lang="en-US" dirty="0"/>
              <a:t>C</a:t>
            </a:r>
            <a:r>
              <a:rPr lang="en-US" dirty="0" smtClean="0"/>
              <a:t>arry out the necessary design effort and R&amp;D to assess feasibility</a:t>
            </a:r>
          </a:p>
          <a:p>
            <a:pPr lvl="2"/>
            <a:r>
              <a:rPr lang="en-US" dirty="0" smtClean="0"/>
              <a:t>Note:  a program of advanced systems R&amp;D is anticipated </a:t>
            </a:r>
            <a:r>
              <a:rPr lang="en-US" b="1" i="1" dirty="0" smtClean="0"/>
              <a:t>after</a:t>
            </a:r>
            <a:r>
              <a:rPr lang="en-US" dirty="0" smtClean="0"/>
              <a:t> completion of the feasibility assessment</a:t>
            </a:r>
          </a:p>
          <a:p>
            <a:pPr lvl="2"/>
            <a:endParaRPr lang="en-US" sz="900" dirty="0" smtClean="0"/>
          </a:p>
          <a:p>
            <a:pPr lvl="1"/>
            <a:r>
              <a:rPr lang="en-US" dirty="0" smtClean="0"/>
              <a:t>Ongoing Technology R&amp;D and feasibility demonstrations include:</a:t>
            </a:r>
          </a:p>
          <a:p>
            <a:pPr lvl="2"/>
            <a:r>
              <a:rPr lang="en-US" dirty="0" err="1" smtClean="0"/>
              <a:t>MuCool</a:t>
            </a:r>
            <a:r>
              <a:rPr lang="en-US" dirty="0" smtClean="0"/>
              <a:t> Test Area </a:t>
            </a:r>
            <a:r>
              <a:rPr lang="en-US" dirty="0"/>
              <a:t>e</a:t>
            </a:r>
            <a:r>
              <a:rPr lang="en-US" dirty="0" smtClean="0"/>
              <a:t>xperimental program (FNAL): RF in high magnetic fields</a:t>
            </a:r>
          </a:p>
          <a:p>
            <a:pPr lvl="2"/>
            <a:r>
              <a:rPr lang="en-US" dirty="0" smtClean="0"/>
              <a:t>The Muon Ionization Cooling Experiment (MICE@RAL):  	</a:t>
            </a:r>
          </a:p>
          <a:p>
            <a:pPr lvl="3"/>
            <a:r>
              <a:rPr lang="en-US" dirty="0"/>
              <a:t>D</a:t>
            </a:r>
            <a:r>
              <a:rPr lang="en-US" dirty="0" smtClean="0"/>
              <a:t>emonstration of </a:t>
            </a:r>
            <a:r>
              <a:rPr lang="en-US" dirty="0" err="1" smtClean="0"/>
              <a:t>emittance</a:t>
            </a:r>
            <a:r>
              <a:rPr lang="en-US" dirty="0" smtClean="0"/>
              <a:t> reduction</a:t>
            </a:r>
          </a:p>
          <a:p>
            <a:pPr lvl="3"/>
            <a:r>
              <a:rPr lang="en-US" dirty="0"/>
              <a:t>V</a:t>
            </a:r>
            <a:r>
              <a:rPr lang="en-US" dirty="0" smtClean="0"/>
              <a:t>alidation of cooling channel codes</a:t>
            </a:r>
          </a:p>
          <a:p>
            <a:pPr lvl="2"/>
            <a:r>
              <a:rPr lang="en-US" dirty="0" smtClean="0"/>
              <a:t>Advanced magnet R&amp;D</a:t>
            </a:r>
          </a:p>
          <a:p>
            <a:pPr lvl="3"/>
            <a:r>
              <a:rPr lang="en-US" dirty="0" smtClean="0"/>
              <a:t>Very high field magnets (cooling channel and storage rings) </a:t>
            </a:r>
          </a:p>
          <a:p>
            <a:pPr lvl="3"/>
            <a:r>
              <a:rPr lang="en-US" dirty="0" smtClean="0"/>
              <a:t>Rapid cycling magnets for acceleration of short-lived beams</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12</a:t>
            </a:fld>
            <a:endParaRPr lang="en-US">
              <a:solidFill>
                <a:prstClr val="black">
                  <a:tint val="75000"/>
                </a:prstClr>
              </a:solidFill>
              <a:latin typeface="Arial"/>
            </a:endParaRPr>
          </a:p>
        </p:txBody>
      </p:sp>
    </p:spTree>
    <p:extLst>
      <p:ext uri="{BB962C8B-B14F-4D97-AF65-F5344CB8AC3E}">
        <p14:creationId xmlns:p14="http://schemas.microsoft.com/office/powerpoint/2010/main" val="23393218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150847669"/>
              </p:ext>
            </p:extLst>
          </p:nvPr>
        </p:nvGraphicFramePr>
        <p:xfrm>
          <a:off x="0" y="1028700"/>
          <a:ext cx="9004300" cy="538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FA8863F-9730-A244-9B23-8257BEF97903}" type="slidenum">
              <a:rPr lang="en-US" smtClean="0">
                <a:solidFill>
                  <a:prstClr val="black">
                    <a:tint val="75000"/>
                  </a:prstClr>
                </a:solidFill>
                <a:latin typeface="Arial"/>
              </a:rPr>
              <a:pPr/>
              <a:t>13</a:t>
            </a:fld>
            <a:endParaRPr lang="en-US" dirty="0">
              <a:solidFill>
                <a:prstClr val="black">
                  <a:tint val="75000"/>
                </a:prstClr>
              </a:solidFill>
              <a:latin typeface="Arial"/>
            </a:endParaRPr>
          </a:p>
        </p:txBody>
      </p:sp>
      <p:sp>
        <p:nvSpPr>
          <p:cNvPr id="11" name="Rectangle 10"/>
          <p:cNvSpPr/>
          <p:nvPr/>
        </p:nvSpPr>
        <p:spPr>
          <a:xfrm rot="19743293">
            <a:off x="3225351" y="3180832"/>
            <a:ext cx="2617098" cy="1015663"/>
          </a:xfrm>
          <a:prstGeom prst="rect">
            <a:avLst/>
          </a:prstGeom>
          <a:solidFill>
            <a:srgbClr val="800000"/>
          </a:solidFill>
          <a:effectLst>
            <a:glow rad="101600">
              <a:schemeClr val="tx2">
                <a:lumMod val="60000"/>
                <a:lumOff val="40000"/>
                <a:alpha val="75000"/>
              </a:schemeClr>
            </a:glow>
          </a:effectLst>
        </p:spPr>
        <p:txBody>
          <a:bodyPr wrap="none" lIns="91440" tIns="45720" rIns="91440" bIns="45720">
            <a:spAutoFit/>
          </a:bodyPr>
          <a:lstStyle/>
          <a:p>
            <a:pPr algn="ctr"/>
            <a:r>
              <a:rPr lang="en-US" sz="2000" b="1" dirty="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The Path to a Viable</a:t>
            </a:r>
            <a:br>
              <a:rPr lang="en-US" sz="2000" b="1" dirty="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br>
            <a:r>
              <a:rPr lang="en-US" sz="2000" b="1" dirty="0" err="1">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Muon</a:t>
            </a:r>
            <a:r>
              <a:rPr lang="en-US" sz="2000" b="1" dirty="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 </a:t>
            </a:r>
            <a:r>
              <a:rPr lang="en-US" sz="2000" b="1" dirty="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Ionization </a:t>
            </a:r>
            <a:br>
              <a:rPr lang="en-US" sz="2000" b="1" dirty="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br>
            <a:r>
              <a:rPr lang="en-US" sz="2000" b="1" dirty="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Cooling</a:t>
            </a:r>
            <a:r>
              <a:rPr lang="en-US" sz="2000" b="1" dirty="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 </a:t>
            </a:r>
            <a:r>
              <a:rPr lang="en-US" sz="2000" b="1" dirty="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Channel</a:t>
            </a:r>
            <a:endParaRPr lang="en-US" sz="2000" b="1" dirty="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endParaRPr>
          </a:p>
        </p:txBody>
      </p:sp>
      <p:cxnSp>
        <p:nvCxnSpPr>
          <p:cNvPr id="14" name="Straight Arrow Connector 13"/>
          <p:cNvCxnSpPr/>
          <p:nvPr/>
        </p:nvCxnSpPr>
        <p:spPr>
          <a:xfrm>
            <a:off x="5645150" y="1714500"/>
            <a:ext cx="692150"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28138" y="4616450"/>
            <a:ext cx="2753162" cy="1907561"/>
            <a:chOff x="5242147" y="3701548"/>
            <a:chExt cx="4156350" cy="2756969"/>
          </a:xfrm>
        </p:grpSpPr>
        <p:pic>
          <p:nvPicPr>
            <p:cNvPr id="20" name="Picture 19" descr="withB.pdf"/>
            <p:cNvPicPr>
              <a:picLocks noChangeAspect="1"/>
            </p:cNvPicPr>
            <p:nvPr/>
          </p:nvPicPr>
          <p:blipFill>
            <a:blip r:embed="rId7"/>
            <a:stretch>
              <a:fillRect/>
            </a:stretch>
          </p:blipFill>
          <p:spPr>
            <a:xfrm>
              <a:off x="5242147" y="3802250"/>
              <a:ext cx="4118276" cy="2619990"/>
            </a:xfrm>
            <a:prstGeom prst="rect">
              <a:avLst/>
            </a:prstGeom>
            <a:solidFill>
              <a:srgbClr val="FFFFFF"/>
            </a:solidFill>
          </p:spPr>
        </p:pic>
        <p:grpSp>
          <p:nvGrpSpPr>
            <p:cNvPr id="21" name="Group 20"/>
            <p:cNvGrpSpPr/>
            <p:nvPr/>
          </p:nvGrpSpPr>
          <p:grpSpPr>
            <a:xfrm>
              <a:off x="5453270" y="3701548"/>
              <a:ext cx="3945227" cy="2756969"/>
              <a:chOff x="5453270" y="3701548"/>
              <a:chExt cx="3945227" cy="2756969"/>
            </a:xfrm>
          </p:grpSpPr>
          <p:sp>
            <p:nvSpPr>
              <p:cNvPr id="22" name="TextBox 21"/>
              <p:cNvSpPr txBox="1"/>
              <p:nvPr/>
            </p:nvSpPr>
            <p:spPr>
              <a:xfrm>
                <a:off x="7946817" y="4030127"/>
                <a:ext cx="1213197" cy="369109"/>
              </a:xfrm>
              <a:prstGeom prst="rect">
                <a:avLst/>
              </a:prstGeom>
              <a:noFill/>
            </p:spPr>
            <p:txBody>
              <a:bodyPr wrap="none" rtlCol="0">
                <a:spAutoFit/>
              </a:bodyPr>
              <a:lstStyle/>
              <a:p>
                <a:r>
                  <a:rPr lang="en-US" sz="1200" dirty="0">
                    <a:solidFill>
                      <a:srgbClr val="0000FF"/>
                    </a:solidFill>
                    <a:latin typeface="Arial"/>
                  </a:rPr>
                  <a:t>Pure GH2</a:t>
                </a:r>
                <a:endParaRPr lang="en-US" sz="1200" dirty="0">
                  <a:solidFill>
                    <a:srgbClr val="0000FF"/>
                  </a:solidFill>
                  <a:latin typeface="Arial"/>
                </a:endParaRPr>
              </a:p>
            </p:txBody>
          </p:sp>
          <p:sp>
            <p:nvSpPr>
              <p:cNvPr id="23" name="TextBox 22"/>
              <p:cNvSpPr txBox="1"/>
              <p:nvPr/>
            </p:nvSpPr>
            <p:spPr>
              <a:xfrm>
                <a:off x="5747014" y="3701548"/>
                <a:ext cx="3605599" cy="441196"/>
              </a:xfrm>
              <a:prstGeom prst="rect">
                <a:avLst/>
              </a:prstGeom>
              <a:noFill/>
            </p:spPr>
            <p:txBody>
              <a:bodyPr wrap="none" rtlCol="0">
                <a:spAutoFit/>
              </a:bodyPr>
              <a:lstStyle/>
              <a:p>
                <a:r>
                  <a:rPr lang="en-US" sz="1200" dirty="0">
                    <a:solidFill>
                      <a:srgbClr val="FF0000"/>
                    </a:solidFill>
                    <a:latin typeface="Arial"/>
                  </a:rPr>
                  <a:t>1% Dry Air (0.2% O2) in GH2</a:t>
                </a:r>
                <a:endParaRPr lang="en-US" sz="1200" dirty="0">
                  <a:solidFill>
                    <a:srgbClr val="FF0000"/>
                  </a:solidFill>
                  <a:latin typeface="Arial"/>
                </a:endParaRPr>
              </a:p>
            </p:txBody>
          </p:sp>
          <p:sp>
            <p:nvSpPr>
              <p:cNvPr id="24" name="TextBox 23"/>
              <p:cNvSpPr txBox="1"/>
              <p:nvPr/>
            </p:nvSpPr>
            <p:spPr>
              <a:xfrm>
                <a:off x="5453270" y="6058175"/>
                <a:ext cx="1728280" cy="400342"/>
              </a:xfrm>
              <a:prstGeom prst="rect">
                <a:avLst/>
              </a:prstGeom>
              <a:noFill/>
            </p:spPr>
            <p:txBody>
              <a:bodyPr wrap="none" rtlCol="0">
                <a:spAutoFit/>
              </a:bodyPr>
              <a:lstStyle/>
              <a:p>
                <a:r>
                  <a:rPr lang="en-US" sz="1200" b="1" i="1" dirty="0">
                    <a:solidFill>
                      <a:prstClr val="black"/>
                    </a:solidFill>
                    <a:latin typeface="Times New Roman"/>
                    <a:cs typeface="Times New Roman"/>
                  </a:rPr>
                  <a:t>E</a:t>
                </a:r>
                <a:r>
                  <a:rPr lang="en-US" sz="1200" b="1" i="1" baseline="-25000" dirty="0">
                    <a:solidFill>
                      <a:prstClr val="black"/>
                    </a:solidFill>
                    <a:latin typeface="Times New Roman"/>
                    <a:cs typeface="Times New Roman"/>
                  </a:rPr>
                  <a:t>0 </a:t>
                </a:r>
                <a:r>
                  <a:rPr lang="en-US" sz="1200" b="1" i="1" dirty="0">
                    <a:solidFill>
                      <a:prstClr val="black"/>
                    </a:solidFill>
                    <a:latin typeface="Times New Roman"/>
                    <a:cs typeface="Times New Roman"/>
                  </a:rPr>
                  <a:t>= 25 MV/</a:t>
                </a:r>
                <a:r>
                  <a:rPr lang="en-US" sz="1200" b="1" i="1" dirty="0" err="1">
                    <a:solidFill>
                      <a:prstClr val="black"/>
                    </a:solidFill>
                    <a:latin typeface="Times New Roman"/>
                    <a:cs typeface="Times New Roman"/>
                  </a:rPr>
                  <a:t>m</a:t>
                </a:r>
                <a:endParaRPr lang="en-US" sz="1200" b="1" i="1" dirty="0">
                  <a:solidFill>
                    <a:prstClr val="black"/>
                  </a:solidFill>
                  <a:latin typeface="Times New Roman"/>
                  <a:cs typeface="Times New Roman"/>
                </a:endParaRPr>
              </a:p>
            </p:txBody>
          </p:sp>
          <p:sp>
            <p:nvSpPr>
              <p:cNvPr id="25" name="TextBox 24"/>
              <p:cNvSpPr txBox="1"/>
              <p:nvPr/>
            </p:nvSpPr>
            <p:spPr>
              <a:xfrm>
                <a:off x="5641854" y="5459055"/>
                <a:ext cx="2866179" cy="735328"/>
              </a:xfrm>
              <a:prstGeom prst="rect">
                <a:avLst/>
              </a:prstGeom>
              <a:noFill/>
            </p:spPr>
            <p:txBody>
              <a:bodyPr wrap="square" rtlCol="0">
                <a:spAutoFit/>
              </a:bodyPr>
              <a:lstStyle/>
              <a:p>
                <a:r>
                  <a:rPr lang="en-US" sz="1200" dirty="0">
                    <a:solidFill>
                      <a:prstClr val="white"/>
                    </a:solidFill>
                    <a:latin typeface="Arial"/>
                  </a:rPr>
                  <a:t>~50X reduction in</a:t>
                </a:r>
              </a:p>
              <a:p>
                <a:r>
                  <a:rPr lang="en-US" sz="1200" dirty="0">
                    <a:solidFill>
                      <a:prstClr val="white"/>
                    </a:solidFill>
                    <a:latin typeface="Arial"/>
                  </a:rPr>
                  <a:t>RF  power dissipation</a:t>
                </a:r>
              </a:p>
            </p:txBody>
          </p:sp>
          <p:sp>
            <p:nvSpPr>
              <p:cNvPr id="26" name="TextBox 25"/>
              <p:cNvSpPr txBox="1"/>
              <p:nvPr/>
            </p:nvSpPr>
            <p:spPr>
              <a:xfrm>
                <a:off x="7946816" y="4399431"/>
                <a:ext cx="1451681" cy="1323589"/>
              </a:xfrm>
              <a:prstGeom prst="rect">
                <a:avLst/>
              </a:prstGeom>
              <a:noFill/>
            </p:spPr>
            <p:txBody>
              <a:bodyPr wrap="square" rtlCol="0">
                <a:spAutoFit/>
              </a:bodyPr>
              <a:lstStyle/>
              <a:p>
                <a:pPr algn="r"/>
                <a:r>
                  <a:rPr lang="en-US" sz="1200" dirty="0">
                    <a:solidFill>
                      <a:srgbClr val="00B050"/>
                    </a:solidFill>
                    <a:latin typeface="Calibri" pitchFamily="34" charset="0"/>
                    <a:cs typeface="Calibri" pitchFamily="34" charset="0"/>
                  </a:rPr>
                  <a:t>1% Dry Air </a:t>
                </a:r>
              </a:p>
              <a:p>
                <a:pPr algn="r"/>
                <a:r>
                  <a:rPr lang="en-US" sz="1200" dirty="0">
                    <a:solidFill>
                      <a:srgbClr val="00B050"/>
                    </a:solidFill>
                    <a:latin typeface="Calibri" pitchFamily="34" charset="0"/>
                    <a:cs typeface="Calibri" pitchFamily="34" charset="0"/>
                  </a:rPr>
                  <a:t>(0.2 % O2)</a:t>
                </a:r>
              </a:p>
              <a:p>
                <a:pPr algn="r"/>
                <a:r>
                  <a:rPr lang="en-US" sz="1200" dirty="0">
                    <a:solidFill>
                      <a:srgbClr val="00B050"/>
                    </a:solidFill>
                    <a:latin typeface="Calibri" pitchFamily="34" charset="0"/>
                    <a:cs typeface="Calibri" pitchFamily="34" charset="0"/>
                  </a:rPr>
                  <a:t>in GH2 at </a:t>
                </a:r>
              </a:p>
              <a:p>
                <a:pPr algn="r"/>
                <a:r>
                  <a:rPr lang="en-US" sz="1200" dirty="0">
                    <a:solidFill>
                      <a:srgbClr val="00B050"/>
                    </a:solidFill>
                    <a:latin typeface="Calibri" pitchFamily="34" charset="0"/>
                    <a:cs typeface="Calibri" pitchFamily="34" charset="0"/>
                  </a:rPr>
                  <a:t>B = 3T</a:t>
                </a:r>
                <a:endParaRPr lang="en-US" sz="1200" dirty="0">
                  <a:solidFill>
                    <a:srgbClr val="00B050"/>
                  </a:solidFill>
                  <a:latin typeface="Calibri" pitchFamily="34" charset="0"/>
                  <a:cs typeface="Calibri" pitchFamily="34" charset="0"/>
                </a:endParaRPr>
              </a:p>
            </p:txBody>
          </p:sp>
        </p:grpSp>
      </p:grpSp>
      <p:pic>
        <p:nvPicPr>
          <p:cNvPr id="27"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t="11753"/>
          <a:stretch/>
        </p:blipFill>
        <p:spPr bwMode="auto">
          <a:xfrm>
            <a:off x="6397365" y="4616450"/>
            <a:ext cx="2405322" cy="159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descr="Shen_plot.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080" y="920750"/>
            <a:ext cx="2290156" cy="1809750"/>
          </a:xfrm>
          <a:prstGeom prst="rect">
            <a:avLst/>
          </a:prstGeom>
        </p:spPr>
      </p:pic>
      <p:pic>
        <p:nvPicPr>
          <p:cNvPr id="3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4491" r="5824" b="12046"/>
          <a:stretch/>
        </p:blipFill>
        <p:spPr bwMode="auto">
          <a:xfrm>
            <a:off x="25400" y="17115"/>
            <a:ext cx="1466850" cy="117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Straight Arrow Connector 36"/>
          <p:cNvCxnSpPr/>
          <p:nvPr/>
        </p:nvCxnSpPr>
        <p:spPr>
          <a:xfrm>
            <a:off x="7879476" y="4083050"/>
            <a:ext cx="324724" cy="107950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2648730" y="5972178"/>
            <a:ext cx="754870"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1670050" y="2139950"/>
            <a:ext cx="0" cy="73660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1"/>
          </p:nvPr>
        </p:nvSpPr>
        <p:spPr/>
        <p:txBody>
          <a:bodyPr/>
          <a:lstStyle/>
          <a:p>
            <a:r>
              <a:rPr lang="en-US" smtClean="0">
                <a:solidFill>
                  <a:prstClr val="black">
                    <a:tint val="75000"/>
                  </a:prstClr>
                </a:solidFill>
                <a:latin typeface="Arial"/>
              </a:rPr>
              <a:t>MAP Update</a:t>
            </a:r>
            <a:endParaRPr lang="en-US" dirty="0">
              <a:solidFill>
                <a:prstClr val="black">
                  <a:tint val="75000"/>
                </a:prstClr>
              </a:solidFill>
              <a:latin typeface="Arial"/>
            </a:endParaRPr>
          </a:p>
        </p:txBody>
      </p:sp>
      <p:pic>
        <p:nvPicPr>
          <p:cNvPr id="29" name="Picture 28" descr="ASC_data.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63907" y="585946"/>
            <a:ext cx="2806700" cy="1994292"/>
          </a:xfrm>
          <a:prstGeom prst="rect">
            <a:avLst/>
          </a:prstGeom>
        </p:spPr>
      </p:pic>
      <p:sp>
        <p:nvSpPr>
          <p:cNvPr id="2" name="Title 1"/>
          <p:cNvSpPr>
            <a:spLocks noGrp="1"/>
          </p:cNvSpPr>
          <p:nvPr>
            <p:ph type="title"/>
          </p:nvPr>
        </p:nvSpPr>
        <p:spPr>
          <a:xfrm>
            <a:off x="1276350" y="33338"/>
            <a:ext cx="6978650" cy="627062"/>
          </a:xfrm>
        </p:spPr>
        <p:txBody>
          <a:bodyPr>
            <a:normAutofit fontScale="90000"/>
          </a:bodyPr>
          <a:lstStyle/>
          <a:p>
            <a:pPr algn="ctr"/>
            <a:r>
              <a:rPr lang="en-US" dirty="0" smtClean="0"/>
              <a:t>Cooling Channel R&amp;D Effort</a:t>
            </a:r>
            <a:endParaRPr lang="en-US" dirty="0"/>
          </a:p>
        </p:txBody>
      </p:sp>
      <p:pic>
        <p:nvPicPr>
          <p:cNvPr id="12" name="Content Placeholder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62801" y="1299633"/>
            <a:ext cx="1981200" cy="1429798"/>
          </a:xfrm>
          <a:prstGeom prst="rect">
            <a:avLst/>
          </a:prstGeom>
        </p:spPr>
      </p:pic>
      <p:sp>
        <p:nvSpPr>
          <p:cNvPr id="5" name="TextBox 4"/>
          <p:cNvSpPr txBox="1"/>
          <p:nvPr/>
        </p:nvSpPr>
        <p:spPr>
          <a:xfrm>
            <a:off x="6366131" y="558800"/>
            <a:ext cx="2205577" cy="646331"/>
          </a:xfrm>
          <a:prstGeom prst="rect">
            <a:avLst/>
          </a:prstGeom>
          <a:noFill/>
        </p:spPr>
        <p:txBody>
          <a:bodyPr wrap="none" rtlCol="0">
            <a:spAutoFit/>
          </a:bodyPr>
          <a:lstStyle/>
          <a:p>
            <a:r>
              <a:rPr lang="en-US" dirty="0">
                <a:solidFill>
                  <a:srgbClr val="FF0000"/>
                </a:solidFill>
                <a:latin typeface="Arial"/>
              </a:rPr>
              <a:t>&gt;20MV/m operation </a:t>
            </a:r>
            <a:br>
              <a:rPr lang="en-US" dirty="0">
                <a:solidFill>
                  <a:srgbClr val="FF0000"/>
                </a:solidFill>
                <a:latin typeface="Arial"/>
              </a:rPr>
            </a:br>
            <a:r>
              <a:rPr lang="en-US" dirty="0">
                <a:solidFill>
                  <a:srgbClr val="FF0000"/>
                </a:solidFill>
                <a:latin typeface="Arial"/>
              </a:rPr>
              <a:t>in up to 5 T B-field</a:t>
            </a:r>
            <a:endParaRPr lang="en-US" dirty="0">
              <a:solidFill>
                <a:srgbClr val="FF0000"/>
              </a:solidFill>
              <a:latin typeface="Arial"/>
            </a:endParaRPr>
          </a:p>
        </p:txBody>
      </p:sp>
    </p:spTree>
    <p:extLst>
      <p:ext uri="{BB962C8B-B14F-4D97-AF65-F5344CB8AC3E}">
        <p14:creationId xmlns:p14="http://schemas.microsoft.com/office/powerpoint/2010/main" val="4062319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style.rotation</p:attrName>
                                        </p:attrNameLst>
                                      </p:cBhvr>
                                      <p:tavLst>
                                        <p:tav tm="0">
                                          <p:val>
                                            <p:fltVal val="90"/>
                                          </p:val>
                                        </p:tav>
                                        <p:tav tm="100000">
                                          <p:val>
                                            <p:fltVal val="0"/>
                                          </p:val>
                                        </p:tav>
                                      </p:tavLst>
                                    </p:anim>
                                    <p:animEffect transition="in" filter="fade">
                                      <p:cBhvr>
                                        <p:cTn id="4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96839"/>
            <a:ext cx="8064500" cy="617508"/>
          </a:xfrm>
        </p:spPr>
        <p:txBody>
          <a:bodyPr>
            <a:normAutofit fontScale="90000"/>
          </a:bodyPr>
          <a:lstStyle/>
          <a:p>
            <a:r>
              <a:rPr lang="en-US" dirty="0" smtClean="0"/>
              <a:t>MICE Experiment @RAL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14</a:t>
            </a:fld>
            <a:endParaRPr lang="en-US">
              <a:solidFill>
                <a:prstClr val="black">
                  <a:tint val="75000"/>
                </a:prstClr>
              </a:solidFill>
              <a:latin typeface="Arial"/>
            </a:endParaRPr>
          </a:p>
        </p:txBody>
      </p:sp>
      <p:grpSp>
        <p:nvGrpSpPr>
          <p:cNvPr id="18" name="Group 17"/>
          <p:cNvGrpSpPr/>
          <p:nvPr/>
        </p:nvGrpSpPr>
        <p:grpSpPr>
          <a:xfrm>
            <a:off x="0" y="685176"/>
            <a:ext cx="9067799" cy="2953594"/>
            <a:chOff x="0" y="685176"/>
            <a:chExt cx="9067799" cy="2953594"/>
          </a:xfrm>
        </p:grpSpPr>
        <p:pic>
          <p:nvPicPr>
            <p:cNvPr id="12" name="Picture 11" descr="PRY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1474" y="685800"/>
              <a:ext cx="3986325" cy="2952970"/>
            </a:xfrm>
            <a:prstGeom prst="rect">
              <a:avLst/>
            </a:prstGeom>
          </p:spPr>
        </p:pic>
        <p:pic>
          <p:nvPicPr>
            <p:cNvPr id="14" name="Picture 13"/>
            <p:cNvPicPr>
              <a:picLocks noChangeAspect="1"/>
            </p:cNvPicPr>
            <p:nvPr/>
          </p:nvPicPr>
          <p:blipFill rotWithShape="1">
            <a:blip r:embed="rId3"/>
            <a:srcRect l="1806" t="241" r="1113" b="2035"/>
            <a:stretch/>
          </p:blipFill>
          <p:spPr>
            <a:xfrm>
              <a:off x="42051" y="685176"/>
              <a:ext cx="5063349" cy="2933700"/>
            </a:xfrm>
            <a:prstGeom prst="rect">
              <a:avLst/>
            </a:prstGeom>
          </p:spPr>
        </p:pic>
        <p:sp>
          <p:nvSpPr>
            <p:cNvPr id="13" name="TextBox 12"/>
            <p:cNvSpPr txBox="1"/>
            <p:nvPr/>
          </p:nvSpPr>
          <p:spPr>
            <a:xfrm>
              <a:off x="3810000" y="685800"/>
              <a:ext cx="2019603" cy="923330"/>
            </a:xfrm>
            <a:prstGeom prst="rect">
              <a:avLst/>
            </a:prstGeom>
            <a:solidFill>
              <a:schemeClr val="bg1">
                <a:lumMod val="85000"/>
              </a:schemeClr>
            </a:solidFill>
          </p:spPr>
          <p:txBody>
            <a:bodyPr wrap="none" rtlCol="0">
              <a:spAutoFit/>
            </a:bodyPr>
            <a:lstStyle/>
            <a:p>
              <a:pPr algn="ctr"/>
              <a:r>
                <a:rPr lang="en-US" dirty="0">
                  <a:solidFill>
                    <a:prstClr val="black"/>
                  </a:solidFill>
                  <a:latin typeface="Arial"/>
                </a:rPr>
                <a:t>MICE Step IV:</a:t>
              </a:r>
            </a:p>
            <a:p>
              <a:pPr algn="ctr"/>
              <a:r>
                <a:rPr lang="en-US" dirty="0">
                  <a:solidFill>
                    <a:prstClr val="black"/>
                  </a:solidFill>
                  <a:latin typeface="Arial"/>
                </a:rPr>
                <a:t>Study of Absorber</a:t>
              </a:r>
              <a:br>
                <a:rPr lang="en-US" dirty="0">
                  <a:solidFill>
                    <a:prstClr val="black"/>
                  </a:solidFill>
                  <a:latin typeface="Arial"/>
                </a:rPr>
              </a:br>
              <a:r>
                <a:rPr lang="en-US" dirty="0">
                  <a:solidFill>
                    <a:prstClr val="black"/>
                  </a:solidFill>
                  <a:latin typeface="Arial"/>
                </a:rPr>
                <a:t>Materials</a:t>
              </a:r>
              <a:endParaRPr lang="en-US" dirty="0">
                <a:solidFill>
                  <a:prstClr val="black"/>
                </a:solidFill>
                <a:latin typeface="Arial"/>
              </a:endParaRPr>
            </a:p>
          </p:txBody>
        </p:sp>
        <p:sp>
          <p:nvSpPr>
            <p:cNvPr id="15" name="TextBox 14"/>
            <p:cNvSpPr txBox="1"/>
            <p:nvPr/>
          </p:nvSpPr>
          <p:spPr>
            <a:xfrm>
              <a:off x="0" y="685800"/>
              <a:ext cx="1249899" cy="369332"/>
            </a:xfrm>
            <a:prstGeom prst="rect">
              <a:avLst/>
            </a:prstGeom>
            <a:noFill/>
          </p:spPr>
          <p:txBody>
            <a:bodyPr wrap="none" rtlCol="0">
              <a:spAutoFit/>
            </a:bodyPr>
            <a:lstStyle/>
            <a:p>
              <a:r>
                <a:rPr lang="en-US" dirty="0">
                  <a:solidFill>
                    <a:prstClr val="black"/>
                  </a:solidFill>
                  <a:latin typeface="Arial"/>
                </a:rPr>
                <a:t>2015 Data</a:t>
              </a:r>
              <a:endParaRPr lang="en-US" dirty="0">
                <a:solidFill>
                  <a:prstClr val="black"/>
                </a:solidFill>
                <a:latin typeface="Arial"/>
              </a:endParaRPr>
            </a:p>
          </p:txBody>
        </p:sp>
      </p:grpSp>
      <p:grpSp>
        <p:nvGrpSpPr>
          <p:cNvPr id="19" name="Group 18"/>
          <p:cNvGrpSpPr/>
          <p:nvPr/>
        </p:nvGrpSpPr>
        <p:grpSpPr>
          <a:xfrm>
            <a:off x="0" y="3581400"/>
            <a:ext cx="9067800" cy="2917064"/>
            <a:chOff x="0" y="3581400"/>
            <a:chExt cx="9067800" cy="2917064"/>
          </a:xfrm>
        </p:grpSpPr>
        <p:pic>
          <p:nvPicPr>
            <p:cNvPr id="16" name="Picture 15" descr="StepV.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1" y="3581400"/>
              <a:ext cx="5106352" cy="2917064"/>
            </a:xfrm>
            <a:prstGeom prst="rect">
              <a:avLst/>
            </a:prstGeom>
          </p:spPr>
        </p:pic>
        <p:pic>
          <p:nvPicPr>
            <p:cNvPr id="9" name="Picture 8"/>
            <p:cNvPicPr>
              <a:picLocks noChangeAspect="1"/>
            </p:cNvPicPr>
            <p:nvPr/>
          </p:nvPicPr>
          <p:blipFill rotWithShape="1">
            <a:blip r:embed="rId5"/>
            <a:srcRect b="2170"/>
            <a:stretch/>
          </p:blipFill>
          <p:spPr>
            <a:xfrm>
              <a:off x="5102630" y="3627806"/>
              <a:ext cx="3965170" cy="2870658"/>
            </a:xfrm>
            <a:prstGeom prst="rect">
              <a:avLst/>
            </a:prstGeom>
          </p:spPr>
        </p:pic>
        <p:sp>
          <p:nvSpPr>
            <p:cNvPr id="10" name="TextBox 9"/>
            <p:cNvSpPr txBox="1"/>
            <p:nvPr/>
          </p:nvSpPr>
          <p:spPr>
            <a:xfrm>
              <a:off x="3048000" y="3630952"/>
              <a:ext cx="3657600" cy="923330"/>
            </a:xfrm>
            <a:prstGeom prst="rect">
              <a:avLst/>
            </a:prstGeom>
            <a:solidFill>
              <a:schemeClr val="bg1">
                <a:lumMod val="75000"/>
              </a:schemeClr>
            </a:solidFill>
          </p:spPr>
          <p:txBody>
            <a:bodyPr wrap="square" rtlCol="0">
              <a:spAutoFit/>
            </a:bodyPr>
            <a:lstStyle/>
            <a:p>
              <a:pPr algn="ctr"/>
              <a:r>
                <a:rPr lang="en-US" dirty="0">
                  <a:solidFill>
                    <a:prstClr val="black"/>
                  </a:solidFill>
                  <a:latin typeface="Arial"/>
                </a:rPr>
                <a:t>MICE Step V:  Demonstration of Muon Cooling w/RF </a:t>
              </a:r>
            </a:p>
            <a:p>
              <a:pPr algn="ctr"/>
              <a:r>
                <a:rPr lang="en-US" dirty="0">
                  <a:solidFill>
                    <a:prstClr val="black"/>
                  </a:solidFill>
                  <a:latin typeface="Arial"/>
                </a:rPr>
                <a:t>re-acceleration</a:t>
              </a:r>
              <a:endParaRPr lang="en-US" dirty="0">
                <a:solidFill>
                  <a:prstClr val="black"/>
                </a:solidFill>
                <a:latin typeface="Arial"/>
              </a:endParaRPr>
            </a:p>
          </p:txBody>
        </p:sp>
        <p:sp>
          <p:nvSpPr>
            <p:cNvPr id="17" name="TextBox 16"/>
            <p:cNvSpPr txBox="1"/>
            <p:nvPr/>
          </p:nvSpPr>
          <p:spPr>
            <a:xfrm>
              <a:off x="0" y="3581400"/>
              <a:ext cx="1454470" cy="1200329"/>
            </a:xfrm>
            <a:prstGeom prst="rect">
              <a:avLst/>
            </a:prstGeom>
            <a:noFill/>
          </p:spPr>
          <p:txBody>
            <a:bodyPr wrap="none" rtlCol="0">
              <a:spAutoFit/>
            </a:bodyPr>
            <a:lstStyle/>
            <a:p>
              <a:r>
                <a:rPr lang="en-US" dirty="0">
                  <a:solidFill>
                    <a:prstClr val="black"/>
                  </a:solidFill>
                  <a:latin typeface="Arial"/>
                </a:rPr>
                <a:t>Commission</a:t>
              </a:r>
              <a:br>
                <a:rPr lang="en-US" dirty="0">
                  <a:solidFill>
                    <a:prstClr val="black"/>
                  </a:solidFill>
                  <a:latin typeface="Arial"/>
                </a:rPr>
              </a:br>
              <a:r>
                <a:rPr lang="en-US" dirty="0">
                  <a:solidFill>
                    <a:prstClr val="black"/>
                  </a:solidFill>
                  <a:latin typeface="Arial"/>
                </a:rPr>
                <a:t>in 2017 </a:t>
              </a:r>
              <a:br>
                <a:rPr lang="en-US" dirty="0">
                  <a:solidFill>
                    <a:prstClr val="black"/>
                  </a:solidFill>
                  <a:latin typeface="Arial"/>
                </a:rPr>
              </a:br>
              <a:r>
                <a:rPr lang="en-US" dirty="0">
                  <a:solidFill>
                    <a:prstClr val="black"/>
                  </a:solidFill>
                  <a:latin typeface="Arial"/>
                </a:rPr>
                <a:t>(expedited</a:t>
              </a:r>
              <a:br>
                <a:rPr lang="en-US" dirty="0">
                  <a:solidFill>
                    <a:prstClr val="black"/>
                  </a:solidFill>
                  <a:latin typeface="Arial"/>
                </a:rPr>
              </a:br>
              <a:r>
                <a:rPr lang="en-US" dirty="0">
                  <a:solidFill>
                    <a:prstClr val="black"/>
                  </a:solidFill>
                  <a:latin typeface="Arial"/>
                </a:rPr>
                <a:t>schedule)</a:t>
              </a:r>
              <a:endParaRPr lang="en-US" dirty="0">
                <a:solidFill>
                  <a:prstClr val="black"/>
                </a:solidFill>
                <a:latin typeface="Arial"/>
              </a:endParaRPr>
            </a:p>
          </p:txBody>
        </p:sp>
      </p:grpSp>
      <p:sp>
        <p:nvSpPr>
          <p:cNvPr id="20" name="TextBox 19"/>
          <p:cNvSpPr txBox="1"/>
          <p:nvPr/>
        </p:nvSpPr>
        <p:spPr>
          <a:xfrm>
            <a:off x="1600200" y="1371600"/>
            <a:ext cx="505329" cy="369332"/>
          </a:xfrm>
          <a:prstGeom prst="rect">
            <a:avLst/>
          </a:prstGeom>
          <a:noFill/>
        </p:spPr>
        <p:txBody>
          <a:bodyPr wrap="none" rtlCol="0">
            <a:spAutoFit/>
          </a:bodyPr>
          <a:lstStyle/>
          <a:p>
            <a:r>
              <a:rPr lang="en-US" dirty="0">
                <a:solidFill>
                  <a:srgbClr val="E3101C"/>
                </a:solidFill>
                <a:latin typeface="Arial"/>
              </a:rPr>
              <a:t>US</a:t>
            </a:r>
            <a:endParaRPr lang="en-US" dirty="0">
              <a:solidFill>
                <a:srgbClr val="E3101C"/>
              </a:solidFill>
              <a:latin typeface="Arial"/>
            </a:endParaRPr>
          </a:p>
        </p:txBody>
      </p:sp>
      <p:sp>
        <p:nvSpPr>
          <p:cNvPr id="21" name="TextBox 20"/>
          <p:cNvSpPr txBox="1"/>
          <p:nvPr/>
        </p:nvSpPr>
        <p:spPr>
          <a:xfrm>
            <a:off x="2795335" y="1981200"/>
            <a:ext cx="505329" cy="369332"/>
          </a:xfrm>
          <a:prstGeom prst="rect">
            <a:avLst/>
          </a:prstGeom>
          <a:noFill/>
        </p:spPr>
        <p:txBody>
          <a:bodyPr wrap="none" rtlCol="0">
            <a:spAutoFit/>
          </a:bodyPr>
          <a:lstStyle/>
          <a:p>
            <a:r>
              <a:rPr lang="en-US" dirty="0">
                <a:solidFill>
                  <a:srgbClr val="E3101C"/>
                </a:solidFill>
                <a:latin typeface="Arial"/>
              </a:rPr>
              <a:t>US</a:t>
            </a:r>
            <a:endParaRPr lang="en-US" dirty="0">
              <a:solidFill>
                <a:srgbClr val="E3101C"/>
              </a:solidFill>
              <a:latin typeface="Arial"/>
            </a:endParaRPr>
          </a:p>
        </p:txBody>
      </p:sp>
      <p:sp>
        <p:nvSpPr>
          <p:cNvPr id="22" name="TextBox 21"/>
          <p:cNvSpPr txBox="1"/>
          <p:nvPr/>
        </p:nvSpPr>
        <p:spPr>
          <a:xfrm>
            <a:off x="1454470" y="4038600"/>
            <a:ext cx="505329" cy="369332"/>
          </a:xfrm>
          <a:prstGeom prst="rect">
            <a:avLst/>
          </a:prstGeom>
          <a:noFill/>
        </p:spPr>
        <p:txBody>
          <a:bodyPr wrap="none" rtlCol="0">
            <a:spAutoFit/>
          </a:bodyPr>
          <a:lstStyle/>
          <a:p>
            <a:r>
              <a:rPr lang="en-US" dirty="0">
                <a:solidFill>
                  <a:srgbClr val="E3101C"/>
                </a:solidFill>
                <a:latin typeface="Arial"/>
              </a:rPr>
              <a:t>US</a:t>
            </a:r>
            <a:endParaRPr lang="en-US" dirty="0">
              <a:solidFill>
                <a:srgbClr val="E3101C"/>
              </a:solidFill>
              <a:latin typeface="Arial"/>
            </a:endParaRPr>
          </a:p>
        </p:txBody>
      </p:sp>
      <p:sp>
        <p:nvSpPr>
          <p:cNvPr id="23" name="TextBox 22"/>
          <p:cNvSpPr txBox="1"/>
          <p:nvPr/>
        </p:nvSpPr>
        <p:spPr>
          <a:xfrm>
            <a:off x="2529971" y="3853934"/>
            <a:ext cx="505329" cy="369332"/>
          </a:xfrm>
          <a:prstGeom prst="rect">
            <a:avLst/>
          </a:prstGeom>
          <a:noFill/>
        </p:spPr>
        <p:txBody>
          <a:bodyPr wrap="none" rtlCol="0">
            <a:spAutoFit/>
          </a:bodyPr>
          <a:lstStyle/>
          <a:p>
            <a:r>
              <a:rPr lang="en-US" dirty="0">
                <a:solidFill>
                  <a:srgbClr val="E3101C"/>
                </a:solidFill>
                <a:latin typeface="Arial"/>
              </a:rPr>
              <a:t>US</a:t>
            </a:r>
            <a:endParaRPr lang="en-US" dirty="0">
              <a:solidFill>
                <a:srgbClr val="E3101C"/>
              </a:solidFill>
              <a:latin typeface="Arial"/>
            </a:endParaRPr>
          </a:p>
        </p:txBody>
      </p:sp>
      <p:sp>
        <p:nvSpPr>
          <p:cNvPr id="24" name="TextBox 23"/>
          <p:cNvSpPr txBox="1"/>
          <p:nvPr/>
        </p:nvSpPr>
        <p:spPr>
          <a:xfrm>
            <a:off x="3124200" y="5029200"/>
            <a:ext cx="505329" cy="369332"/>
          </a:xfrm>
          <a:prstGeom prst="rect">
            <a:avLst/>
          </a:prstGeom>
          <a:noFill/>
        </p:spPr>
        <p:txBody>
          <a:bodyPr wrap="none" rtlCol="0">
            <a:spAutoFit/>
          </a:bodyPr>
          <a:lstStyle/>
          <a:p>
            <a:r>
              <a:rPr lang="en-US" dirty="0">
                <a:solidFill>
                  <a:srgbClr val="E3101C"/>
                </a:solidFill>
                <a:latin typeface="Arial"/>
              </a:rPr>
              <a:t>US</a:t>
            </a:r>
            <a:endParaRPr lang="en-US" dirty="0">
              <a:solidFill>
                <a:srgbClr val="E3101C"/>
              </a:solidFill>
              <a:latin typeface="Arial"/>
            </a:endParaRPr>
          </a:p>
        </p:txBody>
      </p:sp>
      <p:sp>
        <p:nvSpPr>
          <p:cNvPr id="25" name="TextBox 24"/>
          <p:cNvSpPr txBox="1"/>
          <p:nvPr/>
        </p:nvSpPr>
        <p:spPr>
          <a:xfrm>
            <a:off x="5908474" y="2165866"/>
            <a:ext cx="902861" cy="369332"/>
          </a:xfrm>
          <a:prstGeom prst="rect">
            <a:avLst/>
          </a:prstGeom>
          <a:noFill/>
        </p:spPr>
        <p:txBody>
          <a:bodyPr wrap="none" rtlCol="0">
            <a:spAutoFit/>
          </a:bodyPr>
          <a:lstStyle/>
          <a:p>
            <a:r>
              <a:rPr lang="en-US" dirty="0">
                <a:solidFill>
                  <a:srgbClr val="E3101C"/>
                </a:solidFill>
                <a:latin typeface="Arial"/>
              </a:rPr>
              <a:t>US-UK</a:t>
            </a:r>
            <a:endParaRPr lang="en-US" dirty="0">
              <a:solidFill>
                <a:srgbClr val="E3101C"/>
              </a:solidFill>
              <a:latin typeface="Arial"/>
            </a:endParaRPr>
          </a:p>
        </p:txBody>
      </p:sp>
      <p:sp>
        <p:nvSpPr>
          <p:cNvPr id="26" name="TextBox 25"/>
          <p:cNvSpPr txBox="1"/>
          <p:nvPr/>
        </p:nvSpPr>
        <p:spPr>
          <a:xfrm>
            <a:off x="5378172" y="5418098"/>
            <a:ext cx="902861" cy="369332"/>
          </a:xfrm>
          <a:prstGeom prst="rect">
            <a:avLst/>
          </a:prstGeom>
          <a:noFill/>
        </p:spPr>
        <p:txBody>
          <a:bodyPr wrap="none" rtlCol="0">
            <a:spAutoFit/>
          </a:bodyPr>
          <a:lstStyle/>
          <a:p>
            <a:r>
              <a:rPr lang="en-US" dirty="0">
                <a:solidFill>
                  <a:srgbClr val="E3101C"/>
                </a:solidFill>
                <a:latin typeface="Arial"/>
              </a:rPr>
              <a:t>US-UK</a:t>
            </a:r>
            <a:endParaRPr lang="en-US" dirty="0">
              <a:solidFill>
                <a:srgbClr val="E3101C"/>
              </a:solidFill>
              <a:latin typeface="Arial"/>
            </a:endParaRPr>
          </a:p>
        </p:txBody>
      </p:sp>
      <p:grpSp>
        <p:nvGrpSpPr>
          <p:cNvPr id="27" name="Group 26"/>
          <p:cNvGrpSpPr/>
          <p:nvPr/>
        </p:nvGrpSpPr>
        <p:grpSpPr>
          <a:xfrm>
            <a:off x="0" y="3638770"/>
            <a:ext cx="9144000" cy="3219230"/>
            <a:chOff x="0" y="0"/>
            <a:chExt cx="9144000" cy="6858000"/>
          </a:xfrm>
        </p:grpSpPr>
        <p:cxnSp>
          <p:nvCxnSpPr>
            <p:cNvPr id="28" name="Straight Connector 27"/>
            <p:cNvCxnSpPr/>
            <p:nvPr/>
          </p:nvCxnSpPr>
          <p:spPr>
            <a:xfrm>
              <a:off x="13228" y="0"/>
              <a:ext cx="9130772" cy="6858000"/>
            </a:xfrm>
            <a:prstGeom prst="line">
              <a:avLst/>
            </a:prstGeom>
            <a:ln w="7620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0" y="0"/>
              <a:ext cx="9105900" cy="6665314"/>
            </a:xfrm>
            <a:prstGeom prst="line">
              <a:avLst/>
            </a:prstGeom>
            <a:ln w="76200" cmpd="sng">
              <a:solidFill>
                <a:srgbClr val="ACCBF9"/>
              </a:solidFill>
            </a:ln>
            <a:effectLst/>
          </p:spPr>
          <p:style>
            <a:lnRef idx="2">
              <a:schemeClr val="accent1"/>
            </a:lnRef>
            <a:fillRef idx="0">
              <a:schemeClr val="accent1"/>
            </a:fillRef>
            <a:effectRef idx="1">
              <a:schemeClr val="accent1"/>
            </a:effectRef>
            <a:fontRef idx="minor">
              <a:schemeClr val="tx1"/>
            </a:fontRef>
          </p:style>
        </p:cxnSp>
        <p:sp>
          <p:nvSpPr>
            <p:cNvPr id="30" name="Rounded Rectangle 29"/>
            <p:cNvSpPr/>
            <p:nvPr/>
          </p:nvSpPr>
          <p:spPr>
            <a:xfrm>
              <a:off x="1932606" y="2513692"/>
              <a:ext cx="5468661" cy="239907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Bottom Half of Slide No Longer Valid – </a:t>
              </a:r>
            </a:p>
            <a:p>
              <a:pPr algn="ctr"/>
              <a:r>
                <a:rPr lang="en-US" dirty="0" smtClean="0"/>
                <a:t>MICE Step IV </a:t>
              </a:r>
              <a:r>
                <a:rPr lang="en-US" dirty="0" err="1" smtClean="0"/>
                <a:t>superceded</a:t>
              </a:r>
              <a:r>
                <a:rPr lang="en-US" dirty="0" smtClean="0"/>
                <a:t> by MICE Ionization Cooling Demonstration </a:t>
              </a:r>
              <a:r>
                <a:rPr lang="en-US" dirty="0" err="1" smtClean="0"/>
                <a:t>Confgiruation</a:t>
              </a:r>
              <a:endParaRPr lang="en-US" dirty="0"/>
            </a:p>
          </p:txBody>
        </p:sp>
      </p:grpSp>
    </p:spTree>
    <p:extLst>
      <p:ext uri="{BB962C8B-B14F-4D97-AF65-F5344CB8AC3E}">
        <p14:creationId xmlns:p14="http://schemas.microsoft.com/office/powerpoint/2010/main" val="82015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dissolv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MICE Step IV Integration</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15</a:t>
            </a:fld>
            <a:endParaRPr lang="en-US">
              <a:solidFill>
                <a:prstClr val="black">
                  <a:tint val="75000"/>
                </a:prstClr>
              </a:solidFill>
              <a:latin typeface="Arial"/>
            </a:endParaRPr>
          </a:p>
        </p:txBody>
      </p:sp>
      <p:pic>
        <p:nvPicPr>
          <p:cNvPr id="7" name="Content Placeholder 5"/>
          <p:cNvPicPr>
            <a:picLocks noChangeAspect="1"/>
          </p:cNvPicPr>
          <p:nvPr/>
        </p:nvPicPr>
        <p:blipFill rotWithShape="1">
          <a:blip r:embed="rId2"/>
          <a:srcRect l="3223" t="8417" b="8417"/>
          <a:stretch/>
        </p:blipFill>
        <p:spPr>
          <a:xfrm>
            <a:off x="134534" y="990544"/>
            <a:ext cx="8628466" cy="5557072"/>
          </a:xfrm>
          <a:prstGeom prst="rect">
            <a:avLst/>
          </a:prstGeom>
        </p:spPr>
      </p:pic>
      <p:pic>
        <p:nvPicPr>
          <p:cNvPr id="8" name="Picture 7"/>
          <p:cNvPicPr>
            <a:picLocks noChangeAspect="1"/>
          </p:cNvPicPr>
          <p:nvPr/>
        </p:nvPicPr>
        <p:blipFill>
          <a:blip r:embed="rId3"/>
          <a:stretch>
            <a:fillRect/>
          </a:stretch>
        </p:blipFill>
        <p:spPr>
          <a:xfrm>
            <a:off x="4195834" y="990600"/>
            <a:ext cx="4871966" cy="5562600"/>
          </a:xfrm>
          <a:prstGeom prst="rect">
            <a:avLst/>
          </a:prstGeom>
        </p:spPr>
      </p:pic>
      <p:pic>
        <p:nvPicPr>
          <p:cNvPr id="9" name="Picture 8"/>
          <p:cNvPicPr>
            <a:picLocks noChangeAspect="1"/>
          </p:cNvPicPr>
          <p:nvPr/>
        </p:nvPicPr>
        <p:blipFill>
          <a:blip r:embed="rId4"/>
          <a:stretch>
            <a:fillRect/>
          </a:stretch>
        </p:blipFill>
        <p:spPr>
          <a:xfrm>
            <a:off x="7196361" y="4038600"/>
            <a:ext cx="1838504" cy="2514600"/>
          </a:xfrm>
          <a:prstGeom prst="rect">
            <a:avLst/>
          </a:prstGeom>
        </p:spPr>
      </p:pic>
    </p:spTree>
    <p:extLst>
      <p:ext uri="{BB962C8B-B14F-4D97-AF65-F5344CB8AC3E}">
        <p14:creationId xmlns:p14="http://schemas.microsoft.com/office/powerpoint/2010/main" val="5846842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descr="RFCC - Blue Background 20120227.jpg"/>
          <p:cNvPicPr>
            <a:picLocks noChangeAspect="1"/>
          </p:cNvPicPr>
          <p:nvPr/>
        </p:nvPicPr>
        <p:blipFill rotWithShape="1">
          <a:blip r:embed="rId2" cstate="print"/>
          <a:srcRect l="2964" r="6074"/>
          <a:stretch/>
        </p:blipFill>
        <p:spPr>
          <a:xfrm>
            <a:off x="25400" y="919928"/>
            <a:ext cx="4470400" cy="5557072"/>
          </a:xfrm>
          <a:prstGeom prst="rect">
            <a:avLst/>
          </a:prstGeom>
        </p:spPr>
      </p:pic>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16</a:t>
            </a:fld>
            <a:endParaRPr lang="en-US">
              <a:solidFill>
                <a:prstClr val="black">
                  <a:tint val="75000"/>
                </a:prstClr>
              </a:solidFill>
              <a:latin typeface="Arial"/>
            </a:endParaRPr>
          </a:p>
        </p:txBody>
      </p:sp>
      <p:pic>
        <p:nvPicPr>
          <p:cNvPr id="7" name="Picture 6" descr="14-0112-04D.jpg"/>
          <p:cNvPicPr>
            <a:picLocks noChangeAspect="1"/>
          </p:cNvPicPr>
          <p:nvPr/>
        </p:nvPicPr>
        <p:blipFill rotWithShape="1">
          <a:blip r:embed="rId3">
            <a:extLst>
              <a:ext uri="{28A0092B-C50C-407E-A947-70E740481C1C}">
                <a14:useLocalDpi xmlns:a14="http://schemas.microsoft.com/office/drawing/2010/main" val="0"/>
              </a:ext>
            </a:extLst>
          </a:blip>
          <a:srcRect t="25371"/>
          <a:stretch/>
        </p:blipFill>
        <p:spPr>
          <a:xfrm>
            <a:off x="4990323" y="81995"/>
            <a:ext cx="3315477" cy="3708400"/>
          </a:xfrm>
          <a:prstGeom prst="rect">
            <a:avLst/>
          </a:prstGeom>
        </p:spPr>
      </p:pic>
      <p:pic>
        <p:nvPicPr>
          <p:cNvPr id="10" name="Picture 9"/>
          <p:cNvPicPr>
            <a:picLocks noChangeAspect="1"/>
          </p:cNvPicPr>
          <p:nvPr/>
        </p:nvPicPr>
        <p:blipFill>
          <a:blip r:embed="rId4"/>
          <a:stretch>
            <a:fillRect/>
          </a:stretch>
        </p:blipFill>
        <p:spPr>
          <a:xfrm>
            <a:off x="2180535" y="81995"/>
            <a:ext cx="3432865" cy="2574649"/>
          </a:xfrm>
          <a:prstGeom prst="rect">
            <a:avLst/>
          </a:prstGeom>
        </p:spPr>
      </p:pic>
      <p:pic>
        <p:nvPicPr>
          <p:cNvPr id="12" name="Picture 11"/>
          <p:cNvPicPr>
            <a:picLocks noChangeAspect="1"/>
          </p:cNvPicPr>
          <p:nvPr/>
        </p:nvPicPr>
        <p:blipFill>
          <a:blip r:embed="rId5"/>
          <a:stretch>
            <a:fillRect/>
          </a:stretch>
        </p:blipFill>
        <p:spPr>
          <a:xfrm>
            <a:off x="4953000" y="81994"/>
            <a:ext cx="2692400" cy="4077905"/>
          </a:xfrm>
          <a:prstGeom prst="rect">
            <a:avLst/>
          </a:prstGeom>
        </p:spPr>
      </p:pic>
      <p:pic>
        <p:nvPicPr>
          <p:cNvPr id="9" name="Picture 8" descr="14-0112-03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6150" y="1066800"/>
            <a:ext cx="1847850" cy="2769465"/>
          </a:xfrm>
          <a:prstGeom prst="rect">
            <a:avLst/>
          </a:prstGeom>
          <a:ln>
            <a:solidFill>
              <a:srgbClr val="0000FF"/>
            </a:solidFill>
          </a:ln>
        </p:spPr>
      </p:pic>
      <p:pic>
        <p:nvPicPr>
          <p:cNvPr id="8" name="Picture 7" descr="14-0086-18D.jpg"/>
          <p:cNvPicPr>
            <a:picLocks noChangeAspect="1"/>
          </p:cNvPicPr>
          <p:nvPr/>
        </p:nvPicPr>
        <p:blipFill rotWithShape="1">
          <a:blip r:embed="rId7">
            <a:extLst>
              <a:ext uri="{28A0092B-C50C-407E-A947-70E740481C1C}">
                <a14:useLocalDpi xmlns:a14="http://schemas.microsoft.com/office/drawing/2010/main" val="0"/>
              </a:ext>
            </a:extLst>
          </a:blip>
          <a:srcRect l="7755" t="8714" r="5553" b="7884"/>
          <a:stretch/>
        </p:blipFill>
        <p:spPr>
          <a:xfrm>
            <a:off x="4495800" y="3492054"/>
            <a:ext cx="4648200" cy="2984946"/>
          </a:xfrm>
          <a:prstGeom prst="rect">
            <a:avLst/>
          </a:prstGeom>
        </p:spPr>
      </p:pic>
      <p:sp>
        <p:nvSpPr>
          <p:cNvPr id="2" name="Title 1"/>
          <p:cNvSpPr>
            <a:spLocks noGrp="1"/>
          </p:cNvSpPr>
          <p:nvPr>
            <p:ph type="title"/>
          </p:nvPr>
        </p:nvSpPr>
        <p:spPr>
          <a:xfrm>
            <a:off x="0" y="96838"/>
            <a:ext cx="3124200" cy="1427162"/>
          </a:xfrm>
          <a:solidFill>
            <a:schemeClr val="bg1">
              <a:lumMod val="50000"/>
              <a:alpha val="40000"/>
            </a:schemeClr>
          </a:solidFill>
          <a:ln>
            <a:noFill/>
          </a:ln>
        </p:spPr>
        <p:txBody>
          <a:bodyPr>
            <a:normAutofit fontScale="90000"/>
          </a:bodyPr>
          <a:lstStyle/>
          <a:p>
            <a:pPr algn="l"/>
            <a:r>
              <a:rPr lang="en-US" dirty="0" smtClean="0"/>
              <a:t>MICE Step V RFCC</a:t>
            </a:r>
            <a:endParaRPr lang="en-US" dirty="0"/>
          </a:p>
        </p:txBody>
      </p:sp>
      <p:grpSp>
        <p:nvGrpSpPr>
          <p:cNvPr id="13" name="Group 12"/>
          <p:cNvGrpSpPr/>
          <p:nvPr/>
        </p:nvGrpSpPr>
        <p:grpSpPr>
          <a:xfrm>
            <a:off x="0" y="0"/>
            <a:ext cx="9144000" cy="6858000"/>
            <a:chOff x="0" y="0"/>
            <a:chExt cx="9144000" cy="6858000"/>
          </a:xfrm>
        </p:grpSpPr>
        <p:cxnSp>
          <p:nvCxnSpPr>
            <p:cNvPr id="14" name="Straight Connector 13"/>
            <p:cNvCxnSpPr/>
            <p:nvPr/>
          </p:nvCxnSpPr>
          <p:spPr>
            <a:xfrm>
              <a:off x="13228" y="0"/>
              <a:ext cx="9130772" cy="6858000"/>
            </a:xfrm>
            <a:prstGeom prst="line">
              <a:avLst/>
            </a:prstGeom>
            <a:ln w="7620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0" y="0"/>
              <a:ext cx="9105900" cy="6665314"/>
            </a:xfrm>
            <a:prstGeom prst="line">
              <a:avLst/>
            </a:prstGeom>
            <a:ln w="76200" cmpd="sng">
              <a:solidFill>
                <a:srgbClr val="ACCBF9"/>
              </a:solidFill>
            </a:ln>
            <a:effectLst/>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1932606" y="2513692"/>
              <a:ext cx="5468661" cy="239907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Slide No Longer Valid – </a:t>
              </a:r>
            </a:p>
            <a:p>
              <a:pPr algn="ctr"/>
              <a:r>
                <a:rPr lang="en-US" dirty="0" smtClean="0"/>
                <a:t>MICE Step V now </a:t>
              </a:r>
              <a:r>
                <a:rPr lang="en-US" dirty="0" err="1" smtClean="0"/>
                <a:t>superceded</a:t>
              </a:r>
              <a:r>
                <a:rPr lang="en-US" dirty="0" smtClean="0"/>
                <a:t> by MICE Ionization Cooling Demonstration Configuration with a simplified cooling channel optics (no RFCC)</a:t>
              </a:r>
              <a:endParaRPr lang="en-US" dirty="0"/>
            </a:p>
          </p:txBody>
        </p:sp>
      </p:grpSp>
    </p:spTree>
    <p:extLst>
      <p:ext uri="{BB962C8B-B14F-4D97-AF65-F5344CB8AC3E}">
        <p14:creationId xmlns:p14="http://schemas.microsoft.com/office/powerpoint/2010/main" val="30708317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Key Choices</a:t>
            </a:r>
            <a:endParaRPr lang="en-US" dirty="0"/>
          </a:p>
        </p:txBody>
      </p:sp>
      <p:sp>
        <p:nvSpPr>
          <p:cNvPr id="3" name="Content Placeholder 2"/>
          <p:cNvSpPr>
            <a:spLocks noGrp="1"/>
          </p:cNvSpPr>
          <p:nvPr>
            <p:ph idx="1"/>
          </p:nvPr>
        </p:nvSpPr>
        <p:spPr>
          <a:xfrm>
            <a:off x="165100" y="1050926"/>
            <a:ext cx="8921750" cy="5522594"/>
          </a:xfrm>
        </p:spPr>
        <p:txBody>
          <a:bodyPr>
            <a:normAutofit fontScale="92500" lnSpcReduction="10000"/>
          </a:bodyPr>
          <a:lstStyle/>
          <a:p>
            <a:r>
              <a:rPr lang="en-US" dirty="0" smtClean="0"/>
              <a:t>The breadth of science that can be supported by a muon accelerator capability argues for continued </a:t>
            </a:r>
            <a:r>
              <a:rPr lang="en-US" dirty="0"/>
              <a:t>support </a:t>
            </a:r>
            <a:r>
              <a:rPr lang="en-US" dirty="0" smtClean="0"/>
              <a:t>of the  </a:t>
            </a:r>
            <a:r>
              <a:rPr lang="en-US" dirty="0"/>
              <a:t>directed </a:t>
            </a:r>
            <a:r>
              <a:rPr lang="en-US" dirty="0" smtClean="0"/>
              <a:t>national accelerator </a:t>
            </a:r>
            <a:r>
              <a:rPr lang="en-US" dirty="0"/>
              <a:t>R&amp;D </a:t>
            </a:r>
            <a:r>
              <a:rPr lang="en-US" dirty="0" smtClean="0"/>
              <a:t>program (integrated with a global R&amp;D effort) which is now in its 3</a:t>
            </a:r>
            <a:r>
              <a:rPr lang="en-US" baseline="30000" dirty="0" smtClean="0"/>
              <a:t>rd</a:t>
            </a:r>
            <a:r>
              <a:rPr lang="en-US" dirty="0" smtClean="0"/>
              <a:t> year</a:t>
            </a:r>
          </a:p>
          <a:p>
            <a:pPr lvl="1"/>
            <a:r>
              <a:rPr lang="en-US" dirty="0" smtClean="0"/>
              <a:t>Feasibility Assessment available by the end of the decade</a:t>
            </a:r>
          </a:p>
          <a:p>
            <a:r>
              <a:rPr lang="en-US" dirty="0" smtClean="0"/>
              <a:t>NF:   </a:t>
            </a:r>
            <a:br>
              <a:rPr lang="en-US" dirty="0" smtClean="0"/>
            </a:br>
            <a:r>
              <a:rPr lang="en-US" dirty="0" smtClean="0"/>
              <a:t>The R&amp;D would support future high precision capabilities with well-understood systematics</a:t>
            </a:r>
          </a:p>
          <a:p>
            <a:endParaRPr lang="en-US" sz="900" dirty="0"/>
          </a:p>
          <a:p>
            <a:r>
              <a:rPr lang="en-US" dirty="0" smtClean="0"/>
              <a:t>MC</a:t>
            </a:r>
            <a:r>
              <a:rPr lang="en-US" dirty="0"/>
              <a:t>:</a:t>
            </a:r>
            <a:r>
              <a:rPr lang="en-US" dirty="0" smtClean="0"/>
              <a:t> </a:t>
            </a:r>
            <a:r>
              <a:rPr lang="en-US" dirty="0"/>
              <a:t/>
            </a:r>
            <a:br>
              <a:rPr lang="en-US" dirty="0"/>
            </a:br>
            <a:r>
              <a:rPr lang="en-US" dirty="0" smtClean="0"/>
              <a:t>The R&amp;D would prepare for the possibility that LHC running reveals the lowest states of a new particle spectrum</a:t>
            </a:r>
            <a:br>
              <a:rPr lang="en-US" dirty="0" smtClean="0"/>
            </a:br>
            <a:r>
              <a:rPr lang="en-US" sz="900" dirty="0" smtClean="0"/>
              <a:t/>
            </a:r>
            <a:br>
              <a:rPr lang="en-US" sz="900" dirty="0" smtClean="0"/>
            </a:br>
            <a:r>
              <a:rPr lang="en-US" sz="2600" i="1" dirty="0" smtClean="0"/>
              <a:t>Note that the MC may be the only viable route to a several TeV lepton collider capability in the next 20 years</a:t>
            </a:r>
            <a:endParaRPr lang="en-US" i="1"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17</a:t>
            </a:fld>
            <a:endParaRPr lang="en-US">
              <a:solidFill>
                <a:prstClr val="black">
                  <a:tint val="75000"/>
                </a:prstClr>
              </a:solidFill>
              <a:latin typeface="Arial"/>
            </a:endParaRPr>
          </a:p>
        </p:txBody>
      </p:sp>
    </p:spTree>
    <p:extLst>
      <p:ext uri="{BB962C8B-B14F-4D97-AF65-F5344CB8AC3E}">
        <p14:creationId xmlns:p14="http://schemas.microsoft.com/office/powerpoint/2010/main" val="15977607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a:t>
            </a:r>
            <a:endParaRPr lang="en-US" dirty="0"/>
          </a:p>
        </p:txBody>
      </p:sp>
      <p:sp>
        <p:nvSpPr>
          <p:cNvPr id="3" name="Content Placeholder 2"/>
          <p:cNvSpPr>
            <a:spLocks noGrp="1"/>
          </p:cNvSpPr>
          <p:nvPr>
            <p:ph idx="1"/>
          </p:nvPr>
        </p:nvSpPr>
        <p:spPr>
          <a:xfrm>
            <a:off x="165100" y="901700"/>
            <a:ext cx="8921750" cy="5651500"/>
          </a:xfrm>
        </p:spPr>
        <p:txBody>
          <a:bodyPr>
            <a:normAutofit/>
          </a:bodyPr>
          <a:lstStyle/>
          <a:p>
            <a:r>
              <a:rPr lang="en-US" sz="2400" dirty="0">
                <a:solidFill>
                  <a:srgbClr val="FFFF00"/>
                </a:solidFill>
              </a:rPr>
              <a:t>Where are we heading now?  P5 Recommendations…</a:t>
            </a:r>
          </a:p>
          <a:p>
            <a:pPr lvl="1"/>
            <a:r>
              <a:rPr lang="en-US" dirty="0" smtClean="0"/>
              <a:t>A plan for expedited completion of MICE was already  presented to </a:t>
            </a:r>
            <a:r>
              <a:rPr lang="en-US" dirty="0"/>
              <a:t>the MICE Project Board </a:t>
            </a:r>
            <a:r>
              <a:rPr lang="en-US" dirty="0" smtClean="0"/>
              <a:t>in </a:t>
            </a:r>
            <a:r>
              <a:rPr lang="en-US" dirty="0"/>
              <a:t>April </a:t>
            </a:r>
            <a:r>
              <a:rPr lang="en-US" dirty="0" smtClean="0"/>
              <a:t>– </a:t>
            </a:r>
            <a:r>
              <a:rPr lang="en-US" i="1" dirty="0" smtClean="0">
                <a:solidFill>
                  <a:srgbClr val="FFFF00"/>
                </a:solidFill>
              </a:rPr>
              <a:t>endorsed</a:t>
            </a:r>
          </a:p>
          <a:p>
            <a:pPr lvl="2"/>
            <a:r>
              <a:rPr lang="en-US" dirty="0" smtClean="0"/>
              <a:t>Includes </a:t>
            </a:r>
            <a:r>
              <a:rPr lang="en-US" i="1" dirty="0" smtClean="0">
                <a:solidFill>
                  <a:srgbClr val="FFFF00"/>
                </a:solidFill>
              </a:rPr>
              <a:t>Step IV measurements in 2015-16 </a:t>
            </a:r>
            <a:r>
              <a:rPr lang="en-US" dirty="0" smtClean="0"/>
              <a:t>and deployment of </a:t>
            </a:r>
            <a:br>
              <a:rPr lang="en-US" dirty="0" smtClean="0"/>
            </a:br>
            <a:r>
              <a:rPr lang="en-US" dirty="0" smtClean="0"/>
              <a:t>Step V configuration by 2017 (</a:t>
            </a:r>
            <a:r>
              <a:rPr lang="en-US" i="1" dirty="0" smtClean="0">
                <a:solidFill>
                  <a:srgbClr val="FFFF00"/>
                </a:solidFill>
              </a:rPr>
              <a:t>demonstration of “cooling with RF”</a:t>
            </a:r>
            <a:r>
              <a:rPr lang="en-US" dirty="0" smtClean="0"/>
              <a:t>)</a:t>
            </a:r>
            <a:endParaRPr lang="en-US" dirty="0"/>
          </a:p>
          <a:p>
            <a:pPr lvl="1"/>
            <a:r>
              <a:rPr lang="en-US" dirty="0"/>
              <a:t>Have been requested by DOE to prepare a </a:t>
            </a:r>
            <a:r>
              <a:rPr lang="en-US" dirty="0" smtClean="0"/>
              <a:t>transition plan</a:t>
            </a:r>
          </a:p>
          <a:p>
            <a:pPr lvl="2"/>
            <a:r>
              <a:rPr lang="en-US" dirty="0"/>
              <a:t>P</a:t>
            </a:r>
            <a:r>
              <a:rPr lang="en-US" dirty="0" smtClean="0"/>
              <a:t>reserve critical investments – both technical and human resources</a:t>
            </a:r>
          </a:p>
          <a:p>
            <a:pPr lvl="2"/>
            <a:r>
              <a:rPr lang="en-US" dirty="0" smtClean="0"/>
              <a:t>Sensitivity to international commitments</a:t>
            </a:r>
          </a:p>
          <a:p>
            <a:pPr lvl="2"/>
            <a:r>
              <a:rPr lang="en-US" dirty="0" smtClean="0"/>
              <a:t>3 Major Thrusts:</a:t>
            </a:r>
          </a:p>
          <a:p>
            <a:pPr lvl="3"/>
            <a:r>
              <a:rPr lang="en-US" dirty="0" smtClean="0"/>
              <a:t>MICE Conclusion</a:t>
            </a:r>
          </a:p>
          <a:p>
            <a:pPr lvl="3"/>
            <a:r>
              <a:rPr lang="en-US" dirty="0" smtClean="0"/>
              <a:t>Critical activities that should be preserved within the GARD program</a:t>
            </a:r>
          </a:p>
          <a:p>
            <a:pPr lvl="3"/>
            <a:r>
              <a:rPr lang="en-US" dirty="0" smtClean="0"/>
              <a:t>Lower priority items that will be deferred</a:t>
            </a:r>
            <a:endParaRPr lang="en-US" dirty="0"/>
          </a:p>
          <a:p>
            <a:pPr lvl="2"/>
            <a:r>
              <a:rPr lang="en-US" dirty="0" smtClean="0"/>
              <a:t>Review planned in several weeks</a:t>
            </a:r>
          </a:p>
          <a:p>
            <a:pPr lvl="3"/>
            <a:r>
              <a:rPr lang="en-US" dirty="0" smtClean="0"/>
              <a:t>Will serve as input to the Accelerator R&amp;D Panel </a:t>
            </a:r>
            <a:endParaRPr lang="en-US" dirty="0"/>
          </a:p>
          <a:p>
            <a:pPr lvl="3"/>
            <a:r>
              <a:rPr lang="en-US" dirty="0" smtClean="0"/>
              <a:t>Will determine FY15 budget while awaiting the panel’s report</a:t>
            </a:r>
            <a:endParaRPr lang="en-US" dirty="0"/>
          </a:p>
          <a:p>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18</a:t>
            </a:fld>
            <a:endParaRPr lang="en-US">
              <a:solidFill>
                <a:prstClr val="black">
                  <a:tint val="75000"/>
                </a:prstClr>
              </a:solidFill>
              <a:latin typeface="Arial"/>
            </a:endParaRPr>
          </a:p>
        </p:txBody>
      </p:sp>
    </p:spTree>
    <p:extLst>
      <p:ext uri="{BB962C8B-B14F-4D97-AF65-F5344CB8AC3E}">
        <p14:creationId xmlns:p14="http://schemas.microsoft.com/office/powerpoint/2010/main" val="12194473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Backup Slides</a:t>
            </a:r>
            <a:br>
              <a:rPr lang="en-US" dirty="0" smtClean="0"/>
            </a:br>
            <a:endParaRPr lang="en-US" dirty="0"/>
          </a:p>
        </p:txBody>
      </p:sp>
      <p:sp>
        <p:nvSpPr>
          <p:cNvPr id="8" name="Text Placeholder 7"/>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19</a:t>
            </a:fld>
            <a:endParaRPr lang="en-US">
              <a:solidFill>
                <a:prstClr val="black">
                  <a:tint val="75000"/>
                </a:prstClr>
              </a:solidFill>
              <a:latin typeface="Arial"/>
            </a:endParaRPr>
          </a:p>
        </p:txBody>
      </p:sp>
    </p:spTree>
    <p:extLst>
      <p:ext uri="{BB962C8B-B14F-4D97-AF65-F5344CB8AC3E}">
        <p14:creationId xmlns:p14="http://schemas.microsoft.com/office/powerpoint/2010/main" val="362680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Mission</a:t>
            </a:r>
            <a:endParaRPr lang="en-US" dirty="0"/>
          </a:p>
        </p:txBody>
      </p:sp>
      <p:sp>
        <p:nvSpPr>
          <p:cNvPr id="3" name="Content Placeholder 2"/>
          <p:cNvSpPr>
            <a:spLocks noGrp="1"/>
          </p:cNvSpPr>
          <p:nvPr>
            <p:ph idx="1"/>
          </p:nvPr>
        </p:nvSpPr>
        <p:spPr>
          <a:xfrm>
            <a:off x="165100" y="1003301"/>
            <a:ext cx="8921750" cy="5715000"/>
          </a:xfrm>
        </p:spPr>
        <p:txBody>
          <a:bodyPr>
            <a:normAutofit fontScale="92500" lnSpcReduction="20000"/>
          </a:bodyPr>
          <a:lstStyle/>
          <a:p>
            <a:pPr marL="0" indent="0" algn="just">
              <a:buNone/>
            </a:pPr>
            <a:r>
              <a:rPr lang="en-US" sz="1700" i="1" dirty="0">
                <a:solidFill>
                  <a:schemeClr val="accent2">
                    <a:lumMod val="20000"/>
                    <a:lumOff val="80000"/>
                  </a:schemeClr>
                </a:solidFill>
              </a:rPr>
              <a:t>The mission of the Muon Accelerator Program (MAP) is to develop and demonstrate the concepts and critical technologies required to produce, capture, condition, accelerate, and store intense beams of muons for Muon Colliders and Neutrino Factories. </a:t>
            </a:r>
            <a:r>
              <a:rPr lang="en-US" sz="1700" i="1" dirty="0">
                <a:solidFill>
                  <a:srgbClr val="FFFF00"/>
                </a:solidFill>
              </a:rPr>
              <a:t>The goal of MAP is to deliver results that will permit the high-energy physics community to make an informed choice of the optimal path to a high-energy lepton collider and/or a next-generation neutrino beam facility. </a:t>
            </a:r>
            <a:r>
              <a:rPr lang="en-US" sz="1700" i="1" dirty="0">
                <a:solidFill>
                  <a:schemeClr val="accent2">
                    <a:lumMod val="20000"/>
                    <a:lumOff val="80000"/>
                  </a:schemeClr>
                </a:solidFill>
              </a:rPr>
              <a:t>Coordination with the parallel Muon Collider Physics and Detector Study and with the International Design Study of a Neutrino Factory will ensure MAP responsiveness to physics requirements.</a:t>
            </a:r>
          </a:p>
          <a:p>
            <a:pPr marL="0" indent="0">
              <a:buNone/>
            </a:pPr>
            <a:endParaRPr lang="en-US" sz="200" i="1" dirty="0" smtClean="0"/>
          </a:p>
          <a:p>
            <a:pPr marL="0" indent="0">
              <a:buNone/>
            </a:pPr>
            <a:r>
              <a:rPr lang="en-US" sz="2400" dirty="0" smtClean="0"/>
              <a:t>How we are executing this mission?</a:t>
            </a:r>
          </a:p>
          <a:p>
            <a:pPr marL="457200" lvl="1" indent="0">
              <a:buNone/>
            </a:pPr>
            <a:r>
              <a:rPr lang="en-US" sz="2000" i="1" dirty="0" smtClean="0">
                <a:solidFill>
                  <a:srgbClr val="FFFF00"/>
                </a:solidFill>
              </a:rPr>
              <a:t>By supporting the development of muon accelerator technologies for the full range of capabilities described:</a:t>
            </a:r>
          </a:p>
          <a:p>
            <a:pPr lvl="1"/>
            <a:r>
              <a:rPr lang="en-US" sz="2000" dirty="0" smtClean="0"/>
              <a:t>Short baseline neutrino factory:  </a:t>
            </a:r>
          </a:p>
          <a:p>
            <a:pPr lvl="2"/>
            <a:r>
              <a:rPr lang="en-US" sz="1700" dirty="0" smtClean="0">
                <a:solidFill>
                  <a:srgbClr val="FFFF00"/>
                </a:solidFill>
              </a:rPr>
              <a:t>nuSTORM</a:t>
            </a:r>
            <a:r>
              <a:rPr lang="en-US" sz="1700" dirty="0" smtClean="0"/>
              <a:t> design, costing and proposal – </a:t>
            </a:r>
            <a:br>
              <a:rPr lang="en-US" sz="1700" dirty="0" smtClean="0"/>
            </a:br>
            <a:r>
              <a:rPr lang="en-US" sz="1700" dirty="0" smtClean="0"/>
              <a:t>a design for which </a:t>
            </a:r>
            <a:r>
              <a:rPr lang="en-US" sz="1700" i="1" dirty="0" smtClean="0">
                <a:solidFill>
                  <a:srgbClr val="FFFF00"/>
                </a:solidFill>
              </a:rPr>
              <a:t>no new technology requirements exist</a:t>
            </a:r>
            <a:endParaRPr lang="en-US" sz="1700" dirty="0" smtClean="0">
              <a:solidFill>
                <a:srgbClr val="FFFF00"/>
              </a:solidFill>
            </a:endParaRPr>
          </a:p>
          <a:p>
            <a:pPr lvl="1"/>
            <a:r>
              <a:rPr lang="en-US" sz="2000" dirty="0" smtClean="0"/>
              <a:t>Long baseline neutrino factory:  </a:t>
            </a:r>
          </a:p>
          <a:p>
            <a:pPr lvl="2"/>
            <a:r>
              <a:rPr lang="en-US" sz="1700" dirty="0" smtClean="0"/>
              <a:t>IDS-NF design – </a:t>
            </a:r>
            <a:r>
              <a:rPr lang="en-US" sz="1700" i="1" dirty="0" smtClean="0"/>
              <a:t>aimed at optimal physics reach</a:t>
            </a:r>
            <a:endParaRPr lang="en-US" sz="1700" dirty="0" smtClean="0"/>
          </a:p>
          <a:p>
            <a:pPr lvl="2"/>
            <a:r>
              <a:rPr lang="en-US" sz="1700" dirty="0" smtClean="0"/>
              <a:t>Staged complex at Fermilab  –</a:t>
            </a:r>
            <a:br>
              <a:rPr lang="en-US" sz="1700" dirty="0" smtClean="0"/>
            </a:br>
            <a:r>
              <a:rPr lang="en-US" sz="1700" i="1" dirty="0" smtClean="0"/>
              <a:t>aimed at a </a:t>
            </a:r>
            <a:r>
              <a:rPr lang="en-US" sz="1700" b="1" i="1" dirty="0" smtClean="0">
                <a:solidFill>
                  <a:srgbClr val="FFFF00"/>
                </a:solidFill>
              </a:rPr>
              <a:t>realistic</a:t>
            </a:r>
            <a:r>
              <a:rPr lang="en-US" sz="1700" i="1" dirty="0" smtClean="0">
                <a:solidFill>
                  <a:srgbClr val="FFFF00"/>
                </a:solidFill>
              </a:rPr>
              <a:t> </a:t>
            </a:r>
            <a:r>
              <a:rPr lang="en-US" sz="1700" i="1" dirty="0" smtClean="0"/>
              <a:t>(</a:t>
            </a:r>
            <a:r>
              <a:rPr lang="en-US" sz="1700" i="1" dirty="0" err="1" smtClean="0"/>
              <a:t>ie</a:t>
            </a:r>
            <a:r>
              <a:rPr lang="en-US" sz="1700" i="1" dirty="0" smtClean="0"/>
              <a:t>, staged) deployment of NF capabilities </a:t>
            </a:r>
            <a:r>
              <a:rPr lang="en-US" sz="1700" i="1" dirty="0" smtClean="0">
                <a:latin typeface="Wingdings 3" charset="2"/>
                <a:cs typeface="Wingdings 3" charset="2"/>
              </a:rPr>
              <a:t>a</a:t>
            </a:r>
            <a:r>
              <a:rPr lang="en-US" sz="1700" i="1" dirty="0" smtClean="0">
                <a:cs typeface="Wingdings 3" charset="2"/>
              </a:rPr>
              <a:t> </a:t>
            </a:r>
            <a:r>
              <a:rPr lang="en-US" sz="1700" b="1" i="1" dirty="0" smtClean="0">
                <a:solidFill>
                  <a:srgbClr val="FFFF00"/>
                </a:solidFill>
                <a:cs typeface="Wingdings 3" charset="2"/>
              </a:rPr>
              <a:t>NuMAX</a:t>
            </a:r>
            <a:r>
              <a:rPr lang="en-US" sz="1700" i="1" dirty="0" smtClean="0">
                <a:solidFill>
                  <a:srgbClr val="FFFF00"/>
                </a:solidFill>
                <a:cs typeface="Wingdings 3" charset="2"/>
              </a:rPr>
              <a:t> </a:t>
            </a:r>
            <a:r>
              <a:rPr lang="en-US" sz="1700" i="1" dirty="0" smtClean="0">
                <a:cs typeface="Wingdings 3" charset="2"/>
              </a:rPr>
              <a:t>concept</a:t>
            </a:r>
          </a:p>
          <a:p>
            <a:pPr lvl="3"/>
            <a:r>
              <a:rPr lang="en-US" sz="1700" i="1" dirty="0" smtClean="0">
                <a:cs typeface="Wingdings 3" charset="2"/>
              </a:rPr>
              <a:t>Starting with a </a:t>
            </a:r>
            <a:r>
              <a:rPr lang="en-US" sz="1700" i="1" dirty="0" smtClean="0">
                <a:solidFill>
                  <a:srgbClr val="FFFF00"/>
                </a:solidFill>
                <a:cs typeface="Wingdings 3" charset="2"/>
              </a:rPr>
              <a:t>1 MW proton driver and no ionization cooling…</a:t>
            </a:r>
            <a:endParaRPr lang="en-US" sz="1700" i="1" dirty="0" smtClean="0">
              <a:solidFill>
                <a:srgbClr val="FFFF00"/>
              </a:solidFill>
            </a:endParaRPr>
          </a:p>
          <a:p>
            <a:pPr lvl="1"/>
            <a:r>
              <a:rPr lang="en-US" sz="2000" dirty="0" smtClean="0">
                <a:solidFill>
                  <a:srgbClr val="FFFF00"/>
                </a:solidFill>
              </a:rPr>
              <a:t>Collider options:</a:t>
            </a:r>
          </a:p>
          <a:p>
            <a:pPr lvl="2"/>
            <a:r>
              <a:rPr lang="en-US" sz="1700" dirty="0" smtClean="0"/>
              <a:t>From a </a:t>
            </a:r>
            <a:r>
              <a:rPr lang="en-US" sz="1700" i="1" dirty="0" smtClean="0"/>
              <a:t>Higgs Factory </a:t>
            </a:r>
            <a:r>
              <a:rPr lang="en-US" sz="1700" dirty="0" smtClean="0"/>
              <a:t>to…</a:t>
            </a:r>
          </a:p>
          <a:p>
            <a:pPr lvl="2"/>
            <a:r>
              <a:rPr lang="en-US" sz="1700" dirty="0" smtClean="0"/>
              <a:t>A </a:t>
            </a:r>
            <a:r>
              <a:rPr lang="en-US" sz="1700" i="1" dirty="0" smtClean="0"/>
              <a:t>multi-TeV Collider</a:t>
            </a:r>
            <a:r>
              <a:rPr lang="en-US" sz="1700" dirty="0" smtClean="0"/>
              <a:t> (extending up to energy ranges that may be required by LHC results)</a:t>
            </a:r>
          </a:p>
          <a:p>
            <a:pPr lvl="2"/>
            <a:r>
              <a:rPr lang="en-US" sz="1700" dirty="0" smtClean="0"/>
              <a:t>Again </a:t>
            </a:r>
            <a:r>
              <a:rPr lang="en-US" sz="1700" dirty="0" smtClean="0">
                <a:solidFill>
                  <a:srgbClr val="FFFF00"/>
                </a:solidFill>
              </a:rPr>
              <a:t>utilizing a staged complex at Fermilab…</a:t>
            </a:r>
            <a:endParaRPr lang="en-US" sz="1700" dirty="0">
              <a:solidFill>
                <a:srgbClr val="FFFF00"/>
              </a:solidFill>
            </a:endParaRP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8A5FAC83-C8C4-8046-B35B-A89823688311}" type="slidenum">
              <a:rPr lang="en-US" smtClean="0">
                <a:solidFill>
                  <a:prstClr val="black">
                    <a:tint val="75000"/>
                  </a:prstClr>
                </a:solidFill>
                <a:latin typeface="Arial"/>
              </a:rPr>
              <a:pPr/>
              <a:t>2</a:t>
            </a:fld>
            <a:endParaRPr lang="en-US">
              <a:solidFill>
                <a:prstClr val="black">
                  <a:tint val="75000"/>
                </a:prstClr>
              </a:solidFill>
              <a:latin typeface="Arial"/>
            </a:endParaRPr>
          </a:p>
        </p:txBody>
      </p:sp>
    </p:spTree>
    <p:extLst>
      <p:ext uri="{BB962C8B-B14F-4D97-AF65-F5344CB8AC3E}">
        <p14:creationId xmlns:p14="http://schemas.microsoft.com/office/powerpoint/2010/main" val="334283948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I</a:t>
            </a:r>
            <a:endParaRPr lang="en-US" dirty="0"/>
          </a:p>
        </p:txBody>
      </p:sp>
      <p:sp>
        <p:nvSpPr>
          <p:cNvPr id="3" name="Content Placeholder 2"/>
          <p:cNvSpPr>
            <a:spLocks noGrp="1"/>
          </p:cNvSpPr>
          <p:nvPr>
            <p:ph idx="1"/>
          </p:nvPr>
        </p:nvSpPr>
        <p:spPr>
          <a:xfrm>
            <a:off x="0" y="1050926"/>
            <a:ext cx="9086850" cy="5362574"/>
          </a:xfrm>
        </p:spPr>
        <p:txBody>
          <a:bodyPr>
            <a:normAutofit/>
          </a:bodyPr>
          <a:lstStyle/>
          <a:p>
            <a:r>
              <a:rPr lang="en-US" dirty="0">
                <a:solidFill>
                  <a:srgbClr val="FFFF00"/>
                </a:solidFill>
              </a:rPr>
              <a:t>Muon </a:t>
            </a:r>
            <a:r>
              <a:rPr lang="en-US" dirty="0" smtClean="0">
                <a:solidFill>
                  <a:srgbClr val="FFFF00"/>
                </a:solidFill>
              </a:rPr>
              <a:t>accelerators can provide unique options for a facility </a:t>
            </a:r>
            <a:r>
              <a:rPr lang="en-US" dirty="0">
                <a:solidFill>
                  <a:srgbClr val="FFFF00"/>
                </a:solidFill>
              </a:rPr>
              <a:t>at the </a:t>
            </a:r>
            <a:r>
              <a:rPr lang="en-US" dirty="0" smtClean="0">
                <a:solidFill>
                  <a:srgbClr val="FFFF00"/>
                </a:solidFill>
              </a:rPr>
              <a:t>intensity </a:t>
            </a:r>
            <a:r>
              <a:rPr lang="en-US" dirty="0">
                <a:solidFill>
                  <a:srgbClr val="FFFF00"/>
                </a:solidFill>
              </a:rPr>
              <a:t>and </a:t>
            </a:r>
            <a:r>
              <a:rPr lang="en-US" dirty="0" smtClean="0">
                <a:solidFill>
                  <a:srgbClr val="FFFF00"/>
                </a:solidFill>
              </a:rPr>
              <a:t>energy </a:t>
            </a:r>
            <a:r>
              <a:rPr lang="en-US" dirty="0">
                <a:solidFill>
                  <a:srgbClr val="FFFF00"/>
                </a:solidFill>
              </a:rPr>
              <a:t>frontiers</a:t>
            </a:r>
          </a:p>
          <a:p>
            <a:pPr lvl="1"/>
            <a:r>
              <a:rPr lang="en-US" dirty="0" smtClean="0"/>
              <a:t>Precision neutrino measurements </a:t>
            </a:r>
            <a:r>
              <a:rPr lang="en-US" dirty="0" smtClean="0">
                <a:solidFill>
                  <a:srgbClr val="3366FF"/>
                </a:solidFill>
                <a:latin typeface="Wingdings 3" charset="2"/>
                <a:cs typeface="Wingdings 3" charset="2"/>
              </a:rPr>
              <a:t>a</a:t>
            </a:r>
            <a:r>
              <a:rPr lang="en-US" dirty="0" smtClean="0">
                <a:solidFill>
                  <a:srgbClr val="3366FF"/>
                </a:solidFill>
              </a:rPr>
              <a:t> sensitivity to new physics</a:t>
            </a:r>
          </a:p>
          <a:p>
            <a:pPr lvl="1"/>
            <a:r>
              <a:rPr lang="en-US" dirty="0" smtClean="0"/>
              <a:t>A promising path to a multi</a:t>
            </a:r>
            <a:r>
              <a:rPr lang="en-US" dirty="0"/>
              <a:t>-</a:t>
            </a:r>
            <a:r>
              <a:rPr lang="en-US" dirty="0" smtClean="0"/>
              <a:t>TeV lepton collider:</a:t>
            </a:r>
          </a:p>
          <a:p>
            <a:pPr lvl="2"/>
            <a:r>
              <a:rPr lang="en-US" dirty="0" smtClean="0"/>
              <a:t> if required by </a:t>
            </a:r>
            <a:r>
              <a:rPr lang="en-US" dirty="0"/>
              <a:t>(new</a:t>
            </a:r>
            <a:r>
              <a:rPr lang="en-US" dirty="0" smtClean="0"/>
              <a:t>) physics results</a:t>
            </a:r>
          </a:p>
          <a:p>
            <a:pPr lvl="2"/>
            <a:r>
              <a:rPr lang="en-US" dirty="0" smtClean="0"/>
              <a:t> </a:t>
            </a:r>
            <a:r>
              <a:rPr lang="en-US" dirty="0"/>
              <a:t>with reasonable </a:t>
            </a:r>
            <a:r>
              <a:rPr lang="en-US" dirty="0" smtClean="0"/>
              <a:t>footprint, </a:t>
            </a:r>
            <a:r>
              <a:rPr lang="en-US" dirty="0"/>
              <a:t>cost &amp; power consumption</a:t>
            </a:r>
          </a:p>
          <a:p>
            <a:pPr lvl="1"/>
            <a:r>
              <a:rPr lang="en-US" dirty="0" smtClean="0"/>
              <a:t>A TeV-scale collider has complementary discovery potential </a:t>
            </a:r>
            <a:r>
              <a:rPr lang="en-US" dirty="0"/>
              <a:t>to a 100TeV </a:t>
            </a:r>
            <a:r>
              <a:rPr lang="en-US" dirty="0" err="1"/>
              <a:t>pp</a:t>
            </a:r>
            <a:r>
              <a:rPr lang="en-US" dirty="0"/>
              <a:t> </a:t>
            </a:r>
            <a:r>
              <a:rPr lang="en-US" dirty="0" smtClean="0"/>
              <a:t>FCC </a:t>
            </a:r>
          </a:p>
          <a:p>
            <a:pPr lvl="2"/>
            <a:r>
              <a:rPr lang="en-US" dirty="0"/>
              <a:t>S</a:t>
            </a:r>
            <a:r>
              <a:rPr lang="en-US" dirty="0" smtClean="0"/>
              <a:t>ee talk by </a:t>
            </a:r>
            <a:r>
              <a:rPr lang="en-US" dirty="0" err="1" smtClean="0"/>
              <a:t>Estia</a:t>
            </a:r>
            <a:r>
              <a:rPr lang="en-US" dirty="0" smtClean="0"/>
              <a:t> </a:t>
            </a:r>
            <a:r>
              <a:rPr lang="en-US" dirty="0" err="1" smtClean="0"/>
              <a:t>Eichten</a:t>
            </a:r>
            <a:r>
              <a:rPr lang="en-US" dirty="0"/>
              <a:t>:  https://</a:t>
            </a:r>
            <a:r>
              <a:rPr lang="en-US" dirty="0" err="1"/>
              <a:t>indico.fnal.gov</a:t>
            </a:r>
            <a:r>
              <a:rPr lang="en-US" dirty="0"/>
              <a:t>/</a:t>
            </a:r>
            <a:r>
              <a:rPr lang="en-US" dirty="0" err="1"/>
              <a:t>getFile.py</a:t>
            </a:r>
            <a:r>
              <a:rPr lang="en-US" dirty="0"/>
              <a:t>/</a:t>
            </a:r>
            <a:r>
              <a:rPr lang="en-US" dirty="0" err="1"/>
              <a:t>access?contribId</a:t>
            </a:r>
            <a:r>
              <a:rPr lang="en-US" dirty="0"/>
              <a:t>=16&amp;sessionId=0&amp;resId=0&amp;materialId=</a:t>
            </a:r>
            <a:r>
              <a:rPr lang="en-US" dirty="0" err="1"/>
              <a:t>slides&amp;confId</a:t>
            </a:r>
            <a:r>
              <a:rPr lang="en-US" dirty="0"/>
              <a:t>=</a:t>
            </a:r>
            <a:r>
              <a:rPr lang="en-US" dirty="0" smtClean="0"/>
              <a:t>8326)</a:t>
            </a:r>
            <a:endParaRPr lang="en-US" dirty="0"/>
          </a:p>
          <a:p>
            <a:pPr lvl="1"/>
            <a:r>
              <a:rPr lang="en-US" dirty="0"/>
              <a:t>MAP </a:t>
            </a:r>
            <a:r>
              <a:rPr lang="en-US" dirty="0" smtClean="0"/>
              <a:t>Program Execution Plan endorsed by DOE Review in Feb 2014 for completion of feasibility assessment by 2020.</a:t>
            </a:r>
          </a:p>
          <a:p>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20</a:t>
            </a:fld>
            <a:endParaRPr lang="en-US">
              <a:solidFill>
                <a:prstClr val="black">
                  <a:tint val="75000"/>
                </a:prstClr>
              </a:solidFill>
              <a:latin typeface="Arial"/>
            </a:endParaRPr>
          </a:p>
        </p:txBody>
      </p:sp>
    </p:spTree>
    <p:extLst>
      <p:ext uri="{BB962C8B-B14F-4D97-AF65-F5344CB8AC3E}">
        <p14:creationId xmlns:p14="http://schemas.microsoft.com/office/powerpoint/2010/main" val="14212353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II</a:t>
            </a:r>
            <a:endParaRPr lang="en-US" dirty="0"/>
          </a:p>
        </p:txBody>
      </p:sp>
      <p:sp>
        <p:nvSpPr>
          <p:cNvPr id="3" name="Content Placeholder 2"/>
          <p:cNvSpPr>
            <a:spLocks noGrp="1"/>
          </p:cNvSpPr>
          <p:nvPr>
            <p:ph idx="1"/>
          </p:nvPr>
        </p:nvSpPr>
        <p:spPr/>
        <p:txBody>
          <a:bodyPr>
            <a:normAutofit fontScale="92500"/>
          </a:bodyPr>
          <a:lstStyle/>
          <a:p>
            <a:r>
              <a:rPr lang="en-US" dirty="0" smtClean="0">
                <a:solidFill>
                  <a:srgbClr val="FFFF00"/>
                </a:solidFill>
              </a:rPr>
              <a:t>MASS:  An </a:t>
            </a:r>
            <a:r>
              <a:rPr lang="en-US" dirty="0">
                <a:solidFill>
                  <a:srgbClr val="FFFF00"/>
                </a:solidFill>
              </a:rPr>
              <a:t>attractive Staging Path for Muon </a:t>
            </a:r>
            <a:r>
              <a:rPr lang="en-US" dirty="0" smtClean="0">
                <a:solidFill>
                  <a:srgbClr val="FFFF00"/>
                </a:solidFill>
              </a:rPr>
              <a:t>Accelerators</a:t>
            </a:r>
            <a:endParaRPr lang="en-US" dirty="0">
              <a:solidFill>
                <a:srgbClr val="FFFF00"/>
              </a:solidFill>
            </a:endParaRPr>
          </a:p>
          <a:p>
            <a:pPr lvl="1"/>
            <a:r>
              <a:rPr lang="en-US" dirty="0" smtClean="0"/>
              <a:t>A series </a:t>
            </a:r>
            <a:r>
              <a:rPr lang="en-US" dirty="0"/>
              <a:t>of facilities with increasing complexity and </a:t>
            </a:r>
            <a:r>
              <a:rPr lang="en-US" dirty="0" smtClean="0"/>
              <a:t>physics reach – </a:t>
            </a:r>
            <a:r>
              <a:rPr lang="en-US" i="1" u="sng" dirty="0" smtClean="0"/>
              <a:t>with manageable budget and risk for each stage</a:t>
            </a:r>
            <a:endParaRPr lang="en-US" i="1" u="sng" dirty="0"/>
          </a:p>
          <a:p>
            <a:pPr lvl="1"/>
            <a:r>
              <a:rPr lang="en-US" dirty="0" smtClean="0"/>
              <a:t>Provides an integrated </a:t>
            </a:r>
            <a:r>
              <a:rPr lang="en-US" dirty="0"/>
              <a:t>R&amp;D platform at each stage for validation of </a:t>
            </a:r>
            <a:r>
              <a:rPr lang="en-US" dirty="0" smtClean="0"/>
              <a:t>the technologies required by subsequent stages</a:t>
            </a:r>
            <a:endParaRPr lang="en-US" dirty="0"/>
          </a:p>
          <a:p>
            <a:pPr lvl="1"/>
            <a:r>
              <a:rPr lang="en-US" dirty="0" smtClean="0"/>
              <a:t>Dates for informed </a:t>
            </a:r>
            <a:r>
              <a:rPr lang="en-US" dirty="0"/>
              <a:t>technical decisions for specific </a:t>
            </a:r>
            <a:r>
              <a:rPr lang="en-US" dirty="0" smtClean="0"/>
              <a:t>facilities:</a:t>
            </a:r>
          </a:p>
          <a:p>
            <a:pPr lvl="2"/>
            <a:r>
              <a:rPr lang="en-US" dirty="0"/>
              <a:t>E</a:t>
            </a:r>
            <a:r>
              <a:rPr lang="en-US" dirty="0" smtClean="0"/>
              <a:t>arly </a:t>
            </a:r>
            <a:r>
              <a:rPr lang="en-US" dirty="0"/>
              <a:t>2020s for a long-baseline Neutrino Factory (NuMAX</a:t>
            </a:r>
            <a:r>
              <a:rPr lang="en-US" dirty="0" smtClean="0"/>
              <a:t>)</a:t>
            </a:r>
          </a:p>
          <a:p>
            <a:pPr lvl="2"/>
            <a:r>
              <a:rPr lang="en-US" dirty="0"/>
              <a:t>L</a:t>
            </a:r>
            <a:r>
              <a:rPr lang="en-US" dirty="0" smtClean="0"/>
              <a:t>ate </a:t>
            </a:r>
            <a:r>
              <a:rPr lang="en-US" dirty="0"/>
              <a:t>2020s  for a Muon Collider </a:t>
            </a:r>
          </a:p>
          <a:p>
            <a:pPr lvl="1"/>
            <a:r>
              <a:rPr lang="en-US" i="1" dirty="0">
                <a:solidFill>
                  <a:schemeClr val="bg2">
                    <a:lumMod val="90000"/>
                  </a:schemeClr>
                </a:solidFill>
              </a:rPr>
              <a:t>A facility </a:t>
            </a:r>
            <a:r>
              <a:rPr lang="en-US" i="1" dirty="0" smtClean="0">
                <a:solidFill>
                  <a:schemeClr val="bg2">
                    <a:lumMod val="90000"/>
                  </a:schemeClr>
                </a:solidFill>
              </a:rPr>
              <a:t>capable of flexibility in adapting </a:t>
            </a:r>
            <a:r>
              <a:rPr lang="en-US" i="1" dirty="0">
                <a:solidFill>
                  <a:schemeClr val="bg2">
                    <a:lumMod val="90000"/>
                  </a:schemeClr>
                </a:solidFill>
              </a:rPr>
              <a:t>to a range of physics requirements</a:t>
            </a:r>
          </a:p>
          <a:p>
            <a:r>
              <a:rPr lang="en-US" dirty="0">
                <a:solidFill>
                  <a:srgbClr val="FFFF00"/>
                </a:solidFill>
              </a:rPr>
              <a:t>U</a:t>
            </a:r>
            <a:r>
              <a:rPr lang="en-US" dirty="0" smtClean="0">
                <a:solidFill>
                  <a:srgbClr val="FFFF00"/>
                </a:solidFill>
              </a:rPr>
              <a:t>niquely suited to the accelerator complex at Fermilab</a:t>
            </a:r>
          </a:p>
          <a:p>
            <a:pPr lvl="1"/>
            <a:r>
              <a:rPr lang="en-US" dirty="0" smtClean="0"/>
              <a:t>A natural extension of the LBNF concept</a:t>
            </a:r>
          </a:p>
          <a:p>
            <a:pPr lvl="1"/>
            <a:r>
              <a:rPr lang="en-US" dirty="0" smtClean="0"/>
              <a:t>Ability to respond to various physics thrusts</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21</a:t>
            </a:fld>
            <a:endParaRPr lang="en-US">
              <a:solidFill>
                <a:prstClr val="black">
                  <a:tint val="75000"/>
                </a:prstClr>
              </a:solidFill>
              <a:latin typeface="Arial"/>
            </a:endParaRPr>
          </a:p>
        </p:txBody>
      </p:sp>
    </p:spTree>
    <p:extLst>
      <p:ext uri="{BB962C8B-B14F-4D97-AF65-F5344CB8AC3E}">
        <p14:creationId xmlns:p14="http://schemas.microsoft.com/office/powerpoint/2010/main" val="9034042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a:t>
            </a:r>
            <a:endParaRPr lang="en-US" dirty="0"/>
          </a:p>
        </p:txBody>
      </p:sp>
      <p:sp>
        <p:nvSpPr>
          <p:cNvPr id="3" name="Content Placeholder 2"/>
          <p:cNvSpPr>
            <a:spLocks noGrp="1"/>
          </p:cNvSpPr>
          <p:nvPr>
            <p:ph idx="1"/>
          </p:nvPr>
        </p:nvSpPr>
        <p:spPr>
          <a:xfrm>
            <a:off x="165100" y="901700"/>
            <a:ext cx="8921750" cy="5651500"/>
          </a:xfrm>
        </p:spPr>
        <p:txBody>
          <a:bodyPr>
            <a:normAutofit/>
          </a:bodyPr>
          <a:lstStyle/>
          <a:p>
            <a:r>
              <a:rPr lang="en-US" sz="2400" dirty="0">
                <a:solidFill>
                  <a:srgbClr val="FFFF00"/>
                </a:solidFill>
              </a:rPr>
              <a:t>Where are we heading now?  P5 Recommendations…</a:t>
            </a:r>
          </a:p>
          <a:p>
            <a:pPr lvl="1"/>
            <a:r>
              <a:rPr lang="en-US" dirty="0" smtClean="0"/>
              <a:t>A plan for expedited completion of MICE was already  presented to </a:t>
            </a:r>
            <a:r>
              <a:rPr lang="en-US" dirty="0"/>
              <a:t>the MICE Project Board </a:t>
            </a:r>
            <a:r>
              <a:rPr lang="en-US" dirty="0" smtClean="0"/>
              <a:t>in </a:t>
            </a:r>
            <a:r>
              <a:rPr lang="en-US" dirty="0"/>
              <a:t>April </a:t>
            </a:r>
            <a:r>
              <a:rPr lang="en-US" dirty="0" smtClean="0"/>
              <a:t>– </a:t>
            </a:r>
            <a:r>
              <a:rPr lang="en-US" i="1" dirty="0" smtClean="0">
                <a:solidFill>
                  <a:srgbClr val="FFFF00"/>
                </a:solidFill>
              </a:rPr>
              <a:t>endorsed</a:t>
            </a:r>
          </a:p>
          <a:p>
            <a:pPr lvl="2"/>
            <a:r>
              <a:rPr lang="en-US" dirty="0" smtClean="0"/>
              <a:t>Includes </a:t>
            </a:r>
            <a:r>
              <a:rPr lang="en-US" i="1" dirty="0" smtClean="0">
                <a:solidFill>
                  <a:srgbClr val="FFFF00"/>
                </a:solidFill>
              </a:rPr>
              <a:t>Step IV measurements in 2015-16 </a:t>
            </a:r>
            <a:r>
              <a:rPr lang="en-US" dirty="0" smtClean="0"/>
              <a:t>and deployment of </a:t>
            </a:r>
            <a:br>
              <a:rPr lang="en-US" dirty="0" smtClean="0"/>
            </a:br>
            <a:r>
              <a:rPr lang="en-US" dirty="0" smtClean="0"/>
              <a:t>Step V configuration by 2017 (</a:t>
            </a:r>
            <a:r>
              <a:rPr lang="en-US" i="1" dirty="0" smtClean="0">
                <a:solidFill>
                  <a:srgbClr val="FFFF00"/>
                </a:solidFill>
              </a:rPr>
              <a:t>demonstration of “cooling with RF”</a:t>
            </a:r>
            <a:r>
              <a:rPr lang="en-US" dirty="0" smtClean="0"/>
              <a:t>)</a:t>
            </a:r>
            <a:endParaRPr lang="en-US" dirty="0"/>
          </a:p>
          <a:p>
            <a:pPr lvl="1"/>
            <a:r>
              <a:rPr lang="en-US" dirty="0"/>
              <a:t>Have been requested by DOE to prepare a </a:t>
            </a:r>
            <a:r>
              <a:rPr lang="en-US" dirty="0" smtClean="0"/>
              <a:t>transition plan</a:t>
            </a:r>
          </a:p>
          <a:p>
            <a:pPr lvl="2"/>
            <a:r>
              <a:rPr lang="en-US" dirty="0"/>
              <a:t>P</a:t>
            </a:r>
            <a:r>
              <a:rPr lang="en-US" dirty="0" smtClean="0"/>
              <a:t>reserve critical investments – both technical and human resources</a:t>
            </a:r>
          </a:p>
          <a:p>
            <a:pPr lvl="2"/>
            <a:r>
              <a:rPr lang="en-US" dirty="0" smtClean="0"/>
              <a:t>Sensitivity to international commitments</a:t>
            </a:r>
          </a:p>
          <a:p>
            <a:pPr lvl="2"/>
            <a:r>
              <a:rPr lang="en-US" dirty="0" smtClean="0"/>
              <a:t>3 Major Thrusts:</a:t>
            </a:r>
          </a:p>
          <a:p>
            <a:pPr lvl="3"/>
            <a:r>
              <a:rPr lang="en-US" dirty="0" smtClean="0"/>
              <a:t>MICE Conclusion</a:t>
            </a:r>
          </a:p>
          <a:p>
            <a:pPr lvl="3"/>
            <a:r>
              <a:rPr lang="en-US" dirty="0" smtClean="0"/>
              <a:t>Critical activities that should be preserved within the GARD program</a:t>
            </a:r>
          </a:p>
          <a:p>
            <a:pPr lvl="3"/>
            <a:r>
              <a:rPr lang="en-US" dirty="0" smtClean="0"/>
              <a:t>Lower priority items that will be deferred</a:t>
            </a:r>
            <a:endParaRPr lang="en-US" dirty="0"/>
          </a:p>
          <a:p>
            <a:pPr lvl="2"/>
            <a:r>
              <a:rPr lang="en-US" dirty="0" smtClean="0"/>
              <a:t>Review planned in several weeks</a:t>
            </a:r>
          </a:p>
          <a:p>
            <a:pPr lvl="3"/>
            <a:r>
              <a:rPr lang="en-US" dirty="0" smtClean="0"/>
              <a:t>Will serve as input to the Accelerator R&amp;D Panel </a:t>
            </a:r>
            <a:endParaRPr lang="en-US" dirty="0"/>
          </a:p>
          <a:p>
            <a:pPr lvl="3"/>
            <a:r>
              <a:rPr lang="en-US" dirty="0" smtClean="0"/>
              <a:t>Will determine FY15 budget while awaiting the panel’s report</a:t>
            </a:r>
            <a:endParaRPr lang="en-US" dirty="0"/>
          </a:p>
          <a:p>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22</a:t>
            </a:fld>
            <a:endParaRPr lang="en-US">
              <a:solidFill>
                <a:prstClr val="black">
                  <a:tint val="75000"/>
                </a:prstClr>
              </a:solidFill>
              <a:latin typeface="Arial"/>
            </a:endParaRPr>
          </a:p>
        </p:txBody>
      </p:sp>
    </p:spTree>
    <p:extLst>
      <p:ext uri="{BB962C8B-B14F-4D97-AF65-F5344CB8AC3E}">
        <p14:creationId xmlns:p14="http://schemas.microsoft.com/office/powerpoint/2010/main" val="24603154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MAP Initial Baseline Selection Process</a:t>
            </a:r>
            <a:endParaRPr lang="en-US" dirty="0"/>
          </a:p>
        </p:txBody>
      </p:sp>
      <p:sp>
        <p:nvSpPr>
          <p:cNvPr id="6" name="Content Placeholder 5"/>
          <p:cNvSpPr>
            <a:spLocks noGrp="1"/>
          </p:cNvSpPr>
          <p:nvPr>
            <p:ph idx="1"/>
          </p:nvPr>
        </p:nvSpPr>
        <p:spPr/>
        <p:txBody>
          <a:bodyPr>
            <a:normAutofit fontScale="92500" lnSpcReduction="20000"/>
          </a:bodyPr>
          <a:lstStyle/>
          <a:p>
            <a:r>
              <a:rPr lang="en-US" dirty="0" smtClean="0"/>
              <a:t>Now to 2016:</a:t>
            </a:r>
          </a:p>
          <a:p>
            <a:pPr lvl="1"/>
            <a:r>
              <a:rPr lang="en-US" dirty="0"/>
              <a:t>Explore, develop, and select the </a:t>
            </a:r>
            <a:r>
              <a:rPr lang="en-US" b="1" dirty="0"/>
              <a:t>Initial Baseline </a:t>
            </a:r>
            <a:r>
              <a:rPr lang="en-US" b="1" dirty="0" smtClean="0"/>
              <a:t>Design (IBS) </a:t>
            </a:r>
            <a:r>
              <a:rPr lang="en-US" dirty="0"/>
              <a:t>of all accelerator </a:t>
            </a:r>
            <a:r>
              <a:rPr lang="en-US" dirty="0" smtClean="0"/>
              <a:t>subsystems</a:t>
            </a:r>
          </a:p>
          <a:p>
            <a:pPr lvl="2"/>
            <a:r>
              <a:rPr lang="en-US" dirty="0" smtClean="0"/>
              <a:t>Clear specifications are absolutely critical to the technology demonstrations that are being undertaken to establish the feasibility of high intensity muon accelerators</a:t>
            </a:r>
          </a:p>
          <a:p>
            <a:pPr lvl="2"/>
            <a:r>
              <a:rPr lang="en-US" dirty="0" smtClean="0"/>
              <a:t>The coupling between design and technology is clearly iterative</a:t>
            </a:r>
          </a:p>
          <a:p>
            <a:pPr lvl="2"/>
            <a:r>
              <a:rPr lang="en-US" dirty="0" smtClean="0"/>
              <a:t>However, given the knowledge that we presently have, it is crucial to clearly define the design concepts for individual systems</a:t>
            </a:r>
          </a:p>
          <a:p>
            <a:pPr lvl="1"/>
            <a:r>
              <a:rPr lang="en-US" dirty="0" smtClean="0"/>
              <a:t>To enhance the quality of the designs, the IBS process will focus primarily on a site-specific implementation at Fermilab which would build on the superconducting linac upgrade presently being planned</a:t>
            </a:r>
          </a:p>
          <a:p>
            <a:pPr lvl="2"/>
            <a:r>
              <a:rPr lang="en-US" dirty="0" smtClean="0"/>
              <a:t>It will also focus on specifications that are compatible with the conclusions of the Muon Accelerator Staging Study (MASS)</a:t>
            </a:r>
            <a:endParaRPr lang="en-US" dirty="0"/>
          </a:p>
          <a:p>
            <a:r>
              <a:rPr lang="en-US" dirty="0" smtClean="0"/>
              <a:t>In the 2016-2020 timeframe, will launch the next set of feasibility R&amp;D activities (on the basis of the IBS-specified designs)</a:t>
            </a:r>
            <a:endParaRPr lang="en-US" dirty="0"/>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23</a:t>
            </a:fld>
            <a:endParaRPr lang="en-US">
              <a:solidFill>
                <a:prstClr val="black">
                  <a:tint val="75000"/>
                </a:prstClr>
              </a:solidFill>
              <a:latin typeface="Arial"/>
            </a:endParaRPr>
          </a:p>
        </p:txBody>
      </p:sp>
    </p:spTree>
    <p:extLst>
      <p:ext uri="{BB962C8B-B14F-4D97-AF65-F5344CB8AC3E}">
        <p14:creationId xmlns:p14="http://schemas.microsoft.com/office/powerpoint/2010/main" val="1944269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109538"/>
            <a:ext cx="7567612" cy="931862"/>
          </a:xfrm>
        </p:spPr>
        <p:txBody>
          <a:bodyPr>
            <a:normAutofit fontScale="90000"/>
          </a:bodyPr>
          <a:lstStyle/>
          <a:p>
            <a:r>
              <a:rPr lang="en-US" dirty="0" smtClean="0"/>
              <a:t>Technology Challenges – Tertiary Production</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1A889FD-0FCF-D447-9510-B18AD815D43D}" type="slidenum">
              <a:rPr lang="en-US" smtClean="0">
                <a:solidFill>
                  <a:prstClr val="black">
                    <a:tint val="75000"/>
                  </a:prstClr>
                </a:solidFill>
                <a:latin typeface="Arial"/>
              </a:rPr>
              <a:pPr/>
              <a:t>24</a:t>
            </a:fld>
            <a:endParaRPr lang="en-US">
              <a:solidFill>
                <a:prstClr val="black">
                  <a:tint val="75000"/>
                </a:prstClr>
              </a:solidFill>
              <a:latin typeface="Arial"/>
            </a:endParaRPr>
          </a:p>
        </p:txBody>
      </p:sp>
      <p:grpSp>
        <p:nvGrpSpPr>
          <p:cNvPr id="13" name="Group 12"/>
          <p:cNvGrpSpPr/>
          <p:nvPr/>
        </p:nvGrpSpPr>
        <p:grpSpPr>
          <a:xfrm>
            <a:off x="571500" y="1054099"/>
            <a:ext cx="7488767" cy="4186767"/>
            <a:chOff x="571500" y="1663699"/>
            <a:chExt cx="7488767" cy="4186767"/>
          </a:xfrm>
        </p:grpSpPr>
        <p:sp>
          <p:nvSpPr>
            <p:cNvPr id="7" name="Rectangle 6"/>
            <p:cNvSpPr/>
            <p:nvPr/>
          </p:nvSpPr>
          <p:spPr>
            <a:xfrm>
              <a:off x="571500" y="1663699"/>
              <a:ext cx="7488767" cy="4186767"/>
            </a:xfrm>
            <a:prstGeom prst="rect">
              <a:avLst/>
            </a:prstGeom>
            <a:solidFill>
              <a:schemeClr val="bg1"/>
            </a:solidFill>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pic>
          <p:nvPicPr>
            <p:cNvPr id="8" name="Content Placeholder 6" descr="MUsperP.jpg"/>
            <p:cNvPicPr>
              <a:picLocks noChangeAspect="1"/>
            </p:cNvPicPr>
            <p:nvPr/>
          </p:nvPicPr>
          <p:blipFill rotWithShape="1">
            <a:blip r:embed="rId2"/>
            <a:srcRect l="1593" t="2906" r="397" b="2588"/>
            <a:stretch/>
          </p:blipFill>
          <p:spPr>
            <a:xfrm>
              <a:off x="687388" y="1922463"/>
              <a:ext cx="7313612" cy="3868737"/>
            </a:xfrm>
            <a:prstGeom prst="rect">
              <a:avLst/>
            </a:prstGeom>
          </p:spPr>
        </p:pic>
        <p:sp>
          <p:nvSpPr>
            <p:cNvPr id="9" name="Rectangle 39"/>
            <p:cNvSpPr>
              <a:spLocks noChangeArrowheads="1"/>
            </p:cNvSpPr>
            <p:nvPr/>
          </p:nvSpPr>
          <p:spPr bwMode="auto">
            <a:xfrm>
              <a:off x="1398588" y="1854200"/>
              <a:ext cx="6088062" cy="1192213"/>
            </a:xfrm>
            <a:prstGeom prst="rect">
              <a:avLst/>
            </a:prstGeom>
            <a:noFill/>
            <a:ln w="19050">
              <a:noFill/>
              <a:miter lim="800000"/>
              <a:headEnd/>
              <a:tailEnd/>
            </a:ln>
          </p:spPr>
          <p:txBody>
            <a:bodyPr wrap="none" anchor="ctr"/>
            <a:lstStyle/>
            <a:p>
              <a:endParaRPr lang="en-US">
                <a:solidFill>
                  <a:prstClr val="black"/>
                </a:solidFill>
                <a:latin typeface="Arial"/>
              </a:endParaRPr>
            </a:p>
          </p:txBody>
        </p:sp>
        <p:pic>
          <p:nvPicPr>
            <p:cNvPr id="10" name="Picture 36" descr="coollinebase102"/>
            <p:cNvPicPr>
              <a:picLocks noChangeAspect="1" noChangeArrowheads="1"/>
            </p:cNvPicPr>
            <p:nvPr/>
          </p:nvPicPr>
          <p:blipFill rotWithShape="1">
            <a:blip r:embed="rId3"/>
            <a:srcRect t="19418" b="15858"/>
            <a:stretch/>
          </p:blipFill>
          <p:spPr bwMode="auto">
            <a:xfrm>
              <a:off x="1333500" y="1778001"/>
              <a:ext cx="5568950" cy="635000"/>
            </a:xfrm>
            <a:prstGeom prst="rect">
              <a:avLst/>
            </a:prstGeom>
            <a:noFill/>
            <a:ln w="9525">
              <a:noFill/>
              <a:miter lim="800000"/>
              <a:headEnd/>
              <a:tailEnd/>
            </a:ln>
          </p:spPr>
        </p:pic>
        <p:sp>
          <p:nvSpPr>
            <p:cNvPr id="11" name="TextBox 27"/>
            <p:cNvSpPr txBox="1">
              <a:spLocks noChangeArrowheads="1"/>
            </p:cNvSpPr>
            <p:nvPr/>
          </p:nvSpPr>
          <p:spPr bwMode="auto">
            <a:xfrm>
              <a:off x="6156325" y="4614863"/>
              <a:ext cx="854075" cy="338137"/>
            </a:xfrm>
            <a:prstGeom prst="rect">
              <a:avLst/>
            </a:prstGeom>
            <a:solidFill>
              <a:schemeClr val="bg1"/>
            </a:solidFill>
            <a:ln w="9525">
              <a:noFill/>
              <a:miter lim="800000"/>
              <a:headEnd/>
              <a:tailEnd/>
            </a:ln>
          </p:spPr>
          <p:txBody>
            <a:bodyPr wrap="none">
              <a:spAutoFit/>
            </a:bodyPr>
            <a:lstStyle/>
            <a:p>
              <a:r>
                <a:rPr lang="en-US" sz="1600">
                  <a:solidFill>
                    <a:srgbClr val="00B050"/>
                  </a:solidFill>
                  <a:latin typeface="Arial"/>
                </a:rPr>
                <a:t>Neuffer</a:t>
              </a:r>
            </a:p>
          </p:txBody>
        </p:sp>
        <p:sp>
          <p:nvSpPr>
            <p:cNvPr id="12" name="Rectangle 11"/>
            <p:cNvSpPr/>
            <p:nvPr/>
          </p:nvSpPr>
          <p:spPr>
            <a:xfrm>
              <a:off x="4094163" y="3825875"/>
              <a:ext cx="463550" cy="122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Arial"/>
              </a:endParaRPr>
            </a:p>
          </p:txBody>
        </p:sp>
      </p:grpSp>
      <p:sp>
        <p:nvSpPr>
          <p:cNvPr id="14" name="Content Placeholder 2"/>
          <p:cNvSpPr txBox="1">
            <a:spLocks/>
          </p:cNvSpPr>
          <p:nvPr/>
        </p:nvSpPr>
        <p:spPr>
          <a:xfrm>
            <a:off x="190500" y="5304365"/>
            <a:ext cx="8661400" cy="109643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Arial"/>
              </a:rPr>
              <a:t>A multi-MW proton source, </a:t>
            </a:r>
            <a:r>
              <a:rPr lang="en-US" sz="2400" i="1" dirty="0" smtClean="0">
                <a:latin typeface="Arial"/>
              </a:rPr>
              <a:t>i.e., </a:t>
            </a:r>
            <a:r>
              <a:rPr lang="en-US" sz="2400" dirty="0" smtClean="0">
                <a:latin typeface="Arial"/>
              </a:rPr>
              <a:t>the extension of PIP-II, will enable </a:t>
            </a:r>
            <a:br>
              <a:rPr lang="en-US" sz="2400" dirty="0" smtClean="0">
                <a:latin typeface="Arial"/>
              </a:rPr>
            </a:br>
            <a:r>
              <a:rPr lang="en-US" sz="2400" dirty="0" smtClean="0">
                <a:latin typeface="Arial"/>
              </a:rPr>
              <a:t>O(10</a:t>
            </a:r>
            <a:r>
              <a:rPr lang="en-US" sz="2400" baseline="30000" dirty="0" smtClean="0">
                <a:latin typeface="Arial"/>
              </a:rPr>
              <a:t>21</a:t>
            </a:r>
            <a:r>
              <a:rPr lang="en-US" sz="2400" dirty="0" smtClean="0">
                <a:latin typeface="Arial"/>
              </a:rPr>
              <a:t>) muons/year to be produced, bunched and cooled to fit within the acceptance of an accelerator.</a:t>
            </a:r>
          </a:p>
          <a:p>
            <a:endParaRPr lang="en-US" sz="2400"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Tree>
    <p:extLst>
      <p:ext uri="{BB962C8B-B14F-4D97-AF65-F5344CB8AC3E}">
        <p14:creationId xmlns:p14="http://schemas.microsoft.com/office/powerpoint/2010/main" val="24937793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00" y="20638"/>
            <a:ext cx="7505700" cy="741362"/>
          </a:xfrm>
        </p:spPr>
        <p:txBody>
          <a:bodyPr>
            <a:normAutofit fontScale="90000"/>
          </a:bodyPr>
          <a:lstStyle/>
          <a:p>
            <a:r>
              <a:rPr lang="en-US" dirty="0" smtClean="0"/>
              <a:t>Key Technologies - Target</a:t>
            </a:r>
            <a:endParaRPr lang="en-US" dirty="0"/>
          </a:p>
        </p:txBody>
      </p:sp>
      <p:sp>
        <p:nvSpPr>
          <p:cNvPr id="3" name="Content Placeholder 2"/>
          <p:cNvSpPr>
            <a:spLocks noGrp="1"/>
          </p:cNvSpPr>
          <p:nvPr>
            <p:ph idx="1"/>
          </p:nvPr>
        </p:nvSpPr>
        <p:spPr>
          <a:xfrm>
            <a:off x="0" y="914400"/>
            <a:ext cx="6032500" cy="3644900"/>
          </a:xfrm>
        </p:spPr>
        <p:txBody>
          <a:bodyPr>
            <a:normAutofit/>
          </a:bodyPr>
          <a:lstStyle/>
          <a:p>
            <a:r>
              <a:rPr lang="en-US" sz="2400" dirty="0" smtClean="0"/>
              <a:t>The MERIT Experiment at the CERN PS</a:t>
            </a:r>
          </a:p>
          <a:p>
            <a:pPr lvl="1"/>
            <a:r>
              <a:rPr lang="en-US" sz="2000" dirty="0" smtClean="0"/>
              <a:t>Demonstrated </a:t>
            </a:r>
            <a:r>
              <a:rPr lang="en-US" sz="2000" dirty="0"/>
              <a:t>a 20m/s </a:t>
            </a:r>
            <a:r>
              <a:rPr lang="en-US" sz="2000" dirty="0" smtClean="0"/>
              <a:t>liquid </a:t>
            </a:r>
            <a:r>
              <a:rPr lang="en-US" sz="2000" dirty="0"/>
              <a:t>Hg jet </a:t>
            </a:r>
            <a:r>
              <a:rPr lang="en-US" sz="2000" dirty="0" smtClean="0"/>
              <a:t>injected </a:t>
            </a:r>
            <a:br>
              <a:rPr lang="en-US" sz="2000" dirty="0" smtClean="0"/>
            </a:br>
            <a:r>
              <a:rPr lang="en-US" sz="2000" dirty="0" smtClean="0"/>
              <a:t>into </a:t>
            </a:r>
            <a:r>
              <a:rPr lang="en-US" sz="2000" dirty="0"/>
              <a:t>a 15 T </a:t>
            </a:r>
            <a:r>
              <a:rPr lang="en-US" sz="2000" dirty="0" smtClean="0"/>
              <a:t>solenoid</a:t>
            </a:r>
            <a:r>
              <a:rPr lang="en-US" sz="2000" dirty="0"/>
              <a:t> </a:t>
            </a:r>
            <a:r>
              <a:rPr lang="en-US" sz="2000" dirty="0" smtClean="0"/>
              <a:t>and </a:t>
            </a:r>
            <a:r>
              <a:rPr lang="en-US" sz="2000" dirty="0"/>
              <a:t>hit with a </a:t>
            </a:r>
            <a:br>
              <a:rPr lang="en-US" sz="2000" dirty="0"/>
            </a:br>
            <a:r>
              <a:rPr lang="en-US" sz="2000" dirty="0" smtClean="0"/>
              <a:t>115 KJ/pulse beam! </a:t>
            </a:r>
            <a:endParaRPr lang="en-US" sz="2000" dirty="0"/>
          </a:p>
          <a:p>
            <a:pPr marL="800100" lvl="1" indent="-342900">
              <a:buFont typeface="Wingdings 3" charset="0"/>
              <a:buChar char="a"/>
            </a:pPr>
            <a:r>
              <a:rPr lang="en-US" sz="2000" dirty="0" smtClean="0"/>
              <a:t>Jets could operate with beam </a:t>
            </a:r>
            <a:r>
              <a:rPr lang="en-US" sz="2000" dirty="0"/>
              <a:t>powers </a:t>
            </a:r>
            <a:r>
              <a:rPr lang="en-US" sz="2000" dirty="0" smtClean="0"/>
              <a:t>up </a:t>
            </a:r>
            <a:r>
              <a:rPr lang="en-US" sz="2000" dirty="0"/>
              <a:t>to </a:t>
            </a:r>
            <a:r>
              <a:rPr lang="en-US" sz="2000" dirty="0" smtClean="0"/>
              <a:t/>
            </a:r>
            <a:br>
              <a:rPr lang="en-US" sz="2000" dirty="0" smtClean="0"/>
            </a:br>
            <a:r>
              <a:rPr lang="en-US" sz="2000" b="1" dirty="0" smtClean="0"/>
              <a:t> 8 </a:t>
            </a:r>
            <a:r>
              <a:rPr lang="en-US" sz="2000" b="1" dirty="0"/>
              <a:t>MW </a:t>
            </a:r>
            <a:r>
              <a:rPr lang="en-US" sz="2000" dirty="0"/>
              <a:t>with </a:t>
            </a:r>
            <a:r>
              <a:rPr lang="en-US" sz="2000" dirty="0" smtClean="0"/>
              <a:t>a repetition </a:t>
            </a:r>
            <a:r>
              <a:rPr lang="en-US" sz="2000" dirty="0"/>
              <a:t>rate of </a:t>
            </a:r>
            <a:r>
              <a:rPr lang="en-US" sz="2000" dirty="0" smtClean="0"/>
              <a:t>70 Hz</a:t>
            </a:r>
          </a:p>
          <a:p>
            <a:r>
              <a:rPr lang="en-US" sz="2400" dirty="0" smtClean="0"/>
              <a:t>MAP staging aimed at initial 1 MW target</a:t>
            </a:r>
          </a:p>
        </p:txBody>
      </p:sp>
      <p:sp>
        <p:nvSpPr>
          <p:cNvPr id="4" name="Date Placeholder 3"/>
          <p:cNvSpPr>
            <a:spLocks noGrp="1"/>
          </p:cNvSpPr>
          <p:nvPr>
            <p:ph type="dt" sz="half" idx="10"/>
          </p:nvPr>
        </p:nvSpPr>
        <p:spPr>
          <a:xfrm>
            <a:off x="5717540" y="6465970"/>
            <a:ext cx="1711960" cy="365125"/>
          </a:xfrm>
        </p:spPr>
        <p:txBody>
          <a:bodyPr/>
          <a:lstStyle/>
          <a:p>
            <a:r>
              <a:rPr lang="en-US" smtClean="0">
                <a:solidFill>
                  <a:prstClr val="black">
                    <a:tint val="75000"/>
                  </a:prstClr>
                </a:solidFill>
                <a:latin typeface="Arial"/>
              </a:rPr>
              <a:t>Summer 2014</a:t>
            </a:r>
            <a:endParaRPr lang="en-US" dirty="0">
              <a:solidFill>
                <a:prstClr val="black">
                  <a:tint val="75000"/>
                </a:prstClr>
              </a:solidFill>
              <a:latin typeface="Arial"/>
            </a:endParaRPr>
          </a:p>
        </p:txBody>
      </p:sp>
      <p:sp>
        <p:nvSpPr>
          <p:cNvPr id="5" name="Footer Placeholder 4"/>
          <p:cNvSpPr>
            <a:spLocks noGrp="1"/>
          </p:cNvSpPr>
          <p:nvPr>
            <p:ph type="ftr" sz="quarter" idx="11"/>
          </p:nvPr>
        </p:nvSpPr>
        <p:spPr>
          <a:xfrm>
            <a:off x="622300" y="6464300"/>
            <a:ext cx="5374640" cy="365125"/>
          </a:xfrm>
        </p:spPr>
        <p:txBody>
          <a:bodyPr/>
          <a:lstStyle/>
          <a:p>
            <a:r>
              <a:rPr lang="en-US" smtClean="0">
                <a:solidFill>
                  <a:prstClr val="black">
                    <a:tint val="75000"/>
                  </a:prstClr>
                </a:solidFill>
                <a:latin typeface="Arial"/>
              </a:rPr>
              <a:t>MAP Update</a:t>
            </a:r>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a:xfrm>
            <a:off x="50800" y="6464300"/>
            <a:ext cx="457200" cy="365125"/>
          </a:xfrm>
        </p:spPr>
        <p:txBody>
          <a:bodyPr/>
          <a:lstStyle/>
          <a:p>
            <a:fld id="{31A889FD-0FCF-D447-9510-B18AD815D43D}" type="slidenum">
              <a:rPr lang="en-US" smtClean="0">
                <a:solidFill>
                  <a:prstClr val="black">
                    <a:tint val="75000"/>
                  </a:prstClr>
                </a:solidFill>
                <a:latin typeface="Arial"/>
              </a:rPr>
              <a:pPr/>
              <a:t>25</a:t>
            </a:fld>
            <a:endParaRPr lang="en-US" dirty="0">
              <a:solidFill>
                <a:prstClr val="black">
                  <a:tint val="75000"/>
                </a:prstClr>
              </a:solidFill>
              <a:latin typeface="Arial"/>
            </a:endParaRPr>
          </a:p>
        </p:txBody>
      </p:sp>
      <p:pic>
        <p:nvPicPr>
          <p:cNvPr id="7" name="Picture 5" descr="DSCN0009"/>
          <p:cNvPicPr>
            <a:picLocks noChangeAspect="1" noChangeArrowheads="1"/>
          </p:cNvPicPr>
          <p:nvPr/>
        </p:nvPicPr>
        <p:blipFill>
          <a:blip r:embed="rId2"/>
          <a:srcRect/>
          <a:stretch>
            <a:fillRect/>
          </a:stretch>
        </p:blipFill>
        <p:spPr bwMode="auto">
          <a:xfrm>
            <a:off x="5986010" y="1094933"/>
            <a:ext cx="3094490" cy="2321367"/>
          </a:xfrm>
          <a:prstGeom prst="rect">
            <a:avLst/>
          </a:prstGeom>
          <a:noFill/>
          <a:ln w="9525">
            <a:noFill/>
            <a:miter lim="800000"/>
            <a:headEnd/>
            <a:tailEnd/>
          </a:ln>
        </p:spPr>
      </p:pic>
      <p:sp>
        <p:nvSpPr>
          <p:cNvPr id="8" name="Text Box 27"/>
          <p:cNvSpPr txBox="1">
            <a:spLocks noChangeArrowheads="1"/>
          </p:cNvSpPr>
          <p:nvPr/>
        </p:nvSpPr>
        <p:spPr bwMode="auto">
          <a:xfrm>
            <a:off x="5854700" y="5561013"/>
            <a:ext cx="3048000" cy="915987"/>
          </a:xfrm>
          <a:prstGeom prst="rect">
            <a:avLst/>
          </a:prstGeom>
          <a:noFill/>
          <a:ln w="9525">
            <a:noFill/>
            <a:miter lim="800000"/>
            <a:headEnd/>
            <a:tailEnd/>
          </a:ln>
        </p:spPr>
        <p:txBody>
          <a:bodyPr>
            <a:spAutoFit/>
          </a:bodyPr>
          <a:lstStyle/>
          <a:p>
            <a:pPr algn="ctr"/>
            <a:r>
              <a:rPr lang="en-US" dirty="0">
                <a:solidFill>
                  <a:srgbClr val="FFFFFF"/>
                </a:solidFill>
                <a:latin typeface="Arial"/>
              </a:rPr>
              <a:t>Hg jet in a 15 T solenoid</a:t>
            </a:r>
          </a:p>
          <a:p>
            <a:pPr algn="ctr"/>
            <a:r>
              <a:rPr lang="en-US" dirty="0">
                <a:solidFill>
                  <a:srgbClr val="FFFFFF"/>
                </a:solidFill>
                <a:latin typeface="Arial"/>
              </a:rPr>
              <a:t>with measured </a:t>
            </a:r>
            <a:r>
              <a:rPr lang="en-US" dirty="0">
                <a:solidFill>
                  <a:srgbClr val="FFFFFF"/>
                </a:solidFill>
                <a:latin typeface="Arial"/>
              </a:rPr>
              <a:t>disruption length </a:t>
            </a:r>
            <a:r>
              <a:rPr lang="en-US" dirty="0">
                <a:solidFill>
                  <a:srgbClr val="FFFFFF"/>
                </a:solidFill>
                <a:latin typeface="Arial"/>
              </a:rPr>
              <a:t>~ </a:t>
            </a:r>
            <a:r>
              <a:rPr lang="en-US" dirty="0">
                <a:solidFill>
                  <a:srgbClr val="FFFFFF"/>
                </a:solidFill>
                <a:latin typeface="Arial"/>
              </a:rPr>
              <a:t>28 cm</a:t>
            </a:r>
          </a:p>
        </p:txBody>
      </p:sp>
      <p:pic>
        <p:nvPicPr>
          <p:cNvPr id="9" name="Picture 4" descr="C:\data0\MERIT\MOVIES\Animation_16014_fats.gif"/>
          <p:cNvPicPr>
            <a:picLocks noChangeAspect="1" noChangeArrowheads="1" noCrop="1"/>
          </p:cNvPicPr>
          <p:nvPr/>
        </p:nvPicPr>
        <p:blipFill>
          <a:blip r:embed="rId3"/>
          <a:srcRect/>
          <a:stretch>
            <a:fillRect/>
          </a:stretch>
        </p:blipFill>
        <p:spPr bwMode="auto">
          <a:xfrm>
            <a:off x="6305550" y="3517900"/>
            <a:ext cx="2133600" cy="2051050"/>
          </a:xfrm>
          <a:prstGeom prst="rect">
            <a:avLst/>
          </a:prstGeom>
          <a:noFill/>
          <a:ln w="9525">
            <a:noFill/>
            <a:miter lim="800000"/>
            <a:headEnd/>
            <a:tailEnd/>
          </a:ln>
        </p:spPr>
      </p:pic>
      <p:sp>
        <p:nvSpPr>
          <p:cNvPr id="10" name="Title 2"/>
          <p:cNvSpPr txBox="1">
            <a:spLocks/>
          </p:cNvSpPr>
          <p:nvPr/>
        </p:nvSpPr>
        <p:spPr>
          <a:xfrm>
            <a:off x="8521700" y="4527550"/>
            <a:ext cx="571500" cy="285750"/>
          </a:xfrm>
          <a:prstGeom prst="rect">
            <a:avLst/>
          </a:prstGeom>
        </p:spPr>
        <p:txBody>
          <a:bodyPr anchor="ctr">
            <a:normAutofit fontScale="77500" lnSpcReduction="20000"/>
          </a:bodyPr>
          <a:lstStyle/>
          <a:p>
            <a:pPr>
              <a:defRPr/>
            </a:pPr>
            <a:r>
              <a:rPr lang="en-US" dirty="0">
                <a:solidFill>
                  <a:srgbClr val="FFFFFF"/>
                </a:solidFill>
                <a:latin typeface="Arial"/>
              </a:rPr>
              <a:t>1 cm</a:t>
            </a:r>
          </a:p>
        </p:txBody>
      </p:sp>
      <p:cxnSp>
        <p:nvCxnSpPr>
          <p:cNvPr id="11" name="Straight Arrow Connector 16"/>
          <p:cNvCxnSpPr>
            <a:cxnSpLocks noChangeShapeType="1"/>
          </p:cNvCxnSpPr>
          <p:nvPr/>
        </p:nvCxnSpPr>
        <p:spPr bwMode="auto">
          <a:xfrm rot="5400000">
            <a:off x="8331994" y="4623594"/>
            <a:ext cx="381000" cy="1588"/>
          </a:xfrm>
          <a:prstGeom prst="straightConnector1">
            <a:avLst/>
          </a:prstGeom>
          <a:noFill/>
          <a:ln w="9525" algn="ctr">
            <a:solidFill>
              <a:schemeClr val="bg1"/>
            </a:solidFill>
            <a:round/>
            <a:headEnd type="arrow" w="med" len="med"/>
            <a:tailEnd type="arrow" w="med" len="med"/>
          </a:ln>
        </p:spPr>
      </p:cxnSp>
      <p:pic>
        <p:nvPicPr>
          <p:cNvPr id="12" name="Picture 5" descr="MERIT"/>
          <p:cNvPicPr>
            <a:picLocks noChangeAspect="1" noChangeArrowheads="1"/>
          </p:cNvPicPr>
          <p:nvPr/>
        </p:nvPicPr>
        <p:blipFill>
          <a:blip r:embed="rId4"/>
          <a:srcRect/>
          <a:stretch>
            <a:fillRect/>
          </a:stretch>
        </p:blipFill>
        <p:spPr bwMode="auto">
          <a:xfrm>
            <a:off x="203200" y="3665111"/>
            <a:ext cx="5740814" cy="2863764"/>
          </a:xfrm>
          <a:prstGeom prst="rect">
            <a:avLst/>
          </a:prstGeom>
          <a:noFill/>
          <a:ln w="9525">
            <a:noFill/>
            <a:miter lim="800000"/>
            <a:headEnd/>
            <a:tailEnd/>
          </a:ln>
        </p:spPr>
      </p:pic>
    </p:spTree>
    <p:extLst>
      <p:ext uri="{BB962C8B-B14F-4D97-AF65-F5344CB8AC3E}">
        <p14:creationId xmlns:p14="http://schemas.microsoft.com/office/powerpoint/2010/main" val="73303916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109538"/>
            <a:ext cx="8102600" cy="931862"/>
          </a:xfrm>
        </p:spPr>
        <p:txBody>
          <a:bodyPr>
            <a:normAutofit fontScale="90000"/>
          </a:bodyPr>
          <a:lstStyle/>
          <a:p>
            <a:r>
              <a:rPr lang="en-US" sz="3600" dirty="0" err="1" smtClean="0"/>
              <a:t>TechnoIogy</a:t>
            </a:r>
            <a:r>
              <a:rPr lang="en-US" sz="3600" dirty="0" smtClean="0"/>
              <a:t> Challenges – Capture Solenoid</a:t>
            </a:r>
            <a:endParaRPr lang="en-US" dirty="0"/>
          </a:p>
        </p:txBody>
      </p:sp>
      <p:sp>
        <p:nvSpPr>
          <p:cNvPr id="3" name="Content Placeholder 2"/>
          <p:cNvSpPr>
            <a:spLocks noGrp="1"/>
          </p:cNvSpPr>
          <p:nvPr>
            <p:ph idx="1"/>
          </p:nvPr>
        </p:nvSpPr>
        <p:spPr>
          <a:xfrm>
            <a:off x="0" y="1206500"/>
            <a:ext cx="8851900" cy="5183270"/>
          </a:xfrm>
        </p:spPr>
        <p:txBody>
          <a:bodyPr>
            <a:normAutofit fontScale="92500" lnSpcReduction="10000"/>
          </a:bodyPr>
          <a:lstStyle/>
          <a:p>
            <a:r>
              <a:rPr lang="en-US" dirty="0" smtClean="0"/>
              <a:t>A Neutrino Factory and/or </a:t>
            </a:r>
            <a:r>
              <a:rPr lang="en-US" dirty="0" err="1" smtClean="0"/>
              <a:t>Muon</a:t>
            </a:r>
            <a:r>
              <a:rPr lang="en-US" dirty="0" smtClean="0"/>
              <a:t> Collider Facility requires challenging magnet design in several areas:</a:t>
            </a:r>
          </a:p>
          <a:p>
            <a:pPr lvl="1"/>
            <a:r>
              <a:rPr lang="en-US" dirty="0" smtClean="0"/>
              <a:t>Target Capture Solenoid (15-20T with large aperture) </a:t>
            </a:r>
          </a:p>
          <a:p>
            <a:pPr lvl="1"/>
            <a:endParaRPr lang="en-US" dirty="0" smtClean="0"/>
          </a:p>
          <a:p>
            <a:pPr marL="457200" lvl="1" indent="0">
              <a:buNone/>
            </a:pPr>
            <a:r>
              <a:rPr lang="en-US" dirty="0" err="1" smtClean="0"/>
              <a:t>E</a:t>
            </a:r>
            <a:r>
              <a:rPr lang="en-US" baseline="-25000" dirty="0" err="1" smtClean="0"/>
              <a:t>stored</a:t>
            </a:r>
            <a:r>
              <a:rPr lang="en-US" baseline="-25000" dirty="0" smtClean="0"/>
              <a:t> </a:t>
            </a:r>
            <a:r>
              <a:rPr lang="en-US" dirty="0" smtClean="0"/>
              <a:t>~ 3 GJ</a:t>
            </a:r>
          </a:p>
          <a:p>
            <a:pPr marL="457200" lvl="1" indent="0">
              <a:buNone/>
            </a:pPr>
            <a:endParaRPr lang="en-US" dirty="0" smtClean="0"/>
          </a:p>
          <a:p>
            <a:pPr marL="457200" lvl="1" indent="0">
              <a:buNone/>
            </a:pPr>
            <a:r>
              <a:rPr lang="en-US" dirty="0" smtClean="0"/>
              <a:t>O(10MW) resistive </a:t>
            </a:r>
            <a:br>
              <a:rPr lang="en-US" dirty="0" smtClean="0"/>
            </a:br>
            <a:r>
              <a:rPr lang="en-US" dirty="0" smtClean="0"/>
              <a:t>coil in high radiation</a:t>
            </a:r>
            <a:br>
              <a:rPr lang="en-US" dirty="0" smtClean="0"/>
            </a:br>
            <a:r>
              <a:rPr lang="en-US" dirty="0" smtClean="0"/>
              <a:t>environment</a:t>
            </a:r>
          </a:p>
          <a:p>
            <a:pPr marL="457200" lvl="1" indent="0">
              <a:buNone/>
            </a:pPr>
            <a:endParaRPr lang="en-US" dirty="0"/>
          </a:p>
          <a:p>
            <a:pPr marL="457200" lvl="1" indent="0">
              <a:buNone/>
            </a:pPr>
            <a:r>
              <a:rPr lang="en-US" dirty="0" smtClean="0"/>
              <a:t>Possible application </a:t>
            </a:r>
          </a:p>
          <a:p>
            <a:pPr marL="457200" lvl="1" indent="0">
              <a:buNone/>
            </a:pPr>
            <a:r>
              <a:rPr lang="en-US" dirty="0" smtClean="0"/>
              <a:t>for High Temperature</a:t>
            </a:r>
            <a:br>
              <a:rPr lang="en-US" dirty="0" smtClean="0"/>
            </a:br>
            <a:r>
              <a:rPr lang="en-US" dirty="0" smtClean="0"/>
              <a:t>Superconducting</a:t>
            </a:r>
            <a:br>
              <a:rPr lang="en-US" dirty="0" smtClean="0"/>
            </a:br>
            <a:r>
              <a:rPr lang="en-US" dirty="0" smtClean="0"/>
              <a:t>magnet technology</a:t>
            </a:r>
            <a:endParaRPr lang="en-US" dirty="0"/>
          </a:p>
          <a:p>
            <a:pPr marL="457200" lvl="1" indent="0">
              <a:buNone/>
            </a:pPr>
            <a:endParaRPr lang="en-US" dirty="0" smtClean="0"/>
          </a:p>
          <a:p>
            <a:pPr lvl="2"/>
            <a:endParaRPr lang="en-US" dirty="0" smtClean="0"/>
          </a:p>
          <a:p>
            <a:pPr lvl="2"/>
            <a:endParaRPr lang="en-US" dirty="0" smtClean="0"/>
          </a:p>
          <a:p>
            <a:pPr lvl="2"/>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FA8863F-9730-A244-9B23-8257BEF97903}" type="slidenum">
              <a:rPr lang="en-US" smtClean="0">
                <a:solidFill>
                  <a:prstClr val="black">
                    <a:tint val="75000"/>
                  </a:prstClr>
                </a:solidFill>
                <a:latin typeface="Arial"/>
              </a:rPr>
              <a:pPr/>
              <a:t>26</a:t>
            </a:fld>
            <a:endParaRPr lang="en-US" dirty="0">
              <a:solidFill>
                <a:prstClr val="black">
                  <a:tint val="75000"/>
                </a:prstClr>
              </a:solidFill>
              <a:latin typeface="Arial"/>
            </a:endParaRPr>
          </a:p>
        </p:txBody>
      </p:sp>
      <p:pic>
        <p:nvPicPr>
          <p:cNvPr id="7" name="Picture 6"/>
          <p:cNvPicPr>
            <a:picLocks noChangeAspect="1"/>
          </p:cNvPicPr>
          <p:nvPr/>
        </p:nvPicPr>
        <p:blipFill>
          <a:blip r:embed="rId2"/>
          <a:stretch>
            <a:fillRect/>
          </a:stretch>
        </p:blipFill>
        <p:spPr>
          <a:xfrm>
            <a:off x="3243878" y="2641600"/>
            <a:ext cx="5900121" cy="3392570"/>
          </a:xfrm>
          <a:prstGeom prst="rect">
            <a:avLst/>
          </a:prstGeom>
        </p:spPr>
      </p:pic>
    </p:spTree>
    <p:extLst>
      <p:ext uri="{BB962C8B-B14F-4D97-AF65-F5344CB8AC3E}">
        <p14:creationId xmlns:p14="http://schemas.microsoft.com/office/powerpoint/2010/main" val="16307667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Ionization Cooling</a:t>
            </a:r>
            <a:endParaRPr lang="en-US" dirty="0"/>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8A5FAC83-C8C4-8046-B35B-A89823688311}" type="slidenum">
              <a:rPr lang="en-US" smtClean="0">
                <a:solidFill>
                  <a:prstClr val="black">
                    <a:tint val="75000"/>
                  </a:prstClr>
                </a:solidFill>
                <a:latin typeface="Arial"/>
              </a:rPr>
              <a:pPr/>
              <a:t>27</a:t>
            </a:fld>
            <a:endParaRPr lang="en-US">
              <a:solidFill>
                <a:prstClr val="black">
                  <a:tint val="75000"/>
                </a:prstClr>
              </a:solidFill>
              <a:latin typeface="Arial"/>
            </a:endParaRPr>
          </a:p>
        </p:txBody>
      </p:sp>
      <p:pic>
        <p:nvPicPr>
          <p:cNvPr id="7" name="Content Placeholder 6" descr="Screen Shot 2012-07-10 at 10.27.5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7354" t="12146" b="11598"/>
          <a:stretch/>
        </p:blipFill>
        <p:spPr>
          <a:xfrm>
            <a:off x="70156" y="1200250"/>
            <a:ext cx="9073844" cy="4743350"/>
          </a:xfrm>
        </p:spPr>
      </p:pic>
      <p:sp>
        <p:nvSpPr>
          <p:cNvPr id="3" name="Date Placeholder 2"/>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4" name="Rounded Rectangle 3"/>
          <p:cNvSpPr/>
          <p:nvPr/>
        </p:nvSpPr>
        <p:spPr>
          <a:xfrm>
            <a:off x="8089900" y="5651500"/>
            <a:ext cx="939800" cy="203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90"/>
                </a:solidFill>
                <a:latin typeface="Arial"/>
              </a:rPr>
              <a:t>D. Kaplan</a:t>
            </a:r>
            <a:endParaRPr lang="en-US" sz="1200" dirty="0">
              <a:solidFill>
                <a:srgbClr val="000090"/>
              </a:solidFill>
              <a:latin typeface="Arial"/>
            </a:endParaRPr>
          </a:p>
        </p:txBody>
      </p:sp>
    </p:spTree>
    <p:extLst>
      <p:ext uri="{BB962C8B-B14F-4D97-AF65-F5344CB8AC3E}">
        <p14:creationId xmlns:p14="http://schemas.microsoft.com/office/powerpoint/2010/main" val="240796404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itle 1"/>
          <p:cNvSpPr>
            <a:spLocks noGrp="1"/>
          </p:cNvSpPr>
          <p:nvPr>
            <p:ph type="title"/>
          </p:nvPr>
        </p:nvSpPr>
        <p:spPr>
          <a:xfrm>
            <a:off x="279400" y="-68262"/>
            <a:ext cx="7975600" cy="639762"/>
          </a:xfrm>
        </p:spPr>
        <p:txBody>
          <a:bodyPr>
            <a:normAutofit fontScale="90000"/>
          </a:bodyPr>
          <a:lstStyle/>
          <a:p>
            <a:pPr eaLnBrk="1" hangingPunct="1"/>
            <a:r>
              <a:rPr lang="en-US" dirty="0" smtClean="0"/>
              <a:t>Technology Challenges - Cooling</a:t>
            </a:r>
            <a:endParaRPr lang="en-US" sz="2800" dirty="0" smtClean="0"/>
          </a:p>
        </p:txBody>
      </p:sp>
      <p:sp>
        <p:nvSpPr>
          <p:cNvPr id="4" name="Content Placeholder 3"/>
          <p:cNvSpPr>
            <a:spLocks noGrp="1"/>
          </p:cNvSpPr>
          <p:nvPr>
            <p:ph idx="1"/>
          </p:nvPr>
        </p:nvSpPr>
        <p:spPr>
          <a:xfrm>
            <a:off x="5918200" y="1597202"/>
            <a:ext cx="3124200" cy="2428697"/>
          </a:xfrm>
        </p:spPr>
        <p:txBody>
          <a:bodyPr>
            <a:normAutofit fontScale="85000" lnSpcReduction="20000"/>
          </a:bodyPr>
          <a:lstStyle/>
          <a:p>
            <a:pPr marL="228600" indent="-228600"/>
            <a:r>
              <a:rPr lang="en-US" dirty="0"/>
              <a:t>Some components beyond state-of-art:</a:t>
            </a:r>
          </a:p>
          <a:p>
            <a:pPr lvl="1"/>
            <a:r>
              <a:rPr lang="en-US" dirty="0" smtClean="0"/>
              <a:t>Very </a:t>
            </a:r>
            <a:r>
              <a:rPr lang="en-US" dirty="0"/>
              <a:t>high field HTS solenoids </a:t>
            </a:r>
            <a:r>
              <a:rPr lang="en-US" dirty="0" smtClean="0"/>
              <a:t>(≥30 T)</a:t>
            </a:r>
            <a:endParaRPr lang="en-US" dirty="0"/>
          </a:p>
          <a:p>
            <a:pPr lvl="1"/>
            <a:r>
              <a:rPr lang="en-US" dirty="0" smtClean="0"/>
              <a:t>High </a:t>
            </a:r>
            <a:r>
              <a:rPr lang="en-US" dirty="0"/>
              <a:t>gradient RF cavities operating in </a:t>
            </a:r>
            <a:r>
              <a:rPr lang="en-US" dirty="0" smtClean="0"/>
              <a:t>multi-Tesla </a:t>
            </a:r>
            <a:r>
              <a:rPr lang="en-US" dirty="0"/>
              <a:t>fields</a:t>
            </a:r>
            <a:br>
              <a:rPr lang="en-US" dirty="0"/>
            </a:br>
            <a:endParaRPr lang="en-US" dirty="0" smtClean="0"/>
          </a:p>
          <a:p>
            <a:endParaRPr lang="en-US" dirty="0"/>
          </a:p>
        </p:txBody>
      </p:sp>
      <p:sp>
        <p:nvSpPr>
          <p:cNvPr id="16385" name="Date Placeholder 3"/>
          <p:cNvSpPr>
            <a:spLocks noGrp="1"/>
          </p:cNvSpPr>
          <p:nvPr>
            <p:ph type="dt" sz="half" idx="10"/>
          </p:nvPr>
        </p:nvSpPr>
        <p:spPr bwMode="auto">
          <a:noFill/>
          <a:ln>
            <a:miter lim="800000"/>
            <a:headEnd/>
            <a:tailEnd/>
          </a:ln>
        </p:spPr>
        <p:txBody>
          <a:bodyPr/>
          <a:lstStyle/>
          <a:p>
            <a:r>
              <a:rPr lang="en-US" smtClean="0">
                <a:solidFill>
                  <a:prstClr val="black">
                    <a:tint val="75000"/>
                  </a:prstClr>
                </a:solidFill>
                <a:latin typeface="Arial"/>
              </a:rPr>
              <a:t>Summer 2014</a:t>
            </a:r>
            <a:endParaRPr lang="en-US" smtClean="0">
              <a:solidFill>
                <a:prstClr val="black">
                  <a:tint val="75000"/>
                </a:prstClr>
              </a:solidFill>
              <a:latin typeface="Arial"/>
            </a:endParaRPr>
          </a:p>
        </p:txBody>
      </p:sp>
      <p:sp>
        <p:nvSpPr>
          <p:cNvPr id="16386" name="Footer Placeholder 4"/>
          <p:cNvSpPr>
            <a:spLocks noGrp="1"/>
          </p:cNvSpPr>
          <p:nvPr>
            <p:ph type="ftr" sz="quarter" idx="11"/>
          </p:nvPr>
        </p:nvSpPr>
        <p:spPr bwMode="auto">
          <a:noFill/>
          <a:ln>
            <a:miter lim="800000"/>
            <a:headEnd/>
            <a:tailEnd/>
          </a:ln>
        </p:spPr>
        <p:txBody>
          <a:bodyPr/>
          <a:lstStyle/>
          <a:p>
            <a:r>
              <a:rPr lang="en-US" smtClean="0">
                <a:solidFill>
                  <a:prstClr val="black">
                    <a:tint val="75000"/>
                  </a:prstClr>
                </a:solidFill>
                <a:latin typeface="Arial"/>
              </a:rPr>
              <a:t>MAP Update</a:t>
            </a:r>
            <a:endParaRPr lang="en-US" smtClean="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pPr>
              <a:defRPr/>
            </a:pPr>
            <a:fld id="{564159B6-1D9D-4F47-B7B3-C2A32A8C19CF}" type="slidenum">
              <a:rPr lang="en-US" smtClean="0">
                <a:solidFill>
                  <a:prstClr val="black">
                    <a:tint val="75000"/>
                  </a:prstClr>
                </a:solidFill>
                <a:latin typeface="Arial"/>
              </a:rPr>
              <a:pPr>
                <a:defRPr/>
              </a:pPr>
              <a:t>28</a:t>
            </a:fld>
            <a:endParaRPr lang="en-US" dirty="0">
              <a:solidFill>
                <a:prstClr val="black">
                  <a:tint val="75000"/>
                </a:prstClr>
              </a:solidFill>
              <a:latin typeface="Arial"/>
            </a:endParaRPr>
          </a:p>
        </p:txBody>
      </p:sp>
      <p:sp>
        <p:nvSpPr>
          <p:cNvPr id="9" name="Rectangle 8"/>
          <p:cNvSpPr/>
          <p:nvPr/>
        </p:nvSpPr>
        <p:spPr>
          <a:xfrm>
            <a:off x="12700" y="523875"/>
            <a:ext cx="8864600" cy="830997"/>
          </a:xfrm>
          <a:prstGeom prst="rect">
            <a:avLst/>
          </a:prstGeom>
        </p:spPr>
        <p:txBody>
          <a:bodyPr wrap="square">
            <a:spAutoFit/>
          </a:bodyPr>
          <a:lstStyle/>
          <a:p>
            <a:pPr>
              <a:defRPr/>
            </a:pPr>
            <a:r>
              <a:rPr lang="en-US" sz="2400" kern="0" dirty="0">
                <a:solidFill>
                  <a:srgbClr val="FFFFFF"/>
                </a:solidFill>
                <a:latin typeface="Calibri" pitchFamily="34" charset="0"/>
              </a:rPr>
              <a:t>Development </a:t>
            </a:r>
            <a:r>
              <a:rPr lang="en-US" sz="2400" kern="0" dirty="0">
                <a:solidFill>
                  <a:srgbClr val="FFFFFF"/>
                </a:solidFill>
                <a:latin typeface="Calibri" pitchFamily="34" charset="0"/>
              </a:rPr>
              <a:t>of a cooling channel design to reduce the 6D phase space by a factor of O(</a:t>
            </a:r>
            <a:r>
              <a:rPr lang="en-US" sz="2400" kern="0" dirty="0">
                <a:solidFill>
                  <a:srgbClr val="FFFFFF"/>
                </a:solidFill>
                <a:latin typeface="Calibri" pitchFamily="34" charset="0"/>
              </a:rPr>
              <a:t>10</a:t>
            </a:r>
            <a:r>
              <a:rPr lang="en-US" sz="2400" kern="0" baseline="30000" dirty="0">
                <a:solidFill>
                  <a:srgbClr val="FFFFFF"/>
                </a:solidFill>
                <a:latin typeface="Calibri" pitchFamily="34" charset="0"/>
              </a:rPr>
              <a:t>6</a:t>
            </a:r>
            <a:r>
              <a:rPr lang="en-US" sz="2400" kern="0" dirty="0">
                <a:solidFill>
                  <a:srgbClr val="FFFFFF"/>
                </a:solidFill>
                <a:latin typeface="Calibri" pitchFamily="34" charset="0"/>
              </a:rPr>
              <a:t>)  </a:t>
            </a:r>
            <a:r>
              <a:rPr lang="en-US" sz="2400" kern="0" dirty="0">
                <a:solidFill>
                  <a:srgbClr val="FFFFFF"/>
                </a:solidFill>
                <a:latin typeface="Arial"/>
                <a:cs typeface="Arial"/>
              </a:rPr>
              <a:t>→</a:t>
            </a:r>
            <a:r>
              <a:rPr lang="en-US" sz="2400" kern="0" dirty="0">
                <a:solidFill>
                  <a:srgbClr val="FFFFFF"/>
                </a:solidFill>
                <a:latin typeface="Calibri" pitchFamily="34" charset="0"/>
              </a:rPr>
              <a:t> MC luminosity of </a:t>
            </a:r>
            <a:r>
              <a:rPr lang="en-US" sz="2400" kern="0" dirty="0">
                <a:solidFill>
                  <a:srgbClr val="FFFFFF"/>
                </a:solidFill>
                <a:latin typeface="Calibri" pitchFamily="34" charset="0"/>
              </a:rPr>
              <a:t>O(10</a:t>
            </a:r>
            <a:r>
              <a:rPr lang="en-US" sz="2400" kern="0" baseline="30000" dirty="0">
                <a:solidFill>
                  <a:srgbClr val="FFFFFF"/>
                </a:solidFill>
                <a:latin typeface="Calibri" pitchFamily="34" charset="0"/>
              </a:rPr>
              <a:t>34</a:t>
            </a:r>
            <a:r>
              <a:rPr lang="en-US" sz="2400" kern="0" dirty="0">
                <a:solidFill>
                  <a:srgbClr val="FFFFFF"/>
                </a:solidFill>
                <a:latin typeface="Calibri" pitchFamily="34" charset="0"/>
              </a:rPr>
              <a:t>) cm</a:t>
            </a:r>
            <a:r>
              <a:rPr lang="en-US" sz="2400" kern="0" baseline="30000" dirty="0">
                <a:solidFill>
                  <a:srgbClr val="FFFFFF"/>
                </a:solidFill>
                <a:latin typeface="Calibri" pitchFamily="34" charset="0"/>
              </a:rPr>
              <a:t>-</a:t>
            </a:r>
            <a:r>
              <a:rPr lang="en-US" sz="2400" kern="0" baseline="30000" dirty="0">
                <a:solidFill>
                  <a:srgbClr val="FFFFFF"/>
                </a:solidFill>
                <a:latin typeface="Calibri" pitchFamily="34" charset="0"/>
              </a:rPr>
              <a:t>2</a:t>
            </a:r>
            <a:r>
              <a:rPr lang="en-US" sz="2400" kern="0" dirty="0">
                <a:solidFill>
                  <a:srgbClr val="FFFFFF"/>
                </a:solidFill>
                <a:latin typeface="Calibri" pitchFamily="34" charset="0"/>
              </a:rPr>
              <a:t> </a:t>
            </a:r>
            <a:r>
              <a:rPr lang="en-US" sz="2400" kern="0" dirty="0">
                <a:solidFill>
                  <a:srgbClr val="FFFFFF"/>
                </a:solidFill>
                <a:latin typeface="Calibri" pitchFamily="34" charset="0"/>
              </a:rPr>
              <a:t>s</a:t>
            </a:r>
            <a:r>
              <a:rPr lang="en-US" sz="2400" kern="0" baseline="30000" dirty="0">
                <a:solidFill>
                  <a:srgbClr val="FFFFFF"/>
                </a:solidFill>
                <a:latin typeface="Calibri" pitchFamily="34" charset="0"/>
              </a:rPr>
              <a:t>-1</a:t>
            </a:r>
            <a:endParaRPr lang="en-US" sz="1100" kern="0" baseline="30000" dirty="0">
              <a:solidFill>
                <a:srgbClr val="FFFFFF"/>
              </a:solidFill>
              <a:latin typeface="Calibri" pitchFamily="34" charset="0"/>
            </a:endParaRPr>
          </a:p>
        </p:txBody>
      </p:sp>
      <p:pic>
        <p:nvPicPr>
          <p:cNvPr id="3" name="Picture 2"/>
          <p:cNvPicPr>
            <a:picLocks noChangeAspect="1"/>
          </p:cNvPicPr>
          <p:nvPr/>
        </p:nvPicPr>
        <p:blipFill>
          <a:blip r:embed="rId2"/>
          <a:stretch>
            <a:fillRect/>
          </a:stretch>
        </p:blipFill>
        <p:spPr>
          <a:xfrm>
            <a:off x="38100" y="1282699"/>
            <a:ext cx="5880100" cy="4017037"/>
          </a:xfrm>
          <a:prstGeom prst="rect">
            <a:avLst/>
          </a:prstGeom>
          <a:effectLst>
            <a:softEdge rad="50800"/>
          </a:effectLst>
        </p:spPr>
      </p:pic>
      <p:sp>
        <p:nvSpPr>
          <p:cNvPr id="16390" name="TextBox 11"/>
          <p:cNvSpPr txBox="1">
            <a:spLocks noChangeArrowheads="1"/>
          </p:cNvSpPr>
          <p:nvPr/>
        </p:nvSpPr>
        <p:spPr bwMode="auto">
          <a:xfrm>
            <a:off x="939801" y="1376363"/>
            <a:ext cx="1244600" cy="338554"/>
          </a:xfrm>
          <a:prstGeom prst="rect">
            <a:avLst/>
          </a:prstGeom>
          <a:noFill/>
          <a:ln w="9525">
            <a:noFill/>
            <a:miter lim="800000"/>
            <a:headEnd/>
            <a:tailEnd/>
          </a:ln>
        </p:spPr>
        <p:txBody>
          <a:bodyPr wrap="square">
            <a:spAutoFit/>
          </a:bodyPr>
          <a:lstStyle/>
          <a:p>
            <a:r>
              <a:rPr lang="en-US" sz="1600" dirty="0">
                <a:solidFill>
                  <a:srgbClr val="00B050"/>
                </a:solidFill>
                <a:latin typeface="Arial"/>
              </a:rPr>
              <a:t>R. Palmer</a:t>
            </a:r>
            <a:endParaRPr lang="en-US" sz="1600" dirty="0">
              <a:solidFill>
                <a:srgbClr val="00B050"/>
              </a:solidFill>
              <a:latin typeface="Arial"/>
            </a:endParaRPr>
          </a:p>
        </p:txBody>
      </p:sp>
      <p:sp>
        <p:nvSpPr>
          <p:cNvPr id="7" name="TextBox 6"/>
          <p:cNvSpPr txBox="1"/>
          <p:nvPr/>
        </p:nvSpPr>
        <p:spPr>
          <a:xfrm>
            <a:off x="3009973" y="1549817"/>
            <a:ext cx="2158927" cy="1477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err="1">
                <a:solidFill>
                  <a:prstClr val="white"/>
                </a:solidFill>
                <a:latin typeface="Arial"/>
              </a:rPr>
              <a:t>Emittance</a:t>
            </a:r>
            <a:r>
              <a:rPr lang="en-US" dirty="0">
                <a:solidFill>
                  <a:prstClr val="white"/>
                </a:solidFill>
                <a:latin typeface="Arial"/>
              </a:rPr>
              <a:t> Reduction</a:t>
            </a:r>
            <a:br>
              <a:rPr lang="en-US" dirty="0">
                <a:solidFill>
                  <a:prstClr val="white"/>
                </a:solidFill>
                <a:latin typeface="Arial"/>
              </a:rPr>
            </a:br>
            <a:r>
              <a:rPr lang="en-US" dirty="0">
                <a:solidFill>
                  <a:prstClr val="white"/>
                </a:solidFill>
                <a:latin typeface="Arial"/>
              </a:rPr>
              <a:t>via Ionization Cooling</a:t>
            </a:r>
            <a:br>
              <a:rPr lang="en-US" dirty="0">
                <a:solidFill>
                  <a:prstClr val="white"/>
                </a:solidFill>
                <a:latin typeface="Arial"/>
              </a:rPr>
            </a:br>
            <a:endParaRPr lang="en-US" dirty="0">
              <a:solidFill>
                <a:prstClr val="white"/>
              </a:solidFill>
              <a:latin typeface="Arial"/>
            </a:endParaRPr>
          </a:p>
        </p:txBody>
      </p:sp>
      <p:sp>
        <p:nvSpPr>
          <p:cNvPr id="8" name="Left Arrow 7"/>
          <p:cNvSpPr/>
          <p:nvPr/>
        </p:nvSpPr>
        <p:spPr>
          <a:xfrm>
            <a:off x="3149600" y="2667000"/>
            <a:ext cx="1866900" cy="271245"/>
          </a:xfrm>
          <a:prstGeom prst="leftArrow">
            <a:avLst/>
          </a:prstGeom>
          <a:gradFill>
            <a:gsLst>
              <a:gs pos="1000">
                <a:schemeClr val="accent2">
                  <a:lumMod val="60000"/>
                  <a:lumOff val="40000"/>
                </a:schemeClr>
              </a:gs>
              <a:gs pos="100000">
                <a:srgbClr val="FF1114"/>
              </a:gs>
              <a:gs pos="41000">
                <a:schemeClr val="accent2">
                  <a:lumMod val="60000"/>
                  <a:lumOff val="4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10" name="Rounded Rectangle 9"/>
          <p:cNvSpPr/>
          <p:nvPr/>
        </p:nvSpPr>
        <p:spPr>
          <a:xfrm>
            <a:off x="5956300" y="4152900"/>
            <a:ext cx="3086100" cy="2006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i="1" dirty="0">
                <a:solidFill>
                  <a:srgbClr val="000090"/>
                </a:solidFill>
                <a:latin typeface="Arial"/>
              </a:rPr>
              <a:t>The program </a:t>
            </a:r>
            <a:r>
              <a:rPr lang="en-US" sz="2000" i="1" dirty="0">
                <a:solidFill>
                  <a:srgbClr val="000090"/>
                </a:solidFill>
                <a:latin typeface="Arial"/>
              </a:rPr>
              <a:t>targets critical </a:t>
            </a:r>
            <a:r>
              <a:rPr lang="en-US" sz="2000" i="1" dirty="0">
                <a:solidFill>
                  <a:srgbClr val="000090"/>
                </a:solidFill>
                <a:latin typeface="Arial"/>
              </a:rPr>
              <a:t>magnet and cooling </a:t>
            </a:r>
            <a:r>
              <a:rPr lang="en-US" sz="2000" i="1" dirty="0">
                <a:solidFill>
                  <a:srgbClr val="000090"/>
                </a:solidFill>
                <a:latin typeface="Arial"/>
              </a:rPr>
              <a:t>cell technology  demonstrations within its feasibility phase.</a:t>
            </a:r>
            <a:endParaRPr lang="en-US" sz="2000" b="1" i="1" dirty="0">
              <a:solidFill>
                <a:srgbClr val="800000"/>
              </a:solidFill>
              <a:latin typeface="Arial"/>
            </a:endParaRPr>
          </a:p>
        </p:txBody>
      </p:sp>
      <p:sp>
        <p:nvSpPr>
          <p:cNvPr id="13" name="Rounded Rectangle 12"/>
          <p:cNvSpPr/>
          <p:nvPr/>
        </p:nvSpPr>
        <p:spPr bwMode="auto">
          <a:xfrm>
            <a:off x="698500" y="5257800"/>
            <a:ext cx="4648200" cy="1219200"/>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defTabSz="914400" fontAlgn="base">
              <a:spcBef>
                <a:spcPct val="20000"/>
              </a:spcBef>
              <a:spcAft>
                <a:spcPct val="0"/>
              </a:spcAft>
              <a:buClr>
                <a:srgbClr val="4A66AC">
                  <a:lumMod val="20000"/>
                  <a:lumOff val="80000"/>
                </a:srgbClr>
              </a:buClr>
              <a:buSzPct val="80000"/>
            </a:pPr>
            <a:r>
              <a:rPr lang="en-US" sz="2000" dirty="0">
                <a:solidFill>
                  <a:srgbClr val="0000FF"/>
                </a:solidFill>
                <a:latin typeface="Arial" charset="0"/>
              </a:rPr>
              <a:t>Cooling </a:t>
            </a:r>
            <a:br>
              <a:rPr lang="en-US" sz="2000" dirty="0">
                <a:solidFill>
                  <a:srgbClr val="0000FF"/>
                </a:solidFill>
                <a:latin typeface="Arial" charset="0"/>
              </a:rPr>
            </a:br>
            <a:r>
              <a:rPr lang="en-US" sz="2000" dirty="0">
                <a:solidFill>
                  <a:srgbClr val="0000FF"/>
                </a:solidFill>
                <a:latin typeface="Arial" charset="0"/>
              </a:rPr>
              <a:t>Channel</a:t>
            </a:r>
            <a:br>
              <a:rPr lang="en-US" sz="2000" dirty="0">
                <a:solidFill>
                  <a:srgbClr val="0000FF"/>
                </a:solidFill>
                <a:latin typeface="Arial" charset="0"/>
              </a:rPr>
            </a:br>
            <a:r>
              <a:rPr lang="en-US" sz="2000" dirty="0">
                <a:solidFill>
                  <a:srgbClr val="0000FF"/>
                </a:solidFill>
                <a:latin typeface="Arial" charset="0"/>
              </a:rPr>
              <a:t>Concepts</a:t>
            </a:r>
          </a:p>
        </p:txBody>
      </p:sp>
      <p:pic>
        <p:nvPicPr>
          <p:cNvPr id="14" name="Picture 13"/>
          <p:cNvPicPr>
            <a:picLocks noChangeAspect="1"/>
          </p:cNvPicPr>
          <p:nvPr/>
        </p:nvPicPr>
        <p:blipFill rotWithShape="1">
          <a:blip r:embed="rId3"/>
          <a:srcRect t="15571" b="21215"/>
          <a:stretch/>
        </p:blipFill>
        <p:spPr>
          <a:xfrm>
            <a:off x="3975100" y="5315712"/>
            <a:ext cx="1325134" cy="1112684"/>
          </a:xfrm>
          <a:prstGeom prst="rect">
            <a:avLst/>
          </a:prstGeom>
        </p:spPr>
      </p:pic>
      <p:pic>
        <p:nvPicPr>
          <p:cNvPr id="15" name="Picture 14"/>
          <p:cNvPicPr>
            <a:picLocks noChangeAspect="1"/>
          </p:cNvPicPr>
          <p:nvPr/>
        </p:nvPicPr>
        <p:blipFill>
          <a:blip r:embed="rId4"/>
          <a:stretch>
            <a:fillRect/>
          </a:stretch>
        </p:blipFill>
        <p:spPr>
          <a:xfrm>
            <a:off x="2070100" y="5269726"/>
            <a:ext cx="1919934" cy="1158670"/>
          </a:xfrm>
          <a:prstGeom prst="rect">
            <a:avLst/>
          </a:prstGeom>
        </p:spPr>
      </p:pic>
      <p:sp>
        <p:nvSpPr>
          <p:cNvPr id="16" name="TextBox 15"/>
          <p:cNvSpPr txBox="1"/>
          <p:nvPr/>
        </p:nvSpPr>
        <p:spPr>
          <a:xfrm>
            <a:off x="2048542" y="5257800"/>
            <a:ext cx="629199" cy="338554"/>
          </a:xfrm>
          <a:prstGeom prst="rect">
            <a:avLst/>
          </a:prstGeom>
          <a:noFill/>
        </p:spPr>
        <p:txBody>
          <a:bodyPr wrap="none" rtlCol="0">
            <a:spAutoFit/>
          </a:bodyPr>
          <a:lstStyle/>
          <a:p>
            <a:r>
              <a:rPr lang="en-US" sz="1600" dirty="0">
                <a:solidFill>
                  <a:prstClr val="white"/>
                </a:solidFill>
                <a:latin typeface="Arial"/>
              </a:rPr>
              <a:t>HCC</a:t>
            </a:r>
            <a:endParaRPr lang="en-US" sz="1600" dirty="0">
              <a:solidFill>
                <a:prstClr val="white"/>
              </a:solidFill>
              <a:latin typeface="Arial"/>
            </a:endParaRPr>
          </a:p>
        </p:txBody>
      </p:sp>
      <p:sp>
        <p:nvSpPr>
          <p:cNvPr id="17" name="TextBox 16"/>
          <p:cNvSpPr txBox="1"/>
          <p:nvPr/>
        </p:nvSpPr>
        <p:spPr>
          <a:xfrm>
            <a:off x="3975100" y="6096000"/>
            <a:ext cx="1359567" cy="338554"/>
          </a:xfrm>
          <a:prstGeom prst="rect">
            <a:avLst/>
          </a:prstGeom>
          <a:solidFill>
            <a:schemeClr val="bg1">
              <a:lumMod val="95000"/>
              <a:alpha val="50000"/>
            </a:schemeClr>
          </a:solidFill>
        </p:spPr>
        <p:txBody>
          <a:bodyPr wrap="none" rtlCol="0">
            <a:spAutoFit/>
          </a:bodyPr>
          <a:lstStyle/>
          <a:p>
            <a:r>
              <a:rPr lang="en-US" sz="1600" dirty="0">
                <a:solidFill>
                  <a:srgbClr val="000090"/>
                </a:solidFill>
                <a:latin typeface="Arial"/>
              </a:rPr>
              <a:t>Guggenheim</a:t>
            </a:r>
            <a:endParaRPr lang="en-US" sz="1600" dirty="0">
              <a:solidFill>
                <a:srgbClr val="000090"/>
              </a:solidFill>
              <a:latin typeface="Arial"/>
            </a:endParaRPr>
          </a:p>
        </p:txBody>
      </p:sp>
    </p:spTree>
    <p:extLst>
      <p:ext uri="{BB962C8B-B14F-4D97-AF65-F5344CB8AC3E}">
        <p14:creationId xmlns:p14="http://schemas.microsoft.com/office/powerpoint/2010/main" val="26909771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Cooling Channel 90° Sectioned 20110902.jpg"/>
          <p:cNvPicPr>
            <a:picLocks noChangeAspect="1"/>
          </p:cNvPicPr>
          <p:nvPr/>
        </p:nvPicPr>
        <p:blipFill rotWithShape="1">
          <a:blip r:embed="rId2">
            <a:extLst>
              <a:ext uri="{28A0092B-C50C-407E-A947-70E740481C1C}">
                <a14:useLocalDpi xmlns:a14="http://schemas.microsoft.com/office/drawing/2010/main" val="0"/>
              </a:ext>
            </a:extLst>
          </a:blip>
          <a:srcRect l="4479" r="3349"/>
          <a:stretch/>
        </p:blipFill>
        <p:spPr>
          <a:xfrm>
            <a:off x="2956963" y="3541066"/>
            <a:ext cx="6148937" cy="2886803"/>
          </a:xfrm>
          <a:prstGeom prst="rect">
            <a:avLst/>
          </a:prstGeom>
        </p:spPr>
      </p:pic>
      <p:sp>
        <p:nvSpPr>
          <p:cNvPr id="2" name="Title 1"/>
          <p:cNvSpPr>
            <a:spLocks noGrp="1"/>
          </p:cNvSpPr>
          <p:nvPr>
            <p:ph type="title"/>
          </p:nvPr>
        </p:nvSpPr>
        <p:spPr>
          <a:xfrm>
            <a:off x="190500" y="20638"/>
            <a:ext cx="8915400" cy="817562"/>
          </a:xfrm>
        </p:spPr>
        <p:txBody>
          <a:bodyPr>
            <a:normAutofit/>
          </a:bodyPr>
          <a:lstStyle/>
          <a:p>
            <a:r>
              <a:rPr lang="en-GB" dirty="0" smtClean="0"/>
              <a:t>Technology Challenges - Cooling</a:t>
            </a:r>
            <a:endParaRPr lang="en-GB" dirty="0"/>
          </a:p>
        </p:txBody>
      </p:sp>
      <p:sp>
        <p:nvSpPr>
          <p:cNvPr id="3" name="Content Placeholder 2"/>
          <p:cNvSpPr>
            <a:spLocks noGrp="1"/>
          </p:cNvSpPr>
          <p:nvPr>
            <p:ph idx="1"/>
          </p:nvPr>
        </p:nvSpPr>
        <p:spPr>
          <a:xfrm>
            <a:off x="25400" y="863600"/>
            <a:ext cx="8851900" cy="2677466"/>
          </a:xfrm>
        </p:spPr>
        <p:txBody>
          <a:bodyPr>
            <a:normAutofit lnSpcReduction="10000"/>
          </a:bodyPr>
          <a:lstStyle/>
          <a:p>
            <a:r>
              <a:rPr lang="en-GB" dirty="0" smtClean="0"/>
              <a:t>Tertiary production of muon beams </a:t>
            </a:r>
            <a:r>
              <a:rPr lang="en-GB" dirty="0" smtClean="0">
                <a:cs typeface="Wingdings 3" charset="2"/>
              </a:rPr>
              <a:t> </a:t>
            </a:r>
          </a:p>
          <a:p>
            <a:pPr lvl="1"/>
            <a:r>
              <a:rPr lang="en-GB" sz="2200" dirty="0" smtClean="0"/>
              <a:t>Initial beam </a:t>
            </a:r>
            <a:r>
              <a:rPr lang="en-GB" sz="2200" dirty="0" err="1" smtClean="0"/>
              <a:t>emittance</a:t>
            </a:r>
            <a:r>
              <a:rPr lang="en-GB" sz="2200" dirty="0" smtClean="0"/>
              <a:t> intrinsically large</a:t>
            </a:r>
          </a:p>
          <a:p>
            <a:pPr lvl="1"/>
            <a:r>
              <a:rPr lang="en-GB" sz="2200" dirty="0"/>
              <a:t>C</a:t>
            </a:r>
            <a:r>
              <a:rPr lang="en-GB" sz="2200" dirty="0" smtClean="0"/>
              <a:t>ooling mechanism required</a:t>
            </a:r>
            <a:r>
              <a:rPr lang="en-GB" sz="2200" dirty="0"/>
              <a:t>,</a:t>
            </a:r>
            <a:r>
              <a:rPr lang="en-GB" sz="2200" dirty="0" smtClean="0"/>
              <a:t> but no </a:t>
            </a:r>
            <a:r>
              <a:rPr lang="en-GB" sz="2200" dirty="0"/>
              <a:t/>
            </a:r>
            <a:br>
              <a:rPr lang="en-GB" sz="2200" dirty="0"/>
            </a:br>
            <a:r>
              <a:rPr lang="en-GB" sz="2200" dirty="0" smtClean="0"/>
              <a:t>radiation damping</a:t>
            </a:r>
          </a:p>
          <a:p>
            <a:r>
              <a:rPr lang="en-GB" dirty="0" err="1" smtClean="0"/>
              <a:t>Muon</a:t>
            </a:r>
            <a:r>
              <a:rPr lang="en-GB" dirty="0" smtClean="0"/>
              <a:t> Cooling </a:t>
            </a:r>
            <a:r>
              <a:rPr lang="en-GB" dirty="0" smtClean="0">
                <a:latin typeface="Wingdings 3" charset="2"/>
                <a:cs typeface="Wingdings 3" charset="2"/>
              </a:rPr>
              <a:t>a</a:t>
            </a:r>
            <a:r>
              <a:rPr lang="en-GB" dirty="0" smtClean="0">
                <a:cs typeface="Wingdings 3" charset="2"/>
              </a:rPr>
              <a:t> </a:t>
            </a:r>
            <a:r>
              <a:rPr lang="en-GB" dirty="0" smtClean="0"/>
              <a:t>Ionization Cooling </a:t>
            </a:r>
          </a:p>
          <a:p>
            <a:pPr lvl="2"/>
            <a:r>
              <a:rPr lang="en-GB" dirty="0" err="1" smtClean="0"/>
              <a:t>dE</a:t>
            </a:r>
            <a:r>
              <a:rPr lang="en-GB" dirty="0" smtClean="0"/>
              <a:t>/dx energy loss in materials</a:t>
            </a:r>
          </a:p>
          <a:p>
            <a:pPr lvl="2"/>
            <a:r>
              <a:rPr lang="en-GB" dirty="0" smtClean="0"/>
              <a:t>RF to replace </a:t>
            </a:r>
            <a:r>
              <a:rPr lang="en-GB" i="1" dirty="0" err="1" smtClean="0"/>
              <a:t>p</a:t>
            </a:r>
            <a:r>
              <a:rPr lang="en-GB" i="1" baseline="-25000" dirty="0" err="1" smtClean="0"/>
              <a:t>long</a:t>
            </a:r>
            <a:endParaRPr lang="en-GB" dirty="0" smtClean="0"/>
          </a:p>
          <a:p>
            <a:pPr lvl="1"/>
            <a:endParaRPr lang="en-GB" sz="2000" dirty="0" smtClean="0"/>
          </a:p>
        </p:txBody>
      </p:sp>
      <p:sp>
        <p:nvSpPr>
          <p:cNvPr id="8" name="Date Placeholder 7"/>
          <p:cNvSpPr>
            <a:spLocks noGrp="1"/>
          </p:cNvSpPr>
          <p:nvPr>
            <p:ph type="dt" sz="half" idx="10"/>
          </p:nvPr>
        </p:nvSpPr>
        <p:spPr/>
        <p:txBody>
          <a:bodyPr/>
          <a:lstStyle/>
          <a:p>
            <a:r>
              <a:rPr lang="en-US" smtClean="0">
                <a:solidFill>
                  <a:prstClr val="black">
                    <a:tint val="75000"/>
                  </a:prstClr>
                </a:solidFill>
                <a:latin typeface="Arial"/>
              </a:rPr>
              <a:t>Summer 2014</a:t>
            </a:r>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D28F90D6-1EEB-E249-9A68-6B55C19F01CF}" type="slidenum">
              <a:rPr lang="en-US" smtClean="0">
                <a:solidFill>
                  <a:prstClr val="black">
                    <a:tint val="75000"/>
                  </a:prstClr>
                </a:solidFill>
                <a:latin typeface="Arial"/>
              </a:rPr>
              <a:pPr/>
              <a:t>29</a:t>
            </a:fld>
            <a:endParaRPr lang="en-US">
              <a:solidFill>
                <a:prstClr val="black">
                  <a:tint val="75000"/>
                </a:prstClr>
              </a:solidFill>
              <a:latin typeface="Arial"/>
            </a:endParaRPr>
          </a:p>
        </p:txBody>
      </p:sp>
      <p:sp>
        <p:nvSpPr>
          <p:cNvPr id="7" name="Rectangle 6"/>
          <p:cNvSpPr/>
          <p:nvPr/>
        </p:nvSpPr>
        <p:spPr>
          <a:xfrm rot="20806502">
            <a:off x="3023203" y="3722577"/>
            <a:ext cx="1915887" cy="923318"/>
          </a:xfrm>
          <a:prstGeom prst="rect">
            <a:avLst/>
          </a:prstGeom>
          <a:noFill/>
        </p:spPr>
        <p:txBody>
          <a:bodyPr wrap="none" lIns="91429" tIns="45714" rIns="91429" bIns="45714">
            <a:spAutoFit/>
          </a:bodyPr>
          <a:lstStyle/>
          <a:p>
            <a:pPr algn="ctr"/>
            <a:r>
              <a:rPr lang="en-US" sz="5400" b="1" dirty="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MICE</a:t>
            </a:r>
          </a:p>
        </p:txBody>
      </p:sp>
      <p:grpSp>
        <p:nvGrpSpPr>
          <p:cNvPr id="19" name="Group 18"/>
          <p:cNvGrpSpPr/>
          <p:nvPr/>
        </p:nvGrpSpPr>
        <p:grpSpPr>
          <a:xfrm>
            <a:off x="4394200" y="4520763"/>
            <a:ext cx="3771901" cy="1979831"/>
            <a:chOff x="8129139" y="4976594"/>
            <a:chExt cx="3243181" cy="1979831"/>
          </a:xfrm>
        </p:grpSpPr>
        <p:cxnSp>
          <p:nvCxnSpPr>
            <p:cNvPr id="10" name="Straight Arrow Connector 9"/>
            <p:cNvCxnSpPr>
              <a:stCxn id="15" idx="0"/>
            </p:cNvCxnSpPr>
            <p:nvPr/>
          </p:nvCxnSpPr>
          <p:spPr>
            <a:xfrm flipV="1">
              <a:off x="10087279" y="4976594"/>
              <a:ext cx="1285041" cy="1333500"/>
            </a:xfrm>
            <a:prstGeom prst="straightConnector1">
              <a:avLst/>
            </a:prstGeom>
            <a:ln>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15" idx="0"/>
            </p:cNvCxnSpPr>
            <p:nvPr/>
          </p:nvCxnSpPr>
          <p:spPr>
            <a:xfrm flipH="1" flipV="1">
              <a:off x="8129139" y="5933301"/>
              <a:ext cx="1958140" cy="376793"/>
            </a:xfrm>
            <a:prstGeom prst="straightConnector1">
              <a:avLst/>
            </a:prstGeom>
            <a:ln>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9302167" y="6310094"/>
              <a:ext cx="1570224" cy="646331"/>
            </a:xfrm>
            <a:prstGeom prst="rect">
              <a:avLst/>
            </a:prstGeom>
            <a:noFill/>
          </p:spPr>
          <p:txBody>
            <a:bodyPr wrap="none" rtlCol="0">
              <a:spAutoFit/>
            </a:bodyPr>
            <a:lstStyle/>
            <a:p>
              <a:pPr algn="ctr"/>
              <a:r>
                <a:rPr lang="en-US" dirty="0">
                  <a:solidFill>
                    <a:srgbClr val="ACCBF9">
                      <a:lumMod val="25000"/>
                    </a:srgbClr>
                  </a:solidFill>
                  <a:latin typeface="Arial"/>
                </a:rPr>
                <a:t>Spectrometer</a:t>
              </a:r>
              <a:br>
                <a:rPr lang="en-US" dirty="0">
                  <a:solidFill>
                    <a:srgbClr val="ACCBF9">
                      <a:lumMod val="25000"/>
                    </a:srgbClr>
                  </a:solidFill>
                  <a:latin typeface="Arial"/>
                </a:rPr>
              </a:br>
              <a:r>
                <a:rPr lang="en-US" dirty="0">
                  <a:solidFill>
                    <a:srgbClr val="ACCBF9">
                      <a:lumMod val="25000"/>
                    </a:srgbClr>
                  </a:solidFill>
                  <a:latin typeface="Arial"/>
                </a:rPr>
                <a:t>Solenoids</a:t>
              </a:r>
              <a:endParaRPr lang="en-US" dirty="0">
                <a:solidFill>
                  <a:srgbClr val="ACCBF9">
                    <a:lumMod val="25000"/>
                  </a:srgbClr>
                </a:solidFill>
                <a:latin typeface="Arial"/>
              </a:endParaRPr>
            </a:p>
          </p:txBody>
        </p:sp>
      </p:grpSp>
      <p:grpSp>
        <p:nvGrpSpPr>
          <p:cNvPr id="20" name="Group 19"/>
          <p:cNvGrpSpPr/>
          <p:nvPr/>
        </p:nvGrpSpPr>
        <p:grpSpPr>
          <a:xfrm>
            <a:off x="5882640" y="5003800"/>
            <a:ext cx="3106188" cy="1511300"/>
            <a:chOff x="5730240" y="4851400"/>
            <a:chExt cx="3106188" cy="1511300"/>
          </a:xfrm>
        </p:grpSpPr>
        <p:cxnSp>
          <p:nvCxnSpPr>
            <p:cNvPr id="21" name="Straight Arrow Connector 20"/>
            <p:cNvCxnSpPr>
              <a:stCxn id="23" idx="1"/>
            </p:cNvCxnSpPr>
            <p:nvPr/>
          </p:nvCxnSpPr>
          <p:spPr>
            <a:xfrm flipH="1" flipV="1">
              <a:off x="6718300" y="4851400"/>
              <a:ext cx="650471" cy="1049635"/>
            </a:xfrm>
            <a:prstGeom prst="straightConnector1">
              <a:avLst/>
            </a:prstGeom>
            <a:ln>
              <a:solidFill>
                <a:srgbClr val="FF1114"/>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5730240" y="5041900"/>
              <a:ext cx="1638531" cy="859136"/>
            </a:xfrm>
            <a:prstGeom prst="straightConnector1">
              <a:avLst/>
            </a:prstGeom>
            <a:ln>
              <a:solidFill>
                <a:srgbClr val="FF1114"/>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368771" y="5439370"/>
              <a:ext cx="1467657" cy="923330"/>
            </a:xfrm>
            <a:prstGeom prst="rect">
              <a:avLst/>
            </a:prstGeom>
            <a:noFill/>
          </p:spPr>
          <p:txBody>
            <a:bodyPr wrap="none" rtlCol="0">
              <a:spAutoFit/>
            </a:bodyPr>
            <a:lstStyle/>
            <a:p>
              <a:pPr algn="ctr"/>
              <a:r>
                <a:rPr lang="en-US" dirty="0">
                  <a:solidFill>
                    <a:srgbClr val="FF0000"/>
                  </a:solidFill>
                  <a:latin typeface="Arial"/>
                </a:rPr>
                <a:t>RF-Coupling</a:t>
              </a:r>
              <a:br>
                <a:rPr lang="en-US" dirty="0">
                  <a:solidFill>
                    <a:srgbClr val="FF0000"/>
                  </a:solidFill>
                  <a:latin typeface="Arial"/>
                </a:rPr>
              </a:br>
              <a:r>
                <a:rPr lang="en-US" dirty="0">
                  <a:solidFill>
                    <a:srgbClr val="FF0000"/>
                  </a:solidFill>
                  <a:latin typeface="Arial"/>
                </a:rPr>
                <a:t>Coil (RFCC) </a:t>
              </a:r>
              <a:br>
                <a:rPr lang="en-US" dirty="0">
                  <a:solidFill>
                    <a:srgbClr val="FF0000"/>
                  </a:solidFill>
                  <a:latin typeface="Arial"/>
                </a:rPr>
              </a:br>
              <a:r>
                <a:rPr lang="en-US" dirty="0">
                  <a:solidFill>
                    <a:srgbClr val="FF0000"/>
                  </a:solidFill>
                  <a:latin typeface="Arial"/>
                </a:rPr>
                <a:t>Units</a:t>
              </a:r>
              <a:endParaRPr lang="en-US" dirty="0">
                <a:solidFill>
                  <a:srgbClr val="FF0000"/>
                </a:solidFill>
                <a:latin typeface="Arial"/>
              </a:endParaRPr>
            </a:p>
          </p:txBody>
        </p:sp>
      </p:grpSp>
      <p:sp>
        <p:nvSpPr>
          <p:cNvPr id="36" name="TextBox 35"/>
          <p:cNvSpPr txBox="1"/>
          <p:nvPr/>
        </p:nvSpPr>
        <p:spPr>
          <a:xfrm>
            <a:off x="50800" y="3898900"/>
            <a:ext cx="2973440" cy="2215991"/>
          </a:xfrm>
          <a:prstGeom prst="rect">
            <a:avLst/>
          </a:prstGeom>
          <a:noFill/>
        </p:spPr>
        <p:txBody>
          <a:bodyPr wrap="none" rtlCol="0">
            <a:spAutoFit/>
          </a:bodyPr>
          <a:lstStyle/>
          <a:p>
            <a:pPr marL="0" lvl="1"/>
            <a:r>
              <a:rPr lang="en-GB" sz="2400" dirty="0">
                <a:solidFill>
                  <a:srgbClr val="FFFFFF"/>
                </a:solidFill>
                <a:latin typeface="Arial"/>
              </a:rPr>
              <a:t>The </a:t>
            </a:r>
            <a:r>
              <a:rPr lang="en-GB" sz="2400" dirty="0" err="1">
                <a:solidFill>
                  <a:srgbClr val="FFFFFF"/>
                </a:solidFill>
                <a:latin typeface="Arial"/>
              </a:rPr>
              <a:t>Muon</a:t>
            </a:r>
            <a:r>
              <a:rPr lang="en-GB" sz="2400" dirty="0">
                <a:solidFill>
                  <a:srgbClr val="FFFFFF"/>
                </a:solidFill>
                <a:latin typeface="Arial"/>
              </a:rPr>
              <a:t> Ionization </a:t>
            </a:r>
            <a:br>
              <a:rPr lang="en-GB" sz="2400" dirty="0">
                <a:solidFill>
                  <a:srgbClr val="FFFFFF"/>
                </a:solidFill>
                <a:latin typeface="Arial"/>
              </a:rPr>
            </a:br>
            <a:r>
              <a:rPr lang="en-GB" sz="2400" dirty="0">
                <a:solidFill>
                  <a:srgbClr val="FFFFFF"/>
                </a:solidFill>
                <a:latin typeface="Arial"/>
              </a:rPr>
              <a:t>Cooling Experiment: </a:t>
            </a:r>
            <a:br>
              <a:rPr lang="en-GB" sz="2400" dirty="0">
                <a:solidFill>
                  <a:srgbClr val="FFFFFF"/>
                </a:solidFill>
                <a:latin typeface="Arial"/>
              </a:rPr>
            </a:br>
            <a:r>
              <a:rPr lang="en-GB" sz="2400" dirty="0">
                <a:solidFill>
                  <a:srgbClr val="FFFFFF"/>
                </a:solidFill>
                <a:latin typeface="Arial"/>
              </a:rPr>
              <a:t>Demonstrate the </a:t>
            </a:r>
            <a:br>
              <a:rPr lang="en-GB" sz="2400" dirty="0">
                <a:solidFill>
                  <a:srgbClr val="FFFFFF"/>
                </a:solidFill>
                <a:latin typeface="Arial"/>
              </a:rPr>
            </a:br>
            <a:r>
              <a:rPr lang="en-GB" sz="2400" dirty="0">
                <a:solidFill>
                  <a:srgbClr val="FFFFFF"/>
                </a:solidFill>
                <a:latin typeface="Arial"/>
              </a:rPr>
              <a:t>method and validate</a:t>
            </a:r>
            <a:br>
              <a:rPr lang="en-GB" sz="2400" dirty="0">
                <a:solidFill>
                  <a:srgbClr val="FFFFFF"/>
                </a:solidFill>
                <a:latin typeface="Arial"/>
              </a:rPr>
            </a:br>
            <a:r>
              <a:rPr lang="en-GB" sz="2400" dirty="0">
                <a:solidFill>
                  <a:srgbClr val="FFFFFF"/>
                </a:solidFill>
                <a:latin typeface="Arial"/>
              </a:rPr>
              <a:t>our simulations</a:t>
            </a:r>
          </a:p>
          <a:p>
            <a:endParaRPr lang="en-US" dirty="0">
              <a:solidFill>
                <a:prstClr val="black"/>
              </a:solidFill>
              <a:latin typeface="Arial"/>
            </a:endParaRPr>
          </a:p>
        </p:txBody>
      </p:sp>
      <p:pic>
        <p:nvPicPr>
          <p:cNvPr id="18" name="Content Placeholder 5"/>
          <p:cNvPicPr>
            <a:picLocks noChangeAspect="1"/>
          </p:cNvPicPr>
          <p:nvPr/>
        </p:nvPicPr>
        <p:blipFill rotWithShape="1">
          <a:blip r:embed="rId3">
            <a:extLst>
              <a:ext uri="{28A0092B-C50C-407E-A947-70E740481C1C}">
                <a14:useLocalDpi xmlns:a14="http://schemas.microsoft.com/office/drawing/2010/main" val="0"/>
              </a:ext>
            </a:extLst>
          </a:blip>
          <a:srcRect b="967"/>
          <a:stretch/>
        </p:blipFill>
        <p:spPr>
          <a:xfrm>
            <a:off x="6047972" y="824505"/>
            <a:ext cx="2908133" cy="2872189"/>
          </a:xfrm>
          <a:prstGeom prst="rect">
            <a:avLst/>
          </a:prstGeom>
        </p:spPr>
      </p:pic>
      <p:cxnSp>
        <p:nvCxnSpPr>
          <p:cNvPr id="9" name="Straight Arrow Connector 8"/>
          <p:cNvCxnSpPr/>
          <p:nvPr/>
        </p:nvCxnSpPr>
        <p:spPr>
          <a:xfrm flipH="1" flipV="1">
            <a:off x="8178801" y="2235200"/>
            <a:ext cx="190500" cy="228556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968991" y="2818963"/>
            <a:ext cx="2288983" cy="923330"/>
          </a:xfrm>
          <a:prstGeom prst="rect">
            <a:avLst/>
          </a:prstGeom>
          <a:noFill/>
        </p:spPr>
        <p:txBody>
          <a:bodyPr wrap="none" rtlCol="0">
            <a:spAutoFit/>
          </a:bodyPr>
          <a:lstStyle/>
          <a:p>
            <a:pPr algn="ctr"/>
            <a:r>
              <a:rPr lang="en-US" dirty="0">
                <a:solidFill>
                  <a:srgbClr val="FFFF00"/>
                </a:solidFill>
                <a:latin typeface="Arial"/>
              </a:rPr>
              <a:t>First SS delivered</a:t>
            </a:r>
            <a:br>
              <a:rPr lang="en-US" dirty="0">
                <a:solidFill>
                  <a:srgbClr val="FFFF00"/>
                </a:solidFill>
                <a:latin typeface="Arial"/>
              </a:rPr>
            </a:br>
            <a:r>
              <a:rPr lang="en-US" dirty="0">
                <a:solidFill>
                  <a:srgbClr val="FFFF00"/>
                </a:solidFill>
                <a:latin typeface="Arial"/>
              </a:rPr>
              <a:t>to RAL for Step IV</a:t>
            </a:r>
            <a:br>
              <a:rPr lang="en-US" dirty="0">
                <a:solidFill>
                  <a:srgbClr val="FFFF00"/>
                </a:solidFill>
                <a:latin typeface="Arial"/>
              </a:rPr>
            </a:br>
            <a:r>
              <a:rPr lang="en-US" dirty="0">
                <a:solidFill>
                  <a:srgbClr val="FFFF00"/>
                </a:solidFill>
                <a:latin typeface="Arial"/>
              </a:rPr>
              <a:t>Experiments in 2015</a:t>
            </a:r>
            <a:endParaRPr lang="en-US" dirty="0">
              <a:solidFill>
                <a:srgbClr val="FFFF00"/>
              </a:solidFill>
              <a:latin typeface="Arial"/>
            </a:endParaRPr>
          </a:p>
        </p:txBody>
      </p:sp>
    </p:spTree>
    <p:extLst>
      <p:ext uri="{BB962C8B-B14F-4D97-AF65-F5344CB8AC3E}">
        <p14:creationId xmlns:p14="http://schemas.microsoft.com/office/powerpoint/2010/main" val="6819637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Staging Study (MASS)</a:t>
            </a:r>
            <a:endParaRPr lang="en-US" dirty="0"/>
          </a:p>
        </p:txBody>
      </p:sp>
      <p:pic>
        <p:nvPicPr>
          <p:cNvPr id="7" name="Content Placeholder 6"/>
          <p:cNvPicPr>
            <a:picLocks noGrp="1" noChangeAspect="1"/>
          </p:cNvPicPr>
          <p:nvPr>
            <p:ph idx="1"/>
          </p:nvPr>
        </p:nvPicPr>
        <p:blipFill rotWithShape="1">
          <a:blip r:embed="rId2"/>
          <a:srcRect t="-290" b="-61"/>
          <a:stretch/>
        </p:blipFill>
        <p:spPr>
          <a:xfrm>
            <a:off x="114300" y="2120900"/>
            <a:ext cx="8921750" cy="4203700"/>
          </a:xfrm>
          <a:ln w="38100">
            <a:solidFill>
              <a:schemeClr val="bg2">
                <a:lumMod val="75000"/>
              </a:schemeClr>
            </a:solidFill>
          </a:ln>
        </p:spPr>
      </p:pic>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3</a:t>
            </a:fld>
            <a:endParaRPr lang="en-US">
              <a:solidFill>
                <a:prstClr val="black">
                  <a:tint val="75000"/>
                </a:prstClr>
              </a:solidFill>
              <a:latin typeface="Arial"/>
            </a:endParaRPr>
          </a:p>
        </p:txBody>
      </p:sp>
      <p:sp>
        <p:nvSpPr>
          <p:cNvPr id="9" name="TextBox 8"/>
          <p:cNvSpPr txBox="1"/>
          <p:nvPr/>
        </p:nvSpPr>
        <p:spPr>
          <a:xfrm>
            <a:off x="114300" y="1136015"/>
            <a:ext cx="8406642" cy="984885"/>
          </a:xfrm>
          <a:prstGeom prst="rect">
            <a:avLst/>
          </a:prstGeom>
          <a:noFill/>
        </p:spPr>
        <p:txBody>
          <a:bodyPr wrap="none" rtlCol="0">
            <a:spAutoFit/>
          </a:bodyPr>
          <a:lstStyle/>
          <a:p>
            <a:r>
              <a:rPr lang="da-DK" sz="2000" i="1" dirty="0" err="1">
                <a:solidFill>
                  <a:srgbClr val="CCFFCC"/>
                </a:solidFill>
                <a:latin typeface="Arial"/>
              </a:rPr>
              <a:t>Enabling</a:t>
            </a:r>
            <a:r>
              <a:rPr lang="da-DK" sz="2000" i="1" dirty="0">
                <a:solidFill>
                  <a:srgbClr val="CCFFCC"/>
                </a:solidFill>
                <a:latin typeface="Arial"/>
              </a:rPr>
              <a:t> </a:t>
            </a:r>
            <a:r>
              <a:rPr lang="da-DK" sz="2000" i="1" dirty="0" err="1">
                <a:solidFill>
                  <a:srgbClr val="CCFFCC"/>
                </a:solidFill>
                <a:latin typeface="Arial"/>
              </a:rPr>
              <a:t>Intensity</a:t>
            </a:r>
            <a:r>
              <a:rPr lang="da-DK" sz="2000" i="1" dirty="0">
                <a:solidFill>
                  <a:srgbClr val="CCFFCC"/>
                </a:solidFill>
                <a:latin typeface="Arial"/>
              </a:rPr>
              <a:t> and Energy </a:t>
            </a:r>
            <a:r>
              <a:rPr lang="da-DK" sz="2000" i="1" dirty="0" err="1">
                <a:solidFill>
                  <a:srgbClr val="CCFFCC"/>
                </a:solidFill>
                <a:latin typeface="Arial"/>
              </a:rPr>
              <a:t>Frontier</a:t>
            </a:r>
            <a:r>
              <a:rPr lang="da-DK" sz="2000" i="1" dirty="0">
                <a:solidFill>
                  <a:srgbClr val="CCFFCC"/>
                </a:solidFill>
                <a:latin typeface="Arial"/>
              </a:rPr>
              <a:t> Science with a Muon Accelerator </a:t>
            </a:r>
            <a:r>
              <a:rPr lang="da-DK" sz="2000" i="1" dirty="0">
                <a:solidFill>
                  <a:srgbClr val="CCFFCC"/>
                </a:solidFill>
                <a:latin typeface="Arial"/>
              </a:rPr>
              <a:t/>
            </a:r>
            <a:br>
              <a:rPr lang="da-DK" sz="2000" i="1" dirty="0">
                <a:solidFill>
                  <a:srgbClr val="CCFFCC"/>
                </a:solidFill>
                <a:latin typeface="Arial"/>
              </a:rPr>
            </a:br>
            <a:r>
              <a:rPr lang="da-DK" sz="2000" i="1" dirty="0">
                <a:solidFill>
                  <a:srgbClr val="CCFFCC"/>
                </a:solidFill>
                <a:latin typeface="Arial"/>
              </a:rPr>
              <a:t>Facility </a:t>
            </a:r>
            <a:r>
              <a:rPr lang="da-DK" sz="2000" i="1" dirty="0">
                <a:solidFill>
                  <a:srgbClr val="CCFFCC"/>
                </a:solidFill>
                <a:latin typeface="Arial"/>
              </a:rPr>
              <a:t>in the US </a:t>
            </a:r>
            <a:r>
              <a:rPr lang="da-DK" sz="2000" i="1" dirty="0">
                <a:solidFill>
                  <a:prstClr val="white"/>
                </a:solidFill>
                <a:latin typeface="Arial"/>
              </a:rPr>
              <a:t>-  </a:t>
            </a:r>
            <a:r>
              <a:rPr lang="da-DK" sz="2000" dirty="0">
                <a:solidFill>
                  <a:prstClr val="white"/>
                </a:solidFill>
                <a:latin typeface="Arial"/>
              </a:rPr>
              <a:t> http://</a:t>
            </a:r>
            <a:r>
              <a:rPr lang="da-DK" sz="2000" dirty="0" err="1">
                <a:solidFill>
                  <a:prstClr val="white"/>
                </a:solidFill>
                <a:latin typeface="Arial"/>
              </a:rPr>
              <a:t>arxiv.org</a:t>
            </a:r>
            <a:r>
              <a:rPr lang="da-DK" sz="2000" dirty="0">
                <a:solidFill>
                  <a:prstClr val="white"/>
                </a:solidFill>
                <a:latin typeface="Arial"/>
              </a:rPr>
              <a:t>/pdf/1308.0494</a:t>
            </a:r>
            <a:endParaRPr lang="en-US" sz="2000" dirty="0">
              <a:solidFill>
                <a:prstClr val="white"/>
              </a:solidFill>
              <a:latin typeface="Arial"/>
            </a:endParaRPr>
          </a:p>
          <a:p>
            <a:endParaRPr lang="en-US" dirty="0">
              <a:solidFill>
                <a:prstClr val="black"/>
              </a:solidFill>
              <a:latin typeface="Arial"/>
            </a:endParaRPr>
          </a:p>
        </p:txBody>
      </p:sp>
      <p:sp>
        <p:nvSpPr>
          <p:cNvPr id="10" name="Rounded Rectangle 9"/>
          <p:cNvSpPr/>
          <p:nvPr/>
        </p:nvSpPr>
        <p:spPr>
          <a:xfrm>
            <a:off x="838199" y="3492500"/>
            <a:ext cx="990601" cy="241300"/>
          </a:xfrm>
          <a:prstGeom prst="round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latin typeface="Arial"/>
            </a:endParaRPr>
          </a:p>
        </p:txBody>
      </p:sp>
      <p:sp>
        <p:nvSpPr>
          <p:cNvPr id="11" name="Rounded Rectangle 10"/>
          <p:cNvSpPr/>
          <p:nvPr/>
        </p:nvSpPr>
        <p:spPr>
          <a:xfrm>
            <a:off x="838200" y="2730500"/>
            <a:ext cx="1143000" cy="241300"/>
          </a:xfrm>
          <a:prstGeom prst="round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latin typeface="Arial"/>
            </a:endParaRPr>
          </a:p>
        </p:txBody>
      </p:sp>
      <p:sp>
        <p:nvSpPr>
          <p:cNvPr id="12" name="Rounded Rectangle 11"/>
          <p:cNvSpPr/>
          <p:nvPr/>
        </p:nvSpPr>
        <p:spPr>
          <a:xfrm>
            <a:off x="838200" y="4254500"/>
            <a:ext cx="1143000" cy="241300"/>
          </a:xfrm>
          <a:prstGeom prst="round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latin typeface="Arial"/>
            </a:endParaRPr>
          </a:p>
        </p:txBody>
      </p:sp>
      <p:sp>
        <p:nvSpPr>
          <p:cNvPr id="13" name="Rounded Rectangle 12"/>
          <p:cNvSpPr/>
          <p:nvPr/>
        </p:nvSpPr>
        <p:spPr>
          <a:xfrm>
            <a:off x="838200" y="4787900"/>
            <a:ext cx="1524000" cy="241300"/>
          </a:xfrm>
          <a:prstGeom prst="round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latin typeface="Arial"/>
            </a:endParaRPr>
          </a:p>
        </p:txBody>
      </p:sp>
      <p:sp>
        <p:nvSpPr>
          <p:cNvPr id="14" name="Rounded Rectangle 13"/>
          <p:cNvSpPr/>
          <p:nvPr/>
        </p:nvSpPr>
        <p:spPr>
          <a:xfrm>
            <a:off x="838200" y="5562600"/>
            <a:ext cx="1905000" cy="241300"/>
          </a:xfrm>
          <a:prstGeom prst="round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latin typeface="Arial"/>
            </a:endParaRPr>
          </a:p>
        </p:txBody>
      </p:sp>
      <p:sp>
        <p:nvSpPr>
          <p:cNvPr id="15" name="Rounded Rectangle 14"/>
          <p:cNvSpPr/>
          <p:nvPr/>
        </p:nvSpPr>
        <p:spPr>
          <a:xfrm rot="20079463">
            <a:off x="4704667" y="3405685"/>
            <a:ext cx="3429000" cy="1219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rgbClr val="E3101C"/>
                </a:solidFill>
                <a:latin typeface="Arial"/>
              </a:rPr>
              <a:t>Ability to utilize some or all stages</a:t>
            </a:r>
            <a:endParaRPr lang="en-US" sz="2400" dirty="0">
              <a:solidFill>
                <a:srgbClr val="E3101C"/>
              </a:solidFill>
              <a:latin typeface="Arial"/>
            </a:endParaRPr>
          </a:p>
        </p:txBody>
      </p:sp>
    </p:spTree>
    <p:extLst>
      <p:ext uri="{BB962C8B-B14F-4D97-AF65-F5344CB8AC3E}">
        <p14:creationId xmlns:p14="http://schemas.microsoft.com/office/powerpoint/2010/main" val="31496447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of the R&amp;D Program</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30</a:t>
            </a:fld>
            <a:endParaRPr lang="en-US">
              <a:solidFill>
                <a:prstClr val="black">
                  <a:tint val="75000"/>
                </a:prstClr>
              </a:solidFill>
              <a:latin typeface="Arial"/>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 y="880533"/>
            <a:ext cx="54038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9"/>
          <p:cNvSpPr txBox="1">
            <a:spLocks noChangeArrowheads="1"/>
          </p:cNvSpPr>
          <p:nvPr/>
        </p:nvSpPr>
        <p:spPr bwMode="auto">
          <a:xfrm>
            <a:off x="457200" y="2601917"/>
            <a:ext cx="3163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dirty="0">
                <a:solidFill>
                  <a:srgbClr val="FFFF00"/>
                </a:solidFill>
              </a:rPr>
              <a:t>Compressor + refrigerator room</a:t>
            </a:r>
          </a:p>
        </p:txBody>
      </p:sp>
      <p:sp>
        <p:nvSpPr>
          <p:cNvPr id="10" name="TextBox 10"/>
          <p:cNvSpPr txBox="1">
            <a:spLocks noChangeArrowheads="1"/>
          </p:cNvSpPr>
          <p:nvPr/>
        </p:nvSpPr>
        <p:spPr bwMode="auto">
          <a:xfrm>
            <a:off x="3715526" y="1270000"/>
            <a:ext cx="15659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dirty="0">
                <a:solidFill>
                  <a:srgbClr val="FFFF00"/>
                </a:solidFill>
              </a:rPr>
              <a:t>Entrance of </a:t>
            </a:r>
            <a:r>
              <a:rPr lang="en-US" dirty="0" smtClean="0">
                <a:solidFill>
                  <a:srgbClr val="FFFF00"/>
                </a:solidFill>
              </a:rPr>
              <a:t/>
            </a:r>
            <a:br>
              <a:rPr lang="en-US" dirty="0" smtClean="0">
                <a:solidFill>
                  <a:srgbClr val="FFFF00"/>
                </a:solidFill>
              </a:rPr>
            </a:br>
            <a:r>
              <a:rPr lang="en-US" dirty="0" smtClean="0">
                <a:solidFill>
                  <a:srgbClr val="FFFF00"/>
                </a:solidFill>
              </a:rPr>
              <a:t>MTA</a:t>
            </a:r>
            <a:r>
              <a:rPr lang="en-US" dirty="0">
                <a:solidFill>
                  <a:srgbClr val="FFFF00"/>
                </a:solidFill>
              </a:rPr>
              <a:t> </a:t>
            </a:r>
            <a:r>
              <a:rPr lang="en-US" dirty="0" smtClean="0">
                <a:solidFill>
                  <a:srgbClr val="FFFF00"/>
                </a:solidFill>
              </a:rPr>
              <a:t>exp</a:t>
            </a:r>
            <a:r>
              <a:rPr lang="en-US" dirty="0">
                <a:solidFill>
                  <a:srgbClr val="FFFF00"/>
                </a:solidFill>
              </a:rPr>
              <a:t>. hall</a:t>
            </a:r>
          </a:p>
        </p:txBody>
      </p:sp>
      <p:cxnSp>
        <p:nvCxnSpPr>
          <p:cNvPr id="11" name="Straight Arrow Connector 10"/>
          <p:cNvCxnSpPr/>
          <p:nvPr/>
        </p:nvCxnSpPr>
        <p:spPr>
          <a:xfrm rot="5400000">
            <a:off x="3661041" y="1933846"/>
            <a:ext cx="293687" cy="139700"/>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47302" y="880533"/>
            <a:ext cx="3627493" cy="5847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91429" tIns="45714" rIns="91429" bIns="45714">
            <a:spAutoFit/>
          </a:bodyPr>
          <a:lstStyle/>
          <a:p>
            <a:pPr algn="ctr"/>
            <a:r>
              <a:rPr lang="en-US" sz="3200" b="1" dirty="0" err="1">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MuCool</a:t>
            </a:r>
            <a:r>
              <a:rPr lang="en-US" sz="3200" b="1" dirty="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 Test Area</a:t>
            </a:r>
            <a:endParaRPr lang="en-US" sz="3200" b="1" dirty="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endParaRPr>
          </a:p>
        </p:txBody>
      </p:sp>
      <p:pic>
        <p:nvPicPr>
          <p:cNvPr id="28" name="Picture 27" descr="forMark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09" y="3221642"/>
            <a:ext cx="5029200" cy="3252083"/>
          </a:xfrm>
          <a:prstGeom prst="rect">
            <a:avLst/>
          </a:prstGeom>
        </p:spPr>
      </p:pic>
      <p:sp>
        <p:nvSpPr>
          <p:cNvPr id="29" name="TextBox 28"/>
          <p:cNvSpPr txBox="1"/>
          <p:nvPr/>
        </p:nvSpPr>
        <p:spPr>
          <a:xfrm>
            <a:off x="184398" y="3262134"/>
            <a:ext cx="1410212" cy="461665"/>
          </a:xfrm>
          <a:prstGeom prst="rect">
            <a:avLst/>
          </a:prstGeom>
          <a:solidFill>
            <a:schemeClr val="bg1"/>
          </a:solidFill>
        </p:spPr>
        <p:txBody>
          <a:bodyPr wrap="none" rtlCol="0">
            <a:spAutoFit/>
          </a:bodyPr>
          <a:lstStyle/>
          <a:p>
            <a:r>
              <a:rPr lang="en-US" sz="2400" dirty="0">
                <a:solidFill>
                  <a:srgbClr val="242852"/>
                </a:solidFill>
                <a:latin typeface="Arial"/>
              </a:rPr>
              <a:t>MTA </a:t>
            </a:r>
            <a:r>
              <a:rPr lang="en-US" sz="2400" dirty="0">
                <a:solidFill>
                  <a:srgbClr val="242852"/>
                </a:solidFill>
                <a:latin typeface="Arial"/>
              </a:rPr>
              <a:t>H</a:t>
            </a:r>
            <a:r>
              <a:rPr lang="en-US" sz="2400" dirty="0">
                <a:solidFill>
                  <a:srgbClr val="242852"/>
                </a:solidFill>
                <a:latin typeface="Arial"/>
              </a:rPr>
              <a:t>all</a:t>
            </a:r>
            <a:endParaRPr lang="en-US" sz="2400" dirty="0">
              <a:solidFill>
                <a:srgbClr val="242852"/>
              </a:solidFill>
              <a:latin typeface="Arial"/>
            </a:endParaRPr>
          </a:p>
        </p:txBody>
      </p:sp>
      <p:sp>
        <p:nvSpPr>
          <p:cNvPr id="32" name="TextBox 31"/>
          <p:cNvSpPr txBox="1"/>
          <p:nvPr/>
        </p:nvSpPr>
        <p:spPr>
          <a:xfrm>
            <a:off x="138383" y="4312908"/>
            <a:ext cx="1460155" cy="338554"/>
          </a:xfrm>
          <a:prstGeom prst="rect">
            <a:avLst/>
          </a:prstGeom>
          <a:solidFill>
            <a:srgbClr val="FFFFFF"/>
          </a:solidFill>
        </p:spPr>
        <p:txBody>
          <a:bodyPr wrap="none" rtlCol="0">
            <a:spAutoFit/>
          </a:bodyPr>
          <a:lstStyle/>
          <a:p>
            <a:r>
              <a:rPr lang="en-US" sz="1600" dirty="0">
                <a:solidFill>
                  <a:srgbClr val="242852"/>
                </a:solidFill>
                <a:latin typeface="Arial"/>
              </a:rPr>
              <a:t>201 MHz cavity</a:t>
            </a:r>
            <a:endParaRPr lang="en-US" sz="1600" dirty="0">
              <a:solidFill>
                <a:srgbClr val="242852"/>
              </a:solidFill>
              <a:latin typeface="Arial"/>
            </a:endParaRPr>
          </a:p>
        </p:txBody>
      </p:sp>
      <p:sp>
        <p:nvSpPr>
          <p:cNvPr id="33" name="TextBox 32"/>
          <p:cNvSpPr txBox="1"/>
          <p:nvPr/>
        </p:nvSpPr>
        <p:spPr>
          <a:xfrm>
            <a:off x="1705243" y="4829778"/>
            <a:ext cx="1072128" cy="338554"/>
          </a:xfrm>
          <a:prstGeom prst="rect">
            <a:avLst/>
          </a:prstGeom>
          <a:noFill/>
        </p:spPr>
        <p:txBody>
          <a:bodyPr wrap="none" rtlCol="0">
            <a:spAutoFit/>
          </a:bodyPr>
          <a:lstStyle/>
          <a:p>
            <a:r>
              <a:rPr lang="en-US" sz="1600" dirty="0">
                <a:solidFill>
                  <a:srgbClr val="FFFF00"/>
                </a:solidFill>
                <a:latin typeface="Arial"/>
              </a:rPr>
              <a:t>SC magnet</a:t>
            </a:r>
            <a:endParaRPr lang="en-US" sz="1600" dirty="0">
              <a:solidFill>
                <a:srgbClr val="FFFF00"/>
              </a:solidFill>
              <a:latin typeface="Arial"/>
            </a:endParaRPr>
          </a:p>
        </p:txBody>
      </p:sp>
      <p:sp>
        <p:nvSpPr>
          <p:cNvPr id="34" name="TextBox 33"/>
          <p:cNvSpPr txBox="1"/>
          <p:nvPr/>
        </p:nvSpPr>
        <p:spPr>
          <a:xfrm>
            <a:off x="3555909" y="4769099"/>
            <a:ext cx="1656089" cy="338554"/>
          </a:xfrm>
          <a:prstGeom prst="rect">
            <a:avLst/>
          </a:prstGeom>
          <a:solidFill>
            <a:srgbClr val="FFFFFF"/>
          </a:solidFill>
        </p:spPr>
        <p:txBody>
          <a:bodyPr wrap="none" rtlCol="0">
            <a:spAutoFit/>
          </a:bodyPr>
          <a:lstStyle/>
          <a:p>
            <a:r>
              <a:rPr lang="en-US" sz="1600" dirty="0">
                <a:solidFill>
                  <a:srgbClr val="FF0000"/>
                </a:solidFill>
                <a:latin typeface="Arial"/>
              </a:rPr>
              <a:t>400 MeV H</a:t>
            </a:r>
            <a:r>
              <a:rPr lang="en-US" sz="1600" baseline="30000" dirty="0">
                <a:solidFill>
                  <a:srgbClr val="FF0000"/>
                </a:solidFill>
                <a:latin typeface="Arial"/>
              </a:rPr>
              <a:t>- </a:t>
            </a:r>
            <a:r>
              <a:rPr lang="en-US" sz="1600" dirty="0">
                <a:solidFill>
                  <a:srgbClr val="FF0000"/>
                </a:solidFill>
                <a:latin typeface="Arial"/>
              </a:rPr>
              <a:t>beam</a:t>
            </a:r>
            <a:endParaRPr lang="en-US" sz="1600" baseline="30000" dirty="0">
              <a:solidFill>
                <a:srgbClr val="FF0000"/>
              </a:solidFill>
              <a:latin typeface="Arial"/>
            </a:endParaRPr>
          </a:p>
        </p:txBody>
      </p:sp>
      <p:cxnSp>
        <p:nvCxnSpPr>
          <p:cNvPr id="35" name="Straight Arrow Connector 34"/>
          <p:cNvCxnSpPr/>
          <p:nvPr/>
        </p:nvCxnSpPr>
        <p:spPr>
          <a:xfrm flipH="1">
            <a:off x="4223435" y="5168332"/>
            <a:ext cx="600488" cy="4571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36" name="Picture 35" descr="forMark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834" y="4108473"/>
            <a:ext cx="3732265" cy="2355827"/>
          </a:xfrm>
          <a:prstGeom prst="rect">
            <a:avLst/>
          </a:prstGeom>
        </p:spPr>
      </p:pic>
      <p:pic>
        <p:nvPicPr>
          <p:cNvPr id="37" name="Picture 36" descr="forMark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2825" y="2336800"/>
            <a:ext cx="2517380" cy="2282425"/>
          </a:xfrm>
          <a:prstGeom prst="rect">
            <a:avLst/>
          </a:prstGeom>
        </p:spPr>
      </p:pic>
      <p:sp>
        <p:nvSpPr>
          <p:cNvPr id="38" name="TextBox 37"/>
          <p:cNvSpPr txBox="1"/>
          <p:nvPr/>
        </p:nvSpPr>
        <p:spPr>
          <a:xfrm>
            <a:off x="5919799" y="2611711"/>
            <a:ext cx="1005904" cy="584776"/>
          </a:xfrm>
          <a:prstGeom prst="rect">
            <a:avLst/>
          </a:prstGeom>
          <a:noFill/>
        </p:spPr>
        <p:txBody>
          <a:bodyPr wrap="none" rtlCol="0">
            <a:spAutoFit/>
          </a:bodyPr>
          <a:lstStyle/>
          <a:p>
            <a:r>
              <a:rPr lang="en-US" sz="1600" dirty="0">
                <a:solidFill>
                  <a:srgbClr val="000090"/>
                </a:solidFill>
                <a:latin typeface="Arial"/>
              </a:rPr>
              <a:t>400 MeV </a:t>
            </a:r>
          </a:p>
          <a:p>
            <a:r>
              <a:rPr lang="en-US" sz="1600" dirty="0">
                <a:solidFill>
                  <a:srgbClr val="000090"/>
                </a:solidFill>
                <a:latin typeface="Arial"/>
              </a:rPr>
              <a:t>H</a:t>
            </a:r>
            <a:r>
              <a:rPr lang="en-US" sz="1600" baseline="30000" dirty="0">
                <a:solidFill>
                  <a:srgbClr val="000090"/>
                </a:solidFill>
                <a:latin typeface="Arial"/>
              </a:rPr>
              <a:t>-</a:t>
            </a:r>
            <a:r>
              <a:rPr lang="en-US" sz="1600" dirty="0">
                <a:solidFill>
                  <a:srgbClr val="000090"/>
                </a:solidFill>
                <a:latin typeface="Arial"/>
              </a:rPr>
              <a:t> Beam</a:t>
            </a:r>
            <a:endParaRPr lang="en-US" sz="1600" dirty="0">
              <a:solidFill>
                <a:srgbClr val="000090"/>
              </a:solidFill>
              <a:latin typeface="Arial"/>
            </a:endParaRPr>
          </a:p>
        </p:txBody>
      </p:sp>
      <p:sp>
        <p:nvSpPr>
          <p:cNvPr id="40" name="TextBox 39"/>
          <p:cNvSpPr txBox="1"/>
          <p:nvPr/>
        </p:nvSpPr>
        <p:spPr>
          <a:xfrm>
            <a:off x="5652237" y="4160931"/>
            <a:ext cx="1815020" cy="338554"/>
          </a:xfrm>
          <a:prstGeom prst="rect">
            <a:avLst/>
          </a:prstGeom>
          <a:solidFill>
            <a:schemeClr val="accent2">
              <a:lumMod val="20000"/>
              <a:lumOff val="80000"/>
            </a:schemeClr>
          </a:solidFill>
          <a:ln>
            <a:noFill/>
          </a:ln>
        </p:spPr>
        <p:txBody>
          <a:bodyPr wrap="none" rtlCol="0">
            <a:spAutoFit/>
          </a:bodyPr>
          <a:lstStyle/>
          <a:p>
            <a:r>
              <a:rPr lang="en-US" sz="1600" dirty="0">
                <a:solidFill>
                  <a:srgbClr val="000090"/>
                </a:solidFill>
                <a:latin typeface="Arial"/>
              </a:rPr>
              <a:t>Gas-Filled RF cell</a:t>
            </a:r>
            <a:endParaRPr lang="en-US" sz="1600" dirty="0">
              <a:solidFill>
                <a:srgbClr val="000090"/>
              </a:solidFill>
              <a:latin typeface="Arial"/>
            </a:endParaRPr>
          </a:p>
        </p:txBody>
      </p:sp>
      <p:pic>
        <p:nvPicPr>
          <p:cNvPr id="41" name="Picture 40"/>
          <p:cNvPicPr>
            <a:picLocks noChangeAspect="1"/>
          </p:cNvPicPr>
          <p:nvPr/>
        </p:nvPicPr>
        <p:blipFill>
          <a:blip r:embed="rId6"/>
          <a:stretch>
            <a:fillRect/>
          </a:stretch>
        </p:blipFill>
        <p:spPr>
          <a:xfrm>
            <a:off x="5336995" y="880533"/>
            <a:ext cx="2286000" cy="1649767"/>
          </a:xfrm>
          <a:prstGeom prst="rect">
            <a:avLst/>
          </a:prstGeom>
        </p:spPr>
      </p:pic>
      <p:pic>
        <p:nvPicPr>
          <p:cNvPr id="42" name="Picture 41" descr="Scr_15-28-29_cap.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1322" y="1976420"/>
            <a:ext cx="1972678" cy="1232923"/>
          </a:xfrm>
          <a:prstGeom prst="rect">
            <a:avLst/>
          </a:prstGeom>
        </p:spPr>
      </p:pic>
      <p:sp>
        <p:nvSpPr>
          <p:cNvPr id="43" name="TextBox 42"/>
          <p:cNvSpPr txBox="1"/>
          <p:nvPr/>
        </p:nvSpPr>
        <p:spPr>
          <a:xfrm>
            <a:off x="7467257" y="2703012"/>
            <a:ext cx="1708095" cy="307777"/>
          </a:xfrm>
          <a:prstGeom prst="rect">
            <a:avLst/>
          </a:prstGeom>
          <a:noFill/>
        </p:spPr>
        <p:txBody>
          <a:bodyPr wrap="none" rtlCol="0">
            <a:spAutoFit/>
          </a:bodyPr>
          <a:lstStyle/>
          <a:p>
            <a:r>
              <a:rPr lang="en-US" sz="1400" dirty="0">
                <a:solidFill>
                  <a:srgbClr val="EBF1DE"/>
                </a:solidFill>
                <a:latin typeface="Arial"/>
              </a:rPr>
              <a:t>20 MV/m in 3 Tesla</a:t>
            </a:r>
            <a:endParaRPr lang="en-US" sz="1400" dirty="0">
              <a:solidFill>
                <a:srgbClr val="EBF1DE"/>
              </a:solidFill>
              <a:latin typeface="Arial"/>
            </a:endParaRPr>
          </a:p>
        </p:txBody>
      </p:sp>
      <p:sp>
        <p:nvSpPr>
          <p:cNvPr id="15" name="TextBox 14"/>
          <p:cNvSpPr txBox="1"/>
          <p:nvPr/>
        </p:nvSpPr>
        <p:spPr>
          <a:xfrm>
            <a:off x="7171322" y="880534"/>
            <a:ext cx="1954424" cy="1200329"/>
          </a:xfrm>
          <a:prstGeom prst="rect">
            <a:avLst/>
          </a:prstGeom>
          <a:solidFill>
            <a:schemeClr val="accent1">
              <a:lumMod val="20000"/>
              <a:lumOff val="80000"/>
            </a:schemeClr>
          </a:solidFill>
        </p:spPr>
        <p:txBody>
          <a:bodyPr wrap="square" rtlCol="0">
            <a:spAutoFit/>
          </a:bodyPr>
          <a:lstStyle/>
          <a:p>
            <a:r>
              <a:rPr lang="en-US" dirty="0">
                <a:solidFill>
                  <a:srgbClr val="000090"/>
                </a:solidFill>
                <a:latin typeface="Arial"/>
              </a:rPr>
              <a:t>Vacuum RF Cavity – </a:t>
            </a:r>
            <a:br>
              <a:rPr lang="en-US" dirty="0">
                <a:solidFill>
                  <a:srgbClr val="000090"/>
                </a:solidFill>
                <a:latin typeface="Arial"/>
              </a:rPr>
            </a:br>
            <a:r>
              <a:rPr lang="en-US" dirty="0">
                <a:solidFill>
                  <a:srgbClr val="000090"/>
                </a:solidFill>
                <a:latin typeface="Arial"/>
              </a:rPr>
              <a:t>now operational in 5T B-field</a:t>
            </a:r>
            <a:endParaRPr lang="en-US" dirty="0">
              <a:solidFill>
                <a:srgbClr val="000090"/>
              </a:solidFill>
              <a:latin typeface="Arial"/>
            </a:endParaRPr>
          </a:p>
        </p:txBody>
      </p:sp>
      <p:sp>
        <p:nvSpPr>
          <p:cNvPr id="44" name="Left Arrow 43"/>
          <p:cNvSpPr/>
          <p:nvPr/>
        </p:nvSpPr>
        <p:spPr>
          <a:xfrm rot="19128266">
            <a:off x="6434722" y="3225725"/>
            <a:ext cx="774700" cy="174389"/>
          </a:xfrm>
          <a:prstGeom prst="leftArrow">
            <a:avLst/>
          </a:prstGeom>
          <a:solidFill>
            <a:srgbClr val="FFFF00"/>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Tree>
    <p:extLst>
      <p:ext uri="{BB962C8B-B14F-4D97-AF65-F5344CB8AC3E}">
        <p14:creationId xmlns:p14="http://schemas.microsoft.com/office/powerpoint/2010/main" val="92685452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Progress – Vacuum RF</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219200"/>
            <a:ext cx="3062010" cy="2209800"/>
          </a:xfrm>
        </p:spPr>
      </p:pic>
      <p:sp>
        <p:nvSpPr>
          <p:cNvPr id="4" name="Date Placeholder 3"/>
          <p:cNvSpPr>
            <a:spLocks noGrp="1"/>
          </p:cNvSpPr>
          <p:nvPr>
            <p:ph type="dt" sz="half" idx="10"/>
          </p:nvPr>
        </p:nvSpPr>
        <p:spPr/>
        <p:txBody>
          <a:bodyPr/>
          <a:lstStyle/>
          <a:p>
            <a:pPr>
              <a:defRPr/>
            </a:pPr>
            <a:r>
              <a:rPr lang="en-US" smtClean="0">
                <a:solidFill>
                  <a:prstClr val="black">
                    <a:tint val="75000"/>
                  </a:prstClr>
                </a:solidFill>
                <a:latin typeface="Arial"/>
              </a:rPr>
              <a:t>Summer 2014</a:t>
            </a:r>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latin typeface="Arial"/>
              </a:rPr>
              <a:t>MAP Update</a:t>
            </a:r>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solidFill>
                  <a:prstClr val="black">
                    <a:tint val="75000"/>
                  </a:prstClr>
                </a:solidFill>
                <a:latin typeface="Arial"/>
              </a:rPr>
              <a:pPr>
                <a:defRPr/>
              </a:pPr>
              <a:t>31</a:t>
            </a:fld>
            <a:endParaRPr lang="en-US" dirty="0">
              <a:solidFill>
                <a:prstClr val="black">
                  <a:tint val="75000"/>
                </a:prstClr>
              </a:solidFill>
              <a:latin typeface="Aria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19200"/>
            <a:ext cx="2946400" cy="22098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540252"/>
            <a:ext cx="3023527" cy="2743200"/>
          </a:xfrm>
          <a:prstGeom prst="rect">
            <a:avLst/>
          </a:prstGeom>
        </p:spPr>
      </p:pic>
      <p:sp>
        <p:nvSpPr>
          <p:cNvPr id="10" name="Content Placeholder 2"/>
          <p:cNvSpPr txBox="1">
            <a:spLocks/>
          </p:cNvSpPr>
          <p:nvPr/>
        </p:nvSpPr>
        <p:spPr bwMode="auto">
          <a:xfrm>
            <a:off x="3505200" y="3540252"/>
            <a:ext cx="5562600" cy="3051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62500" lnSpcReduction="20000"/>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rgbClr val="00B050"/>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0066FF"/>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C0D8ED"/>
                </a:solidFill>
                <a:latin typeface="Arial"/>
              </a:rPr>
              <a:t>Now operated in magnetic fields up to 5T:</a:t>
            </a:r>
          </a:p>
          <a:p>
            <a:pPr lvl="1"/>
            <a:r>
              <a:rPr lang="en-US" dirty="0" smtClean="0">
                <a:latin typeface="Arial"/>
              </a:rPr>
              <a:t>Gradients  </a:t>
            </a:r>
            <a:r>
              <a:rPr lang="en-US" dirty="0" smtClean="0">
                <a:latin typeface="Symbol" pitchFamily="18" charset="2"/>
              </a:rPr>
              <a:t>&gt; 20</a:t>
            </a:r>
            <a:r>
              <a:rPr lang="en-US" dirty="0" smtClean="0">
                <a:latin typeface="Arial"/>
              </a:rPr>
              <a:t> MV/m</a:t>
            </a:r>
          </a:p>
          <a:p>
            <a:r>
              <a:rPr lang="en-US" dirty="0" smtClean="0">
                <a:solidFill>
                  <a:srgbClr val="C0D8ED"/>
                </a:solidFill>
                <a:latin typeface="Arial"/>
              </a:rPr>
              <a:t>Demonstrates possibility of successful operation of vacuum cavities in magnetic fields with careful design</a:t>
            </a:r>
          </a:p>
          <a:p>
            <a:endParaRPr lang="en-US" sz="1600" dirty="0" smtClean="0">
              <a:solidFill>
                <a:srgbClr val="C0D8ED"/>
              </a:solidFill>
              <a:latin typeface="Arial"/>
            </a:endParaRPr>
          </a:p>
          <a:p>
            <a:r>
              <a:rPr lang="en-US" dirty="0" smtClean="0">
                <a:solidFill>
                  <a:srgbClr val="FF0000"/>
                </a:solidFill>
                <a:latin typeface="Arial"/>
              </a:rPr>
              <a:t>Successor design (the </a:t>
            </a:r>
            <a:r>
              <a:rPr lang="en-US" i="1" dirty="0" smtClean="0">
                <a:solidFill>
                  <a:srgbClr val="FF0000"/>
                </a:solidFill>
                <a:latin typeface="Arial"/>
              </a:rPr>
              <a:t>805 MHz Modular Cavity</a:t>
            </a:r>
            <a:r>
              <a:rPr lang="en-US" dirty="0" smtClean="0">
                <a:solidFill>
                  <a:srgbClr val="FF0000"/>
                </a:solidFill>
                <a:latin typeface="Arial"/>
              </a:rPr>
              <a:t>) will be ready for testing during FY14</a:t>
            </a:r>
            <a:endParaRPr lang="en-US" i="1" dirty="0" smtClean="0">
              <a:solidFill>
                <a:srgbClr val="FF0000"/>
              </a:solidFill>
              <a:latin typeface="Arial"/>
            </a:endParaRPr>
          </a:p>
          <a:p>
            <a:endParaRPr lang="en-US" sz="1600" dirty="0" smtClean="0">
              <a:solidFill>
                <a:srgbClr val="C0D8ED"/>
              </a:solidFill>
              <a:latin typeface="Arial"/>
            </a:endParaRPr>
          </a:p>
          <a:p>
            <a:r>
              <a:rPr lang="en-US" i="1" dirty="0" smtClean="0">
                <a:solidFill>
                  <a:srgbClr val="242852">
                    <a:lumMod val="40000"/>
                    <a:lumOff val="60000"/>
                  </a:srgbClr>
                </a:solidFill>
                <a:latin typeface="Arial"/>
              </a:rPr>
              <a:t>Also progress on alternative cavity materials</a:t>
            </a:r>
            <a:endParaRPr lang="en-US" i="1" dirty="0">
              <a:solidFill>
                <a:srgbClr val="242852">
                  <a:lumMod val="40000"/>
                  <a:lumOff val="60000"/>
                </a:srgbClr>
              </a:solidFill>
              <a:latin typeface="Arial"/>
            </a:endParaRPr>
          </a:p>
        </p:txBody>
      </p:sp>
      <p:sp>
        <p:nvSpPr>
          <p:cNvPr id="3" name="TextBox 2"/>
          <p:cNvSpPr txBox="1"/>
          <p:nvPr/>
        </p:nvSpPr>
        <p:spPr>
          <a:xfrm>
            <a:off x="3410048" y="1270000"/>
            <a:ext cx="2660905" cy="2123658"/>
          </a:xfrm>
          <a:prstGeom prst="rect">
            <a:avLst/>
          </a:prstGeom>
          <a:noFill/>
        </p:spPr>
        <p:txBody>
          <a:bodyPr wrap="none" rtlCol="0">
            <a:spAutoFit/>
          </a:bodyPr>
          <a:lstStyle/>
          <a:p>
            <a:pPr algn="ctr"/>
            <a:r>
              <a:rPr lang="en-US" sz="3600" dirty="0">
                <a:solidFill>
                  <a:prstClr val="white"/>
                </a:solidFill>
                <a:latin typeface="Arial"/>
              </a:rPr>
              <a:t>All-</a:t>
            </a:r>
            <a:r>
              <a:rPr lang="en-US" sz="3600" dirty="0">
                <a:solidFill>
                  <a:prstClr val="white"/>
                </a:solidFill>
                <a:latin typeface="Arial"/>
              </a:rPr>
              <a:t>Seasons</a:t>
            </a:r>
          </a:p>
          <a:p>
            <a:pPr algn="ctr"/>
            <a:r>
              <a:rPr lang="en-US" sz="3600" dirty="0">
                <a:solidFill>
                  <a:prstClr val="white"/>
                </a:solidFill>
                <a:latin typeface="Arial"/>
              </a:rPr>
              <a:t>Cavity</a:t>
            </a:r>
          </a:p>
          <a:p>
            <a:pPr algn="ctr"/>
            <a:r>
              <a:rPr lang="en-US" sz="2000" dirty="0">
                <a:solidFill>
                  <a:prstClr val="white"/>
                </a:solidFill>
                <a:latin typeface="Arial"/>
              </a:rPr>
              <a:t>(designed for both </a:t>
            </a:r>
            <a:br>
              <a:rPr lang="en-US" sz="2000" dirty="0">
                <a:solidFill>
                  <a:prstClr val="white"/>
                </a:solidFill>
                <a:latin typeface="Arial"/>
              </a:rPr>
            </a:br>
            <a:r>
              <a:rPr lang="en-US" sz="2000" dirty="0">
                <a:solidFill>
                  <a:prstClr val="white"/>
                </a:solidFill>
                <a:latin typeface="Arial"/>
              </a:rPr>
              <a:t>vacuum and high </a:t>
            </a:r>
            <a:br>
              <a:rPr lang="en-US" sz="2000" dirty="0">
                <a:solidFill>
                  <a:prstClr val="white"/>
                </a:solidFill>
                <a:latin typeface="Arial"/>
              </a:rPr>
            </a:br>
            <a:r>
              <a:rPr lang="en-US" sz="2000" dirty="0">
                <a:solidFill>
                  <a:prstClr val="white"/>
                </a:solidFill>
                <a:latin typeface="Arial"/>
              </a:rPr>
              <a:t>pressure</a:t>
            </a:r>
            <a:r>
              <a:rPr lang="en-US" sz="2000" dirty="0">
                <a:solidFill>
                  <a:prstClr val="white"/>
                </a:solidFill>
                <a:latin typeface="Arial"/>
              </a:rPr>
              <a:t> </a:t>
            </a:r>
            <a:r>
              <a:rPr lang="en-US" sz="2000" dirty="0">
                <a:solidFill>
                  <a:prstClr val="white"/>
                </a:solidFill>
                <a:latin typeface="Arial"/>
              </a:rPr>
              <a:t>operation)</a:t>
            </a:r>
            <a:endParaRPr lang="en-US" sz="2000" dirty="0">
              <a:solidFill>
                <a:prstClr val="white"/>
              </a:solidFill>
              <a:latin typeface="Arial"/>
            </a:endParaRPr>
          </a:p>
        </p:txBody>
      </p:sp>
    </p:spTree>
    <p:extLst>
      <p:ext uri="{BB962C8B-B14F-4D97-AF65-F5344CB8AC3E}">
        <p14:creationId xmlns:p14="http://schemas.microsoft.com/office/powerpoint/2010/main" val="273533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Recent Progress </a:t>
            </a:r>
            <a:r>
              <a:rPr lang="en-US" dirty="0"/>
              <a:t>-</a:t>
            </a:r>
            <a:r>
              <a:rPr lang="en-US" dirty="0" smtClean="0"/>
              <a:t> High Pressure RF</a:t>
            </a:r>
            <a:endParaRPr lang="en-US" dirty="0"/>
          </a:p>
        </p:txBody>
      </p:sp>
      <p:sp>
        <p:nvSpPr>
          <p:cNvPr id="25" name="Content Placeholder 24"/>
          <p:cNvSpPr>
            <a:spLocks noGrp="1"/>
          </p:cNvSpPr>
          <p:nvPr>
            <p:ph sz="half" idx="1"/>
          </p:nvPr>
        </p:nvSpPr>
        <p:spPr>
          <a:xfrm>
            <a:off x="12700" y="990600"/>
            <a:ext cx="4483100" cy="2497661"/>
          </a:xfrm>
        </p:spPr>
        <p:txBody>
          <a:bodyPr>
            <a:normAutofit fontScale="92500" lnSpcReduction="10000"/>
          </a:bodyPr>
          <a:lstStyle/>
          <a:p>
            <a:r>
              <a:rPr lang="en-US" dirty="0" smtClean="0"/>
              <a:t>Gas-filled cavity</a:t>
            </a:r>
          </a:p>
          <a:p>
            <a:pPr lvl="1"/>
            <a:r>
              <a:rPr lang="en-US" dirty="0" smtClean="0"/>
              <a:t>Can moderate dark current and breakdown currents in magnetic fields</a:t>
            </a:r>
          </a:p>
          <a:p>
            <a:pPr lvl="1"/>
            <a:r>
              <a:rPr lang="en-US" dirty="0" smtClean="0"/>
              <a:t>Can contribute to cooling</a:t>
            </a:r>
          </a:p>
          <a:p>
            <a:pPr lvl="1"/>
            <a:r>
              <a:rPr lang="en-US" dirty="0" smtClean="0"/>
              <a:t>Is loaded, however, by beam-induced plasma</a:t>
            </a:r>
            <a:endParaRPr lang="en-US" dirty="0"/>
          </a:p>
        </p:txBody>
      </p:sp>
      <p:sp>
        <p:nvSpPr>
          <p:cNvPr id="26" name="Content Placeholder 25"/>
          <p:cNvSpPr>
            <a:spLocks noGrp="1"/>
          </p:cNvSpPr>
          <p:nvPr>
            <p:ph sz="half" idx="2"/>
          </p:nvPr>
        </p:nvSpPr>
        <p:spPr>
          <a:xfrm>
            <a:off x="4648200" y="990600"/>
            <a:ext cx="4495800" cy="5238750"/>
          </a:xfrm>
        </p:spPr>
        <p:txBody>
          <a:bodyPr>
            <a:normAutofit fontScale="92500" lnSpcReduction="10000"/>
          </a:bodyPr>
          <a:lstStyle/>
          <a:p>
            <a:r>
              <a:rPr lang="en-US" dirty="0" smtClean="0"/>
              <a:t>Electronegative Species</a:t>
            </a:r>
          </a:p>
          <a:p>
            <a:pPr lvl="1"/>
            <a:r>
              <a:rPr lang="en-US" dirty="0" smtClean="0"/>
              <a:t>Dope primary gas</a:t>
            </a:r>
          </a:p>
          <a:p>
            <a:pPr lvl="1"/>
            <a:r>
              <a:rPr lang="en-US" dirty="0" smtClean="0"/>
              <a:t>Can moderate the loading effects of beam-induced plasma by scavenging the relatively mobile electrons </a:t>
            </a:r>
            <a:endParaRPr lang="en-US" dirty="0"/>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4FA8863F-9730-A244-9B23-8257BEF97903}" type="slidenum">
              <a:rPr lang="en-US" smtClean="0">
                <a:solidFill>
                  <a:prstClr val="black">
                    <a:tint val="75000"/>
                  </a:prstClr>
                </a:solidFill>
                <a:latin typeface="Arial"/>
              </a:rPr>
              <a:pPr/>
              <a:t>32</a:t>
            </a:fld>
            <a:endParaRPr lang="en-US">
              <a:solidFill>
                <a:prstClr val="black">
                  <a:tint val="75000"/>
                </a:prstClr>
              </a:solidFill>
              <a:latin typeface="Arial"/>
            </a:endParaRPr>
          </a:p>
        </p:txBody>
      </p:sp>
      <p:grpSp>
        <p:nvGrpSpPr>
          <p:cNvPr id="13" name="Group 12"/>
          <p:cNvGrpSpPr/>
          <p:nvPr/>
        </p:nvGrpSpPr>
        <p:grpSpPr>
          <a:xfrm>
            <a:off x="12701" y="3447336"/>
            <a:ext cx="4483100" cy="2947113"/>
            <a:chOff x="3" y="4411125"/>
            <a:chExt cx="3665614" cy="2336799"/>
          </a:xfrm>
        </p:grpSpPr>
        <p:sp>
          <p:nvSpPr>
            <p:cNvPr id="8" name="Date Placeholder 2"/>
            <p:cNvSpPr txBox="1">
              <a:spLocks/>
            </p:cNvSpPr>
            <p:nvPr/>
          </p:nvSpPr>
          <p:spPr>
            <a:xfrm>
              <a:off x="457200" y="635634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latin typeface="Arial"/>
                </a:rPr>
                <a:t>5/22/12</a:t>
              </a:r>
              <a:endParaRPr lang="en-US">
                <a:latin typeface="Arial"/>
              </a:endParaRPr>
            </a:p>
          </p:txBody>
        </p:sp>
        <p:pic>
          <p:nvPicPr>
            <p:cNvPr id="9" name="Picture 8" descr="TUYA01_fig5.pdf"/>
            <p:cNvPicPr>
              <a:picLocks noChangeAspect="1"/>
            </p:cNvPicPr>
            <p:nvPr/>
          </p:nvPicPr>
          <p:blipFill>
            <a:blip r:embed="rId2"/>
            <a:stretch>
              <a:fillRect/>
            </a:stretch>
          </p:blipFill>
          <p:spPr>
            <a:xfrm>
              <a:off x="8016" y="4411125"/>
              <a:ext cx="3657601" cy="2336799"/>
            </a:xfrm>
            <a:prstGeom prst="rect">
              <a:avLst/>
            </a:prstGeom>
            <a:solidFill>
              <a:srgbClr val="FFFFFF"/>
            </a:solidFill>
          </p:spPr>
        </p:pic>
        <p:sp>
          <p:nvSpPr>
            <p:cNvPr id="10" name="Rectangle 9"/>
            <p:cNvSpPr/>
            <p:nvPr/>
          </p:nvSpPr>
          <p:spPr>
            <a:xfrm>
              <a:off x="1642534" y="5689594"/>
              <a:ext cx="393192" cy="211666"/>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11" name="TextBox 10"/>
            <p:cNvSpPr txBox="1"/>
            <p:nvPr/>
          </p:nvSpPr>
          <p:spPr>
            <a:xfrm>
              <a:off x="1396997" y="5809725"/>
              <a:ext cx="1031803" cy="369332"/>
            </a:xfrm>
            <a:prstGeom prst="rect">
              <a:avLst/>
            </a:prstGeom>
            <a:noFill/>
          </p:spPr>
          <p:txBody>
            <a:bodyPr wrap="none" rtlCol="0">
              <a:spAutoFit/>
            </a:bodyPr>
            <a:lstStyle/>
            <a:p>
              <a:r>
                <a:rPr lang="en-US" dirty="0">
                  <a:solidFill>
                    <a:srgbClr val="FF0000"/>
                  </a:solidFill>
                  <a:latin typeface="Arial"/>
                </a:rPr>
                <a:t>Beam on</a:t>
              </a:r>
              <a:endParaRPr lang="en-US" dirty="0">
                <a:solidFill>
                  <a:srgbClr val="FF0000"/>
                </a:solidFill>
                <a:latin typeface="Arial"/>
              </a:endParaRPr>
            </a:p>
          </p:txBody>
        </p:sp>
        <p:sp>
          <p:nvSpPr>
            <p:cNvPr id="12" name="TextBox 11"/>
            <p:cNvSpPr txBox="1"/>
            <p:nvPr/>
          </p:nvSpPr>
          <p:spPr>
            <a:xfrm>
              <a:off x="3" y="6396728"/>
              <a:ext cx="1442683" cy="338554"/>
            </a:xfrm>
            <a:prstGeom prst="rect">
              <a:avLst/>
            </a:prstGeom>
            <a:noFill/>
          </p:spPr>
          <p:txBody>
            <a:bodyPr wrap="none" rtlCol="0">
              <a:spAutoFit/>
            </a:bodyPr>
            <a:lstStyle/>
            <a:p>
              <a:r>
                <a:rPr lang="en-US" sz="1600" i="1" dirty="0">
                  <a:solidFill>
                    <a:prstClr val="black"/>
                  </a:solidFill>
                  <a:latin typeface="Times"/>
                  <a:cs typeface="Times"/>
                </a:rPr>
                <a:t>E</a:t>
              </a:r>
              <a:r>
                <a:rPr lang="en-US" sz="1600" i="1" baseline="-25000" dirty="0">
                  <a:solidFill>
                    <a:prstClr val="black"/>
                  </a:solidFill>
                  <a:latin typeface="Times"/>
                  <a:cs typeface="Times"/>
                </a:rPr>
                <a:t>0</a:t>
              </a:r>
              <a:r>
                <a:rPr lang="en-US" sz="1600" i="1" dirty="0">
                  <a:solidFill>
                    <a:prstClr val="black"/>
                  </a:solidFill>
                  <a:latin typeface="Times"/>
                  <a:cs typeface="Times"/>
                </a:rPr>
                <a:t> = 25 MV/</a:t>
              </a:r>
              <a:r>
                <a:rPr lang="en-US" sz="1600" i="1" dirty="0" err="1">
                  <a:solidFill>
                    <a:prstClr val="black"/>
                  </a:solidFill>
                  <a:latin typeface="Times"/>
                  <a:cs typeface="Times"/>
                </a:rPr>
                <a:t>m</a:t>
              </a:r>
              <a:endParaRPr lang="en-US" sz="1600" i="1" dirty="0">
                <a:solidFill>
                  <a:prstClr val="black"/>
                </a:solidFill>
                <a:latin typeface="Times"/>
                <a:cs typeface="Times"/>
              </a:endParaRPr>
            </a:p>
          </p:txBody>
        </p:sp>
      </p:grpSp>
      <p:grpSp>
        <p:nvGrpSpPr>
          <p:cNvPr id="24" name="Group 23"/>
          <p:cNvGrpSpPr/>
          <p:nvPr/>
        </p:nvGrpSpPr>
        <p:grpSpPr>
          <a:xfrm>
            <a:off x="4613022" y="3408775"/>
            <a:ext cx="4417191" cy="3052662"/>
            <a:chOff x="4613022" y="3950086"/>
            <a:chExt cx="4369438" cy="2865467"/>
          </a:xfrm>
        </p:grpSpPr>
        <p:sp>
          <p:nvSpPr>
            <p:cNvPr id="14"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7C9831-9F74-9F40-B9DD-F6C983AE2633}" type="slidenum">
                <a:rPr lang="en-US" smtClean="0">
                  <a:latin typeface="Arial"/>
                </a:rPr>
                <a:pPr/>
                <a:t>32</a:t>
              </a:fld>
              <a:endParaRPr lang="en-US">
                <a:latin typeface="Arial"/>
              </a:endParaRPr>
            </a:p>
          </p:txBody>
        </p:sp>
        <p:pic>
          <p:nvPicPr>
            <p:cNvPr id="15" name="Picture 14" descr="withB.pdf"/>
            <p:cNvPicPr>
              <a:picLocks noChangeAspect="1"/>
            </p:cNvPicPr>
            <p:nvPr/>
          </p:nvPicPr>
          <p:blipFill>
            <a:blip r:embed="rId3"/>
            <a:stretch>
              <a:fillRect/>
            </a:stretch>
          </p:blipFill>
          <p:spPr>
            <a:xfrm>
              <a:off x="4613022" y="3986284"/>
              <a:ext cx="4369438" cy="2779776"/>
            </a:xfrm>
            <a:prstGeom prst="rect">
              <a:avLst/>
            </a:prstGeom>
            <a:solidFill>
              <a:srgbClr val="FFFFFF"/>
            </a:solidFill>
          </p:spPr>
        </p:pic>
        <p:sp>
          <p:nvSpPr>
            <p:cNvPr id="16" name="TextBox 15"/>
            <p:cNvSpPr txBox="1"/>
            <p:nvPr/>
          </p:nvSpPr>
          <p:spPr>
            <a:xfrm>
              <a:off x="7839963" y="4517410"/>
              <a:ext cx="889987" cy="307777"/>
            </a:xfrm>
            <a:prstGeom prst="rect">
              <a:avLst/>
            </a:prstGeom>
            <a:noFill/>
          </p:spPr>
          <p:txBody>
            <a:bodyPr wrap="none" rtlCol="0">
              <a:spAutoFit/>
            </a:bodyPr>
            <a:lstStyle/>
            <a:p>
              <a:r>
                <a:rPr lang="en-US" sz="1400" dirty="0">
                  <a:solidFill>
                    <a:srgbClr val="0000FF"/>
                  </a:solidFill>
                  <a:latin typeface="Arial"/>
                </a:rPr>
                <a:t>Pure GH2</a:t>
              </a:r>
              <a:endParaRPr lang="en-US" sz="1400" dirty="0">
                <a:solidFill>
                  <a:srgbClr val="0000FF"/>
                </a:solidFill>
                <a:latin typeface="Arial"/>
              </a:endParaRPr>
            </a:p>
          </p:txBody>
        </p:sp>
        <p:sp>
          <p:nvSpPr>
            <p:cNvPr id="17" name="TextBox 16"/>
            <p:cNvSpPr txBox="1"/>
            <p:nvPr/>
          </p:nvSpPr>
          <p:spPr>
            <a:xfrm>
              <a:off x="5497631" y="3950086"/>
              <a:ext cx="2295883" cy="307777"/>
            </a:xfrm>
            <a:prstGeom prst="rect">
              <a:avLst/>
            </a:prstGeom>
            <a:noFill/>
          </p:spPr>
          <p:txBody>
            <a:bodyPr wrap="none" rtlCol="0">
              <a:spAutoFit/>
            </a:bodyPr>
            <a:lstStyle/>
            <a:p>
              <a:r>
                <a:rPr lang="en-US" sz="1400" dirty="0">
                  <a:solidFill>
                    <a:srgbClr val="FF0000"/>
                  </a:solidFill>
                  <a:latin typeface="Arial"/>
                </a:rPr>
                <a:t>1% Dry Air (0.2 % O2) in GH2</a:t>
              </a:r>
              <a:endParaRPr lang="en-US" sz="1400" dirty="0">
                <a:solidFill>
                  <a:srgbClr val="FF0000"/>
                </a:solidFill>
                <a:latin typeface="Arial"/>
              </a:endParaRPr>
            </a:p>
          </p:txBody>
        </p:sp>
        <p:sp>
          <p:nvSpPr>
            <p:cNvPr id="18" name="TextBox 17"/>
            <p:cNvSpPr txBox="1"/>
            <p:nvPr/>
          </p:nvSpPr>
          <p:spPr>
            <a:xfrm>
              <a:off x="7832326" y="4811759"/>
              <a:ext cx="1041336" cy="895599"/>
            </a:xfrm>
            <a:prstGeom prst="rect">
              <a:avLst/>
            </a:prstGeom>
            <a:noFill/>
          </p:spPr>
          <p:txBody>
            <a:bodyPr wrap="none" rtlCol="0">
              <a:spAutoFit/>
            </a:bodyPr>
            <a:lstStyle/>
            <a:p>
              <a:r>
                <a:rPr lang="en-US" sz="1400" dirty="0">
                  <a:solidFill>
                    <a:srgbClr val="00B800"/>
                  </a:solidFill>
                  <a:latin typeface="Arial"/>
                </a:rPr>
                <a:t>1% Dry Air </a:t>
              </a:r>
            </a:p>
            <a:p>
              <a:r>
                <a:rPr lang="en-US" sz="1400" dirty="0">
                  <a:solidFill>
                    <a:srgbClr val="00B800"/>
                  </a:solidFill>
                  <a:latin typeface="Arial"/>
                </a:rPr>
                <a:t>(0.2 % O2)</a:t>
              </a:r>
            </a:p>
            <a:p>
              <a:r>
                <a:rPr lang="en-US" sz="1400" dirty="0">
                  <a:solidFill>
                    <a:srgbClr val="00B800"/>
                  </a:solidFill>
                  <a:latin typeface="Arial"/>
                </a:rPr>
                <a:t>in GH2 at </a:t>
              </a:r>
              <a:br>
                <a:rPr lang="en-US" sz="1400" dirty="0">
                  <a:solidFill>
                    <a:srgbClr val="00B800"/>
                  </a:solidFill>
                  <a:latin typeface="Arial"/>
                </a:rPr>
              </a:br>
              <a:r>
                <a:rPr lang="en-US" sz="1400" dirty="0">
                  <a:solidFill>
                    <a:srgbClr val="00B800"/>
                  </a:solidFill>
                  <a:latin typeface="Arial"/>
                </a:rPr>
                <a:t>B = 3 T</a:t>
              </a:r>
              <a:endParaRPr lang="en-US" sz="1400" dirty="0">
                <a:solidFill>
                  <a:srgbClr val="00B800"/>
                </a:solidFill>
                <a:latin typeface="Arial"/>
              </a:endParaRPr>
            </a:p>
          </p:txBody>
        </p:sp>
        <p:sp>
          <p:nvSpPr>
            <p:cNvPr id="19" name="TextBox 18"/>
            <p:cNvSpPr txBox="1"/>
            <p:nvPr/>
          </p:nvSpPr>
          <p:spPr>
            <a:xfrm>
              <a:off x="4641604" y="6476999"/>
              <a:ext cx="1425584" cy="338554"/>
            </a:xfrm>
            <a:prstGeom prst="rect">
              <a:avLst/>
            </a:prstGeom>
            <a:noFill/>
          </p:spPr>
          <p:txBody>
            <a:bodyPr wrap="none" rtlCol="0">
              <a:spAutoFit/>
            </a:bodyPr>
            <a:lstStyle/>
            <a:p>
              <a:r>
                <a:rPr lang="en-US" sz="1600" i="1" dirty="0">
                  <a:solidFill>
                    <a:prstClr val="black"/>
                  </a:solidFill>
                  <a:latin typeface="Times"/>
                  <a:cs typeface="Times"/>
                </a:rPr>
                <a:t>E</a:t>
              </a:r>
              <a:r>
                <a:rPr lang="en-US" sz="1600" i="1" baseline="-25000" dirty="0">
                  <a:solidFill>
                    <a:prstClr val="black"/>
                  </a:solidFill>
                  <a:latin typeface="Times"/>
                  <a:cs typeface="Times"/>
                </a:rPr>
                <a:t>0 </a:t>
              </a:r>
              <a:r>
                <a:rPr lang="en-US" sz="1600" i="1" dirty="0">
                  <a:solidFill>
                    <a:prstClr val="black"/>
                  </a:solidFill>
                  <a:latin typeface="Times"/>
                  <a:cs typeface="Times"/>
                </a:rPr>
                <a:t>= 25 MV/</a:t>
              </a:r>
              <a:r>
                <a:rPr lang="en-US" sz="1600" i="1" dirty="0" err="1">
                  <a:solidFill>
                    <a:prstClr val="black"/>
                  </a:solidFill>
                  <a:latin typeface="Times"/>
                  <a:cs typeface="Times"/>
                </a:rPr>
                <a:t>m</a:t>
              </a:r>
              <a:endParaRPr lang="en-US" sz="1600" i="1" dirty="0">
                <a:solidFill>
                  <a:prstClr val="black"/>
                </a:solidFill>
                <a:latin typeface="Times"/>
                <a:cs typeface="Times"/>
              </a:endParaRPr>
            </a:p>
          </p:txBody>
        </p:sp>
        <p:cxnSp>
          <p:nvCxnSpPr>
            <p:cNvPr id="20" name="Straight Arrow Connector 19"/>
            <p:cNvCxnSpPr/>
            <p:nvPr/>
          </p:nvCxnSpPr>
          <p:spPr>
            <a:xfrm rot="10800000">
              <a:off x="5287970" y="6117507"/>
              <a:ext cx="779219" cy="1"/>
            </a:xfrm>
            <a:prstGeom prst="straightConnector1">
              <a:avLst/>
            </a:prstGeom>
            <a:ln w="57150" cmpd="sng">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6200000" flipH="1">
              <a:off x="4489472" y="4637002"/>
              <a:ext cx="2238068" cy="102432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flipH="1">
              <a:off x="4120117" y="5011208"/>
              <a:ext cx="2157449" cy="178253"/>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145790" y="5677674"/>
              <a:ext cx="1757057" cy="606697"/>
            </a:xfrm>
            <a:prstGeom prst="rect">
              <a:avLst/>
            </a:prstGeom>
            <a:noFill/>
          </p:spPr>
          <p:txBody>
            <a:bodyPr wrap="none" rtlCol="0">
              <a:spAutoFit/>
            </a:bodyPr>
            <a:lstStyle/>
            <a:p>
              <a:pPr algn="ctr"/>
              <a:r>
                <a:rPr lang="en-US" dirty="0">
                  <a:solidFill>
                    <a:srgbClr val="629DD1">
                      <a:lumMod val="60000"/>
                      <a:lumOff val="40000"/>
                    </a:srgbClr>
                  </a:solidFill>
                  <a:latin typeface="Arial"/>
                </a:rPr>
                <a:t>~50× change in </a:t>
              </a:r>
            </a:p>
            <a:p>
              <a:pPr algn="ctr"/>
              <a:r>
                <a:rPr lang="en-US" dirty="0">
                  <a:solidFill>
                    <a:srgbClr val="629DD1">
                      <a:lumMod val="60000"/>
                      <a:lumOff val="40000"/>
                    </a:srgbClr>
                  </a:solidFill>
                  <a:latin typeface="Arial"/>
                </a:rPr>
                <a:t>RF dissipation</a:t>
              </a:r>
            </a:p>
          </p:txBody>
        </p:sp>
      </p:grpSp>
    </p:spTree>
    <p:extLst>
      <p:ext uri="{BB962C8B-B14F-4D97-AF65-F5344CB8AC3E}">
        <p14:creationId xmlns:p14="http://schemas.microsoft.com/office/powerpoint/2010/main" val="95805995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109538"/>
            <a:ext cx="8089900" cy="639762"/>
          </a:xfrm>
        </p:spPr>
        <p:txBody>
          <a:bodyPr>
            <a:noAutofit/>
          </a:bodyPr>
          <a:lstStyle/>
          <a:p>
            <a:r>
              <a:rPr lang="en-US" sz="3600" dirty="0" smtClean="0"/>
              <a:t>Recent Progress -  High Field Magnets</a:t>
            </a:r>
            <a:endParaRPr lang="en-US" sz="3600"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1A889FD-0FCF-D447-9510-B18AD815D43D}" type="slidenum">
              <a:rPr lang="en-US" smtClean="0">
                <a:solidFill>
                  <a:prstClr val="black">
                    <a:tint val="75000"/>
                  </a:prstClr>
                </a:solidFill>
                <a:latin typeface="Arial"/>
              </a:rPr>
              <a:pPr/>
              <a:t>33</a:t>
            </a:fld>
            <a:endParaRPr lang="en-US">
              <a:solidFill>
                <a:prstClr val="black">
                  <a:tint val="75000"/>
                </a:prstClr>
              </a:solidFill>
              <a:latin typeface="Aria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21" y="850900"/>
            <a:ext cx="2559379" cy="2583132"/>
          </a:xfrm>
          <a:prstGeom prst="rect">
            <a:avLst/>
          </a:prstGeom>
        </p:spPr>
      </p:pic>
      <p:sp>
        <p:nvSpPr>
          <p:cNvPr id="8" name="Content Placeholder 10"/>
          <p:cNvSpPr>
            <a:spLocks noGrp="1"/>
          </p:cNvSpPr>
          <p:nvPr>
            <p:ph idx="1"/>
          </p:nvPr>
        </p:nvSpPr>
        <p:spPr>
          <a:xfrm>
            <a:off x="2716548" y="850900"/>
            <a:ext cx="6427452" cy="2583132"/>
          </a:xfrm>
        </p:spPr>
        <p:txBody>
          <a:bodyPr>
            <a:normAutofit fontScale="70000" lnSpcReduction="20000"/>
          </a:bodyPr>
          <a:lstStyle/>
          <a:p>
            <a:pPr marL="0" indent="0">
              <a:buNone/>
            </a:pPr>
            <a:r>
              <a:rPr lang="en-US" dirty="0" smtClean="0"/>
              <a:t>Progress towards a demonstration of a final </a:t>
            </a:r>
            <a:br>
              <a:rPr lang="en-US" dirty="0" smtClean="0"/>
            </a:br>
            <a:r>
              <a:rPr lang="en-US" dirty="0" smtClean="0"/>
              <a:t>stage cooling solenoid:</a:t>
            </a:r>
          </a:p>
          <a:p>
            <a:r>
              <a:rPr lang="en-US" dirty="0" smtClean="0">
                <a:solidFill>
                  <a:schemeClr val="bg2">
                    <a:lumMod val="90000"/>
                  </a:schemeClr>
                </a:solidFill>
              </a:rPr>
              <a:t>Demonstrated </a:t>
            </a:r>
            <a:r>
              <a:rPr lang="en-US" dirty="0">
                <a:solidFill>
                  <a:schemeClr val="bg2">
                    <a:lumMod val="90000"/>
                  </a:schemeClr>
                </a:solidFill>
              </a:rPr>
              <a:t>15+ T (16+ T on coil</a:t>
            </a:r>
            <a:r>
              <a:rPr lang="en-US" dirty="0" smtClean="0">
                <a:solidFill>
                  <a:schemeClr val="bg2">
                    <a:lumMod val="90000"/>
                  </a:schemeClr>
                </a:solidFill>
              </a:rPr>
              <a:t>)</a:t>
            </a:r>
            <a:endParaRPr lang="en-US" dirty="0">
              <a:solidFill>
                <a:schemeClr val="bg2">
                  <a:lumMod val="90000"/>
                </a:schemeClr>
              </a:solidFill>
            </a:endParaRPr>
          </a:p>
          <a:p>
            <a:pPr lvl="1"/>
            <a:r>
              <a:rPr lang="en-US" dirty="0" smtClean="0">
                <a:solidFill>
                  <a:schemeClr val="bg2">
                    <a:lumMod val="90000"/>
                  </a:schemeClr>
                </a:solidFill>
              </a:rPr>
              <a:t>~</a:t>
            </a:r>
            <a:r>
              <a:rPr lang="en-US" dirty="0">
                <a:solidFill>
                  <a:schemeClr val="bg2">
                    <a:lumMod val="90000"/>
                  </a:schemeClr>
                </a:solidFill>
              </a:rPr>
              <a:t>25 mm insert HTS solenoid </a:t>
            </a:r>
            <a:endParaRPr lang="en-US" dirty="0" smtClean="0">
              <a:solidFill>
                <a:schemeClr val="bg2">
                  <a:lumMod val="90000"/>
                </a:schemeClr>
              </a:solidFill>
            </a:endParaRPr>
          </a:p>
          <a:p>
            <a:pPr lvl="1"/>
            <a:r>
              <a:rPr lang="en-US" dirty="0" smtClean="0">
                <a:solidFill>
                  <a:schemeClr val="bg2">
                    <a:lumMod val="90000"/>
                  </a:schemeClr>
                </a:solidFill>
              </a:rPr>
              <a:t>BNL/PBL YBCO Design</a:t>
            </a:r>
          </a:p>
          <a:p>
            <a:pPr lvl="1"/>
            <a:r>
              <a:rPr lang="en-US" dirty="0">
                <a:solidFill>
                  <a:schemeClr val="bg2">
                    <a:lumMod val="90000"/>
                  </a:schemeClr>
                </a:solidFill>
              </a:rPr>
              <a:t>H</a:t>
            </a:r>
            <a:r>
              <a:rPr lang="en-US" dirty="0" smtClean="0">
                <a:solidFill>
                  <a:schemeClr val="bg2">
                    <a:lumMod val="90000"/>
                  </a:schemeClr>
                </a:solidFill>
              </a:rPr>
              <a:t>ighest </a:t>
            </a:r>
            <a:r>
              <a:rPr lang="en-US" dirty="0">
                <a:solidFill>
                  <a:schemeClr val="bg2">
                    <a:lumMod val="90000"/>
                  </a:schemeClr>
                </a:solidFill>
              </a:rPr>
              <a:t>field ever in </a:t>
            </a:r>
            <a:r>
              <a:rPr lang="en-US" dirty="0" smtClean="0">
                <a:solidFill>
                  <a:schemeClr val="bg2">
                    <a:lumMod val="90000"/>
                  </a:schemeClr>
                </a:solidFill>
              </a:rPr>
              <a:t>HTS-only solenoid (by a factor of ~1.5)</a:t>
            </a:r>
          </a:p>
          <a:p>
            <a:r>
              <a:rPr lang="en-US" dirty="0" smtClean="0"/>
              <a:t>Developing a test program for operating HTS insert + mid-</a:t>
            </a:r>
            <a:r>
              <a:rPr lang="en-US" dirty="0" err="1" smtClean="0"/>
              <a:t>sert</a:t>
            </a:r>
            <a:r>
              <a:rPr lang="en-US" dirty="0" smtClean="0"/>
              <a:t> in an external solenoid </a:t>
            </a:r>
            <a:r>
              <a:rPr lang="en-US" dirty="0" smtClean="0">
                <a:latin typeface="Wingdings 3" charset="2"/>
                <a:cs typeface="Wingdings 3" charset="2"/>
              </a:rPr>
              <a:t>a</a:t>
            </a:r>
            <a:r>
              <a:rPr lang="en-US" dirty="0" smtClean="0">
                <a:cs typeface="Wingdings 3" charset="2"/>
              </a:rPr>
              <a:t> &gt;30 T</a:t>
            </a:r>
            <a:endParaRPr lang="en-US" dirty="0" smtClean="0"/>
          </a:p>
        </p:txBody>
      </p:sp>
      <p:sp>
        <p:nvSpPr>
          <p:cNvPr id="9" name="Content Placeholder 10"/>
          <p:cNvSpPr txBox="1">
            <a:spLocks/>
          </p:cNvSpPr>
          <p:nvPr/>
        </p:nvSpPr>
        <p:spPr>
          <a:xfrm>
            <a:off x="165100" y="3776932"/>
            <a:ext cx="8686800" cy="25831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latin typeface="Arial"/>
            </a:endParaRPr>
          </a:p>
        </p:txBody>
      </p:sp>
      <p:pic>
        <p:nvPicPr>
          <p:cNvPr id="11" name="Picture 3" descr="C:\Users\tshen\Documents\My work\2010 data and papers\2212 FNAL-development\Heating_rate_exp-length_depedence\FNAL-55 photos\Barrel-ends-open2.JPG"/>
          <p:cNvPicPr>
            <a:picLocks noChangeAspect="1" noChangeArrowheads="1"/>
          </p:cNvPicPr>
          <p:nvPr/>
        </p:nvPicPr>
        <p:blipFill>
          <a:blip r:embed="rId5" cstate="print"/>
          <a:srcRect l="25000" t="19669" r="25000" b="33471"/>
          <a:stretch>
            <a:fillRect/>
          </a:stretch>
        </p:blipFill>
        <p:spPr bwMode="auto">
          <a:xfrm>
            <a:off x="285421" y="4759864"/>
            <a:ext cx="2286000" cy="1600200"/>
          </a:xfrm>
          <a:prstGeom prst="rect">
            <a:avLst/>
          </a:prstGeom>
          <a:noFill/>
        </p:spPr>
      </p:pic>
      <p:grpSp>
        <p:nvGrpSpPr>
          <p:cNvPr id="15" name="Group 14"/>
          <p:cNvGrpSpPr/>
          <p:nvPr/>
        </p:nvGrpSpPr>
        <p:grpSpPr>
          <a:xfrm>
            <a:off x="2716548" y="3124200"/>
            <a:ext cx="4448949" cy="3400425"/>
            <a:chOff x="2843548" y="3136900"/>
            <a:chExt cx="4448949" cy="3400425"/>
          </a:xfrm>
        </p:grpSpPr>
        <p:sp>
          <p:nvSpPr>
            <p:cNvPr id="13" name="Rectangle 12"/>
            <p:cNvSpPr/>
            <p:nvPr/>
          </p:nvSpPr>
          <p:spPr>
            <a:xfrm>
              <a:off x="2971800" y="3441700"/>
              <a:ext cx="3835400" cy="3095625"/>
            </a:xfrm>
            <a:prstGeom prst="rect">
              <a:avLst/>
            </a:prstGeom>
            <a:solidFill>
              <a:schemeClr val="bg1"/>
            </a:solidFill>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graphicFrame>
          <p:nvGraphicFramePr>
            <p:cNvPr id="12" name="Object 4"/>
            <p:cNvGraphicFramePr>
              <a:graphicFrameLocks noChangeAspect="1"/>
            </p:cNvGraphicFramePr>
            <p:nvPr>
              <p:extLst>
                <p:ext uri="{D42A27DB-BD31-4B8C-83A1-F6EECF244321}">
                  <p14:modId xmlns:p14="http://schemas.microsoft.com/office/powerpoint/2010/main" val="604291121"/>
                </p:ext>
              </p:extLst>
            </p:nvPr>
          </p:nvGraphicFramePr>
          <p:xfrm>
            <a:off x="2843548" y="3136900"/>
            <a:ext cx="4448949" cy="3400425"/>
          </p:xfrm>
          <a:graphic>
            <a:graphicData uri="http://schemas.openxmlformats.org/presentationml/2006/ole">
              <mc:AlternateContent xmlns:mc="http://schemas.openxmlformats.org/markup-compatibility/2006">
                <mc:Choice xmlns:v="urn:schemas-microsoft-com:vml" Requires="v">
                  <p:oleObj spid="_x0000_s4098" name="Graph" r:id="rId6" imgW="3879360" imgH="2964960" progId="Origin50.Graph">
                    <p:embed/>
                  </p:oleObj>
                </mc:Choice>
                <mc:Fallback>
                  <p:oleObj name="Graph" r:id="rId6" imgW="3879360" imgH="296496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548" y="3136900"/>
                          <a:ext cx="4448949" cy="3400425"/>
                        </a:xfrm>
                        <a:prstGeom prst="rect">
                          <a:avLst/>
                        </a:prstGeom>
                        <a:noFill/>
                        <a:ln>
                          <a:noFill/>
                        </a:ln>
                        <a:effectLst/>
                      </p:spPr>
                    </p:pic>
                  </p:oleObj>
                </mc:Fallback>
              </mc:AlternateContent>
            </a:graphicData>
          </a:graphic>
        </p:graphicFrame>
      </p:grpSp>
      <p:pic>
        <p:nvPicPr>
          <p:cNvPr id="14" name="Picture 5" descr="C:\Users\tshen\Documents\My work\2010 data and papers\2212 FNAL-development\High-strength 2212 cable\photos\Cable_after_reaction\IMG_0606.JPG"/>
          <p:cNvPicPr>
            <a:picLocks noChangeAspect="1" noChangeArrowheads="1"/>
          </p:cNvPicPr>
          <p:nvPr/>
        </p:nvPicPr>
        <p:blipFill>
          <a:blip r:embed="rId8" cstate="print"/>
          <a:srcRect l="28333" t="26777" r="26667" b="24132"/>
          <a:stretch>
            <a:fillRect/>
          </a:stretch>
        </p:blipFill>
        <p:spPr bwMode="auto">
          <a:xfrm>
            <a:off x="6959600" y="3497532"/>
            <a:ext cx="2057400" cy="1676400"/>
          </a:xfrm>
          <a:prstGeom prst="rect">
            <a:avLst/>
          </a:prstGeom>
          <a:noFill/>
        </p:spPr>
      </p:pic>
      <p:cxnSp>
        <p:nvCxnSpPr>
          <p:cNvPr id="17" name="Straight Arrow Connector 16"/>
          <p:cNvCxnSpPr>
            <a:stCxn id="11" idx="3"/>
          </p:cNvCxnSpPr>
          <p:nvPr/>
        </p:nvCxnSpPr>
        <p:spPr>
          <a:xfrm flipV="1">
            <a:off x="2571421" y="5499100"/>
            <a:ext cx="1327479" cy="608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4" idx="1"/>
          </p:cNvCxnSpPr>
          <p:nvPr/>
        </p:nvCxnSpPr>
        <p:spPr>
          <a:xfrm flipH="1">
            <a:off x="5644963" y="4335732"/>
            <a:ext cx="1314637" cy="4241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Content Placeholder 10"/>
          <p:cNvSpPr txBox="1">
            <a:spLocks/>
          </p:cNvSpPr>
          <p:nvPr/>
        </p:nvSpPr>
        <p:spPr>
          <a:xfrm>
            <a:off x="0" y="3450333"/>
            <a:ext cx="2844800" cy="1309532"/>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latin typeface="Arial"/>
              </a:rPr>
              <a:t>BSCCO-2212 - </a:t>
            </a:r>
          </a:p>
          <a:p>
            <a:r>
              <a:rPr lang="en-US" dirty="0" smtClean="0">
                <a:latin typeface="Arial"/>
              </a:rPr>
              <a:t>New cable fabrication methods with demonstrated J</a:t>
            </a:r>
            <a:r>
              <a:rPr lang="en-US" baseline="-25000" dirty="0" smtClean="0">
                <a:latin typeface="Arial"/>
              </a:rPr>
              <a:t>E</a:t>
            </a:r>
            <a:endParaRPr lang="en-US" dirty="0" smtClean="0">
              <a:latin typeface="Arial"/>
            </a:endParaRPr>
          </a:p>
          <a:p>
            <a:r>
              <a:rPr lang="en-US" dirty="0" smtClean="0">
                <a:latin typeface="Arial"/>
              </a:rPr>
              <a:t>Hyperbaric processing to avoid strand damage</a:t>
            </a:r>
            <a:endParaRPr lang="en-US" dirty="0">
              <a:latin typeface="Arial"/>
            </a:endParaRPr>
          </a:p>
        </p:txBody>
      </p:sp>
      <p:sp>
        <p:nvSpPr>
          <p:cNvPr id="22" name="Content Placeholder 10"/>
          <p:cNvSpPr txBox="1">
            <a:spLocks/>
          </p:cNvSpPr>
          <p:nvPr/>
        </p:nvSpPr>
        <p:spPr>
          <a:xfrm>
            <a:off x="6883400" y="5163401"/>
            <a:ext cx="2247900" cy="1309532"/>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latin typeface="Arial"/>
              </a:rPr>
              <a:t>Multi-strand cable utilizing  chemically compatible alloy and oxide layer to minimize cracks </a:t>
            </a:r>
            <a:endParaRPr lang="en-US" dirty="0">
              <a:latin typeface="Arial"/>
            </a:endParaRPr>
          </a:p>
        </p:txBody>
      </p:sp>
    </p:spTree>
    <p:extLst>
      <p:ext uri="{BB962C8B-B14F-4D97-AF65-F5344CB8AC3E}">
        <p14:creationId xmlns:p14="http://schemas.microsoft.com/office/powerpoint/2010/main" val="338704888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RL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5063538"/>
            <a:ext cx="6210300" cy="1786381"/>
          </a:xfrm>
          <a:prstGeom prst="rect">
            <a:avLst/>
          </a:prstGeom>
        </p:spPr>
      </p:pic>
      <p:sp>
        <p:nvSpPr>
          <p:cNvPr id="2" name="Title 1"/>
          <p:cNvSpPr>
            <a:spLocks noGrp="1"/>
          </p:cNvSpPr>
          <p:nvPr>
            <p:ph type="title"/>
          </p:nvPr>
        </p:nvSpPr>
        <p:spPr>
          <a:xfrm>
            <a:off x="0" y="0"/>
            <a:ext cx="9093200" cy="736600"/>
          </a:xfrm>
        </p:spPr>
        <p:txBody>
          <a:bodyPr>
            <a:normAutofit fontScale="90000"/>
          </a:bodyPr>
          <a:lstStyle/>
          <a:p>
            <a:r>
              <a:rPr lang="en-GB" dirty="0" smtClean="0"/>
              <a:t>Technology Challenges - Acceleration</a:t>
            </a:r>
            <a:endParaRPr lang="en-GB" dirty="0"/>
          </a:p>
        </p:txBody>
      </p:sp>
      <p:sp>
        <p:nvSpPr>
          <p:cNvPr id="3" name="Content Placeholder 2"/>
          <p:cNvSpPr>
            <a:spLocks noGrp="1"/>
          </p:cNvSpPr>
          <p:nvPr>
            <p:ph idx="1"/>
          </p:nvPr>
        </p:nvSpPr>
        <p:spPr>
          <a:xfrm>
            <a:off x="0" y="673100"/>
            <a:ext cx="9042400" cy="5003800"/>
          </a:xfrm>
        </p:spPr>
        <p:txBody>
          <a:bodyPr>
            <a:normAutofit/>
          </a:bodyPr>
          <a:lstStyle/>
          <a:p>
            <a:r>
              <a:rPr lang="en-GB" sz="3000" dirty="0" err="1"/>
              <a:t>Muons</a:t>
            </a:r>
            <a:r>
              <a:rPr lang="en-GB" sz="3000" dirty="0"/>
              <a:t> require an ultrafast accelerator chain</a:t>
            </a:r>
          </a:p>
          <a:p>
            <a:pPr marL="0" indent="0">
              <a:buNone/>
              <a:tabLst>
                <a:tab pos="338098" algn="l"/>
              </a:tabLst>
            </a:pPr>
            <a:r>
              <a:rPr lang="en-GB" sz="3000" dirty="0">
                <a:latin typeface="Wingdings 3" charset="2"/>
                <a:cs typeface="Wingdings 3" charset="2"/>
              </a:rPr>
              <a:t>	a</a:t>
            </a:r>
            <a:r>
              <a:rPr lang="en-GB" sz="3000" dirty="0">
                <a:cs typeface="Wingdings 3" charset="2"/>
              </a:rPr>
              <a:t> </a:t>
            </a:r>
            <a:r>
              <a:rPr lang="en-GB" sz="3000" i="1" dirty="0">
                <a:cs typeface="Wingdings 3" charset="2"/>
              </a:rPr>
              <a:t>Beyond the capability of most </a:t>
            </a:r>
            <a:r>
              <a:rPr lang="en-GB" sz="3000" i="1" dirty="0" smtClean="0">
                <a:cs typeface="Wingdings 3" charset="2"/>
              </a:rPr>
              <a:t>machines</a:t>
            </a:r>
            <a:endParaRPr lang="en-GB" sz="1400" dirty="0"/>
          </a:p>
          <a:p>
            <a:r>
              <a:rPr lang="en-GB" sz="2400" dirty="0" smtClean="0"/>
              <a:t>Solutions include:  </a:t>
            </a:r>
            <a:endParaRPr lang="en-GB" sz="2400" dirty="0"/>
          </a:p>
        </p:txBody>
      </p:sp>
      <p:sp>
        <p:nvSpPr>
          <p:cNvPr id="8" name="Date Placeholder 7"/>
          <p:cNvSpPr>
            <a:spLocks noGrp="1"/>
          </p:cNvSpPr>
          <p:nvPr>
            <p:ph type="dt" sz="half" idx="10"/>
          </p:nvPr>
        </p:nvSpPr>
        <p:spPr/>
        <p:txBody>
          <a:bodyPr/>
          <a:lstStyle/>
          <a:p>
            <a:r>
              <a:rPr lang="en-US" smtClean="0">
                <a:solidFill>
                  <a:prstClr val="black">
                    <a:tint val="75000"/>
                  </a:prstClr>
                </a:solidFill>
                <a:latin typeface="Arial"/>
              </a:rPr>
              <a:t>Summer 2014</a:t>
            </a:r>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D28F90D6-1EEB-E249-9A68-6B55C19F01CF}" type="slidenum">
              <a:rPr lang="en-US" smtClean="0">
                <a:solidFill>
                  <a:prstClr val="black">
                    <a:tint val="75000"/>
                  </a:prstClr>
                </a:solidFill>
                <a:latin typeface="Arial"/>
              </a:rPr>
              <a:pPr/>
              <a:t>34</a:t>
            </a:fld>
            <a:endParaRPr lang="en-US">
              <a:solidFill>
                <a:prstClr val="black">
                  <a:tint val="75000"/>
                </a:prstClr>
              </a:solidFill>
              <a:latin typeface="Arial"/>
            </a:endParaRPr>
          </a:p>
        </p:txBody>
      </p:sp>
      <p:pic>
        <p:nvPicPr>
          <p:cNvPr id="6" name="Picture 5"/>
          <p:cNvPicPr>
            <a:picLocks noChangeAspect="1"/>
          </p:cNvPicPr>
          <p:nvPr/>
        </p:nvPicPr>
        <p:blipFill rotWithShape="1">
          <a:blip r:embed="rId3"/>
          <a:srcRect l="8717" r="6734"/>
          <a:stretch/>
        </p:blipFill>
        <p:spPr>
          <a:xfrm>
            <a:off x="21012" y="2185062"/>
            <a:ext cx="3438396" cy="3069761"/>
          </a:xfrm>
          <a:prstGeom prst="rect">
            <a:avLst/>
          </a:prstGeom>
          <a:ln>
            <a:solidFill>
              <a:schemeClr val="bg1"/>
            </a:solidFill>
          </a:ln>
        </p:spPr>
      </p:pic>
      <p:sp>
        <p:nvSpPr>
          <p:cNvPr id="7" name="Rectangle 6"/>
          <p:cNvSpPr/>
          <p:nvPr/>
        </p:nvSpPr>
        <p:spPr>
          <a:xfrm>
            <a:off x="21012" y="4791586"/>
            <a:ext cx="1753470" cy="369320"/>
          </a:xfrm>
          <a:prstGeom prst="rect">
            <a:avLst/>
          </a:prstGeom>
          <a:noFill/>
        </p:spPr>
        <p:txBody>
          <a:bodyPr wrap="none" lIns="91429" tIns="45714" rIns="91429" bIns="45714">
            <a:spAutoFit/>
          </a:bodyPr>
          <a:lstStyle/>
          <a:p>
            <a:pPr algn="ctr"/>
            <a:r>
              <a:rPr lang="en-US" b="1" dirty="0">
                <a:ln w="12700">
                  <a:solidFill>
                    <a:srgbClr val="242852">
                      <a:satMod val="155000"/>
                    </a:srgbClr>
                  </a:solidFill>
                  <a:prstDash val="solid"/>
                </a:ln>
                <a:solidFill>
                  <a:prstClr val="white"/>
                </a:solidFill>
                <a:effectLst>
                  <a:outerShdw blurRad="41275" dist="20320" dir="1800000" algn="tl" rotWithShape="0">
                    <a:srgbClr val="000000">
                      <a:alpha val="40000"/>
                    </a:srgbClr>
                  </a:outerShdw>
                </a:effectLst>
                <a:latin typeface="Arial"/>
              </a:rPr>
              <a:t>EMMA – FFAG</a:t>
            </a:r>
            <a:endParaRPr lang="en-US" b="1" dirty="0">
              <a:ln w="12700">
                <a:solidFill>
                  <a:srgbClr val="242852">
                    <a:satMod val="155000"/>
                  </a:srgbClr>
                </a:solidFill>
                <a:prstDash val="solid"/>
              </a:ln>
              <a:solidFill>
                <a:prstClr val="white"/>
              </a:solidFill>
              <a:effectLst>
                <a:outerShdw blurRad="41275" dist="20320" dir="1800000" algn="tl" rotWithShape="0">
                  <a:srgbClr val="000000">
                    <a:alpha val="40000"/>
                  </a:srgbClr>
                </a:outerShdw>
              </a:effectLst>
              <a:latin typeface="Arial"/>
            </a:endParaRPr>
          </a:p>
        </p:txBody>
      </p:sp>
      <p:sp>
        <p:nvSpPr>
          <p:cNvPr id="9" name="TextBox 8"/>
          <p:cNvSpPr txBox="1"/>
          <p:nvPr/>
        </p:nvSpPr>
        <p:spPr>
          <a:xfrm>
            <a:off x="3987800" y="1751942"/>
            <a:ext cx="5156200" cy="1631216"/>
          </a:xfrm>
          <a:prstGeom prst="rect">
            <a:avLst/>
          </a:prstGeom>
          <a:noFill/>
        </p:spPr>
        <p:txBody>
          <a:bodyPr wrap="square" rtlCol="0">
            <a:spAutoFit/>
          </a:bodyPr>
          <a:lstStyle/>
          <a:p>
            <a:pPr marL="342900" lvl="1" indent="-342900">
              <a:buFont typeface="Arial"/>
              <a:buChar char="•"/>
            </a:pPr>
            <a:r>
              <a:rPr lang="en-GB" sz="2000" dirty="0">
                <a:solidFill>
                  <a:prstClr val="white"/>
                </a:solidFill>
                <a:latin typeface="Arial"/>
              </a:rPr>
              <a:t>Superconducting </a:t>
            </a:r>
            <a:r>
              <a:rPr lang="en-GB" sz="2000" dirty="0" err="1">
                <a:solidFill>
                  <a:prstClr val="white"/>
                </a:solidFill>
                <a:latin typeface="Arial"/>
              </a:rPr>
              <a:t>Linacs</a:t>
            </a:r>
            <a:endParaRPr lang="en-GB" sz="2000" dirty="0">
              <a:solidFill>
                <a:prstClr val="white"/>
              </a:solidFill>
              <a:latin typeface="Arial"/>
            </a:endParaRPr>
          </a:p>
          <a:p>
            <a:pPr marL="342900" lvl="1" indent="-342900">
              <a:buFont typeface="Arial"/>
              <a:buChar char="•"/>
            </a:pPr>
            <a:r>
              <a:rPr lang="en-GB" sz="2000" dirty="0">
                <a:solidFill>
                  <a:prstClr val="white"/>
                </a:solidFill>
                <a:latin typeface="Arial"/>
              </a:rPr>
              <a:t>Recirculating Linear Accelerators (RLAs)</a:t>
            </a:r>
          </a:p>
          <a:p>
            <a:pPr marL="342900" lvl="1" indent="-342900">
              <a:buFont typeface="Arial"/>
              <a:buChar char="•"/>
            </a:pPr>
            <a:r>
              <a:rPr lang="en-GB" sz="2000" dirty="0">
                <a:solidFill>
                  <a:prstClr val="white"/>
                </a:solidFill>
                <a:latin typeface="Arial"/>
              </a:rPr>
              <a:t>Fixed-Field Alternating-Gradient (FFAG) Machines</a:t>
            </a:r>
          </a:p>
          <a:p>
            <a:pPr marL="342900" lvl="1" indent="-342900">
              <a:buFont typeface="Arial"/>
              <a:buChar char="•"/>
            </a:pPr>
            <a:r>
              <a:rPr lang="en-GB" sz="2000" dirty="0">
                <a:solidFill>
                  <a:prstClr val="white"/>
                </a:solidFill>
                <a:latin typeface="Arial"/>
              </a:rPr>
              <a:t>Rapid Cycling Synchrotrons (RCS)</a:t>
            </a:r>
          </a:p>
        </p:txBody>
      </p:sp>
      <p:pic>
        <p:nvPicPr>
          <p:cNvPr id="12" name="Picture 11" descr="Figure 10.jpg"/>
          <p:cNvPicPr>
            <a:picLocks noChangeAspect="1"/>
          </p:cNvPicPr>
          <p:nvPr/>
        </p:nvPicPr>
        <p:blipFill>
          <a:blip r:embed="rId4"/>
          <a:stretch>
            <a:fillRect/>
          </a:stretch>
        </p:blipFill>
        <p:spPr>
          <a:xfrm>
            <a:off x="3459408" y="3440833"/>
            <a:ext cx="3713528" cy="1828800"/>
          </a:xfrm>
          <a:prstGeom prst="rect">
            <a:avLst/>
          </a:prstGeom>
        </p:spPr>
      </p:pic>
      <p:sp>
        <p:nvSpPr>
          <p:cNvPr id="13" name="TextBox 12"/>
          <p:cNvSpPr txBox="1"/>
          <p:nvPr/>
        </p:nvSpPr>
        <p:spPr>
          <a:xfrm>
            <a:off x="7131050" y="3440833"/>
            <a:ext cx="2216150" cy="1323439"/>
          </a:xfrm>
          <a:prstGeom prst="rect">
            <a:avLst/>
          </a:prstGeom>
          <a:noFill/>
        </p:spPr>
        <p:txBody>
          <a:bodyPr wrap="square" rtlCol="0">
            <a:spAutoFit/>
          </a:bodyPr>
          <a:lstStyle/>
          <a:p>
            <a:pPr marL="0" lvl="1"/>
            <a:r>
              <a:rPr lang="en-GB" sz="2000" dirty="0">
                <a:solidFill>
                  <a:prstClr val="white"/>
                </a:solidFill>
                <a:latin typeface="Arial"/>
              </a:rPr>
              <a:t>RCS requires </a:t>
            </a:r>
          </a:p>
          <a:p>
            <a:pPr marL="0" lvl="1"/>
            <a:r>
              <a:rPr lang="en-GB" sz="2000" dirty="0">
                <a:solidFill>
                  <a:prstClr val="white"/>
                </a:solidFill>
                <a:latin typeface="Arial"/>
              </a:rPr>
              <a:t>2 T p-p magnets </a:t>
            </a:r>
          </a:p>
          <a:p>
            <a:pPr marL="0" lvl="1"/>
            <a:r>
              <a:rPr lang="en-GB" sz="2000" dirty="0">
                <a:solidFill>
                  <a:prstClr val="white"/>
                </a:solidFill>
                <a:latin typeface="Arial"/>
              </a:rPr>
              <a:t>at f = 400 Hz</a:t>
            </a:r>
          </a:p>
          <a:p>
            <a:pPr marL="0" lvl="1"/>
            <a:r>
              <a:rPr lang="en-GB" sz="2000" dirty="0">
                <a:solidFill>
                  <a:prstClr val="white"/>
                </a:solidFill>
                <a:latin typeface="Arial"/>
              </a:rPr>
              <a:t>(</a:t>
            </a:r>
            <a:r>
              <a:rPr lang="en-GB" sz="2000" dirty="0">
                <a:solidFill>
                  <a:prstClr val="white"/>
                </a:solidFill>
                <a:latin typeface="Arial"/>
              </a:rPr>
              <a:t>U Miss &amp; FNAL)</a:t>
            </a:r>
            <a:endParaRPr lang="en-GB" sz="2000" dirty="0">
              <a:solidFill>
                <a:prstClr val="white"/>
              </a:solidFill>
              <a:latin typeface="Arial"/>
            </a:endParaRPr>
          </a:p>
        </p:txBody>
      </p:sp>
      <p:cxnSp>
        <p:nvCxnSpPr>
          <p:cNvPr id="20" name="Straight Arrow Connector 19"/>
          <p:cNvCxnSpPr>
            <a:cxnSpLocks noChangeShapeType="1"/>
          </p:cNvCxnSpPr>
          <p:nvPr/>
        </p:nvCxnSpPr>
        <p:spPr bwMode="auto">
          <a:xfrm flipV="1">
            <a:off x="2937670" y="3748592"/>
            <a:ext cx="0" cy="246083"/>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sp>
        <p:nvSpPr>
          <p:cNvPr id="32" name="TextBox 31"/>
          <p:cNvSpPr txBox="1"/>
          <p:nvPr/>
        </p:nvSpPr>
        <p:spPr>
          <a:xfrm>
            <a:off x="6248401" y="5394523"/>
            <a:ext cx="2870200" cy="1200329"/>
          </a:xfrm>
          <a:prstGeom prst="rect">
            <a:avLst/>
          </a:prstGeom>
          <a:noFill/>
        </p:spPr>
        <p:txBody>
          <a:bodyPr wrap="square" rtlCol="0">
            <a:spAutoFit/>
          </a:bodyPr>
          <a:lstStyle/>
          <a:p>
            <a:r>
              <a:rPr lang="en-US" b="1" dirty="0">
                <a:solidFill>
                  <a:srgbClr val="FFFFFF"/>
                </a:solidFill>
                <a:latin typeface="Arial"/>
              </a:rPr>
              <a:t>JEMMRLA Proposal</a:t>
            </a:r>
            <a:r>
              <a:rPr lang="en-US" dirty="0">
                <a:solidFill>
                  <a:srgbClr val="FFFFFF"/>
                </a:solidFill>
                <a:latin typeface="Arial"/>
              </a:rPr>
              <a:t>:</a:t>
            </a:r>
          </a:p>
          <a:p>
            <a:r>
              <a:rPr lang="en-US" dirty="0">
                <a:solidFill>
                  <a:srgbClr val="FFFFFF"/>
                </a:solidFill>
                <a:latin typeface="Arial"/>
              </a:rPr>
              <a:t>JLAB Electron </a:t>
            </a:r>
            <a:r>
              <a:rPr lang="en-US" dirty="0">
                <a:solidFill>
                  <a:srgbClr val="FFFFFF"/>
                </a:solidFill>
                <a:latin typeface="Arial"/>
              </a:rPr>
              <a:t>Model </a:t>
            </a:r>
            <a:r>
              <a:rPr lang="en-US" dirty="0">
                <a:solidFill>
                  <a:srgbClr val="FFFFFF"/>
                </a:solidFill>
                <a:latin typeface="Arial"/>
              </a:rPr>
              <a:t>of </a:t>
            </a:r>
            <a:endParaRPr lang="en-US" dirty="0">
              <a:solidFill>
                <a:srgbClr val="FFFFFF"/>
              </a:solidFill>
              <a:latin typeface="Arial"/>
            </a:endParaRPr>
          </a:p>
          <a:p>
            <a:r>
              <a:rPr lang="en-US" dirty="0">
                <a:solidFill>
                  <a:srgbClr val="FFFFFF"/>
                </a:solidFill>
                <a:latin typeface="Arial"/>
              </a:rPr>
              <a:t>Muon RLA </a:t>
            </a:r>
            <a:r>
              <a:rPr lang="en-US" dirty="0">
                <a:solidFill>
                  <a:srgbClr val="FFFFFF"/>
                </a:solidFill>
                <a:latin typeface="Arial"/>
              </a:rPr>
              <a:t>with </a:t>
            </a:r>
            <a:r>
              <a:rPr lang="en-US" dirty="0">
                <a:solidFill>
                  <a:srgbClr val="FFFFFF"/>
                </a:solidFill>
                <a:latin typeface="Arial"/>
              </a:rPr>
              <a:t>Multi</a:t>
            </a:r>
            <a:r>
              <a:rPr lang="en-US" dirty="0">
                <a:solidFill>
                  <a:srgbClr val="FFFFFF"/>
                </a:solidFill>
                <a:latin typeface="Arial"/>
              </a:rPr>
              <a:t>-pass </a:t>
            </a:r>
            <a:endParaRPr lang="en-US" dirty="0">
              <a:solidFill>
                <a:srgbClr val="FFFFFF"/>
              </a:solidFill>
              <a:latin typeface="Arial"/>
            </a:endParaRPr>
          </a:p>
          <a:p>
            <a:r>
              <a:rPr lang="en-US" dirty="0">
                <a:solidFill>
                  <a:srgbClr val="FFFFFF"/>
                </a:solidFill>
                <a:latin typeface="Arial"/>
              </a:rPr>
              <a:t>Arcs </a:t>
            </a:r>
            <a:endParaRPr lang="en-US" dirty="0">
              <a:solidFill>
                <a:srgbClr val="FFFFFF"/>
              </a:solidFill>
              <a:latin typeface="Arial"/>
            </a:endParaRPr>
          </a:p>
        </p:txBody>
      </p:sp>
    </p:spTree>
    <p:extLst>
      <p:ext uri="{BB962C8B-B14F-4D97-AF65-F5344CB8AC3E}">
        <p14:creationId xmlns:p14="http://schemas.microsoft.com/office/powerpoint/2010/main" val="35213627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Superconducting RF Development</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FA8863F-9730-A244-9B23-8257BEF97903}" type="slidenum">
              <a:rPr lang="en-US" smtClean="0">
                <a:solidFill>
                  <a:prstClr val="black">
                    <a:tint val="75000"/>
                  </a:prstClr>
                </a:solidFill>
                <a:latin typeface="Arial"/>
              </a:rPr>
              <a:pPr/>
              <a:t>35</a:t>
            </a:fld>
            <a:endParaRPr lang="en-US" dirty="0">
              <a:solidFill>
                <a:prstClr val="black">
                  <a:tint val="75000"/>
                </a:prstClr>
              </a:solidFill>
              <a:latin typeface="Arial"/>
            </a:endParaRPr>
          </a:p>
        </p:txBody>
      </p:sp>
      <p:pic>
        <p:nvPicPr>
          <p:cNvPr id="7" name="Picture 6" descr="cavity_going_into_p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2300" y="1841500"/>
            <a:ext cx="3419475"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6129337" y="1841500"/>
            <a:ext cx="2635344" cy="92333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prstClr val="white"/>
                </a:solidFill>
              </a:rPr>
              <a:t>Cavity going into test pit </a:t>
            </a:r>
          </a:p>
          <a:p>
            <a:pPr eaLnBrk="1" hangingPunct="1"/>
            <a:r>
              <a:rPr lang="en-US" sz="1800" dirty="0">
                <a:solidFill>
                  <a:prstClr val="white"/>
                </a:solidFill>
              </a:rPr>
              <a:t>in Newman </a:t>
            </a:r>
            <a:r>
              <a:rPr lang="en-US" sz="1800" dirty="0" smtClean="0">
                <a:solidFill>
                  <a:prstClr val="white"/>
                </a:solidFill>
              </a:rPr>
              <a:t>basement </a:t>
            </a:r>
            <a:br>
              <a:rPr lang="en-US" sz="1800" dirty="0" smtClean="0">
                <a:solidFill>
                  <a:prstClr val="white"/>
                </a:solidFill>
              </a:rPr>
            </a:br>
            <a:r>
              <a:rPr lang="en-US" sz="1800" dirty="0" smtClean="0">
                <a:solidFill>
                  <a:prstClr val="white"/>
                </a:solidFill>
              </a:rPr>
              <a:t>(Cornell University)</a:t>
            </a:r>
            <a:endParaRPr lang="en-US" sz="1800" dirty="0">
              <a:solidFill>
                <a:prstClr val="white"/>
              </a:solidFill>
            </a:endParaRPr>
          </a:p>
        </p:txBody>
      </p:sp>
      <p:sp>
        <p:nvSpPr>
          <p:cNvPr id="9" name="Text Box 9"/>
          <p:cNvSpPr txBox="1">
            <a:spLocks noChangeArrowheads="1"/>
          </p:cNvSpPr>
          <p:nvPr/>
        </p:nvSpPr>
        <p:spPr bwMode="auto">
          <a:xfrm>
            <a:off x="6007100" y="6032500"/>
            <a:ext cx="2743200" cy="3698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white"/>
                </a:solidFill>
              </a:rPr>
              <a:t>Pit: 5m deep X 2.5m dia.</a:t>
            </a:r>
          </a:p>
        </p:txBody>
      </p:sp>
      <p:pic>
        <p:nvPicPr>
          <p:cNvPr id="14" name="Picture 5" descr="200mhz_ca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90663"/>
            <a:ext cx="5886449"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6"/>
          <p:cNvSpPr txBox="1">
            <a:spLocks noChangeArrowheads="1"/>
          </p:cNvSpPr>
          <p:nvPr/>
        </p:nvSpPr>
        <p:spPr bwMode="auto">
          <a:xfrm>
            <a:off x="4673600" y="4178301"/>
            <a:ext cx="1473200" cy="43021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prstClr val="white"/>
                </a:solidFill>
              </a:rPr>
              <a:t>400mm BT</a:t>
            </a:r>
          </a:p>
        </p:txBody>
      </p:sp>
      <p:sp>
        <p:nvSpPr>
          <p:cNvPr id="16" name="Text Box 7"/>
          <p:cNvSpPr txBox="1">
            <a:spLocks noChangeArrowheads="1"/>
          </p:cNvSpPr>
          <p:nvPr/>
        </p:nvSpPr>
        <p:spPr bwMode="auto">
          <a:xfrm>
            <a:off x="1987550" y="5078413"/>
            <a:ext cx="2292350" cy="43021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white"/>
                </a:solidFill>
              </a:rPr>
              <a:t>Cavity length: 2 m</a:t>
            </a:r>
          </a:p>
        </p:txBody>
      </p:sp>
      <p:sp>
        <p:nvSpPr>
          <p:cNvPr id="17" name="Text Box 8"/>
          <p:cNvSpPr txBox="1">
            <a:spLocks noChangeArrowheads="1"/>
          </p:cNvSpPr>
          <p:nvPr/>
        </p:nvSpPr>
        <p:spPr bwMode="auto">
          <a:xfrm>
            <a:off x="3576638" y="1547813"/>
            <a:ext cx="2151062" cy="43021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prstClr val="white"/>
                </a:solidFill>
              </a:rPr>
              <a:t>Major dia.: 1.4 m</a:t>
            </a:r>
          </a:p>
        </p:txBody>
      </p:sp>
      <p:sp>
        <p:nvSpPr>
          <p:cNvPr id="18" name="TextBox 17"/>
          <p:cNvSpPr txBox="1"/>
          <p:nvPr/>
        </p:nvSpPr>
        <p:spPr>
          <a:xfrm>
            <a:off x="6235700" y="1295400"/>
            <a:ext cx="2352327" cy="369332"/>
          </a:xfrm>
          <a:prstGeom prst="rect">
            <a:avLst/>
          </a:prstGeom>
          <a:noFill/>
        </p:spPr>
        <p:txBody>
          <a:bodyPr wrap="none" rtlCol="0">
            <a:spAutoFit/>
          </a:bodyPr>
          <a:lstStyle/>
          <a:p>
            <a:r>
              <a:rPr lang="en-US" dirty="0">
                <a:solidFill>
                  <a:srgbClr val="FFFFFF"/>
                </a:solidFill>
                <a:latin typeface="Arial"/>
              </a:rPr>
              <a:t>201 MHz SCRF R&amp;D</a:t>
            </a:r>
            <a:endParaRPr lang="en-US" dirty="0">
              <a:solidFill>
                <a:srgbClr val="FFFFFF"/>
              </a:solidFill>
              <a:latin typeface="Arial"/>
            </a:endParaRPr>
          </a:p>
        </p:txBody>
      </p:sp>
    </p:spTree>
    <p:extLst>
      <p:ext uri="{BB962C8B-B14F-4D97-AF65-F5344CB8AC3E}">
        <p14:creationId xmlns:p14="http://schemas.microsoft.com/office/powerpoint/2010/main" val="79269054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38100" y="109538"/>
            <a:ext cx="8077200" cy="931862"/>
          </a:xfrm>
        </p:spPr>
        <p:txBody>
          <a:bodyPr>
            <a:normAutofit fontScale="90000"/>
          </a:bodyPr>
          <a:lstStyle/>
          <a:p>
            <a:r>
              <a:rPr lang="en-US" sz="2800" dirty="0" smtClean="0"/>
              <a:t>Technology &amp; Design Challenges – Ring, Magnets, Detector</a:t>
            </a:r>
          </a:p>
        </p:txBody>
      </p:sp>
      <p:sp>
        <p:nvSpPr>
          <p:cNvPr id="2" name="Content Placeholder 1"/>
          <p:cNvSpPr>
            <a:spLocks noGrp="1"/>
          </p:cNvSpPr>
          <p:nvPr>
            <p:ph idx="1"/>
          </p:nvPr>
        </p:nvSpPr>
        <p:spPr>
          <a:xfrm>
            <a:off x="38100" y="965200"/>
            <a:ext cx="8851900" cy="5461000"/>
          </a:xfrm>
        </p:spPr>
        <p:txBody>
          <a:bodyPr>
            <a:noAutofit/>
          </a:bodyPr>
          <a:lstStyle/>
          <a:p>
            <a:r>
              <a:rPr lang="en-US" sz="2400" dirty="0" err="1"/>
              <a:t>Emittances</a:t>
            </a:r>
            <a:r>
              <a:rPr lang="en-US" sz="2400" dirty="0"/>
              <a:t> are </a:t>
            </a:r>
            <a:r>
              <a:rPr lang="en-US" sz="2400" dirty="0" smtClean="0"/>
              <a:t>relatively large</a:t>
            </a:r>
            <a:r>
              <a:rPr lang="en-US" sz="2400" dirty="0"/>
              <a:t>, </a:t>
            </a:r>
            <a:r>
              <a:rPr lang="en-US" sz="2400" dirty="0" smtClean="0"/>
              <a:t>but </a:t>
            </a:r>
            <a:r>
              <a:rPr lang="en-US" sz="2400" dirty="0" err="1"/>
              <a:t>muons</a:t>
            </a:r>
            <a:r>
              <a:rPr lang="en-US" sz="2400" dirty="0"/>
              <a:t> circulate for </a:t>
            </a:r>
            <a:r>
              <a:rPr lang="en-US" sz="2400" dirty="0" smtClean="0"/>
              <a:t>~</a:t>
            </a:r>
            <a:r>
              <a:rPr lang="en-US" sz="2400" dirty="0"/>
              <a:t>1000 turns before </a:t>
            </a:r>
            <a:r>
              <a:rPr lang="en-US" sz="2400" dirty="0" smtClean="0"/>
              <a:t>decaying</a:t>
            </a:r>
            <a:endParaRPr lang="en-US" sz="2400" dirty="0"/>
          </a:p>
          <a:p>
            <a:pPr lvl="1"/>
            <a:r>
              <a:rPr lang="en-US" sz="2000" dirty="0" smtClean="0"/>
              <a:t>Lattice studies for 126 </a:t>
            </a:r>
            <a:r>
              <a:rPr lang="en-US" sz="2000" dirty="0" err="1" smtClean="0"/>
              <a:t>GeV</a:t>
            </a:r>
            <a:r>
              <a:rPr lang="en-US" sz="2000" dirty="0" smtClean="0"/>
              <a:t>, </a:t>
            </a:r>
            <a:br>
              <a:rPr lang="en-US" sz="2000" dirty="0" smtClean="0"/>
            </a:br>
            <a:r>
              <a:rPr lang="en-US" sz="2000" dirty="0" smtClean="0"/>
              <a:t>1.5 &amp; 3 </a:t>
            </a:r>
            <a:r>
              <a:rPr lang="en-US" sz="2000" dirty="0" err="1" smtClean="0"/>
              <a:t>TeV</a:t>
            </a:r>
            <a:r>
              <a:rPr lang="en-US" sz="2000" dirty="0" smtClean="0"/>
              <a:t> </a:t>
            </a:r>
            <a:r>
              <a:rPr lang="en-US" sz="2000" dirty="0" err="1" smtClean="0"/>
              <a:t>CoM</a:t>
            </a:r>
            <a:endParaRPr lang="en-US" sz="2000" dirty="0" smtClean="0"/>
          </a:p>
          <a:p>
            <a:pPr marL="457200" lvl="1" indent="0">
              <a:buNone/>
            </a:pPr>
            <a:endParaRPr lang="en-US" sz="800" dirty="0"/>
          </a:p>
          <a:p>
            <a:r>
              <a:rPr lang="en-US" sz="2400" dirty="0"/>
              <a:t>H</a:t>
            </a:r>
            <a:r>
              <a:rPr lang="en-US" sz="2400" dirty="0" smtClean="0"/>
              <a:t>igh </a:t>
            </a:r>
            <a:r>
              <a:rPr lang="en-US" sz="2400" dirty="0"/>
              <a:t>field dipoles </a:t>
            </a:r>
            <a:r>
              <a:rPr lang="en-US" sz="2400" dirty="0" smtClean="0"/>
              <a:t>and </a:t>
            </a:r>
            <a:r>
              <a:rPr lang="en-US" sz="2400" dirty="0"/>
              <a:t/>
            </a:r>
            <a:br>
              <a:rPr lang="en-US" sz="2400" dirty="0"/>
            </a:br>
            <a:r>
              <a:rPr lang="en-US" sz="2400" dirty="0" err="1"/>
              <a:t>quadrupoles</a:t>
            </a:r>
            <a:r>
              <a:rPr lang="en-US" sz="2400" dirty="0"/>
              <a:t> </a:t>
            </a:r>
            <a:r>
              <a:rPr lang="en-US" sz="2400" dirty="0" smtClean="0"/>
              <a:t>must </a:t>
            </a:r>
            <a:br>
              <a:rPr lang="en-US" sz="2400" dirty="0" smtClean="0"/>
            </a:br>
            <a:r>
              <a:rPr lang="en-US" sz="2400" dirty="0" smtClean="0"/>
              <a:t>operate in high-rate </a:t>
            </a:r>
            <a:br>
              <a:rPr lang="en-US" sz="2400" dirty="0" smtClean="0"/>
            </a:br>
            <a:r>
              <a:rPr lang="en-US" sz="2400" dirty="0" smtClean="0"/>
              <a:t>muon </a:t>
            </a:r>
            <a:r>
              <a:rPr lang="en-US" sz="2400" dirty="0"/>
              <a:t>decay </a:t>
            </a:r>
            <a:r>
              <a:rPr lang="en-US" sz="2400" dirty="0" smtClean="0"/>
              <a:t>backgrounds </a:t>
            </a:r>
          </a:p>
          <a:p>
            <a:pPr lvl="1"/>
            <a:r>
              <a:rPr lang="en-US" sz="2000" dirty="0" smtClean="0"/>
              <a:t>Magnet designs under study</a:t>
            </a:r>
          </a:p>
          <a:p>
            <a:pPr marL="457200" lvl="1" indent="0">
              <a:buNone/>
            </a:pPr>
            <a:endParaRPr lang="en-US" sz="900" dirty="0"/>
          </a:p>
          <a:p>
            <a:r>
              <a:rPr lang="en-US" sz="2400" dirty="0" smtClean="0"/>
              <a:t>Detector </a:t>
            </a:r>
            <a:r>
              <a:rPr lang="en-US" sz="2400" dirty="0"/>
              <a:t>shielding &amp; </a:t>
            </a:r>
            <a:r>
              <a:rPr lang="en-US" sz="2400" dirty="0" smtClean="0"/>
              <a:t>performance</a:t>
            </a:r>
          </a:p>
          <a:p>
            <a:pPr lvl="1"/>
            <a:r>
              <a:rPr lang="en-US" sz="2000" dirty="0" smtClean="0"/>
              <a:t>Initial studies </a:t>
            </a:r>
            <a:r>
              <a:rPr lang="en-US" sz="2000" dirty="0"/>
              <a:t>for </a:t>
            </a:r>
            <a:r>
              <a:rPr lang="en-US" sz="2000" dirty="0" smtClean="0"/>
              <a:t>1.5 TeV, then 3 TeV </a:t>
            </a:r>
            <a:br>
              <a:rPr lang="en-US" sz="2000" dirty="0" smtClean="0"/>
            </a:br>
            <a:r>
              <a:rPr lang="en-US" sz="2000" dirty="0" smtClean="0"/>
              <a:t>and now 126 GeV</a:t>
            </a:r>
            <a:endParaRPr lang="en-US" sz="2000" dirty="0"/>
          </a:p>
          <a:p>
            <a:pPr lvl="1"/>
            <a:r>
              <a:rPr lang="en-US" sz="2000" dirty="0" smtClean="0"/>
              <a:t>Shielding configuration</a:t>
            </a:r>
            <a:endParaRPr lang="en-US" sz="2000" dirty="0"/>
          </a:p>
          <a:p>
            <a:pPr lvl="1"/>
            <a:r>
              <a:rPr lang="en-US" sz="2000" dirty="0" smtClean="0"/>
              <a:t>MARS background simulations</a:t>
            </a:r>
            <a:endParaRPr lang="en-US" sz="2000" dirty="0"/>
          </a:p>
          <a:p>
            <a:pPr marL="457200" lvl="1" indent="0">
              <a:buNone/>
            </a:pPr>
            <a:endParaRPr lang="en-US" sz="2000" dirty="0"/>
          </a:p>
        </p:txBody>
      </p:sp>
      <p:sp>
        <p:nvSpPr>
          <p:cNvPr id="19458" name="Date Placeholder 3"/>
          <p:cNvSpPr>
            <a:spLocks noGrp="1"/>
          </p:cNvSpPr>
          <p:nvPr>
            <p:ph type="dt" sz="half" idx="10"/>
          </p:nvPr>
        </p:nvSpPr>
        <p:spPr bwMode="auto">
          <a:noFill/>
          <a:ln>
            <a:miter lim="800000"/>
            <a:headEnd/>
            <a:tailEnd/>
          </a:ln>
        </p:spPr>
        <p:txBody>
          <a:bodyPr/>
          <a:lstStyle/>
          <a:p>
            <a:r>
              <a:rPr lang="en-US" smtClean="0">
                <a:solidFill>
                  <a:prstClr val="black">
                    <a:tint val="75000"/>
                  </a:prstClr>
                </a:solidFill>
                <a:latin typeface="Arial"/>
              </a:rPr>
              <a:t>Summer 2014</a:t>
            </a:r>
            <a:endParaRPr lang="en-US" smtClean="0">
              <a:solidFill>
                <a:prstClr val="black">
                  <a:tint val="75000"/>
                </a:prstClr>
              </a:solidFill>
              <a:latin typeface="Arial"/>
            </a:endParaRPr>
          </a:p>
        </p:txBody>
      </p:sp>
      <p:sp>
        <p:nvSpPr>
          <p:cNvPr id="19459" name="Footer Placeholder 4"/>
          <p:cNvSpPr>
            <a:spLocks noGrp="1"/>
          </p:cNvSpPr>
          <p:nvPr>
            <p:ph type="ftr" sz="quarter" idx="11"/>
          </p:nvPr>
        </p:nvSpPr>
        <p:spPr bwMode="auto">
          <a:noFill/>
          <a:ln>
            <a:miter lim="800000"/>
            <a:headEnd/>
            <a:tailEnd/>
          </a:ln>
        </p:spPr>
        <p:txBody>
          <a:bodyPr/>
          <a:lstStyle/>
          <a:p>
            <a:r>
              <a:rPr lang="en-US" smtClean="0">
                <a:solidFill>
                  <a:prstClr val="black">
                    <a:tint val="75000"/>
                  </a:prstClr>
                </a:solidFill>
                <a:latin typeface="Arial"/>
              </a:rPr>
              <a:t>MAP Update</a:t>
            </a:r>
            <a:endParaRPr lang="en-US" smtClean="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pPr>
              <a:defRPr/>
            </a:pPr>
            <a:fld id="{073DCB7A-0B15-4132-944F-F38E9F7D997D}" type="slidenum">
              <a:rPr lang="en-US" smtClean="0">
                <a:solidFill>
                  <a:prstClr val="black">
                    <a:tint val="75000"/>
                  </a:prstClr>
                </a:solidFill>
                <a:latin typeface="Arial"/>
              </a:rPr>
              <a:pPr>
                <a:defRPr/>
              </a:pPr>
              <a:t>36</a:t>
            </a:fld>
            <a:endParaRPr lang="en-US" dirty="0">
              <a:solidFill>
                <a:prstClr val="black">
                  <a:tint val="75000"/>
                </a:prstClr>
              </a:solidFill>
              <a:latin typeface="Arial"/>
            </a:endParaRPr>
          </a:p>
        </p:txBody>
      </p:sp>
      <p:pic>
        <p:nvPicPr>
          <p:cNvPr id="3" name="Picture 2"/>
          <p:cNvPicPr>
            <a:picLocks noChangeAspect="1"/>
          </p:cNvPicPr>
          <p:nvPr/>
        </p:nvPicPr>
        <p:blipFill>
          <a:blip r:embed="rId2"/>
          <a:stretch>
            <a:fillRect/>
          </a:stretch>
        </p:blipFill>
        <p:spPr>
          <a:xfrm>
            <a:off x="3795271" y="1526879"/>
            <a:ext cx="2486915" cy="2168821"/>
          </a:xfrm>
          <a:prstGeom prst="rect">
            <a:avLst/>
          </a:prstGeom>
        </p:spPr>
      </p:pic>
      <p:pic>
        <p:nvPicPr>
          <p:cNvPr id="5" name="Picture 4"/>
          <p:cNvPicPr>
            <a:picLocks noChangeAspect="1"/>
          </p:cNvPicPr>
          <p:nvPr/>
        </p:nvPicPr>
        <p:blipFill rotWithShape="1">
          <a:blip r:embed="rId3"/>
          <a:srcRect t="3817"/>
          <a:stretch/>
        </p:blipFill>
        <p:spPr>
          <a:xfrm>
            <a:off x="6815586" y="2222500"/>
            <a:ext cx="2336800" cy="2240212"/>
          </a:xfrm>
          <a:prstGeom prst="rect">
            <a:avLst/>
          </a:prstGeom>
        </p:spPr>
      </p:pic>
      <p:pic>
        <p:nvPicPr>
          <p:cNvPr id="9" name="Picture 8"/>
          <p:cNvPicPr>
            <a:picLocks noChangeAspect="1"/>
          </p:cNvPicPr>
          <p:nvPr/>
        </p:nvPicPr>
        <p:blipFill>
          <a:blip r:embed="rId4"/>
          <a:stretch>
            <a:fillRect/>
          </a:stretch>
        </p:blipFill>
        <p:spPr>
          <a:xfrm>
            <a:off x="4920072" y="4089400"/>
            <a:ext cx="2547528" cy="2476500"/>
          </a:xfrm>
          <a:prstGeom prst="rect">
            <a:avLst/>
          </a:prstGeom>
        </p:spPr>
      </p:pic>
      <p:sp>
        <p:nvSpPr>
          <p:cNvPr id="19464" name="TextBox 12"/>
          <p:cNvSpPr txBox="1">
            <a:spLocks noChangeArrowheads="1"/>
          </p:cNvSpPr>
          <p:nvPr/>
        </p:nvSpPr>
        <p:spPr bwMode="auto">
          <a:xfrm>
            <a:off x="6282186" y="1365250"/>
            <a:ext cx="2760214" cy="923330"/>
          </a:xfrm>
          <a:prstGeom prst="rect">
            <a:avLst/>
          </a:prstGeom>
          <a:noFill/>
          <a:ln w="9525">
            <a:noFill/>
            <a:miter lim="800000"/>
            <a:headEnd/>
            <a:tailEnd/>
          </a:ln>
        </p:spPr>
        <p:txBody>
          <a:bodyPr wrap="square">
            <a:spAutoFit/>
          </a:bodyPr>
          <a:lstStyle/>
          <a:p>
            <a:r>
              <a:rPr lang="en-US" dirty="0">
                <a:solidFill>
                  <a:srgbClr val="FFFF00"/>
                </a:solidFill>
                <a:latin typeface="Arial"/>
              </a:rPr>
              <a:t>MARS energy </a:t>
            </a:r>
            <a:r>
              <a:rPr lang="en-US" dirty="0">
                <a:solidFill>
                  <a:srgbClr val="FFFF00"/>
                </a:solidFill>
                <a:latin typeface="Arial"/>
              </a:rPr>
              <a:t>deposition studies for Higgs Factory </a:t>
            </a:r>
            <a:br>
              <a:rPr lang="en-US" dirty="0">
                <a:solidFill>
                  <a:srgbClr val="FFFF00"/>
                </a:solidFill>
                <a:latin typeface="Arial"/>
              </a:rPr>
            </a:br>
            <a:r>
              <a:rPr lang="en-US" dirty="0">
                <a:solidFill>
                  <a:srgbClr val="FFFF00"/>
                </a:solidFill>
                <a:latin typeface="Arial"/>
              </a:rPr>
              <a:t>magnets and IR</a:t>
            </a:r>
            <a:endParaRPr lang="en-US" dirty="0">
              <a:solidFill>
                <a:srgbClr val="FFFF00"/>
              </a:solidFill>
              <a:latin typeface="Arial"/>
            </a:endParaRPr>
          </a:p>
        </p:txBody>
      </p:sp>
    </p:spTree>
    <p:extLst>
      <p:ext uri="{BB962C8B-B14F-4D97-AF65-F5344CB8AC3E}">
        <p14:creationId xmlns:p14="http://schemas.microsoft.com/office/powerpoint/2010/main" val="276624000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96838"/>
            <a:ext cx="8064500" cy="794641"/>
          </a:xfrm>
        </p:spPr>
        <p:txBody>
          <a:bodyPr/>
          <a:lstStyle/>
          <a:p>
            <a:r>
              <a:rPr lang="en-US" dirty="0" smtClean="0"/>
              <a:t>Backgrounds and Detector</a:t>
            </a:r>
            <a:endParaRPr lang="en-US" dirty="0"/>
          </a:p>
        </p:txBody>
      </p:sp>
      <p:sp>
        <p:nvSpPr>
          <p:cNvPr id="3" name="Date Placeholder 2"/>
          <p:cNvSpPr>
            <a:spLocks noGrp="1"/>
          </p:cNvSpPr>
          <p:nvPr>
            <p:ph type="dt" sz="half" idx="10"/>
          </p:nvPr>
        </p:nvSpPr>
        <p:spPr>
          <a:xfrm>
            <a:off x="5237742" y="6420146"/>
            <a:ext cx="2133600" cy="365125"/>
          </a:xfrm>
        </p:spPr>
        <p:txBody>
          <a:bodyPr/>
          <a:lstStyle/>
          <a:p>
            <a:r>
              <a:rPr lang="en-US" smtClean="0">
                <a:solidFill>
                  <a:prstClr val="black">
                    <a:tint val="75000"/>
                  </a:prstClr>
                </a:solidFill>
                <a:latin typeface="Arial"/>
              </a:rPr>
              <a:t>Summer 2014</a:t>
            </a:r>
            <a:endParaRPr lang="en-US" dirty="0">
              <a:solidFill>
                <a:prstClr val="black">
                  <a:tint val="75000"/>
                </a:prstClr>
              </a:solidFill>
              <a:latin typeface="Arial"/>
            </a:endParaRPr>
          </a:p>
        </p:txBody>
      </p:sp>
      <p:sp>
        <p:nvSpPr>
          <p:cNvPr id="4" name="Footer Placeholder 3"/>
          <p:cNvSpPr>
            <a:spLocks noGrp="1"/>
          </p:cNvSpPr>
          <p:nvPr>
            <p:ph type="ftr" sz="quarter" idx="11"/>
          </p:nvPr>
        </p:nvSpPr>
        <p:spPr>
          <a:xfrm>
            <a:off x="698500" y="6407446"/>
            <a:ext cx="3721628" cy="365125"/>
          </a:xfrm>
        </p:spPr>
        <p:txBody>
          <a:bodyPr/>
          <a:lstStyle/>
          <a:p>
            <a:r>
              <a:rPr lang="en-US" smtClean="0">
                <a:solidFill>
                  <a:prstClr val="black">
                    <a:tint val="75000"/>
                  </a:prstClr>
                </a:solidFill>
                <a:latin typeface="Arial"/>
              </a:rPr>
              <a:t>MAP Update</a:t>
            </a:r>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a:xfrm>
            <a:off x="165100" y="6420146"/>
            <a:ext cx="2133600" cy="365125"/>
          </a:xfrm>
        </p:spPr>
        <p:txBody>
          <a:bodyPr/>
          <a:lstStyle/>
          <a:p>
            <a:fld id="{8A5FAC83-C8C4-8046-B35B-A89823688311}" type="slidenum">
              <a:rPr lang="en-US" smtClean="0">
                <a:solidFill>
                  <a:prstClr val="black">
                    <a:tint val="75000"/>
                  </a:prstClr>
                </a:solidFill>
                <a:latin typeface="Arial"/>
              </a:rPr>
              <a:pPr/>
              <a:t>37</a:t>
            </a:fld>
            <a:endParaRPr lang="en-US" dirty="0">
              <a:solidFill>
                <a:prstClr val="black">
                  <a:tint val="75000"/>
                </a:prstClr>
              </a:solidFill>
              <a:latin typeface="Arial"/>
            </a:endParaRPr>
          </a:p>
        </p:txBody>
      </p:sp>
      <p:sp>
        <p:nvSpPr>
          <p:cNvPr id="12" name="TextBox 11"/>
          <p:cNvSpPr txBox="1"/>
          <p:nvPr/>
        </p:nvSpPr>
        <p:spPr>
          <a:xfrm>
            <a:off x="13228" y="1035575"/>
            <a:ext cx="4406900" cy="2677656"/>
          </a:xfrm>
          <a:prstGeom prst="rect">
            <a:avLst/>
          </a:prstGeom>
          <a:noFill/>
        </p:spPr>
        <p:txBody>
          <a:bodyPr wrap="square" rtlCol="0">
            <a:spAutoFit/>
          </a:bodyPr>
          <a:lstStyle/>
          <a:p>
            <a:r>
              <a:rPr lang="en-US" sz="2400" dirty="0">
                <a:solidFill>
                  <a:prstClr val="white"/>
                </a:solidFill>
                <a:latin typeface="Arial"/>
              </a:rPr>
              <a:t>Much of the background is soft and out of time</a:t>
            </a:r>
          </a:p>
          <a:p>
            <a:pPr marL="342900" indent="-342900">
              <a:buFont typeface="Arial"/>
              <a:buChar char="•"/>
            </a:pPr>
            <a:r>
              <a:rPr lang="en-US" sz="2400" dirty="0">
                <a:solidFill>
                  <a:prstClr val="white"/>
                </a:solidFill>
                <a:latin typeface="Arial"/>
              </a:rPr>
              <a:t>Nanosecond time resolution can reduce backgrounds by three orders of magnitude</a:t>
            </a:r>
          </a:p>
          <a:p>
            <a:r>
              <a:rPr lang="en-US" sz="2400" dirty="0">
                <a:solidFill>
                  <a:prstClr val="white"/>
                </a:solidFill>
                <a:latin typeface="Arial"/>
              </a:rPr>
              <a:t>Requires a fast, pixelated tracker and calorimeter.</a:t>
            </a:r>
            <a:endParaRPr lang="en-US" sz="2400" dirty="0">
              <a:solidFill>
                <a:prstClr val="white"/>
              </a:solidFill>
              <a:latin typeface="Arial"/>
            </a:endParaRPr>
          </a:p>
        </p:txBody>
      </p:sp>
      <p:pic>
        <p:nvPicPr>
          <p:cNvPr id="13" name="Picture 7" descr="fl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891479"/>
            <a:ext cx="4267200" cy="312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128966" y="972075"/>
            <a:ext cx="3887783" cy="584776"/>
          </a:xfrm>
          <a:prstGeom prst="rect">
            <a:avLst/>
          </a:prstGeom>
          <a:solidFill>
            <a:schemeClr val="bg1"/>
          </a:solidFill>
        </p:spPr>
        <p:txBody>
          <a:bodyPr wrap="square" rtlCol="0">
            <a:spAutoFit/>
          </a:bodyPr>
          <a:lstStyle/>
          <a:p>
            <a:r>
              <a:rPr lang="en-US" sz="1600" dirty="0">
                <a:solidFill>
                  <a:srgbClr val="3366FF"/>
                </a:solidFill>
                <a:latin typeface="Arial"/>
              </a:rPr>
              <a:t>Non-ionizing background </a:t>
            </a:r>
            <a:r>
              <a:rPr lang="en-US" sz="1600" dirty="0">
                <a:solidFill>
                  <a:srgbClr val="3366FF"/>
                </a:solidFill>
                <a:latin typeface="Arial"/>
              </a:rPr>
              <a:t>~</a:t>
            </a:r>
            <a:r>
              <a:rPr lang="en-US" sz="1600" dirty="0">
                <a:solidFill>
                  <a:srgbClr val="3366FF"/>
                </a:solidFill>
                <a:latin typeface="Arial"/>
              </a:rPr>
              <a:t> 0.1 x LHC</a:t>
            </a:r>
          </a:p>
          <a:p>
            <a:r>
              <a:rPr lang="en-US" sz="1600" dirty="0">
                <a:solidFill>
                  <a:srgbClr val="3366FF"/>
                </a:solidFill>
                <a:latin typeface="Arial"/>
              </a:rPr>
              <a:t>But crossing interval 10</a:t>
            </a:r>
            <a:r>
              <a:rPr lang="en-US" sz="1600" dirty="0">
                <a:solidFill>
                  <a:srgbClr val="3366FF"/>
                </a:solidFill>
                <a:latin typeface="Symbol" charset="2"/>
                <a:cs typeface="Symbol" charset="2"/>
              </a:rPr>
              <a:t>m</a:t>
            </a:r>
            <a:r>
              <a:rPr lang="en-US" sz="1600" dirty="0">
                <a:solidFill>
                  <a:srgbClr val="3366FF"/>
                </a:solidFill>
                <a:latin typeface="Arial"/>
              </a:rPr>
              <a:t>s/25 ns </a:t>
            </a:r>
            <a:r>
              <a:rPr lang="en-US" sz="1600" dirty="0">
                <a:solidFill>
                  <a:srgbClr val="3366FF"/>
                </a:solidFill>
                <a:latin typeface="Wingdings 3" charset="2"/>
                <a:cs typeface="Wingdings 3" charset="2"/>
              </a:rPr>
              <a:t>a</a:t>
            </a:r>
            <a:r>
              <a:rPr lang="en-US" sz="1600" dirty="0">
                <a:solidFill>
                  <a:srgbClr val="3366FF"/>
                </a:solidFill>
                <a:latin typeface="Arial"/>
              </a:rPr>
              <a:t> 400x </a:t>
            </a:r>
            <a:endParaRPr lang="en-US" sz="1600" dirty="0">
              <a:solidFill>
                <a:srgbClr val="3366FF"/>
              </a:solidFill>
              <a:latin typeface="Arial"/>
            </a:endParaRPr>
          </a:p>
        </p:txBody>
      </p:sp>
      <p:pic>
        <p:nvPicPr>
          <p:cNvPr id="15" name="Content Placeholder 10" descr="spectr-new.eps"/>
          <p:cNvPicPr>
            <a:picLocks noChangeAspect="1"/>
          </p:cNvPicPr>
          <p:nvPr/>
        </p:nvPicPr>
        <p:blipFill rotWithShape="1">
          <a:blip r:embed="rId3">
            <a:extLst>
              <a:ext uri="{28A0092B-C50C-407E-A947-70E740481C1C}">
                <a14:useLocalDpi xmlns:a14="http://schemas.microsoft.com/office/drawing/2010/main" val="0"/>
              </a:ext>
            </a:extLst>
          </a:blip>
          <a:srcRect l="3343" t="15644" r="64682" b="49927"/>
          <a:stretch/>
        </p:blipFill>
        <p:spPr>
          <a:xfrm>
            <a:off x="3912128" y="4020075"/>
            <a:ext cx="2673223" cy="2407940"/>
          </a:xfrm>
          <a:prstGeom prst="rect">
            <a:avLst/>
          </a:prstGeom>
          <a:solidFill>
            <a:schemeClr val="bg1"/>
          </a:solidFill>
        </p:spPr>
      </p:pic>
      <p:pic>
        <p:nvPicPr>
          <p:cNvPr id="16" name="Picture 15"/>
          <p:cNvPicPr>
            <a:picLocks noChangeAspect="1"/>
          </p:cNvPicPr>
          <p:nvPr/>
        </p:nvPicPr>
        <p:blipFill rotWithShape="1">
          <a:blip r:embed="rId4"/>
          <a:srcRect l="6" t="-1" r="66779" b="55167"/>
          <a:stretch/>
        </p:blipFill>
        <p:spPr>
          <a:xfrm>
            <a:off x="6431542" y="3998302"/>
            <a:ext cx="2676776" cy="2421844"/>
          </a:xfrm>
          <a:prstGeom prst="rect">
            <a:avLst/>
          </a:prstGeom>
        </p:spPr>
      </p:pic>
      <p:sp>
        <p:nvSpPr>
          <p:cNvPr id="17" name="TextBox 16"/>
          <p:cNvSpPr txBox="1"/>
          <p:nvPr/>
        </p:nvSpPr>
        <p:spPr>
          <a:xfrm>
            <a:off x="5023152" y="6126133"/>
            <a:ext cx="826105" cy="369332"/>
          </a:xfrm>
          <a:prstGeom prst="rect">
            <a:avLst/>
          </a:prstGeom>
          <a:noFill/>
        </p:spPr>
        <p:txBody>
          <a:bodyPr wrap="none" rtlCol="0">
            <a:spAutoFit/>
          </a:bodyPr>
          <a:lstStyle/>
          <a:p>
            <a:r>
              <a:rPr lang="en-US" dirty="0" err="1">
                <a:solidFill>
                  <a:prstClr val="black"/>
                </a:solidFill>
                <a:latin typeface="Arial"/>
              </a:rPr>
              <a:t>GeV</a:t>
            </a:r>
            <a:r>
              <a:rPr lang="en-US" dirty="0">
                <a:solidFill>
                  <a:prstClr val="black"/>
                </a:solidFill>
                <a:latin typeface="Arial"/>
              </a:rPr>
              <a:t>/c</a:t>
            </a:r>
            <a:endParaRPr lang="en-US" dirty="0">
              <a:solidFill>
                <a:prstClr val="black"/>
              </a:solidFill>
              <a:latin typeface="Arial"/>
            </a:endParaRPr>
          </a:p>
        </p:txBody>
      </p:sp>
      <p:sp>
        <p:nvSpPr>
          <p:cNvPr id="18" name="TextBox 17"/>
          <p:cNvSpPr txBox="1"/>
          <p:nvPr/>
        </p:nvSpPr>
        <p:spPr>
          <a:xfrm>
            <a:off x="7623696" y="6089133"/>
            <a:ext cx="428460" cy="369332"/>
          </a:xfrm>
          <a:prstGeom prst="rect">
            <a:avLst/>
          </a:prstGeom>
          <a:noFill/>
        </p:spPr>
        <p:txBody>
          <a:bodyPr wrap="none" rtlCol="0">
            <a:spAutoFit/>
          </a:bodyPr>
          <a:lstStyle/>
          <a:p>
            <a:r>
              <a:rPr lang="en-US" dirty="0">
                <a:solidFill>
                  <a:prstClr val="black"/>
                </a:solidFill>
                <a:latin typeface="Arial"/>
              </a:rPr>
              <a:t>ns</a:t>
            </a:r>
            <a:endParaRPr lang="en-US" dirty="0">
              <a:solidFill>
                <a:prstClr val="black"/>
              </a:solidFill>
              <a:latin typeface="Arial"/>
            </a:endParaRPr>
          </a:p>
        </p:txBody>
      </p:sp>
      <p:graphicFrame>
        <p:nvGraphicFramePr>
          <p:cNvPr id="20" name="Table 19"/>
          <p:cNvGraphicFramePr>
            <a:graphicFrameLocks noGrp="1"/>
          </p:cNvGraphicFramePr>
          <p:nvPr>
            <p:extLst>
              <p:ext uri="{D42A27DB-BD31-4B8C-83A1-F6EECF244321}">
                <p14:modId xmlns:p14="http://schemas.microsoft.com/office/powerpoint/2010/main" val="1828426041"/>
              </p:ext>
            </p:extLst>
          </p:nvPr>
        </p:nvGraphicFramePr>
        <p:xfrm>
          <a:off x="13228" y="3878560"/>
          <a:ext cx="3912129" cy="2528886"/>
        </p:xfrm>
        <a:graphic>
          <a:graphicData uri="http://schemas.openxmlformats.org/drawingml/2006/table">
            <a:tbl>
              <a:tblPr firstRow="1" bandRow="1">
                <a:tableStyleId>{073A0DAA-6AF3-43AB-8588-CEC1D06C72B9}</a:tableStyleId>
              </a:tblPr>
              <a:tblGrid>
                <a:gridCol w="1409172"/>
                <a:gridCol w="1198914"/>
                <a:gridCol w="1304043"/>
              </a:tblGrid>
              <a:tr h="608646">
                <a:tc>
                  <a:txBody>
                    <a:bodyPr/>
                    <a:lstStyle/>
                    <a:p>
                      <a:endParaRPr lang="en-US" dirty="0"/>
                    </a:p>
                  </a:txBody>
                  <a:tcPr/>
                </a:tc>
                <a:tc>
                  <a:txBody>
                    <a:bodyPr/>
                    <a:lstStyle/>
                    <a:p>
                      <a:r>
                        <a:rPr lang="en-US" dirty="0" smtClean="0"/>
                        <a:t>Cut</a:t>
                      </a:r>
                      <a:endParaRPr lang="en-US" dirty="0"/>
                    </a:p>
                  </a:txBody>
                  <a:tcPr/>
                </a:tc>
                <a:tc>
                  <a:txBody>
                    <a:bodyPr/>
                    <a:lstStyle/>
                    <a:p>
                      <a:r>
                        <a:rPr lang="en-US" dirty="0" smtClean="0"/>
                        <a:t>Rejection</a:t>
                      </a:r>
                      <a:endParaRPr lang="en-US" dirty="0"/>
                    </a:p>
                  </a:txBody>
                  <a:tcPr/>
                </a:tc>
              </a:tr>
              <a:tr h="608646">
                <a:tc>
                  <a:txBody>
                    <a:bodyPr/>
                    <a:lstStyle/>
                    <a:p>
                      <a:r>
                        <a:rPr lang="en-US" dirty="0" smtClean="0"/>
                        <a:t>Tracker hits</a:t>
                      </a:r>
                      <a:endParaRPr lang="en-US" dirty="0"/>
                    </a:p>
                  </a:txBody>
                  <a:tcPr/>
                </a:tc>
                <a:tc>
                  <a:txBody>
                    <a:bodyPr/>
                    <a:lstStyle/>
                    <a:p>
                      <a:pPr algn="ctr"/>
                      <a:r>
                        <a:rPr lang="en-US" dirty="0" smtClean="0"/>
                        <a:t>1 ns,</a:t>
                      </a:r>
                      <a:r>
                        <a:rPr lang="en-US" baseline="0" dirty="0" smtClean="0"/>
                        <a:t> </a:t>
                      </a:r>
                      <a:r>
                        <a:rPr lang="en-US" baseline="0" dirty="0" err="1" smtClean="0"/>
                        <a:t>dedx</a:t>
                      </a:r>
                      <a:endParaRPr lang="en-US" dirty="0"/>
                    </a:p>
                  </a:txBody>
                  <a:tcPr/>
                </a:tc>
                <a:tc>
                  <a:txBody>
                    <a:bodyPr/>
                    <a:lstStyle/>
                    <a:p>
                      <a:r>
                        <a:rPr lang="en-US" dirty="0" smtClean="0"/>
                        <a:t>9x10</a:t>
                      </a:r>
                      <a:r>
                        <a:rPr lang="en-US" baseline="30000" dirty="0" smtClean="0"/>
                        <a:t>-4</a:t>
                      </a:r>
                      <a:endParaRPr lang="en-US" baseline="30000" dirty="0"/>
                    </a:p>
                  </a:txBody>
                  <a:tcPr/>
                </a:tc>
              </a:tr>
              <a:tr h="608646">
                <a:tc>
                  <a:txBody>
                    <a:bodyPr/>
                    <a:lstStyle/>
                    <a:p>
                      <a:r>
                        <a:rPr lang="en-US" dirty="0" smtClean="0"/>
                        <a:t>Calorimeter neutrons</a:t>
                      </a:r>
                      <a:endParaRPr lang="en-US" dirty="0"/>
                    </a:p>
                  </a:txBody>
                  <a:tcPr/>
                </a:tc>
                <a:tc>
                  <a:txBody>
                    <a:bodyPr/>
                    <a:lstStyle/>
                    <a:p>
                      <a:pPr algn="ctr"/>
                      <a:r>
                        <a:rPr lang="en-US" dirty="0" smtClean="0"/>
                        <a:t>2</a:t>
                      </a:r>
                      <a:r>
                        <a:rPr lang="en-US" baseline="0" dirty="0" smtClean="0"/>
                        <a:t> ns</a:t>
                      </a:r>
                      <a:endParaRPr lang="en-US" dirty="0"/>
                    </a:p>
                  </a:txBody>
                  <a:tcPr/>
                </a:tc>
                <a:tc>
                  <a:txBody>
                    <a:bodyPr/>
                    <a:lstStyle/>
                    <a:p>
                      <a:r>
                        <a:rPr lang="en-US" dirty="0" smtClean="0"/>
                        <a:t>2.4x10</a:t>
                      </a:r>
                      <a:r>
                        <a:rPr lang="en-US" baseline="30000" dirty="0" smtClean="0"/>
                        <a:t>-3</a:t>
                      </a:r>
                      <a:endParaRPr lang="en-US" baseline="30000" dirty="0"/>
                    </a:p>
                  </a:txBody>
                  <a:tcPr/>
                </a:tc>
              </a:tr>
              <a:tr h="608646">
                <a:tc>
                  <a:txBody>
                    <a:bodyPr/>
                    <a:lstStyle/>
                    <a:p>
                      <a:r>
                        <a:rPr lang="en-US" dirty="0" smtClean="0"/>
                        <a:t>Calorimeter photons</a:t>
                      </a:r>
                      <a:endParaRPr lang="en-US" dirty="0"/>
                    </a:p>
                  </a:txBody>
                  <a:tcPr/>
                </a:tc>
                <a:tc>
                  <a:txBody>
                    <a:bodyPr/>
                    <a:lstStyle/>
                    <a:p>
                      <a:pPr algn="ctr"/>
                      <a:r>
                        <a:rPr lang="en-US" dirty="0" smtClean="0"/>
                        <a:t>2 ns</a:t>
                      </a:r>
                      <a:endParaRPr lang="en-US" dirty="0"/>
                    </a:p>
                  </a:txBody>
                  <a:tcPr/>
                </a:tc>
                <a:tc>
                  <a:txBody>
                    <a:bodyPr/>
                    <a:lstStyle/>
                    <a:p>
                      <a:r>
                        <a:rPr lang="en-US" dirty="0" smtClean="0"/>
                        <a:t>2.2x10</a:t>
                      </a:r>
                      <a:r>
                        <a:rPr lang="en-US" baseline="30000" dirty="0" smtClean="0"/>
                        <a:t>-3</a:t>
                      </a:r>
                      <a:endParaRPr lang="en-US" baseline="30000" dirty="0"/>
                    </a:p>
                  </a:txBody>
                  <a:tcPr/>
                </a:tc>
              </a:tr>
            </a:tbl>
          </a:graphicData>
        </a:graphic>
      </p:graphicFrame>
      <p:grpSp>
        <p:nvGrpSpPr>
          <p:cNvPr id="11" name="Group 10"/>
          <p:cNvGrpSpPr/>
          <p:nvPr/>
        </p:nvGrpSpPr>
        <p:grpSpPr>
          <a:xfrm>
            <a:off x="0" y="0"/>
            <a:ext cx="9144000" cy="6858000"/>
            <a:chOff x="0" y="0"/>
            <a:chExt cx="9144000" cy="6858000"/>
          </a:xfrm>
        </p:grpSpPr>
        <p:cxnSp>
          <p:nvCxnSpPr>
            <p:cNvPr id="7" name="Straight Connector 6"/>
            <p:cNvCxnSpPr/>
            <p:nvPr/>
          </p:nvCxnSpPr>
          <p:spPr>
            <a:xfrm>
              <a:off x="13228" y="0"/>
              <a:ext cx="9130772" cy="6858000"/>
            </a:xfrm>
            <a:prstGeom prst="line">
              <a:avLst/>
            </a:prstGeom>
            <a:ln w="7620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0" y="0"/>
              <a:ext cx="9105900" cy="6665314"/>
            </a:xfrm>
            <a:prstGeom prst="line">
              <a:avLst/>
            </a:prstGeom>
            <a:ln w="76200" cmpd="sng">
              <a:solidFill>
                <a:srgbClr val="ACCBF9"/>
              </a:solidFill>
            </a:ln>
            <a:effectLst/>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1932606" y="2513692"/>
              <a:ext cx="5468661" cy="239907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Slide No Longer Valid – </a:t>
              </a:r>
            </a:p>
            <a:p>
              <a:pPr algn="ctr"/>
              <a:r>
                <a:rPr lang="en-US" dirty="0" smtClean="0"/>
                <a:t>MARS Timing Bug Discovered mid-2014</a:t>
              </a:r>
            </a:p>
            <a:p>
              <a:pPr algn="ctr"/>
              <a:endParaRPr lang="en-US" dirty="0"/>
            </a:p>
            <a:p>
              <a:pPr algn="ctr"/>
              <a:r>
                <a:rPr lang="en-US" dirty="0" smtClean="0"/>
                <a:t>Not yet updated, but preliminary studies still indicate that detector technologies along the lines of those being pursued for the LHC luminosity upgrades will be able to extract the key physics from the unique backgrounds of a muon collider</a:t>
              </a:r>
              <a:endParaRPr lang="en-US" dirty="0"/>
            </a:p>
          </p:txBody>
        </p:sp>
      </p:grpSp>
    </p:spTree>
    <p:extLst>
      <p:ext uri="{BB962C8B-B14F-4D97-AF65-F5344CB8AC3E}">
        <p14:creationId xmlns:p14="http://schemas.microsoft.com/office/powerpoint/2010/main" val="202741148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5100" y="20638"/>
            <a:ext cx="8064500" cy="622301"/>
          </a:xfrm>
        </p:spPr>
        <p:txBody>
          <a:bodyPr>
            <a:normAutofit fontScale="90000"/>
          </a:bodyPr>
          <a:lstStyle/>
          <a:p>
            <a:r>
              <a:rPr lang="en-US" dirty="0" smtClean="0"/>
              <a:t>Overview of MAP Magnet Pull</a:t>
            </a:r>
            <a:endParaRPr lang="en-US"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629365671"/>
              </p:ext>
            </p:extLst>
          </p:nvPr>
        </p:nvGraphicFramePr>
        <p:xfrm>
          <a:off x="-355600" y="642939"/>
          <a:ext cx="9474200" cy="6316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FA8863F-9730-A244-9B23-8257BEF97903}" type="slidenum">
              <a:rPr lang="en-US" smtClean="0">
                <a:solidFill>
                  <a:prstClr val="black">
                    <a:tint val="75000"/>
                  </a:prstClr>
                </a:solidFill>
                <a:latin typeface="Arial"/>
              </a:rPr>
              <a:pPr/>
              <a:t>38</a:t>
            </a:fld>
            <a:endParaRPr lang="en-US" dirty="0">
              <a:solidFill>
                <a:prstClr val="black">
                  <a:tint val="75000"/>
                </a:prstClr>
              </a:solidFill>
              <a:latin typeface="Arial"/>
            </a:endParaRPr>
          </a:p>
        </p:txBody>
      </p:sp>
      <p:sp>
        <p:nvSpPr>
          <p:cNvPr id="3" name="Rounded Rectangle 2"/>
          <p:cNvSpPr/>
          <p:nvPr/>
        </p:nvSpPr>
        <p:spPr>
          <a:xfrm rot="16200000">
            <a:off x="6413500" y="3416300"/>
            <a:ext cx="4749800" cy="457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latin typeface="Arial"/>
              </a:rPr>
              <a:t>Feasibility R&amp;D through End of Decade</a:t>
            </a:r>
            <a:endParaRPr lang="en-US" dirty="0">
              <a:solidFill>
                <a:srgbClr val="FFFF00"/>
              </a:solidFill>
              <a:latin typeface="Arial"/>
            </a:endParaRPr>
          </a:p>
        </p:txBody>
      </p:sp>
    </p:spTree>
    <p:extLst>
      <p:ext uri="{BB962C8B-B14F-4D97-AF65-F5344CB8AC3E}">
        <p14:creationId xmlns:p14="http://schemas.microsoft.com/office/powerpoint/2010/main" val="170995457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 y="109538"/>
            <a:ext cx="8204200" cy="931862"/>
          </a:xfrm>
        </p:spPr>
        <p:txBody>
          <a:bodyPr>
            <a:normAutofit fontScale="90000"/>
          </a:bodyPr>
          <a:lstStyle/>
          <a:p>
            <a:r>
              <a:rPr lang="en-US" dirty="0" smtClean="0"/>
              <a:t>A Muon Accelerator Capabilities Technical Decision Tree</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Arial"/>
              </a:rPr>
              <a:t>MAP Update</a:t>
            </a:r>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4FA8863F-9730-A244-9B23-8257BEF97903}" type="slidenum">
              <a:rPr lang="en-US" smtClean="0">
                <a:solidFill>
                  <a:prstClr val="black">
                    <a:tint val="75000"/>
                  </a:prstClr>
                </a:solidFill>
                <a:latin typeface="Arial"/>
              </a:rPr>
              <a:pPr/>
              <a:t>39</a:t>
            </a:fld>
            <a:endParaRPr lang="en-US" dirty="0">
              <a:solidFill>
                <a:prstClr val="black">
                  <a:tint val="75000"/>
                </a:prstClr>
              </a:solidFill>
              <a:latin typeface="Arial"/>
            </a:endParaRPr>
          </a:p>
        </p:txBody>
      </p:sp>
      <p:sp>
        <p:nvSpPr>
          <p:cNvPr id="6" name="Rounded Rectangle 5"/>
          <p:cNvSpPr/>
          <p:nvPr/>
        </p:nvSpPr>
        <p:spPr>
          <a:xfrm>
            <a:off x="50800" y="3095405"/>
            <a:ext cx="1225550" cy="989263"/>
          </a:xfrm>
          <a:prstGeom prst="roundRect">
            <a:avLst/>
          </a:prstGeom>
          <a:solidFill>
            <a:srgbClr val="E2D979"/>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prstClr val="white"/>
                </a:solidFill>
                <a:latin typeface="Arial"/>
              </a:rPr>
              <a:t>MAP Feasibility Study</a:t>
            </a:r>
            <a:endParaRPr lang="en-US" sz="1200" b="1" dirty="0">
              <a:solidFill>
                <a:prstClr val="white"/>
              </a:solidFill>
              <a:latin typeface="Arial"/>
            </a:endParaRPr>
          </a:p>
        </p:txBody>
      </p:sp>
      <p:sp>
        <p:nvSpPr>
          <p:cNvPr id="7" name="Rounded Rectangle 6"/>
          <p:cNvSpPr/>
          <p:nvPr/>
        </p:nvSpPr>
        <p:spPr>
          <a:xfrm>
            <a:off x="1544012" y="1793321"/>
            <a:ext cx="2138946" cy="989263"/>
          </a:xfrm>
          <a:prstGeom prst="roundRect">
            <a:avLst/>
          </a:prstGeom>
          <a:solidFill>
            <a:schemeClr val="accent5">
              <a:lumMod val="60000"/>
              <a:lumOff val="40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prstClr val="white"/>
                </a:solidFill>
                <a:latin typeface="Arial"/>
              </a:rPr>
              <a:t>Success with NF cooling demo (MICE) </a:t>
            </a:r>
            <a:br>
              <a:rPr lang="en-US" sz="1200" dirty="0">
                <a:solidFill>
                  <a:prstClr val="white"/>
                </a:solidFill>
                <a:latin typeface="Arial"/>
              </a:rPr>
            </a:br>
            <a:r>
              <a:rPr lang="en-US" sz="1200" dirty="0">
                <a:solidFill>
                  <a:srgbClr val="FF0000"/>
                </a:solidFill>
                <a:latin typeface="Wingdings 3" charset="2"/>
                <a:cs typeface="Wingdings 3" charset="2"/>
              </a:rPr>
              <a:t>a</a:t>
            </a:r>
            <a:r>
              <a:rPr lang="en-US" sz="1200" dirty="0">
                <a:solidFill>
                  <a:srgbClr val="FF0000"/>
                </a:solidFill>
                <a:latin typeface="Arial"/>
                <a:cs typeface="Wingdings 3" charset="2"/>
              </a:rPr>
              <a:t> </a:t>
            </a:r>
            <a:r>
              <a:rPr lang="en-US" sz="1200" dirty="0">
                <a:solidFill>
                  <a:srgbClr val="FF0000"/>
                </a:solidFill>
                <a:latin typeface="Arial"/>
              </a:rPr>
              <a:t>Begin full technical design for a NF-based upgrade to LBNE  </a:t>
            </a:r>
          </a:p>
        </p:txBody>
      </p:sp>
      <p:sp>
        <p:nvSpPr>
          <p:cNvPr id="8" name="Rounded Rectangle 7"/>
          <p:cNvSpPr/>
          <p:nvPr/>
        </p:nvSpPr>
        <p:spPr>
          <a:xfrm>
            <a:off x="1544012" y="4344016"/>
            <a:ext cx="2138946" cy="989263"/>
          </a:xfrm>
          <a:prstGeom prst="roundRect">
            <a:avLst/>
          </a:prstGeom>
          <a:solidFill>
            <a:srgbClr val="9CC7CE"/>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prstClr val="white"/>
                </a:solidFill>
                <a:latin typeface="Arial"/>
              </a:rPr>
              <a:t>Success with MC Concepts </a:t>
            </a:r>
            <a:br>
              <a:rPr lang="en-US" sz="1200" dirty="0">
                <a:solidFill>
                  <a:prstClr val="white"/>
                </a:solidFill>
                <a:latin typeface="Arial"/>
              </a:rPr>
            </a:br>
            <a:r>
              <a:rPr lang="en-US" sz="1200" dirty="0">
                <a:solidFill>
                  <a:srgbClr val="FF0000"/>
                </a:solidFill>
                <a:latin typeface="Wingdings 3" charset="2"/>
                <a:cs typeface="Wingdings 3" charset="2"/>
              </a:rPr>
              <a:t>a</a:t>
            </a:r>
            <a:r>
              <a:rPr lang="en-US" sz="1200" dirty="0">
                <a:solidFill>
                  <a:srgbClr val="FF0000"/>
                </a:solidFill>
                <a:latin typeface="Arial"/>
              </a:rPr>
              <a:t> Begin the MC CDR and Advanced Systems Tests</a:t>
            </a:r>
            <a:endParaRPr lang="en-US" sz="1200" dirty="0">
              <a:solidFill>
                <a:srgbClr val="FF0000"/>
              </a:solidFill>
              <a:latin typeface="Arial"/>
            </a:endParaRPr>
          </a:p>
        </p:txBody>
      </p:sp>
      <p:sp>
        <p:nvSpPr>
          <p:cNvPr id="9" name="Rounded Rectangle 8"/>
          <p:cNvSpPr/>
          <p:nvPr/>
        </p:nvSpPr>
        <p:spPr>
          <a:xfrm>
            <a:off x="1544012" y="3095405"/>
            <a:ext cx="2138946" cy="989263"/>
          </a:xfrm>
          <a:prstGeom prst="roundRect">
            <a:avLst/>
          </a:prstGeom>
          <a:solidFill>
            <a:srgbClr val="E29CA2"/>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prstClr val="white"/>
                </a:solidFill>
                <a:latin typeface="Arial"/>
              </a:rPr>
              <a:t>Failure </a:t>
            </a:r>
            <a:r>
              <a:rPr lang="en-US" sz="1200" dirty="0">
                <a:solidFill>
                  <a:prstClr val="white"/>
                </a:solidFill>
                <a:latin typeface="Wingdings 3" charset="2"/>
                <a:cs typeface="Wingdings 3" charset="2"/>
              </a:rPr>
              <a:t>a</a:t>
            </a:r>
            <a:r>
              <a:rPr lang="en-US" sz="1200" dirty="0">
                <a:solidFill>
                  <a:prstClr val="white"/>
                </a:solidFill>
                <a:latin typeface="Arial"/>
              </a:rPr>
              <a:t> No path to NF and/or MC capabilities </a:t>
            </a:r>
            <a:br>
              <a:rPr lang="en-US" sz="1200" dirty="0">
                <a:solidFill>
                  <a:prstClr val="white"/>
                </a:solidFill>
                <a:latin typeface="Arial"/>
              </a:rPr>
            </a:br>
            <a:r>
              <a:rPr lang="en-US" sz="1200" b="1" dirty="0">
                <a:solidFill>
                  <a:srgbClr val="FF0000"/>
                </a:solidFill>
                <a:latin typeface="Wingdings 3" charset="2"/>
                <a:cs typeface="Wingdings 3" charset="2"/>
              </a:rPr>
              <a:t>a</a:t>
            </a:r>
            <a:r>
              <a:rPr lang="en-US" sz="1200" b="1" dirty="0">
                <a:solidFill>
                  <a:srgbClr val="FF0000"/>
                </a:solidFill>
                <a:latin typeface="Arial"/>
              </a:rPr>
              <a:t> STOP NF/MC R&amp;D Effort   </a:t>
            </a:r>
            <a:endParaRPr lang="en-US" sz="1200" b="1" dirty="0">
              <a:solidFill>
                <a:srgbClr val="FF0000"/>
              </a:solidFill>
              <a:latin typeface="Arial"/>
            </a:endParaRPr>
          </a:p>
        </p:txBody>
      </p:sp>
      <p:sp>
        <p:nvSpPr>
          <p:cNvPr id="10" name="Rounded Rectangle 9"/>
          <p:cNvSpPr/>
          <p:nvPr/>
        </p:nvSpPr>
        <p:spPr>
          <a:xfrm>
            <a:off x="3894383" y="2385078"/>
            <a:ext cx="2445112" cy="989263"/>
          </a:xfrm>
          <a:prstGeom prst="roundRect">
            <a:avLst/>
          </a:prstGeom>
          <a:solidFill>
            <a:srgbClr val="9CC7CE"/>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prstClr val="white"/>
                </a:solidFill>
                <a:latin typeface="Arial"/>
              </a:rPr>
              <a:t>If decide to </a:t>
            </a:r>
            <a:r>
              <a:rPr lang="en-US" sz="1200" dirty="0">
                <a:solidFill>
                  <a:prstClr val="white"/>
                </a:solidFill>
                <a:latin typeface="Arial"/>
              </a:rPr>
              <a:t>pursue precision </a:t>
            </a:r>
            <a:r>
              <a:rPr lang="en-US" sz="1200" dirty="0">
                <a:solidFill>
                  <a:prstClr val="white"/>
                </a:solidFill>
                <a:latin typeface="Symbol" charset="2"/>
                <a:cs typeface="Symbol" charset="2"/>
              </a:rPr>
              <a:t>n</a:t>
            </a:r>
            <a:r>
              <a:rPr lang="en-US" sz="1200" dirty="0">
                <a:solidFill>
                  <a:prstClr val="white"/>
                </a:solidFill>
                <a:latin typeface="Arial"/>
              </a:rPr>
              <a:t> sector capabilities </a:t>
            </a:r>
            <a:r>
              <a:rPr lang="en-US" sz="1200" dirty="0">
                <a:solidFill>
                  <a:prstClr val="white"/>
                </a:solidFill>
                <a:latin typeface="Arial"/>
              </a:rPr>
              <a:t/>
            </a:r>
            <a:br>
              <a:rPr lang="en-US" sz="1200" dirty="0">
                <a:solidFill>
                  <a:prstClr val="white"/>
                </a:solidFill>
                <a:latin typeface="Arial"/>
              </a:rPr>
            </a:br>
            <a:r>
              <a:rPr lang="en-US" sz="1200" b="1" dirty="0">
                <a:solidFill>
                  <a:srgbClr val="FF0000"/>
                </a:solidFill>
                <a:latin typeface="Wingdings 3" charset="2"/>
                <a:cs typeface="Wingdings 3" charset="2"/>
              </a:rPr>
              <a:t>a</a:t>
            </a:r>
            <a:r>
              <a:rPr lang="en-US" sz="1200" b="1" dirty="0">
                <a:solidFill>
                  <a:srgbClr val="FF0000"/>
                </a:solidFill>
                <a:latin typeface="Arial"/>
                <a:cs typeface="Wingdings 3" charset="2"/>
              </a:rPr>
              <a:t> </a:t>
            </a:r>
            <a:r>
              <a:rPr lang="en-US" sz="1200" b="1" dirty="0">
                <a:solidFill>
                  <a:srgbClr val="FF0000"/>
                </a:solidFill>
                <a:latin typeface="Arial"/>
              </a:rPr>
              <a:t>B</a:t>
            </a:r>
            <a:r>
              <a:rPr lang="en-US" sz="1200" b="1" dirty="0">
                <a:solidFill>
                  <a:srgbClr val="FF0000"/>
                </a:solidFill>
                <a:latin typeface="Arial"/>
              </a:rPr>
              <a:t>egin the NF upgrade path</a:t>
            </a:r>
          </a:p>
        </p:txBody>
      </p:sp>
      <p:sp>
        <p:nvSpPr>
          <p:cNvPr id="12" name="Rounded Rectangle 11"/>
          <p:cNvSpPr/>
          <p:nvPr/>
        </p:nvSpPr>
        <p:spPr>
          <a:xfrm>
            <a:off x="3894383" y="5002597"/>
            <a:ext cx="2445112" cy="989263"/>
          </a:xfrm>
          <a:prstGeom prst="roundRect">
            <a:avLst/>
          </a:prstGeom>
          <a:solidFill>
            <a:srgbClr val="E29CA2"/>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prstClr val="white"/>
                </a:solidFill>
                <a:latin typeface="Arial"/>
              </a:rPr>
              <a:t>Failure of Advanced Systems Tests</a:t>
            </a:r>
          </a:p>
          <a:p>
            <a:r>
              <a:rPr lang="en-US" sz="1200" b="1" dirty="0">
                <a:solidFill>
                  <a:srgbClr val="FF0000"/>
                </a:solidFill>
                <a:latin typeface="Wingdings 3" charset="2"/>
                <a:cs typeface="Wingdings 3" charset="2"/>
              </a:rPr>
              <a:t>a</a:t>
            </a:r>
            <a:r>
              <a:rPr lang="en-US" sz="1200" b="1" dirty="0">
                <a:solidFill>
                  <a:srgbClr val="FF0000"/>
                </a:solidFill>
                <a:latin typeface="Arial"/>
                <a:cs typeface="Wingdings 3" charset="2"/>
              </a:rPr>
              <a:t> </a:t>
            </a:r>
            <a:r>
              <a:rPr lang="en-US" sz="1200" b="1" dirty="0">
                <a:solidFill>
                  <a:srgbClr val="FF0000"/>
                </a:solidFill>
                <a:latin typeface="Arial"/>
              </a:rPr>
              <a:t>Terminate MC development</a:t>
            </a:r>
          </a:p>
        </p:txBody>
      </p:sp>
      <p:sp>
        <p:nvSpPr>
          <p:cNvPr id="13" name="Rounded Rectangle 12"/>
          <p:cNvSpPr/>
          <p:nvPr/>
        </p:nvSpPr>
        <p:spPr>
          <a:xfrm>
            <a:off x="3894383" y="3780706"/>
            <a:ext cx="2445112" cy="989263"/>
          </a:xfrm>
          <a:prstGeom prst="roundRect">
            <a:avLst/>
          </a:prstGeom>
          <a:solidFill>
            <a:schemeClr val="accent5">
              <a:lumMod val="60000"/>
              <a:lumOff val="40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prstClr val="white"/>
                </a:solidFill>
                <a:latin typeface="Arial"/>
              </a:rPr>
              <a:t>CDR Completion and success Advanced Systems Tests </a:t>
            </a:r>
            <a:br>
              <a:rPr lang="en-US" sz="1200" dirty="0">
                <a:solidFill>
                  <a:prstClr val="white"/>
                </a:solidFill>
                <a:latin typeface="Arial"/>
              </a:rPr>
            </a:br>
            <a:r>
              <a:rPr lang="en-US" sz="1200" dirty="0">
                <a:solidFill>
                  <a:srgbClr val="FF0000"/>
                </a:solidFill>
                <a:latin typeface="Wingdings 3" charset="2"/>
                <a:cs typeface="Wingdings 3" charset="2"/>
              </a:rPr>
              <a:t>a</a:t>
            </a:r>
            <a:r>
              <a:rPr lang="en-US" sz="1200" dirty="0">
                <a:solidFill>
                  <a:srgbClr val="FF0000"/>
                </a:solidFill>
                <a:latin typeface="Arial"/>
              </a:rPr>
              <a:t> Begin full MC Engineering </a:t>
            </a:r>
            <a:r>
              <a:rPr lang="en-US" sz="1200" dirty="0">
                <a:solidFill>
                  <a:srgbClr val="FF0000"/>
                </a:solidFill>
                <a:latin typeface="Arial"/>
              </a:rPr>
              <a:t>D</a:t>
            </a:r>
            <a:r>
              <a:rPr lang="en-US" sz="1200" dirty="0">
                <a:solidFill>
                  <a:srgbClr val="FF0000"/>
                </a:solidFill>
                <a:latin typeface="Arial"/>
              </a:rPr>
              <a:t>esign</a:t>
            </a:r>
            <a:endParaRPr lang="en-US" sz="1200" dirty="0">
              <a:solidFill>
                <a:srgbClr val="FF0000"/>
              </a:solidFill>
              <a:latin typeface="Arial"/>
            </a:endParaRPr>
          </a:p>
        </p:txBody>
      </p:sp>
      <p:sp>
        <p:nvSpPr>
          <p:cNvPr id="14" name="Rounded Rectangle 13"/>
          <p:cNvSpPr/>
          <p:nvPr/>
        </p:nvSpPr>
        <p:spPr>
          <a:xfrm>
            <a:off x="6525325" y="2906472"/>
            <a:ext cx="2505100" cy="1302083"/>
          </a:xfrm>
          <a:prstGeom prst="roundRect">
            <a:avLst/>
          </a:prstGeom>
          <a:solidFill>
            <a:srgbClr val="9CC7CE"/>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prstClr val="white"/>
                </a:solidFill>
                <a:latin typeface="Arial"/>
              </a:rPr>
              <a:t>If LHC finds evidence for </a:t>
            </a:r>
            <a:r>
              <a:rPr lang="en-US" sz="1200" dirty="0" err="1">
                <a:solidFill>
                  <a:prstClr val="white"/>
                </a:solidFill>
                <a:latin typeface="Arial"/>
              </a:rPr>
              <a:t>Supersymmetry</a:t>
            </a:r>
            <a:r>
              <a:rPr lang="en-US" sz="1200" dirty="0">
                <a:solidFill>
                  <a:prstClr val="white"/>
                </a:solidFill>
                <a:latin typeface="Arial"/>
              </a:rPr>
              <a:t> AND when MC Engineering </a:t>
            </a:r>
            <a:r>
              <a:rPr lang="en-US" sz="1200" dirty="0">
                <a:solidFill>
                  <a:prstClr val="white"/>
                </a:solidFill>
                <a:latin typeface="Arial"/>
              </a:rPr>
              <a:t>D</a:t>
            </a:r>
            <a:r>
              <a:rPr lang="en-US" sz="1200" dirty="0">
                <a:solidFill>
                  <a:prstClr val="white"/>
                </a:solidFill>
                <a:latin typeface="Arial"/>
              </a:rPr>
              <a:t>esign ready</a:t>
            </a:r>
            <a:br>
              <a:rPr lang="en-US" sz="1200" dirty="0">
                <a:solidFill>
                  <a:prstClr val="white"/>
                </a:solidFill>
                <a:latin typeface="Arial"/>
              </a:rPr>
            </a:br>
            <a:r>
              <a:rPr lang="en-US" sz="1200" b="1" dirty="0">
                <a:solidFill>
                  <a:srgbClr val="FF0000"/>
                </a:solidFill>
                <a:latin typeface="Wingdings 3" charset="2"/>
                <a:cs typeface="Wingdings 3" charset="2"/>
              </a:rPr>
              <a:t>a</a:t>
            </a:r>
            <a:r>
              <a:rPr lang="en-US" sz="1200" b="1" dirty="0">
                <a:solidFill>
                  <a:srgbClr val="FF0000"/>
                </a:solidFill>
                <a:latin typeface="Arial"/>
              </a:rPr>
              <a:t> Decision point on a return to the EF with a Muon Collider</a:t>
            </a:r>
            <a:br>
              <a:rPr lang="en-US" sz="1200" b="1" dirty="0">
                <a:solidFill>
                  <a:srgbClr val="FF0000"/>
                </a:solidFill>
                <a:latin typeface="Arial"/>
              </a:rPr>
            </a:br>
            <a:r>
              <a:rPr lang="en-US" sz="1200" dirty="0">
                <a:solidFill>
                  <a:srgbClr val="FF0000"/>
                </a:solidFill>
                <a:latin typeface="Arial"/>
              </a:rPr>
              <a:t>(which would build on the infrastructure deployed for a NF) </a:t>
            </a:r>
            <a:endParaRPr lang="en-US" sz="1200" dirty="0">
              <a:solidFill>
                <a:srgbClr val="FF0000"/>
              </a:solidFill>
              <a:latin typeface="Arial"/>
            </a:endParaRPr>
          </a:p>
        </p:txBody>
      </p:sp>
      <p:sp>
        <p:nvSpPr>
          <p:cNvPr id="3" name="TextBox 2"/>
          <p:cNvSpPr txBox="1"/>
          <p:nvPr/>
        </p:nvSpPr>
        <p:spPr>
          <a:xfrm>
            <a:off x="-825" y="1123992"/>
            <a:ext cx="9144825" cy="338554"/>
          </a:xfrm>
          <a:prstGeom prst="rect">
            <a:avLst/>
          </a:prstGeom>
          <a:solidFill>
            <a:schemeClr val="bg2">
              <a:lumMod val="50000"/>
            </a:schemeClr>
          </a:solidFill>
          <a:ln>
            <a:solidFill>
              <a:schemeClr val="accent1">
                <a:lumMod val="20000"/>
                <a:lumOff val="80000"/>
              </a:schemeClr>
            </a:solidFill>
          </a:ln>
        </p:spPr>
        <p:txBody>
          <a:bodyPr wrap="square" rtlCol="0">
            <a:spAutoFit/>
          </a:bodyPr>
          <a:lstStyle/>
          <a:p>
            <a:r>
              <a:rPr lang="en-US" sz="1600" dirty="0">
                <a:solidFill>
                  <a:prstClr val="white"/>
                </a:solidFill>
                <a:latin typeface="Arial"/>
              </a:rPr>
              <a:t>|  Thru ~2020  |              ~2020                 |                ~2025                    |              Late 2020s            |   </a:t>
            </a:r>
            <a:endParaRPr lang="en-US" sz="1600" dirty="0">
              <a:solidFill>
                <a:prstClr val="white"/>
              </a:solidFill>
              <a:latin typeface="Arial"/>
            </a:endParaRPr>
          </a:p>
        </p:txBody>
      </p:sp>
      <p:cxnSp>
        <p:nvCxnSpPr>
          <p:cNvPr id="16" name="Straight Connector 15"/>
          <p:cNvCxnSpPr>
            <a:stCxn id="6" idx="3"/>
            <a:endCxn id="8" idx="1"/>
          </p:cNvCxnSpPr>
          <p:nvPr/>
        </p:nvCxnSpPr>
        <p:spPr>
          <a:xfrm>
            <a:off x="1276350" y="3590037"/>
            <a:ext cx="267662" cy="12486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6" idx="3"/>
            <a:endCxn id="9" idx="1"/>
          </p:cNvCxnSpPr>
          <p:nvPr/>
        </p:nvCxnSpPr>
        <p:spPr>
          <a:xfrm>
            <a:off x="1276350" y="3590037"/>
            <a:ext cx="26766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6" idx="3"/>
            <a:endCxn id="7" idx="1"/>
          </p:cNvCxnSpPr>
          <p:nvPr/>
        </p:nvCxnSpPr>
        <p:spPr>
          <a:xfrm flipV="1">
            <a:off x="1276350" y="2287953"/>
            <a:ext cx="267662" cy="13020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7" idx="3"/>
            <a:endCxn id="10" idx="1"/>
          </p:cNvCxnSpPr>
          <p:nvPr/>
        </p:nvCxnSpPr>
        <p:spPr>
          <a:xfrm>
            <a:off x="3682958" y="2287953"/>
            <a:ext cx="211425" cy="59175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8" idx="3"/>
            <a:endCxn id="13" idx="1"/>
          </p:cNvCxnSpPr>
          <p:nvPr/>
        </p:nvCxnSpPr>
        <p:spPr>
          <a:xfrm flipV="1">
            <a:off x="3682958" y="4275338"/>
            <a:ext cx="211425" cy="5633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8" idx="3"/>
            <a:endCxn id="12" idx="1"/>
          </p:cNvCxnSpPr>
          <p:nvPr/>
        </p:nvCxnSpPr>
        <p:spPr>
          <a:xfrm>
            <a:off x="3682958" y="4838648"/>
            <a:ext cx="211425" cy="658581"/>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0" idx="3"/>
            <a:endCxn id="14" idx="1"/>
          </p:cNvCxnSpPr>
          <p:nvPr/>
        </p:nvCxnSpPr>
        <p:spPr>
          <a:xfrm>
            <a:off x="6339495" y="2879710"/>
            <a:ext cx="185830" cy="67780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13" idx="3"/>
            <a:endCxn id="14" idx="1"/>
          </p:cNvCxnSpPr>
          <p:nvPr/>
        </p:nvCxnSpPr>
        <p:spPr>
          <a:xfrm flipV="1">
            <a:off x="6339495" y="3557514"/>
            <a:ext cx="185830" cy="717824"/>
          </a:xfrm>
          <a:prstGeom prst="line">
            <a:avLst/>
          </a:prstGeom>
        </p:spPr>
        <p:style>
          <a:lnRef idx="2">
            <a:schemeClr val="accent1"/>
          </a:lnRef>
          <a:fillRef idx="0">
            <a:schemeClr val="accent1"/>
          </a:fillRef>
          <a:effectRef idx="1">
            <a:schemeClr val="accent1"/>
          </a:effectRef>
          <a:fontRef idx="minor">
            <a:schemeClr val="tx1"/>
          </a:fontRef>
        </p:style>
      </p:cxnSp>
      <p:sp>
        <p:nvSpPr>
          <p:cNvPr id="15" name="Date Placeholder 14"/>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Tree>
    <p:extLst>
      <p:ext uri="{BB962C8B-B14F-4D97-AF65-F5344CB8AC3E}">
        <p14:creationId xmlns:p14="http://schemas.microsoft.com/office/powerpoint/2010/main" val="30193071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descr="Birds eye Looking North at Muon Ring with Near Detector.jpg"/>
          <p:cNvPicPr>
            <a:picLocks noChangeAspect="1"/>
          </p:cNvPicPr>
          <p:nvPr/>
        </p:nvPicPr>
        <p:blipFill rotWithShape="1">
          <a:blip r:embed="rId3" cstate="screen">
            <a:extLst>
              <a:ext uri="{28A0092B-C50C-407E-A947-70E740481C1C}">
                <a14:useLocalDpi xmlns:a14="http://schemas.microsoft.com/office/drawing/2010/main"/>
              </a:ext>
            </a:extLst>
          </a:blip>
          <a:srcRect l="4482" t="-546" r="1058" b="1009"/>
          <a:stretch/>
        </p:blipFill>
        <p:spPr>
          <a:xfrm>
            <a:off x="9525" y="838200"/>
            <a:ext cx="7872415" cy="3072162"/>
          </a:xfrm>
          <a:prstGeom prst="rect">
            <a:avLst/>
          </a:prstGeom>
        </p:spPr>
      </p:pic>
      <p:sp>
        <p:nvSpPr>
          <p:cNvPr id="10" name="Rounded Rectangle 9"/>
          <p:cNvSpPr/>
          <p:nvPr/>
        </p:nvSpPr>
        <p:spPr>
          <a:xfrm>
            <a:off x="5410200" y="88899"/>
            <a:ext cx="1870076" cy="952501"/>
          </a:xfrm>
          <a:prstGeom prst="roundRect">
            <a:avLst/>
          </a:prstGeom>
          <a:solidFill>
            <a:schemeClr val="bg2">
              <a:lumMod val="50000"/>
            </a:schemeClr>
          </a:solidFill>
          <a:ln w="3810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7" name="Title 6"/>
          <p:cNvSpPr>
            <a:spLocks noGrp="1"/>
          </p:cNvSpPr>
          <p:nvPr>
            <p:ph type="title"/>
          </p:nvPr>
        </p:nvSpPr>
        <p:spPr>
          <a:xfrm>
            <a:off x="165100" y="0"/>
            <a:ext cx="5829300" cy="954087"/>
          </a:xfrm>
        </p:spPr>
        <p:txBody>
          <a:bodyPr>
            <a:normAutofit/>
          </a:bodyPr>
          <a:lstStyle/>
          <a:p>
            <a:r>
              <a:rPr lang="en-US" sz="4000" dirty="0" smtClean="0"/>
              <a:t>Neutrino Factories</a:t>
            </a:r>
            <a:endParaRPr lang="en-US" sz="4000" dirty="0"/>
          </a:p>
        </p:txBody>
      </p:sp>
      <p:sp>
        <p:nvSpPr>
          <p:cNvPr id="8" name="Content Placeholder 7"/>
          <p:cNvSpPr>
            <a:spLocks noGrp="1"/>
          </p:cNvSpPr>
          <p:nvPr>
            <p:ph idx="1"/>
          </p:nvPr>
        </p:nvSpPr>
        <p:spPr>
          <a:xfrm>
            <a:off x="0" y="1040696"/>
            <a:ext cx="6324600" cy="610305"/>
          </a:xfrm>
          <a:solidFill>
            <a:schemeClr val="bg1">
              <a:lumMod val="95000"/>
              <a:alpha val="40000"/>
            </a:schemeClr>
          </a:solidFill>
        </p:spPr>
        <p:txBody>
          <a:bodyPr>
            <a:normAutofit/>
          </a:bodyPr>
          <a:lstStyle/>
          <a:p>
            <a:r>
              <a:rPr lang="en-US" dirty="0" err="1" smtClean="0">
                <a:solidFill>
                  <a:srgbClr val="E3101C"/>
                </a:solidFill>
                <a:latin typeface="Symbol" charset="2"/>
                <a:cs typeface="Symbol" charset="2"/>
              </a:rPr>
              <a:t>n</a:t>
            </a:r>
            <a:r>
              <a:rPr lang="en-US" dirty="0" err="1" smtClean="0">
                <a:solidFill>
                  <a:srgbClr val="E3101C"/>
                </a:solidFill>
              </a:rPr>
              <a:t>STORM</a:t>
            </a:r>
            <a:r>
              <a:rPr lang="en-US" dirty="0" smtClean="0">
                <a:solidFill>
                  <a:srgbClr val="E3101C"/>
                </a:solidFill>
              </a:rPr>
              <a:t> </a:t>
            </a:r>
            <a:r>
              <a:rPr lang="en-US" dirty="0" smtClean="0">
                <a:solidFill>
                  <a:schemeClr val="bg2">
                    <a:lumMod val="25000"/>
                  </a:schemeClr>
                </a:solidFill>
              </a:rPr>
              <a:t>– Short </a:t>
            </a:r>
            <a:r>
              <a:rPr lang="en-US" dirty="0">
                <a:solidFill>
                  <a:schemeClr val="bg2">
                    <a:lumMod val="25000"/>
                  </a:schemeClr>
                </a:solidFill>
              </a:rPr>
              <a:t>B</a:t>
            </a:r>
            <a:r>
              <a:rPr lang="en-US" dirty="0" smtClean="0">
                <a:solidFill>
                  <a:schemeClr val="bg2">
                    <a:lumMod val="25000"/>
                  </a:schemeClr>
                </a:solidFill>
              </a:rPr>
              <a:t>aseline </a:t>
            </a:r>
            <a:r>
              <a:rPr lang="en-US" dirty="0" smtClean="0">
                <a:solidFill>
                  <a:schemeClr val="bg2">
                    <a:lumMod val="25000"/>
                  </a:schemeClr>
                </a:solidFill>
                <a:latin typeface="Symbol" charset="2"/>
                <a:cs typeface="Symbol" charset="2"/>
              </a:rPr>
              <a:t>n </a:t>
            </a:r>
            <a:r>
              <a:rPr lang="en-US" dirty="0" smtClean="0">
                <a:solidFill>
                  <a:schemeClr val="bg2">
                    <a:lumMod val="25000"/>
                  </a:schemeClr>
                </a:solidFill>
              </a:rPr>
              <a:t>factory</a:t>
            </a:r>
          </a:p>
          <a:p>
            <a:pPr lvl="1"/>
            <a:endParaRPr lang="en-US" dirty="0">
              <a:solidFill>
                <a:schemeClr val="bg2">
                  <a:lumMod val="25000"/>
                </a:schemeClr>
              </a:solidFill>
            </a:endParaRP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FA8863F-9730-A244-9B23-8257BEF97903}" type="slidenum">
              <a:rPr lang="en-US" smtClean="0">
                <a:solidFill>
                  <a:prstClr val="black">
                    <a:tint val="75000"/>
                  </a:prstClr>
                </a:solidFill>
                <a:latin typeface="Arial"/>
              </a:rPr>
              <a:pPr/>
              <a:t>4</a:t>
            </a:fld>
            <a:endParaRPr lang="en-US" dirty="0">
              <a:solidFill>
                <a:prstClr val="black">
                  <a:tint val="75000"/>
                </a:prstClr>
              </a:solidFill>
              <a:latin typeface="Aria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008051499"/>
              </p:ext>
            </p:extLst>
          </p:nvPr>
        </p:nvGraphicFramePr>
        <p:xfrm>
          <a:off x="5600701" y="76200"/>
          <a:ext cx="1498599" cy="975024"/>
        </p:xfrm>
        <a:graphic>
          <a:graphicData uri="http://schemas.openxmlformats.org/presentationml/2006/ole">
            <mc:AlternateContent xmlns:mc="http://schemas.openxmlformats.org/markup-compatibility/2006">
              <mc:Choice xmlns:v="urn:schemas-microsoft-com:vml" Requires="v">
                <p:oleObj spid="_x0000_s3074" name="Equation" r:id="rId4" imgW="800100" imgH="520700" progId="Equation.DSMT4">
                  <p:embed/>
                </p:oleObj>
              </mc:Choice>
              <mc:Fallback>
                <p:oleObj name="Equation" r:id="rId4" imgW="800100" imgH="520700" progId="Equation.DSMT4">
                  <p:embed/>
                  <p:pic>
                    <p:nvPicPr>
                      <p:cNvPr id="0" name=""/>
                      <p:cNvPicPr/>
                      <p:nvPr/>
                    </p:nvPicPr>
                    <p:blipFill>
                      <a:blip r:embed="rId5"/>
                      <a:stretch>
                        <a:fillRect/>
                      </a:stretch>
                    </p:blipFill>
                    <p:spPr>
                      <a:xfrm>
                        <a:off x="5600701" y="76200"/>
                        <a:ext cx="1498599" cy="975024"/>
                      </a:xfrm>
                      <a:prstGeom prst="rect">
                        <a:avLst/>
                      </a:prstGeom>
                    </p:spPr>
                  </p:pic>
                </p:oleObj>
              </mc:Fallback>
            </mc:AlternateContent>
          </a:graphicData>
        </a:graphic>
      </p:graphicFrame>
      <p:grpSp>
        <p:nvGrpSpPr>
          <p:cNvPr id="12" name="Group 11"/>
          <p:cNvGrpSpPr/>
          <p:nvPr/>
        </p:nvGrpSpPr>
        <p:grpSpPr>
          <a:xfrm>
            <a:off x="6258619" y="1066800"/>
            <a:ext cx="2898081" cy="1905000"/>
            <a:chOff x="6258619" y="1066800"/>
            <a:chExt cx="2898081" cy="1905000"/>
          </a:xfrm>
        </p:grpSpPr>
        <p:pic>
          <p:nvPicPr>
            <p:cNvPr id="13" name="Picture 12" descr="nuSTORM_graphic_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58619" y="1066800"/>
              <a:ext cx="2885381" cy="1867287"/>
            </a:xfrm>
            <a:prstGeom prst="rect">
              <a:avLst/>
            </a:prstGeom>
          </p:spPr>
        </p:pic>
        <p:sp>
          <p:nvSpPr>
            <p:cNvPr id="14" name="TextBox 13"/>
            <p:cNvSpPr txBox="1"/>
            <p:nvPr/>
          </p:nvSpPr>
          <p:spPr>
            <a:xfrm>
              <a:off x="7689269" y="2602468"/>
              <a:ext cx="1467431" cy="369332"/>
            </a:xfrm>
            <a:prstGeom prst="rect">
              <a:avLst/>
            </a:prstGeom>
            <a:noFill/>
          </p:spPr>
          <p:txBody>
            <a:bodyPr wrap="none" rtlCol="0">
              <a:spAutoFit/>
            </a:bodyPr>
            <a:lstStyle/>
            <a:p>
              <a:r>
                <a:rPr lang="en-US" dirty="0">
                  <a:solidFill>
                    <a:srgbClr val="000090"/>
                  </a:solidFill>
                  <a:latin typeface="Arial"/>
                </a:rPr>
                <a:t>F</a:t>
              </a:r>
              <a:r>
                <a:rPr lang="en-US" dirty="0">
                  <a:solidFill>
                    <a:srgbClr val="000090"/>
                  </a:solidFill>
                  <a:latin typeface="Arial"/>
                </a:rPr>
                <a:t>ar Detector</a:t>
              </a:r>
              <a:endParaRPr lang="en-US" dirty="0">
                <a:solidFill>
                  <a:srgbClr val="000090"/>
                </a:solidFill>
                <a:latin typeface="Arial"/>
              </a:endParaRPr>
            </a:p>
          </p:txBody>
        </p:sp>
      </p:grpSp>
      <p:sp>
        <p:nvSpPr>
          <p:cNvPr id="15" name="Content Placeholder 7"/>
          <p:cNvSpPr txBox="1">
            <a:spLocks/>
          </p:cNvSpPr>
          <p:nvPr/>
        </p:nvSpPr>
        <p:spPr>
          <a:xfrm>
            <a:off x="22225" y="3958141"/>
            <a:ext cx="8921750" cy="2671259"/>
          </a:xfrm>
          <a:prstGeom prst="rect">
            <a:avLst/>
          </a:prstGeom>
        </p:spPr>
        <p:txBody>
          <a:bodyPr vert="horz" lIns="91440" tIns="45720" rIns="91440" bIns="45720" rtlCol="0">
            <a:normAutofit fontScale="92500" lnSpcReduction="10000"/>
          </a:bodyPr>
          <a:lst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lvl="1">
              <a:buFont typeface="Arial"/>
              <a:buChar char="•"/>
            </a:pPr>
            <a:r>
              <a:rPr lang="en-US" sz="2800" b="1" dirty="0" smtClean="0">
                <a:solidFill>
                  <a:srgbClr val="FFFF00"/>
                </a:solidFill>
                <a:latin typeface="Arial"/>
              </a:rPr>
              <a:t>NuMAX</a:t>
            </a:r>
            <a:r>
              <a:rPr lang="en-US" sz="2800" dirty="0" smtClean="0">
                <a:solidFill>
                  <a:prstClr val="white"/>
                </a:solidFill>
                <a:latin typeface="Arial"/>
              </a:rPr>
              <a:t> </a:t>
            </a:r>
            <a:r>
              <a:rPr lang="en-US" sz="2800" dirty="0">
                <a:solidFill>
                  <a:prstClr val="white"/>
                </a:solidFill>
                <a:latin typeface="Arial"/>
              </a:rPr>
              <a:t>(</a:t>
            </a:r>
            <a:r>
              <a:rPr lang="en-US" sz="2800" dirty="0">
                <a:solidFill>
                  <a:srgbClr val="FFFF00"/>
                </a:solidFill>
                <a:latin typeface="Arial"/>
              </a:rPr>
              <a:t>N</a:t>
            </a:r>
            <a:r>
              <a:rPr lang="en-US" sz="2800" dirty="0">
                <a:solidFill>
                  <a:prstClr val="white"/>
                </a:solidFill>
                <a:latin typeface="Arial"/>
              </a:rPr>
              <a:t>e</a:t>
            </a:r>
            <a:r>
              <a:rPr lang="en-US" sz="2800" dirty="0">
                <a:solidFill>
                  <a:srgbClr val="FFFF00"/>
                </a:solidFill>
                <a:latin typeface="Arial"/>
              </a:rPr>
              <a:t>u</a:t>
            </a:r>
            <a:r>
              <a:rPr lang="en-US" sz="2800" dirty="0">
                <a:solidFill>
                  <a:prstClr val="white"/>
                </a:solidFill>
                <a:latin typeface="Arial"/>
              </a:rPr>
              <a:t>trinos from a </a:t>
            </a:r>
            <a:r>
              <a:rPr lang="en-US" sz="2800" dirty="0">
                <a:solidFill>
                  <a:srgbClr val="FFFF00"/>
                </a:solidFill>
                <a:latin typeface="Arial"/>
              </a:rPr>
              <a:t>M</a:t>
            </a:r>
            <a:r>
              <a:rPr lang="en-US" sz="2800" dirty="0">
                <a:solidFill>
                  <a:prstClr val="white"/>
                </a:solidFill>
                <a:latin typeface="Arial"/>
              </a:rPr>
              <a:t>uon </a:t>
            </a:r>
            <a:r>
              <a:rPr lang="en-US" sz="2800" dirty="0">
                <a:solidFill>
                  <a:srgbClr val="FFFF00"/>
                </a:solidFill>
                <a:latin typeface="Arial"/>
              </a:rPr>
              <a:t>A</a:t>
            </a:r>
            <a:r>
              <a:rPr lang="en-US" sz="2800" dirty="0">
                <a:solidFill>
                  <a:prstClr val="white"/>
                </a:solidFill>
                <a:latin typeface="Arial"/>
              </a:rPr>
              <a:t>ccelerator </a:t>
            </a:r>
            <a:r>
              <a:rPr lang="en-US" sz="2800" dirty="0" err="1">
                <a:solidFill>
                  <a:prstClr val="white"/>
                </a:solidFill>
                <a:latin typeface="Arial"/>
              </a:rPr>
              <a:t>Comple</a:t>
            </a:r>
            <a:r>
              <a:rPr lang="en-US" sz="2800" dirty="0" err="1">
                <a:solidFill>
                  <a:srgbClr val="FFFF00"/>
                </a:solidFill>
                <a:latin typeface="Arial"/>
              </a:rPr>
              <a:t>X</a:t>
            </a:r>
            <a:r>
              <a:rPr lang="en-US" sz="2800" dirty="0" smtClean="0">
                <a:solidFill>
                  <a:prstClr val="white"/>
                </a:solidFill>
                <a:latin typeface="Arial"/>
              </a:rPr>
              <a:t>)</a:t>
            </a:r>
            <a:endParaRPr lang="en-US" sz="2200" dirty="0" smtClean="0">
              <a:solidFill>
                <a:prstClr val="white"/>
              </a:solidFill>
              <a:latin typeface="Arial"/>
            </a:endParaRPr>
          </a:p>
          <a:p>
            <a:pPr lvl="1"/>
            <a:r>
              <a:rPr lang="en-US" dirty="0" smtClean="0">
                <a:solidFill>
                  <a:prstClr val="white"/>
                </a:solidFill>
                <a:latin typeface="Arial"/>
              </a:rPr>
              <a:t>Long baseline concept developed by MAP </a:t>
            </a:r>
          </a:p>
          <a:p>
            <a:pPr lvl="2"/>
            <a:r>
              <a:rPr lang="en-US" dirty="0" smtClean="0">
                <a:solidFill>
                  <a:prstClr val="white"/>
                </a:solidFill>
                <a:latin typeface="Arial"/>
              </a:rPr>
              <a:t>As part of its Muon Accelerator Staging Study (</a:t>
            </a:r>
            <a:r>
              <a:rPr lang="en-US" dirty="0" smtClean="0">
                <a:solidFill>
                  <a:srgbClr val="FFFF00"/>
                </a:solidFill>
                <a:latin typeface="Arial"/>
              </a:rPr>
              <a:t>MASS</a:t>
            </a:r>
            <a:r>
              <a:rPr lang="en-US" dirty="0" smtClean="0">
                <a:solidFill>
                  <a:prstClr val="white"/>
                </a:solidFill>
                <a:latin typeface="Arial"/>
              </a:rPr>
              <a:t>)</a:t>
            </a:r>
          </a:p>
          <a:p>
            <a:pPr lvl="1"/>
            <a:r>
              <a:rPr lang="en-US" dirty="0" smtClean="0">
                <a:solidFill>
                  <a:prstClr val="white"/>
                </a:solidFill>
                <a:latin typeface="Arial"/>
              </a:rPr>
              <a:t>Evolutionary </a:t>
            </a:r>
            <a:r>
              <a:rPr lang="en-US" dirty="0">
                <a:solidFill>
                  <a:prstClr val="white"/>
                </a:solidFill>
                <a:latin typeface="Arial"/>
              </a:rPr>
              <a:t>from IDS-NF Concept </a:t>
            </a:r>
            <a:r>
              <a:rPr lang="en-US" dirty="0">
                <a:solidFill>
                  <a:srgbClr val="FFFF00"/>
                </a:solidFill>
                <a:latin typeface="Wingdings 3" charset="2"/>
                <a:cs typeface="Wingdings 3" charset="2"/>
              </a:rPr>
              <a:t>a</a:t>
            </a:r>
            <a:r>
              <a:rPr lang="en-US" dirty="0">
                <a:solidFill>
                  <a:srgbClr val="FFFF00"/>
                </a:solidFill>
                <a:latin typeface="Arial"/>
              </a:rPr>
              <a:t> FNAL to </a:t>
            </a:r>
            <a:r>
              <a:rPr lang="en-US" dirty="0" smtClean="0">
                <a:solidFill>
                  <a:srgbClr val="FFFF00"/>
                </a:solidFill>
                <a:latin typeface="Arial"/>
              </a:rPr>
              <a:t>SURF baseline</a:t>
            </a:r>
          </a:p>
          <a:p>
            <a:pPr lvl="2"/>
            <a:r>
              <a:rPr lang="en-US" dirty="0" smtClean="0">
                <a:solidFill>
                  <a:prstClr val="white"/>
                </a:solidFill>
                <a:latin typeface="Arial"/>
              </a:rPr>
              <a:t>Magnetized detector (MIND, Mag LAr?)</a:t>
            </a:r>
          </a:p>
          <a:p>
            <a:pPr lvl="2"/>
            <a:r>
              <a:rPr lang="en-US" dirty="0" smtClean="0">
                <a:solidFill>
                  <a:prstClr val="white"/>
                </a:solidFill>
                <a:latin typeface="Arial"/>
              </a:rPr>
              <a:t>CP violation sensitivity optimal for 4-6 GeV beam energy</a:t>
            </a:r>
          </a:p>
          <a:p>
            <a:pPr lvl="2"/>
            <a:r>
              <a:rPr lang="en-US" dirty="0">
                <a:solidFill>
                  <a:prstClr val="white"/>
                </a:solidFill>
                <a:latin typeface="Arial"/>
              </a:rPr>
              <a:t>P</a:t>
            </a:r>
            <a:r>
              <a:rPr lang="en-US" dirty="0" smtClean="0">
                <a:solidFill>
                  <a:prstClr val="white"/>
                </a:solidFill>
                <a:latin typeface="Arial"/>
              </a:rPr>
              <a:t>rovides ongoing short baseline capabilities</a:t>
            </a:r>
          </a:p>
        </p:txBody>
      </p:sp>
      <p:cxnSp>
        <p:nvCxnSpPr>
          <p:cNvPr id="3" name="Straight Arrow Connector 2"/>
          <p:cNvCxnSpPr/>
          <p:nvPr/>
        </p:nvCxnSpPr>
        <p:spPr>
          <a:xfrm>
            <a:off x="7280276" y="3403601"/>
            <a:ext cx="949324" cy="228600"/>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153400" y="3327401"/>
            <a:ext cx="1057050" cy="646331"/>
          </a:xfrm>
          <a:prstGeom prst="rect">
            <a:avLst/>
          </a:prstGeom>
          <a:noFill/>
        </p:spPr>
        <p:txBody>
          <a:bodyPr wrap="none" rtlCol="0">
            <a:spAutoFit/>
          </a:bodyPr>
          <a:lstStyle/>
          <a:p>
            <a:r>
              <a:rPr lang="en-US" dirty="0">
                <a:solidFill>
                  <a:srgbClr val="FF6600"/>
                </a:solidFill>
                <a:latin typeface="Arial"/>
              </a:rPr>
              <a:t>To Far</a:t>
            </a:r>
            <a:br>
              <a:rPr lang="en-US" dirty="0">
                <a:solidFill>
                  <a:srgbClr val="FF6600"/>
                </a:solidFill>
                <a:latin typeface="Arial"/>
              </a:rPr>
            </a:br>
            <a:r>
              <a:rPr lang="en-US" dirty="0">
                <a:solidFill>
                  <a:srgbClr val="FF6600"/>
                </a:solidFill>
                <a:latin typeface="Arial"/>
              </a:rPr>
              <a:t>Detector</a:t>
            </a:r>
            <a:endParaRPr lang="en-US" dirty="0">
              <a:solidFill>
                <a:srgbClr val="FF6600"/>
              </a:solidFill>
              <a:latin typeface="Arial"/>
            </a:endParaRPr>
          </a:p>
        </p:txBody>
      </p:sp>
      <p:sp>
        <p:nvSpPr>
          <p:cNvPr id="19" name="Content Placeholder 7"/>
          <p:cNvSpPr txBox="1">
            <a:spLocks/>
          </p:cNvSpPr>
          <p:nvPr/>
        </p:nvSpPr>
        <p:spPr>
          <a:xfrm>
            <a:off x="22225" y="2717801"/>
            <a:ext cx="6248400" cy="1192914"/>
          </a:xfrm>
          <a:prstGeom prst="rect">
            <a:avLst/>
          </a:prstGeom>
          <a:solidFill>
            <a:schemeClr val="bg1">
              <a:lumMod val="85000"/>
              <a:alpha val="55000"/>
            </a:schemeClr>
          </a:solidFill>
        </p:spPr>
        <p:txBody>
          <a:bodyPr vert="horz" lIns="91440" tIns="45720" rIns="91440" bIns="45720" rtlCol="0">
            <a:normAutofit fontScale="70000" lnSpcReduction="20000"/>
          </a:bodyPr>
          <a:lst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ACCBF9">
                    <a:lumMod val="25000"/>
                  </a:srgbClr>
                </a:solidFill>
                <a:latin typeface="Arial"/>
              </a:rPr>
              <a:t>Definitive measurement of sterile neutrinos</a:t>
            </a:r>
          </a:p>
          <a:p>
            <a:r>
              <a:rPr lang="en-US" dirty="0" smtClean="0">
                <a:solidFill>
                  <a:srgbClr val="ACCBF9">
                    <a:lumMod val="25000"/>
                  </a:srgbClr>
                </a:solidFill>
                <a:latin typeface="Arial"/>
              </a:rPr>
              <a:t>Precision </a:t>
            </a:r>
            <a:r>
              <a:rPr lang="en-US" dirty="0" smtClean="0">
                <a:solidFill>
                  <a:srgbClr val="ACCBF9">
                    <a:lumMod val="25000"/>
                  </a:srgbClr>
                </a:solidFill>
                <a:latin typeface="Symbol" charset="2"/>
                <a:cs typeface="Symbol" charset="2"/>
              </a:rPr>
              <a:t>n</a:t>
            </a:r>
            <a:r>
              <a:rPr lang="en-US" baseline="-25000" dirty="0" smtClean="0">
                <a:solidFill>
                  <a:srgbClr val="ACCBF9">
                    <a:lumMod val="25000"/>
                  </a:srgbClr>
                </a:solidFill>
                <a:latin typeface="Arial"/>
                <a:cs typeface="Symbol" charset="2"/>
              </a:rPr>
              <a:t>e</a:t>
            </a:r>
            <a:r>
              <a:rPr lang="en-US" dirty="0" smtClean="0">
                <a:solidFill>
                  <a:srgbClr val="ACCBF9">
                    <a:lumMod val="25000"/>
                  </a:srgbClr>
                </a:solidFill>
                <a:latin typeface="Arial"/>
                <a:cs typeface="Symbol" charset="2"/>
              </a:rPr>
              <a:t> cross-section measurements </a:t>
            </a:r>
            <a:br>
              <a:rPr lang="en-US" dirty="0" smtClean="0">
                <a:solidFill>
                  <a:srgbClr val="ACCBF9">
                    <a:lumMod val="25000"/>
                  </a:srgbClr>
                </a:solidFill>
                <a:latin typeface="Arial"/>
                <a:cs typeface="Symbol" charset="2"/>
              </a:rPr>
            </a:br>
            <a:r>
              <a:rPr lang="en-US" dirty="0" smtClean="0">
                <a:solidFill>
                  <a:srgbClr val="ACCBF9">
                    <a:lumMod val="25000"/>
                  </a:srgbClr>
                </a:solidFill>
                <a:latin typeface="Arial"/>
                <a:cs typeface="Symbol" charset="2"/>
              </a:rPr>
              <a:t>(key systematic for LB </a:t>
            </a:r>
            <a:r>
              <a:rPr lang="en-US" dirty="0" err="1" smtClean="0">
                <a:solidFill>
                  <a:srgbClr val="ACCBF9">
                    <a:lumMod val="25000"/>
                  </a:srgbClr>
                </a:solidFill>
                <a:latin typeface="Arial"/>
                <a:cs typeface="Symbol" charset="2"/>
              </a:rPr>
              <a:t>SuperBeam</a:t>
            </a:r>
            <a:r>
              <a:rPr lang="en-US" dirty="0" smtClean="0">
                <a:solidFill>
                  <a:srgbClr val="ACCBF9">
                    <a:lumMod val="25000"/>
                  </a:srgbClr>
                </a:solidFill>
                <a:latin typeface="Arial"/>
                <a:cs typeface="Symbol" charset="2"/>
              </a:rPr>
              <a:t> experiments)</a:t>
            </a:r>
          </a:p>
          <a:p>
            <a:r>
              <a:rPr lang="en-US" dirty="0" smtClean="0">
                <a:solidFill>
                  <a:srgbClr val="ACCBF9">
                    <a:lumMod val="25000"/>
                  </a:srgbClr>
                </a:solidFill>
                <a:latin typeface="Arial"/>
                <a:cs typeface="Symbol" charset="2"/>
              </a:rPr>
              <a:t>Muon accelerator proving ground…</a:t>
            </a:r>
            <a:endParaRPr lang="en-US" dirty="0" smtClean="0">
              <a:solidFill>
                <a:srgbClr val="ACCBF9">
                  <a:lumMod val="25000"/>
                </a:srgbClr>
              </a:solidFill>
              <a:latin typeface="Arial"/>
            </a:endParaRPr>
          </a:p>
          <a:p>
            <a:pPr lvl="1"/>
            <a:endParaRPr lang="en-US" dirty="0">
              <a:solidFill>
                <a:srgbClr val="ACCBF9">
                  <a:lumMod val="25000"/>
                </a:srgbClr>
              </a:solidFill>
              <a:latin typeface="Arial"/>
            </a:endParaRPr>
          </a:p>
        </p:txBody>
      </p:sp>
    </p:spTree>
    <p:extLst>
      <p:ext uri="{BB962C8B-B14F-4D97-AF65-F5344CB8AC3E}">
        <p14:creationId xmlns:p14="http://schemas.microsoft.com/office/powerpoint/2010/main" val="205086090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 y="1050924"/>
            <a:ext cx="6929168" cy="5400675"/>
          </a:xfrm>
          <a:prstGeom prst="rect">
            <a:avLst/>
          </a:prstGeom>
        </p:spPr>
      </p:pic>
      <p:sp>
        <p:nvSpPr>
          <p:cNvPr id="2" name="Title 1"/>
          <p:cNvSpPr>
            <a:spLocks noGrp="1"/>
          </p:cNvSpPr>
          <p:nvPr>
            <p:ph type="title"/>
          </p:nvPr>
        </p:nvSpPr>
        <p:spPr/>
        <p:txBody>
          <a:bodyPr/>
          <a:lstStyle/>
          <a:p>
            <a:r>
              <a:rPr lang="en-US" dirty="0" smtClean="0"/>
              <a:t>Luminosity Production Metric</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40</a:t>
            </a:fld>
            <a:endParaRPr lang="en-US">
              <a:solidFill>
                <a:prstClr val="black">
                  <a:tint val="75000"/>
                </a:prstClr>
              </a:solidFill>
              <a:latin typeface="Arial"/>
            </a:endParaRPr>
          </a:p>
        </p:txBody>
      </p:sp>
      <p:sp>
        <p:nvSpPr>
          <p:cNvPr id="8" name="TextBox 7"/>
          <p:cNvSpPr txBox="1"/>
          <p:nvPr/>
        </p:nvSpPr>
        <p:spPr>
          <a:xfrm>
            <a:off x="6908800" y="2324100"/>
            <a:ext cx="2234857" cy="1569660"/>
          </a:xfrm>
          <a:prstGeom prst="rect">
            <a:avLst/>
          </a:prstGeom>
          <a:noFill/>
        </p:spPr>
        <p:txBody>
          <a:bodyPr wrap="none" rtlCol="0">
            <a:spAutoFit/>
          </a:bodyPr>
          <a:lstStyle/>
          <a:p>
            <a:r>
              <a:rPr lang="en-US" sz="2400" dirty="0">
                <a:solidFill>
                  <a:prstClr val="white"/>
                </a:solidFill>
                <a:latin typeface="Arial"/>
              </a:rPr>
              <a:t>Luminosity</a:t>
            </a:r>
            <a:br>
              <a:rPr lang="en-US" sz="2400" dirty="0">
                <a:solidFill>
                  <a:prstClr val="white"/>
                </a:solidFill>
                <a:latin typeface="Arial"/>
              </a:rPr>
            </a:br>
            <a:r>
              <a:rPr lang="en-US" sz="2400" dirty="0">
                <a:solidFill>
                  <a:prstClr val="white"/>
                </a:solidFill>
                <a:latin typeface="Arial"/>
              </a:rPr>
              <a:t>Metric:</a:t>
            </a:r>
          </a:p>
          <a:p>
            <a:endParaRPr lang="en-US" sz="2400" dirty="0">
              <a:solidFill>
                <a:prstClr val="white"/>
              </a:solidFill>
              <a:latin typeface="Arial"/>
            </a:endParaRPr>
          </a:p>
          <a:p>
            <a:r>
              <a:rPr lang="en-US" sz="2400" dirty="0" err="1">
                <a:solidFill>
                  <a:prstClr val="white"/>
                </a:solidFill>
                <a:latin typeface="Arial"/>
              </a:rPr>
              <a:t>N</a:t>
            </a:r>
            <a:r>
              <a:rPr lang="en-US" sz="2400" baseline="-25000" dirty="0" err="1">
                <a:solidFill>
                  <a:prstClr val="white"/>
                </a:solidFill>
                <a:latin typeface="Arial"/>
              </a:rPr>
              <a:t>det</a:t>
            </a:r>
            <a:r>
              <a:rPr lang="en-US" sz="2400" dirty="0">
                <a:solidFill>
                  <a:prstClr val="white"/>
                </a:solidFill>
                <a:latin typeface="Arial"/>
              </a:rPr>
              <a:t> × </a:t>
            </a:r>
            <a:r>
              <a:rPr lang="en-US" sz="2400" dirty="0" err="1">
                <a:solidFill>
                  <a:prstClr val="white"/>
                </a:solidFill>
                <a:latin typeface="Arial"/>
              </a:rPr>
              <a:t>L</a:t>
            </a:r>
            <a:r>
              <a:rPr lang="en-US" sz="2400" baseline="-25000" dirty="0" err="1">
                <a:solidFill>
                  <a:prstClr val="white"/>
                </a:solidFill>
                <a:latin typeface="Arial"/>
              </a:rPr>
              <a:t>avg</a:t>
            </a:r>
            <a:r>
              <a:rPr lang="en-US" sz="2400" dirty="0">
                <a:solidFill>
                  <a:prstClr val="white"/>
                </a:solidFill>
                <a:latin typeface="Arial"/>
              </a:rPr>
              <a:t> / </a:t>
            </a:r>
            <a:r>
              <a:rPr lang="en-US" sz="2400" dirty="0" err="1">
                <a:solidFill>
                  <a:prstClr val="white"/>
                </a:solidFill>
                <a:latin typeface="Arial"/>
              </a:rPr>
              <a:t>P</a:t>
            </a:r>
            <a:r>
              <a:rPr lang="en-US" sz="2400" baseline="-25000" dirty="0" err="1">
                <a:solidFill>
                  <a:prstClr val="white"/>
                </a:solidFill>
                <a:latin typeface="Arial"/>
              </a:rPr>
              <a:t>tot</a:t>
            </a:r>
            <a:endParaRPr lang="en-US" sz="2400" dirty="0">
              <a:solidFill>
                <a:prstClr val="white"/>
              </a:solidFill>
              <a:latin typeface="Arial"/>
            </a:endParaRPr>
          </a:p>
        </p:txBody>
      </p:sp>
      <p:cxnSp>
        <p:nvCxnSpPr>
          <p:cNvPr id="10" name="Straight Arrow Connector 9"/>
          <p:cNvCxnSpPr/>
          <p:nvPr/>
        </p:nvCxnSpPr>
        <p:spPr>
          <a:xfrm>
            <a:off x="3975100" y="1765300"/>
            <a:ext cx="1663700" cy="330200"/>
          </a:xfrm>
          <a:prstGeom prst="straightConnector1">
            <a:avLst/>
          </a:prstGeom>
          <a:ln>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225800" y="1485899"/>
            <a:ext cx="967219" cy="646331"/>
          </a:xfrm>
          <a:prstGeom prst="rect">
            <a:avLst/>
          </a:prstGeom>
          <a:noFill/>
        </p:spPr>
        <p:txBody>
          <a:bodyPr wrap="none" rtlCol="0">
            <a:spAutoFit/>
          </a:bodyPr>
          <a:lstStyle/>
          <a:p>
            <a:r>
              <a:rPr lang="en-US" dirty="0" err="1">
                <a:solidFill>
                  <a:srgbClr val="000090"/>
                </a:solidFill>
                <a:latin typeface="Arial"/>
              </a:rPr>
              <a:t>Muon</a:t>
            </a:r>
            <a:r>
              <a:rPr lang="en-US" dirty="0">
                <a:solidFill>
                  <a:srgbClr val="000090"/>
                </a:solidFill>
                <a:latin typeface="Arial"/>
              </a:rPr>
              <a:t/>
            </a:r>
            <a:br>
              <a:rPr lang="en-US" dirty="0">
                <a:solidFill>
                  <a:srgbClr val="000090"/>
                </a:solidFill>
                <a:latin typeface="Arial"/>
              </a:rPr>
            </a:br>
            <a:r>
              <a:rPr lang="en-US" dirty="0">
                <a:solidFill>
                  <a:srgbClr val="000090"/>
                </a:solidFill>
                <a:latin typeface="Arial"/>
              </a:rPr>
              <a:t>Collider</a:t>
            </a:r>
            <a:endParaRPr lang="en-US" dirty="0">
              <a:solidFill>
                <a:srgbClr val="000090"/>
              </a:solidFill>
              <a:latin typeface="Arial"/>
            </a:endParaRPr>
          </a:p>
        </p:txBody>
      </p:sp>
    </p:spTree>
    <p:extLst>
      <p:ext uri="{BB962C8B-B14F-4D97-AF65-F5344CB8AC3E}">
        <p14:creationId xmlns:p14="http://schemas.microsoft.com/office/powerpoint/2010/main" val="17359055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600" dirty="0" smtClean="0"/>
              <a:t>The Long Baseline Neutrino Factory</a:t>
            </a:r>
            <a:endParaRPr lang="en-US" sz="3600" dirty="0"/>
          </a:p>
        </p:txBody>
      </p:sp>
      <p:sp>
        <p:nvSpPr>
          <p:cNvPr id="8" name="Content Placeholder 7"/>
          <p:cNvSpPr>
            <a:spLocks noGrp="1"/>
          </p:cNvSpPr>
          <p:nvPr>
            <p:ph idx="1"/>
          </p:nvPr>
        </p:nvSpPr>
        <p:spPr>
          <a:xfrm>
            <a:off x="0" y="1003300"/>
            <a:ext cx="4112040" cy="5092700"/>
          </a:xfrm>
        </p:spPr>
        <p:txBody>
          <a:bodyPr>
            <a:normAutofit/>
          </a:bodyPr>
          <a:lstStyle/>
          <a:p>
            <a:r>
              <a:rPr lang="en-US" sz="2400" dirty="0" smtClean="0"/>
              <a:t>IDS-NF:  the </a:t>
            </a:r>
            <a:r>
              <a:rPr lang="en-US" sz="2400" i="1" dirty="0" smtClean="0"/>
              <a:t>ideal</a:t>
            </a:r>
            <a:r>
              <a:rPr lang="en-US" sz="2400" dirty="0" smtClean="0"/>
              <a:t> NF</a:t>
            </a:r>
          </a:p>
          <a:p>
            <a:pPr lvl="1"/>
            <a:r>
              <a:rPr lang="en-US" sz="2000" dirty="0" smtClean="0"/>
              <a:t>Supported by MAP</a:t>
            </a:r>
          </a:p>
          <a:p>
            <a:r>
              <a:rPr lang="en-US" sz="2400" dirty="0" smtClean="0"/>
              <a:t>MASS working group: </a:t>
            </a:r>
            <a:r>
              <a:rPr lang="en-US" sz="2400" i="1" dirty="0" smtClean="0">
                <a:solidFill>
                  <a:srgbClr val="FFFF00"/>
                </a:solidFill>
                <a:cs typeface="Wingdings 3" charset="2"/>
              </a:rPr>
              <a:t> </a:t>
            </a:r>
            <a:br>
              <a:rPr lang="en-US" sz="2400" i="1" dirty="0" smtClean="0">
                <a:solidFill>
                  <a:srgbClr val="FFFF00"/>
                </a:solidFill>
                <a:cs typeface="Wingdings 3" charset="2"/>
              </a:rPr>
            </a:br>
            <a:r>
              <a:rPr lang="en-US" sz="2400" i="1" dirty="0" smtClean="0">
                <a:solidFill>
                  <a:srgbClr val="FFFF00"/>
                </a:solidFill>
                <a:cs typeface="Wingdings 3" charset="2"/>
              </a:rPr>
              <a:t>A staged approach -</a:t>
            </a:r>
            <a:endParaRPr lang="en-US" sz="2400" i="1" dirty="0">
              <a:solidFill>
                <a:srgbClr val="FFFF00"/>
              </a:solidFill>
              <a:cs typeface="Wingdings 3" charset="2"/>
            </a:endParaRPr>
          </a:p>
          <a:p>
            <a:pPr marL="0" indent="0">
              <a:buNone/>
            </a:pPr>
            <a:r>
              <a:rPr lang="en-US" sz="2400" b="1" i="1" dirty="0" smtClean="0">
                <a:solidFill>
                  <a:srgbClr val="FFFF00"/>
                </a:solidFill>
                <a:cs typeface="Wingdings 3" charset="2"/>
              </a:rPr>
              <a:t>NuMAX</a:t>
            </a:r>
            <a:r>
              <a:rPr lang="en-US" sz="2400" i="1" dirty="0" smtClean="0">
                <a:solidFill>
                  <a:srgbClr val="FFFF00"/>
                </a:solidFill>
                <a:cs typeface="Wingdings 3" charset="2"/>
              </a:rPr>
              <a:t>@5 </a:t>
            </a:r>
            <a:r>
              <a:rPr lang="en-US" sz="2400" i="1" dirty="0" err="1" smtClean="0">
                <a:solidFill>
                  <a:srgbClr val="FFFF00"/>
                </a:solidFill>
                <a:cs typeface="Wingdings 3" charset="2"/>
              </a:rPr>
              <a:t>GeV</a:t>
            </a:r>
            <a:r>
              <a:rPr lang="en-US" sz="2400" i="1" dirty="0" err="1">
                <a:solidFill>
                  <a:srgbClr val="FFFF00"/>
                </a:solidFill>
                <a:latin typeface="Wingdings 3" charset="2"/>
                <a:cs typeface="Wingdings 3" charset="2"/>
              </a:rPr>
              <a:t>a</a:t>
            </a:r>
            <a:r>
              <a:rPr lang="en-US" sz="2400" i="1" dirty="0" err="1" smtClean="0">
                <a:solidFill>
                  <a:srgbClr val="FFFF00"/>
                </a:solidFill>
                <a:cs typeface="Wingdings 3" charset="2"/>
              </a:rPr>
              <a:t>SURF</a:t>
            </a:r>
            <a:endParaRPr lang="en-US" sz="2400" dirty="0" smtClean="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FA8863F-9730-A244-9B23-8257BEF97903}" type="slidenum">
              <a:rPr lang="en-US" smtClean="0">
                <a:solidFill>
                  <a:prstClr val="black">
                    <a:tint val="75000"/>
                  </a:prstClr>
                </a:solidFill>
                <a:latin typeface="Arial"/>
              </a:rPr>
              <a:pPr/>
              <a:t>5</a:t>
            </a:fld>
            <a:endParaRPr lang="en-US" dirty="0">
              <a:solidFill>
                <a:prstClr val="black">
                  <a:tint val="75000"/>
                </a:prstClr>
              </a:solidFill>
              <a:latin typeface="Arial"/>
            </a:endParaRPr>
          </a:p>
        </p:txBody>
      </p:sp>
      <p:pic>
        <p:nvPicPr>
          <p:cNvPr id="9" name="Picture 8"/>
          <p:cNvPicPr>
            <a:picLocks noChangeAspect="1"/>
          </p:cNvPicPr>
          <p:nvPr/>
        </p:nvPicPr>
        <p:blipFill rotWithShape="1">
          <a:blip r:embed="rId2"/>
          <a:srcRect b="33364"/>
          <a:stretch/>
        </p:blipFill>
        <p:spPr>
          <a:xfrm>
            <a:off x="4112040" y="1141640"/>
            <a:ext cx="4974810" cy="1152662"/>
          </a:xfrm>
          <a:prstGeom prst="rect">
            <a:avLst/>
          </a:prstGeom>
          <a:ln w="28575" cmpd="sng">
            <a:solidFill>
              <a:srgbClr val="FF0000"/>
            </a:solidFill>
          </a:ln>
        </p:spPr>
      </p:pic>
      <p:pic>
        <p:nvPicPr>
          <p:cNvPr id="2" name="Picture 1" descr="131112-IDS-NF.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39" y="3228340"/>
            <a:ext cx="3966001" cy="3098800"/>
          </a:xfrm>
          <a:prstGeom prst="rect">
            <a:avLst/>
          </a:prstGeom>
          <a:solidFill>
            <a:schemeClr val="bg1"/>
          </a:solidFill>
          <a:ln w="25400">
            <a:solidFill>
              <a:srgbClr val="FF0000"/>
            </a:solidFill>
          </a:ln>
        </p:spPr>
      </p:pic>
      <p:pic>
        <p:nvPicPr>
          <p:cNvPr id="3" name="Picture 2" descr="MI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940" y="2547620"/>
            <a:ext cx="5041900" cy="3797300"/>
          </a:xfrm>
          <a:prstGeom prst="rect">
            <a:avLst/>
          </a:prstGeom>
        </p:spPr>
      </p:pic>
    </p:spTree>
    <p:extLst>
      <p:ext uri="{BB962C8B-B14F-4D97-AF65-F5344CB8AC3E}">
        <p14:creationId xmlns:p14="http://schemas.microsoft.com/office/powerpoint/2010/main" val="2930312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anim calcmode="lin" valueType="num">
                                      <p:cBhvr additive="base">
                                        <p:cTn id="1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0"/>
            <a:ext cx="8064500" cy="954087"/>
          </a:xfrm>
        </p:spPr>
        <p:txBody>
          <a:bodyPr>
            <a:normAutofit/>
          </a:bodyPr>
          <a:lstStyle/>
          <a:p>
            <a:r>
              <a:rPr lang="en-US" sz="3600" dirty="0" smtClean="0"/>
              <a:t>Precision Capabilities for the </a:t>
            </a:r>
            <a:r>
              <a:rPr lang="en-US" sz="3600" dirty="0" smtClean="0">
                <a:latin typeface="Symbol" charset="2"/>
                <a:cs typeface="Symbol" charset="2"/>
              </a:rPr>
              <a:t>n</a:t>
            </a:r>
            <a:r>
              <a:rPr lang="en-US" sz="3600" dirty="0" smtClean="0">
                <a:latin typeface="+mn-lt"/>
                <a:cs typeface="Symbol" charset="2"/>
              </a:rPr>
              <a:t> Sector</a:t>
            </a:r>
            <a:endParaRPr lang="en-US" sz="3600" dirty="0"/>
          </a:p>
        </p:txBody>
      </p:sp>
      <p:sp>
        <p:nvSpPr>
          <p:cNvPr id="3" name="Content Placeholder 2"/>
          <p:cNvSpPr>
            <a:spLocks noGrp="1"/>
          </p:cNvSpPr>
          <p:nvPr>
            <p:ph idx="1"/>
          </p:nvPr>
        </p:nvSpPr>
        <p:spPr>
          <a:xfrm>
            <a:off x="0" y="762001"/>
            <a:ext cx="3873500" cy="5651499"/>
          </a:xfrm>
        </p:spPr>
        <p:txBody>
          <a:bodyPr>
            <a:normAutofit/>
          </a:bodyPr>
          <a:lstStyle/>
          <a:p>
            <a:r>
              <a:rPr lang="en-US" sz="2400" dirty="0"/>
              <a:t>Both s</a:t>
            </a:r>
            <a:r>
              <a:rPr lang="en-US" sz="2400" dirty="0" smtClean="0"/>
              <a:t>hort- (</a:t>
            </a:r>
            <a:r>
              <a:rPr lang="en-US" sz="2400" dirty="0" err="1" smtClean="0">
                <a:solidFill>
                  <a:srgbClr val="FFFF00"/>
                </a:solidFill>
                <a:latin typeface="Symbol" charset="2"/>
                <a:cs typeface="Symbol" charset="2"/>
              </a:rPr>
              <a:t>n</a:t>
            </a:r>
            <a:r>
              <a:rPr lang="en-US" sz="2400" dirty="0" err="1" smtClean="0">
                <a:solidFill>
                  <a:srgbClr val="FFFF00"/>
                </a:solidFill>
                <a:cs typeface="Symbol" charset="2"/>
              </a:rPr>
              <a:t>STORM</a:t>
            </a:r>
            <a:r>
              <a:rPr lang="en-US" sz="2400" dirty="0" smtClean="0">
                <a:cs typeface="Symbol" charset="2"/>
              </a:rPr>
              <a:t>)</a:t>
            </a:r>
            <a:r>
              <a:rPr lang="en-US" sz="2400" dirty="0" smtClean="0">
                <a:solidFill>
                  <a:srgbClr val="FFFF00"/>
                </a:solidFill>
                <a:cs typeface="Symbol" charset="2"/>
              </a:rPr>
              <a:t> </a:t>
            </a:r>
            <a:r>
              <a:rPr lang="en-US" sz="2400" dirty="0" smtClean="0"/>
              <a:t>and long-baseline (</a:t>
            </a:r>
            <a:r>
              <a:rPr lang="en-US" sz="2400" dirty="0" smtClean="0">
                <a:solidFill>
                  <a:srgbClr val="FFFF00"/>
                </a:solidFill>
              </a:rPr>
              <a:t>NuMAX</a:t>
            </a:r>
            <a:r>
              <a:rPr lang="en-US" sz="2400" dirty="0" smtClean="0"/>
              <a:t>) options provide routes </a:t>
            </a:r>
            <a:r>
              <a:rPr lang="en-US" sz="2400" dirty="0"/>
              <a:t>to high </a:t>
            </a:r>
            <a:r>
              <a:rPr lang="en-US" sz="2400" dirty="0" smtClean="0"/>
              <a:t>precision measurements </a:t>
            </a:r>
            <a:r>
              <a:rPr lang="en-US" sz="2400" dirty="0"/>
              <a:t>in the </a:t>
            </a:r>
            <a:r>
              <a:rPr lang="en-US" sz="2400" dirty="0">
                <a:latin typeface="Symbol" charset="2"/>
                <a:cs typeface="Symbol" charset="2"/>
              </a:rPr>
              <a:t>n</a:t>
            </a:r>
            <a:r>
              <a:rPr lang="en-US" sz="2400" dirty="0">
                <a:cs typeface="Symbol" charset="2"/>
              </a:rPr>
              <a:t> sector with very well understood </a:t>
            </a:r>
            <a:r>
              <a:rPr lang="en-US" sz="2400" dirty="0" smtClean="0">
                <a:cs typeface="Symbol" charset="2"/>
              </a:rPr>
              <a:t>systematics</a:t>
            </a:r>
          </a:p>
          <a:p>
            <a:r>
              <a:rPr lang="en-US" sz="2400" dirty="0" smtClean="0">
                <a:solidFill>
                  <a:srgbClr val="FFFF00"/>
                </a:solidFill>
                <a:cs typeface="Symbol" charset="2"/>
              </a:rPr>
              <a:t>NuMAX</a:t>
            </a:r>
          </a:p>
          <a:p>
            <a:pPr lvl="1"/>
            <a:r>
              <a:rPr lang="en-US" sz="2000" dirty="0" smtClean="0">
                <a:cs typeface="Symbol" charset="2"/>
              </a:rPr>
              <a:t>Ultimate </a:t>
            </a:r>
            <a:r>
              <a:rPr lang="en-US" sz="2000" i="1" dirty="0" smtClean="0">
                <a:cs typeface="Symbol" charset="2"/>
              </a:rPr>
              <a:t>microscope </a:t>
            </a:r>
            <a:r>
              <a:rPr lang="en-US" sz="2000" dirty="0" smtClean="0">
                <a:cs typeface="Symbol" charset="2"/>
              </a:rPr>
              <a:t> for the </a:t>
            </a:r>
            <a:r>
              <a:rPr lang="en-US" sz="2000" dirty="0" smtClean="0">
                <a:latin typeface="Symbol" charset="2"/>
                <a:cs typeface="Symbol" charset="2"/>
              </a:rPr>
              <a:t>n</a:t>
            </a:r>
            <a:r>
              <a:rPr lang="en-US" sz="2000" dirty="0" smtClean="0">
                <a:cs typeface="Symbol" charset="2"/>
              </a:rPr>
              <a:t> sector</a:t>
            </a:r>
            <a:endParaRPr lang="en-US" sz="2000" dirty="0">
              <a:cs typeface="Symbol" charset="2"/>
            </a:endParaRPr>
          </a:p>
          <a:p>
            <a:pPr lvl="1"/>
            <a:r>
              <a:rPr lang="en-US" sz="2000" dirty="0" smtClean="0">
                <a:cs typeface="Symbol" charset="2"/>
              </a:rPr>
              <a:t>Offers:</a:t>
            </a:r>
          </a:p>
          <a:p>
            <a:pPr lvl="2"/>
            <a:r>
              <a:rPr lang="en-US" sz="1600" dirty="0" smtClean="0">
                <a:cs typeface="Symbol" charset="2"/>
              </a:rPr>
              <a:t>Well-characterized beam</a:t>
            </a:r>
          </a:p>
          <a:p>
            <a:pPr lvl="2"/>
            <a:r>
              <a:rPr lang="en-US" sz="1600" dirty="0" smtClean="0">
                <a:cs typeface="Symbol" charset="2"/>
              </a:rPr>
              <a:t>Energy Flexibility</a:t>
            </a:r>
          </a:p>
          <a:p>
            <a:pPr lvl="2"/>
            <a:r>
              <a:rPr lang="en-US" sz="1600" dirty="0" smtClean="0">
                <a:cs typeface="Symbol" charset="2"/>
              </a:rPr>
              <a:t>Discovery Potential! </a:t>
            </a:r>
            <a:endParaRPr lang="en-US" sz="1600" i="1" dirty="0">
              <a:cs typeface="Symbol" charset="2"/>
            </a:endParaRP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6</a:t>
            </a:fld>
            <a:endParaRPr lang="en-US">
              <a:solidFill>
                <a:prstClr val="black">
                  <a:tint val="75000"/>
                </a:prstClr>
              </a:solidFill>
              <a:latin typeface="Arial"/>
            </a:endParaRPr>
          </a:p>
        </p:txBody>
      </p:sp>
      <p:pic>
        <p:nvPicPr>
          <p:cNvPr id="7" name="Picture 6" descr="cp-precision-comparison-14011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762001"/>
            <a:ext cx="4394199" cy="2833274"/>
          </a:xfrm>
          <a:prstGeom prst="rect">
            <a:avLst/>
          </a:prstGeom>
          <a:solidFill>
            <a:schemeClr val="bg1">
              <a:alpha val="40000"/>
            </a:schemeClr>
          </a:solidFill>
          <a:ln w="25400">
            <a:solidFill>
              <a:schemeClr val="bg2"/>
            </a:solidFill>
          </a:ln>
        </p:spPr>
      </p:pic>
      <p:pic>
        <p:nvPicPr>
          <p:cNvPr id="8" name="Picture 7" descr="NuMAX_Sensitivity.pdf"/>
          <p:cNvPicPr>
            <a:picLocks noChangeAspect="1"/>
          </p:cNvPicPr>
          <p:nvPr/>
        </p:nvPicPr>
        <p:blipFill rotWithShape="1">
          <a:blip r:embed="rId4">
            <a:extLst>
              <a:ext uri="{28A0092B-C50C-407E-A947-70E740481C1C}">
                <a14:useLocalDpi xmlns:a14="http://schemas.microsoft.com/office/drawing/2010/main" val="0"/>
              </a:ext>
            </a:extLst>
          </a:blip>
          <a:srcRect l="1243" r="567"/>
          <a:stretch/>
        </p:blipFill>
        <p:spPr>
          <a:xfrm>
            <a:off x="4724400" y="3581400"/>
            <a:ext cx="4394199" cy="3276600"/>
          </a:xfrm>
          <a:prstGeom prst="rect">
            <a:avLst/>
          </a:prstGeom>
          <a:solidFill>
            <a:schemeClr val="bg1">
              <a:alpha val="40000"/>
            </a:schemeClr>
          </a:solidFill>
          <a:ln w="25400">
            <a:solidFill>
              <a:schemeClr val="bg2"/>
            </a:solidFill>
          </a:ln>
        </p:spPr>
      </p:pic>
      <p:cxnSp>
        <p:nvCxnSpPr>
          <p:cNvPr id="10" name="Straight Arrow Connector 9"/>
          <p:cNvCxnSpPr/>
          <p:nvPr/>
        </p:nvCxnSpPr>
        <p:spPr>
          <a:xfrm flipH="1">
            <a:off x="5994400" y="2438400"/>
            <a:ext cx="863600" cy="0"/>
          </a:xfrm>
          <a:prstGeom prst="straightConnector1">
            <a:avLst/>
          </a:prstGeom>
          <a:ln>
            <a:solidFill>
              <a:srgbClr val="3366FF"/>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5" name="Curved Down Arrow 14"/>
          <p:cNvSpPr/>
          <p:nvPr/>
        </p:nvSpPr>
        <p:spPr>
          <a:xfrm rot="10800000">
            <a:off x="5410201" y="6432506"/>
            <a:ext cx="279400" cy="349293"/>
          </a:xfrm>
          <a:prstGeom prst="curvedDownArrow">
            <a:avLst/>
          </a:prstGeom>
          <a:gradFill>
            <a:gsLst>
              <a:gs pos="0">
                <a:srgbClr val="E3101C">
                  <a:alpha val="50000"/>
                </a:srgbClr>
              </a:gs>
              <a:gs pos="100000">
                <a:schemeClr val="tx1">
                  <a:lumMod val="65000"/>
                  <a:lumOff val="35000"/>
                </a:schemeClr>
              </a:gs>
            </a:gsLst>
          </a:grad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Arial"/>
            </a:endParaRPr>
          </a:p>
        </p:txBody>
      </p:sp>
      <p:sp>
        <p:nvSpPr>
          <p:cNvPr id="14" name="Curved Down Arrow 13"/>
          <p:cNvSpPr/>
          <p:nvPr/>
        </p:nvSpPr>
        <p:spPr>
          <a:xfrm rot="10800000">
            <a:off x="5562600" y="6442031"/>
            <a:ext cx="660400" cy="349293"/>
          </a:xfrm>
          <a:prstGeom prst="curvedDownArrow">
            <a:avLst/>
          </a:prstGeom>
          <a:gradFill>
            <a:gsLst>
              <a:gs pos="0">
                <a:srgbClr val="E3101C">
                  <a:alpha val="50000"/>
                </a:srgbClr>
              </a:gs>
              <a:gs pos="100000">
                <a:schemeClr val="tx1">
                  <a:lumMod val="65000"/>
                  <a:lumOff val="35000"/>
                </a:schemeClr>
              </a:gs>
            </a:gsLst>
          </a:grad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Arial"/>
            </a:endParaRPr>
          </a:p>
        </p:txBody>
      </p:sp>
      <p:sp>
        <p:nvSpPr>
          <p:cNvPr id="16" name="TextBox 15"/>
          <p:cNvSpPr txBox="1"/>
          <p:nvPr/>
        </p:nvSpPr>
        <p:spPr>
          <a:xfrm>
            <a:off x="7010400" y="1219200"/>
            <a:ext cx="2133600" cy="646331"/>
          </a:xfrm>
          <a:prstGeom prst="rect">
            <a:avLst/>
          </a:prstGeom>
          <a:solidFill>
            <a:schemeClr val="accent6">
              <a:lumMod val="40000"/>
              <a:lumOff val="60000"/>
            </a:schemeClr>
          </a:solidFill>
          <a:ln>
            <a:solidFill>
              <a:srgbClr val="000090"/>
            </a:solidFill>
          </a:ln>
        </p:spPr>
        <p:txBody>
          <a:bodyPr wrap="square" rtlCol="0">
            <a:spAutoFit/>
          </a:bodyPr>
          <a:lstStyle/>
          <a:p>
            <a:r>
              <a:rPr lang="en-US" sz="1200" dirty="0">
                <a:solidFill>
                  <a:srgbClr val="000090"/>
                </a:solidFill>
                <a:latin typeface="Arial"/>
              </a:rPr>
              <a:t>Ex:  nuSTORM + T2HK offers significantly improved sensitivity </a:t>
            </a:r>
            <a:r>
              <a:rPr lang="en-US" sz="1200" dirty="0" err="1">
                <a:solidFill>
                  <a:srgbClr val="000090"/>
                </a:solidFill>
                <a:latin typeface="Arial"/>
              </a:rPr>
              <a:t>vs</a:t>
            </a:r>
            <a:r>
              <a:rPr lang="en-US" sz="1200" dirty="0">
                <a:solidFill>
                  <a:srgbClr val="000090"/>
                </a:solidFill>
                <a:latin typeface="Arial"/>
              </a:rPr>
              <a:t> T2HK alone </a:t>
            </a:r>
            <a:endParaRPr lang="en-US" sz="1200" dirty="0">
              <a:solidFill>
                <a:srgbClr val="000090"/>
              </a:solidFill>
              <a:latin typeface="Arial"/>
            </a:endParaRPr>
          </a:p>
        </p:txBody>
      </p:sp>
      <p:cxnSp>
        <p:nvCxnSpPr>
          <p:cNvPr id="17" name="Straight Arrow Connector 16"/>
          <p:cNvCxnSpPr>
            <a:stCxn id="16" idx="1"/>
          </p:cNvCxnSpPr>
          <p:nvPr/>
        </p:nvCxnSpPr>
        <p:spPr>
          <a:xfrm flipH="1">
            <a:off x="6400800" y="1542366"/>
            <a:ext cx="609600" cy="896034"/>
          </a:xfrm>
          <a:prstGeom prst="straightConnector1">
            <a:avLst/>
          </a:prstGeom>
          <a:ln>
            <a:solidFill>
              <a:schemeClr val="bg2">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rot="16200000">
            <a:off x="2131383" y="2431688"/>
            <a:ext cx="4262705" cy="923330"/>
          </a:xfrm>
          <a:prstGeom prst="rect">
            <a:avLst/>
          </a:prstGeom>
          <a:solidFill>
            <a:schemeClr val="bg1">
              <a:lumMod val="95000"/>
            </a:schemeClr>
          </a:solidFill>
          <a:ln>
            <a:solidFill>
              <a:schemeClr val="tx1"/>
            </a:solidFill>
          </a:ln>
        </p:spPr>
        <p:txBody>
          <a:bodyPr wrap="none" rtlCol="0">
            <a:spAutoFit/>
          </a:bodyPr>
          <a:lstStyle/>
          <a:p>
            <a:pPr algn="ctr"/>
            <a:r>
              <a:rPr lang="en-US" dirty="0" err="1">
                <a:solidFill>
                  <a:prstClr val="black"/>
                </a:solidFill>
                <a:latin typeface="Arial"/>
              </a:rPr>
              <a:t>GLoBES</a:t>
            </a:r>
            <a:r>
              <a:rPr lang="en-US" dirty="0">
                <a:solidFill>
                  <a:prstClr val="black"/>
                </a:solidFill>
                <a:latin typeface="Arial"/>
              </a:rPr>
              <a:t> Comparison of Potential </a:t>
            </a:r>
            <a:br>
              <a:rPr lang="en-US" dirty="0">
                <a:solidFill>
                  <a:prstClr val="black"/>
                </a:solidFill>
                <a:latin typeface="Arial"/>
              </a:rPr>
            </a:br>
            <a:r>
              <a:rPr lang="en-US" dirty="0">
                <a:solidFill>
                  <a:prstClr val="black"/>
                </a:solidFill>
                <a:latin typeface="Arial"/>
              </a:rPr>
              <a:t>Performance of the Various </a:t>
            </a:r>
            <a:br>
              <a:rPr lang="en-US" dirty="0">
                <a:solidFill>
                  <a:prstClr val="black"/>
                </a:solidFill>
                <a:latin typeface="Arial"/>
              </a:rPr>
            </a:br>
            <a:r>
              <a:rPr lang="en-US" dirty="0">
                <a:solidFill>
                  <a:prstClr val="black"/>
                </a:solidFill>
                <a:latin typeface="Arial"/>
              </a:rPr>
              <a:t>Advanced Concepts </a:t>
            </a:r>
            <a:r>
              <a:rPr lang="en-US" i="1" dirty="0">
                <a:solidFill>
                  <a:prstClr val="black"/>
                </a:solidFill>
                <a:latin typeface="Arial"/>
              </a:rPr>
              <a:t>(courtesy P. Huber)</a:t>
            </a:r>
            <a:endParaRPr lang="en-US" dirty="0">
              <a:solidFill>
                <a:prstClr val="black"/>
              </a:solidFill>
              <a:latin typeface="Arial"/>
            </a:endParaRPr>
          </a:p>
        </p:txBody>
      </p:sp>
      <p:cxnSp>
        <p:nvCxnSpPr>
          <p:cNvPr id="26" name="Straight Arrow Connector 25"/>
          <p:cNvCxnSpPr>
            <a:cxnSpLocks/>
            <a:stCxn id="27" idx="3"/>
          </p:cNvCxnSpPr>
          <p:nvPr/>
        </p:nvCxnSpPr>
        <p:spPr>
          <a:xfrm flipV="1">
            <a:off x="4483100" y="4648201"/>
            <a:ext cx="1015999" cy="165654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905000" y="5827693"/>
            <a:ext cx="2578100" cy="954107"/>
          </a:xfrm>
          <a:prstGeom prst="rect">
            <a:avLst/>
          </a:prstGeom>
          <a:solidFill>
            <a:schemeClr val="accent6">
              <a:lumMod val="40000"/>
              <a:lumOff val="60000"/>
            </a:schemeClr>
          </a:solidFill>
          <a:ln>
            <a:solidFill>
              <a:srgbClr val="FF0000"/>
            </a:solidFill>
          </a:ln>
        </p:spPr>
        <p:txBody>
          <a:bodyPr wrap="square" rtlCol="0">
            <a:spAutoFit/>
          </a:bodyPr>
          <a:lstStyle/>
          <a:p>
            <a:r>
              <a:rPr lang="en-US" sz="1400" dirty="0">
                <a:solidFill>
                  <a:srgbClr val="FF0000"/>
                </a:solidFill>
                <a:latin typeface="Arial"/>
              </a:rPr>
              <a:t>NuMAX+ targets equivalent sensitivity to CP violation in the </a:t>
            </a:r>
            <a:r>
              <a:rPr lang="en-US" sz="1400" dirty="0">
                <a:solidFill>
                  <a:srgbClr val="FF0000"/>
                </a:solidFill>
                <a:latin typeface="Symbol" charset="2"/>
                <a:cs typeface="Symbol" charset="2"/>
              </a:rPr>
              <a:t>n</a:t>
            </a:r>
            <a:r>
              <a:rPr lang="en-US" sz="1400" dirty="0">
                <a:solidFill>
                  <a:srgbClr val="FF0000"/>
                </a:solidFill>
                <a:latin typeface="Arial"/>
                <a:cs typeface="Symbol" charset="2"/>
              </a:rPr>
              <a:t> sector</a:t>
            </a:r>
            <a:r>
              <a:rPr lang="en-US" sz="1400" dirty="0">
                <a:solidFill>
                  <a:srgbClr val="FF0000"/>
                </a:solidFill>
                <a:latin typeface="Arial"/>
              </a:rPr>
              <a:t> as has been achieved in the flavor sector</a:t>
            </a:r>
            <a:endParaRPr lang="en-US" sz="1400" dirty="0">
              <a:solidFill>
                <a:srgbClr val="FF0000"/>
              </a:solidFill>
              <a:latin typeface="Arial"/>
            </a:endParaRPr>
          </a:p>
        </p:txBody>
      </p:sp>
      <p:sp>
        <p:nvSpPr>
          <p:cNvPr id="33" name="Oval 32"/>
          <p:cNvSpPr/>
          <p:nvPr/>
        </p:nvSpPr>
        <p:spPr>
          <a:xfrm>
            <a:off x="6540499" y="5537200"/>
            <a:ext cx="2552700" cy="9398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34" name="Rounded Rectangle 33"/>
          <p:cNvSpPr/>
          <p:nvPr/>
        </p:nvSpPr>
        <p:spPr>
          <a:xfrm rot="20961997">
            <a:off x="1433808" y="2873665"/>
            <a:ext cx="7416981" cy="13644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228600" lvl="1" algn="ctr"/>
            <a:r>
              <a:rPr lang="en-US" sz="2800" dirty="0">
                <a:solidFill>
                  <a:srgbClr val="E3101C"/>
                </a:solidFill>
                <a:latin typeface="Arial"/>
                <a:cs typeface="Symbol" charset="2"/>
              </a:rPr>
              <a:t>High </a:t>
            </a:r>
            <a:r>
              <a:rPr lang="en-US" sz="2800" dirty="0">
                <a:solidFill>
                  <a:srgbClr val="E3101C"/>
                </a:solidFill>
                <a:latin typeface="Arial"/>
                <a:cs typeface="Symbol" charset="2"/>
              </a:rPr>
              <a:t>intensity “</a:t>
            </a:r>
            <a:r>
              <a:rPr lang="en-US" sz="2800" dirty="0">
                <a:solidFill>
                  <a:srgbClr val="E3101C"/>
                </a:solidFill>
                <a:latin typeface="Arial"/>
                <a:cs typeface="Symbol" charset="2"/>
              </a:rPr>
              <a:t>precision beams</a:t>
            </a:r>
            <a:r>
              <a:rPr lang="en-US" sz="2800" dirty="0">
                <a:solidFill>
                  <a:srgbClr val="E3101C"/>
                </a:solidFill>
                <a:latin typeface="Arial"/>
                <a:cs typeface="Symbol" charset="2"/>
              </a:rPr>
              <a:t>” </a:t>
            </a:r>
            <a:r>
              <a:rPr lang="en-US" sz="2800" dirty="0">
                <a:solidFill>
                  <a:srgbClr val="E3101C"/>
                </a:solidFill>
                <a:latin typeface="Arial"/>
                <a:cs typeface="Symbol" charset="2"/>
              </a:rPr>
              <a:t>providing sensitive </a:t>
            </a:r>
            <a:r>
              <a:rPr lang="en-US" sz="2800" dirty="0">
                <a:solidFill>
                  <a:srgbClr val="E3101C"/>
                </a:solidFill>
                <a:latin typeface="Arial"/>
                <a:cs typeface="Symbol" charset="2"/>
              </a:rPr>
              <a:t>probes for new </a:t>
            </a:r>
            <a:r>
              <a:rPr lang="en-US" sz="2800" dirty="0">
                <a:solidFill>
                  <a:srgbClr val="E3101C"/>
                </a:solidFill>
                <a:latin typeface="Arial"/>
                <a:cs typeface="Symbol" charset="2"/>
              </a:rPr>
              <a:t>physics</a:t>
            </a:r>
            <a:endParaRPr lang="en-US" sz="2800" dirty="0">
              <a:solidFill>
                <a:srgbClr val="E3101C"/>
              </a:solidFill>
              <a:latin typeface="Arial"/>
            </a:endParaRPr>
          </a:p>
        </p:txBody>
      </p:sp>
    </p:spTree>
    <p:extLst>
      <p:ext uri="{BB962C8B-B14F-4D97-AF65-F5344CB8AC3E}">
        <p14:creationId xmlns:p14="http://schemas.microsoft.com/office/powerpoint/2010/main" val="24388330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500" fill="hold"/>
                                        <p:tgtEl>
                                          <p:spTgt spid="34"/>
                                        </p:tgtEl>
                                        <p:attrNameLst>
                                          <p:attrName>ppt_x</p:attrName>
                                        </p:attrNameLst>
                                      </p:cBhvr>
                                      <p:tavLst>
                                        <p:tav tm="0">
                                          <p:val>
                                            <p:strVal val="#ppt_x"/>
                                          </p:val>
                                        </p:tav>
                                        <p:tav tm="100000">
                                          <p:val>
                                            <p:strVal val="#ppt_x"/>
                                          </p:val>
                                        </p:tav>
                                      </p:tavLst>
                                    </p:anim>
                                    <p:anim calcmode="lin" valueType="num">
                                      <p:cBhvr additive="base">
                                        <p:cTn id="2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7</a:t>
            </a:fld>
            <a:endParaRPr lang="en-US">
              <a:solidFill>
                <a:prstClr val="black">
                  <a:tint val="75000"/>
                </a:prstClr>
              </a:solidFill>
              <a:latin typeface="Arial"/>
            </a:endParaRPr>
          </a:p>
        </p:txBody>
      </p:sp>
      <p:pic>
        <p:nvPicPr>
          <p:cNvPr id="7"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01" t="3896" r="1111"/>
          <a:stretch/>
        </p:blipFill>
        <p:spPr bwMode="auto">
          <a:xfrm>
            <a:off x="578476" y="406400"/>
            <a:ext cx="7484467" cy="644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636953" y="762000"/>
            <a:ext cx="7440247" cy="766434"/>
          </a:xfrm>
          <a:prstGeom prst="round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latin typeface="Arial"/>
            </a:endParaRPr>
          </a:p>
        </p:txBody>
      </p:sp>
      <p:sp>
        <p:nvSpPr>
          <p:cNvPr id="2" name="Title 1"/>
          <p:cNvSpPr>
            <a:spLocks noGrp="1"/>
          </p:cNvSpPr>
          <p:nvPr>
            <p:ph type="title"/>
          </p:nvPr>
        </p:nvSpPr>
        <p:spPr>
          <a:xfrm>
            <a:off x="419100" y="0"/>
            <a:ext cx="7810500" cy="360361"/>
          </a:xfrm>
        </p:spPr>
        <p:txBody>
          <a:bodyPr>
            <a:noAutofit/>
          </a:bodyPr>
          <a:lstStyle/>
          <a:p>
            <a:r>
              <a:rPr lang="en-US" sz="3600" dirty="0" smtClean="0"/>
              <a:t>NF Staging (MASS)</a:t>
            </a:r>
            <a:endParaRPr lang="en-US" sz="3600" dirty="0"/>
          </a:p>
        </p:txBody>
      </p:sp>
      <p:sp>
        <p:nvSpPr>
          <p:cNvPr id="9" name="Rounded Rectangle 8"/>
          <p:cNvSpPr/>
          <p:nvPr/>
        </p:nvSpPr>
        <p:spPr>
          <a:xfrm>
            <a:off x="636953" y="5982732"/>
            <a:ext cx="7440247" cy="189468"/>
          </a:xfrm>
          <a:prstGeom prst="round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latin typeface="Arial"/>
            </a:endParaRPr>
          </a:p>
        </p:txBody>
      </p:sp>
      <p:sp>
        <p:nvSpPr>
          <p:cNvPr id="10" name="Rounded Rectangle 9"/>
          <p:cNvSpPr/>
          <p:nvPr/>
        </p:nvSpPr>
        <p:spPr>
          <a:xfrm>
            <a:off x="636953" y="5676900"/>
            <a:ext cx="7440247" cy="266700"/>
          </a:xfrm>
          <a:prstGeom prst="round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latin typeface="Arial"/>
            </a:endParaRPr>
          </a:p>
        </p:txBody>
      </p:sp>
      <p:sp>
        <p:nvSpPr>
          <p:cNvPr id="11" name="TextBox 10"/>
          <p:cNvSpPr txBox="1"/>
          <p:nvPr/>
        </p:nvSpPr>
        <p:spPr>
          <a:xfrm>
            <a:off x="1816100" y="5626100"/>
            <a:ext cx="479744" cy="369332"/>
          </a:xfrm>
          <a:prstGeom prst="rect">
            <a:avLst/>
          </a:prstGeom>
          <a:noFill/>
        </p:spPr>
        <p:txBody>
          <a:bodyPr wrap="none" rtlCol="0">
            <a:spAutoFit/>
          </a:bodyPr>
          <a:lstStyle/>
          <a:p>
            <a:r>
              <a:rPr lang="en-US" dirty="0">
                <a:solidFill>
                  <a:srgbClr val="FF0000"/>
                </a:solidFill>
                <a:latin typeface="Arial"/>
              </a:rPr>
              <a:t>6D</a:t>
            </a:r>
            <a:endParaRPr lang="en-US" dirty="0">
              <a:solidFill>
                <a:srgbClr val="FF0000"/>
              </a:solidFill>
              <a:latin typeface="Arial"/>
            </a:endParaRPr>
          </a:p>
        </p:txBody>
      </p:sp>
      <p:cxnSp>
        <p:nvCxnSpPr>
          <p:cNvPr id="13" name="Straight Arrow Connector 12"/>
          <p:cNvCxnSpPr>
            <a:stCxn id="11" idx="3"/>
          </p:cNvCxnSpPr>
          <p:nvPr/>
        </p:nvCxnSpPr>
        <p:spPr>
          <a:xfrm>
            <a:off x="2295844" y="5810766"/>
            <a:ext cx="369855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4460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trips(downLeft)">
                                      <p:cBhvr>
                                        <p:cTn id="17" dur="500"/>
                                        <p:tgtEl>
                                          <p:spTgt spid="11"/>
                                        </p:tgtEl>
                                      </p:cBhvr>
                                    </p:animEffect>
                                  </p:childTnLst>
                                </p:cTn>
                              </p:par>
                              <p:par>
                                <p:cTn id="18" presetID="18" presetClass="entr" presetSubtype="12"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strips(down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96839"/>
            <a:ext cx="8064500" cy="781368"/>
          </a:xfrm>
        </p:spPr>
        <p:txBody>
          <a:bodyPr>
            <a:normAutofit/>
          </a:bodyPr>
          <a:lstStyle/>
          <a:p>
            <a:r>
              <a:rPr lang="en-US" dirty="0" smtClean="0"/>
              <a:t>Features of the Muon Collider</a:t>
            </a:r>
            <a:endParaRPr lang="en-US" dirty="0"/>
          </a:p>
        </p:txBody>
      </p:sp>
      <p:sp>
        <p:nvSpPr>
          <p:cNvPr id="3" name="Content Placeholder 2"/>
          <p:cNvSpPr>
            <a:spLocks noGrp="1"/>
          </p:cNvSpPr>
          <p:nvPr>
            <p:ph idx="1"/>
          </p:nvPr>
        </p:nvSpPr>
        <p:spPr>
          <a:xfrm>
            <a:off x="165100" y="1066166"/>
            <a:ext cx="8921750" cy="6249034"/>
          </a:xfrm>
        </p:spPr>
        <p:txBody>
          <a:bodyPr>
            <a:normAutofit/>
          </a:bodyPr>
          <a:lstStyle/>
          <a:p>
            <a:r>
              <a:rPr lang="en-US" dirty="0" smtClean="0"/>
              <a:t>Superb Energy Resolution</a:t>
            </a:r>
          </a:p>
          <a:p>
            <a:pPr lvl="1"/>
            <a:r>
              <a:rPr lang="en-US" sz="2000" dirty="0" smtClean="0"/>
              <a:t>SM Thresholds and s-channel Higgs Factory operation</a:t>
            </a:r>
          </a:p>
          <a:p>
            <a:r>
              <a:rPr lang="en-US" dirty="0"/>
              <a:t>M</a:t>
            </a:r>
            <a:r>
              <a:rPr lang="en-US" dirty="0" smtClean="0"/>
              <a:t>ulti-TeV Capability (≤ 10TeV):</a:t>
            </a:r>
          </a:p>
          <a:p>
            <a:pPr lvl="1"/>
            <a:r>
              <a:rPr lang="en-US" sz="2000" dirty="0" smtClean="0"/>
              <a:t>Compact &amp; energy efficient machine</a:t>
            </a:r>
          </a:p>
          <a:p>
            <a:pPr lvl="1"/>
            <a:r>
              <a:rPr lang="en-US" sz="2000" dirty="0" smtClean="0"/>
              <a:t>Luminosity &gt; 10</a:t>
            </a:r>
            <a:r>
              <a:rPr lang="en-US" sz="2000" baseline="30000" dirty="0" smtClean="0"/>
              <a:t>34</a:t>
            </a:r>
            <a:r>
              <a:rPr lang="en-US" sz="2000" dirty="0" smtClean="0"/>
              <a:t> cm</a:t>
            </a:r>
            <a:r>
              <a:rPr lang="en-US" sz="2000" baseline="30000" dirty="0" smtClean="0"/>
              <a:t>-2</a:t>
            </a:r>
            <a:r>
              <a:rPr lang="en-US" sz="2000" dirty="0" smtClean="0"/>
              <a:t> s</a:t>
            </a:r>
            <a:r>
              <a:rPr lang="en-US" sz="2000" baseline="30000" dirty="0" smtClean="0"/>
              <a:t>-1</a:t>
            </a:r>
            <a:endParaRPr lang="en-US" sz="2000" dirty="0" smtClean="0"/>
          </a:p>
          <a:p>
            <a:pPr lvl="1"/>
            <a:r>
              <a:rPr lang="en-US" sz="2000" dirty="0" smtClean="0"/>
              <a:t>Option for 2 detectors in the ring</a:t>
            </a:r>
            <a:endParaRPr lang="en-US" sz="2000" dirty="0"/>
          </a:p>
          <a:p>
            <a:pPr marL="228600" lvl="1">
              <a:buFont typeface="Arial"/>
              <a:buChar char="•"/>
            </a:pPr>
            <a:r>
              <a:rPr lang="en-US" dirty="0" smtClean="0"/>
              <a:t>For √s &gt; 1 TeV:  </a:t>
            </a:r>
            <a:r>
              <a:rPr lang="en-US" dirty="0"/>
              <a:t>F</a:t>
            </a:r>
            <a:r>
              <a:rPr lang="en-US" dirty="0" smtClean="0"/>
              <a:t>usion processes dominate </a:t>
            </a:r>
            <a:br>
              <a:rPr lang="en-US" dirty="0" smtClean="0"/>
            </a:br>
            <a:r>
              <a:rPr lang="en-US" sz="2000" dirty="0" smtClean="0">
                <a:solidFill>
                  <a:srgbClr val="85B2F6"/>
                </a:solidFill>
                <a:latin typeface="Wingdings 3" charset="2"/>
                <a:cs typeface="Wingdings 3" charset="2"/>
              </a:rPr>
              <a:t>a</a:t>
            </a:r>
            <a:r>
              <a:rPr lang="en-US" sz="2000" dirty="0" smtClean="0">
                <a:solidFill>
                  <a:srgbClr val="85B2F6"/>
                </a:solidFill>
                <a:cs typeface="Wingdings 3" charset="2"/>
              </a:rPr>
              <a:t> an Electroweak</a:t>
            </a:r>
            <a:r>
              <a:rPr lang="en-US" sz="2000" dirty="0" smtClean="0">
                <a:solidFill>
                  <a:srgbClr val="85B2F6"/>
                </a:solidFill>
              </a:rPr>
              <a:t> Boson Collider</a:t>
            </a:r>
            <a:br>
              <a:rPr lang="en-US" sz="2000" dirty="0" smtClean="0">
                <a:solidFill>
                  <a:srgbClr val="85B2F6"/>
                </a:solidFill>
              </a:rPr>
            </a:br>
            <a:r>
              <a:rPr lang="en-US" sz="2000" dirty="0">
                <a:solidFill>
                  <a:srgbClr val="85B2F6"/>
                </a:solidFill>
                <a:latin typeface="Wingdings 3" charset="2"/>
                <a:cs typeface="Wingdings 3" charset="2"/>
              </a:rPr>
              <a:t>a</a:t>
            </a:r>
            <a:r>
              <a:rPr lang="en-US" sz="2000" dirty="0">
                <a:solidFill>
                  <a:srgbClr val="85B2F6"/>
                </a:solidFill>
                <a:cs typeface="Wingdings 3" charset="2"/>
              </a:rPr>
              <a:t> </a:t>
            </a:r>
            <a:r>
              <a:rPr lang="en-US" sz="2000" dirty="0" smtClean="0">
                <a:solidFill>
                  <a:srgbClr val="85B2F6"/>
                </a:solidFill>
                <a:cs typeface="Wingdings 3" charset="2"/>
              </a:rPr>
              <a:t>a discovery machine complementary to a </a:t>
            </a:r>
            <a:br>
              <a:rPr lang="en-US" sz="2000" dirty="0" smtClean="0">
                <a:solidFill>
                  <a:srgbClr val="85B2F6"/>
                </a:solidFill>
                <a:cs typeface="Wingdings 3" charset="2"/>
              </a:rPr>
            </a:br>
            <a:r>
              <a:rPr lang="en-US" sz="2000" dirty="0" smtClean="0">
                <a:solidFill>
                  <a:srgbClr val="85B2F6"/>
                </a:solidFill>
                <a:cs typeface="Wingdings 3" charset="2"/>
              </a:rPr>
              <a:t>    very high energy </a:t>
            </a:r>
            <a:r>
              <a:rPr lang="en-US" sz="2000" dirty="0" err="1" smtClean="0">
                <a:solidFill>
                  <a:srgbClr val="85B2F6"/>
                </a:solidFill>
                <a:cs typeface="Wingdings 3" charset="2"/>
              </a:rPr>
              <a:t>pp</a:t>
            </a:r>
            <a:r>
              <a:rPr lang="en-US" sz="2000" dirty="0" smtClean="0">
                <a:solidFill>
                  <a:srgbClr val="85B2F6"/>
                </a:solidFill>
                <a:cs typeface="Wingdings 3" charset="2"/>
              </a:rPr>
              <a:t> collider</a:t>
            </a:r>
            <a:endParaRPr lang="en-US" sz="2000" dirty="0" smtClean="0">
              <a:solidFill>
                <a:srgbClr val="85B2F6"/>
              </a:solidFill>
            </a:endParaRPr>
          </a:p>
          <a:p>
            <a:pPr lvl="1"/>
            <a:r>
              <a:rPr lang="en-US" sz="2000" dirty="0" smtClean="0"/>
              <a:t>At &gt;5TeV:  Higgs self-coupling resolutions of &lt;10%</a:t>
            </a:r>
          </a:p>
          <a:p>
            <a:pPr marL="0" indent="0">
              <a:buNone/>
            </a:pPr>
            <a:r>
              <a:rPr lang="en-US" sz="2400" dirty="0" smtClean="0">
                <a:solidFill>
                  <a:srgbClr val="FFFF00"/>
                </a:solidFill>
              </a:rPr>
              <a:t/>
            </a:r>
            <a:br>
              <a:rPr lang="en-US" sz="2400" dirty="0" smtClean="0">
                <a:solidFill>
                  <a:srgbClr val="FFFF00"/>
                </a:solidFill>
              </a:rPr>
            </a:br>
            <a:r>
              <a:rPr lang="en-US" sz="2400" dirty="0" smtClean="0">
                <a:solidFill>
                  <a:srgbClr val="FFFF00"/>
                </a:solidFill>
              </a:rPr>
              <a:t>What are our accelerator options if new LHC </a:t>
            </a:r>
            <a:br>
              <a:rPr lang="en-US" sz="2400" dirty="0" smtClean="0">
                <a:solidFill>
                  <a:srgbClr val="FFFF00"/>
                </a:solidFill>
              </a:rPr>
            </a:br>
            <a:r>
              <a:rPr lang="en-US" sz="2400" dirty="0" smtClean="0">
                <a:solidFill>
                  <a:srgbClr val="FFFF00"/>
                </a:solidFill>
              </a:rPr>
              <a:t>data shows evidence for </a:t>
            </a:r>
            <a:r>
              <a:rPr lang="en-US" sz="2400" dirty="0">
                <a:solidFill>
                  <a:srgbClr val="FFFF00"/>
                </a:solidFill>
              </a:rPr>
              <a:t>a multi-TeV particle </a:t>
            </a:r>
            <a:r>
              <a:rPr lang="en-US" sz="2400" dirty="0" smtClean="0">
                <a:solidFill>
                  <a:srgbClr val="FFFF00"/>
                </a:solidFill>
              </a:rPr>
              <a:t>spectrum?</a:t>
            </a:r>
            <a:endParaRPr lang="en-US" sz="2400" dirty="0">
              <a:solidFill>
                <a:srgbClr val="FFFF00"/>
              </a:solidFill>
            </a:endParaRP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Summer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MAP Update</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8</a:t>
            </a:fld>
            <a:endParaRPr lang="en-US">
              <a:solidFill>
                <a:prstClr val="black">
                  <a:tint val="75000"/>
                </a:prstClr>
              </a:solidFill>
              <a:latin typeface="Arial"/>
            </a:endParaRPr>
          </a:p>
        </p:txBody>
      </p:sp>
      <p:grpSp>
        <p:nvGrpSpPr>
          <p:cNvPr id="15" name="Group 14"/>
          <p:cNvGrpSpPr/>
          <p:nvPr/>
        </p:nvGrpSpPr>
        <p:grpSpPr>
          <a:xfrm>
            <a:off x="6736080" y="4191000"/>
            <a:ext cx="2193925" cy="1856105"/>
            <a:chOff x="6634480" y="4277360"/>
            <a:chExt cx="2296160" cy="2011680"/>
          </a:xfrm>
        </p:grpSpPr>
        <p:sp>
          <p:nvSpPr>
            <p:cNvPr id="14" name="Rectangle 13"/>
            <p:cNvSpPr/>
            <p:nvPr/>
          </p:nvSpPr>
          <p:spPr>
            <a:xfrm>
              <a:off x="6634480" y="4277360"/>
              <a:ext cx="2296160" cy="20116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grpSp>
          <p:nvGrpSpPr>
            <p:cNvPr id="7" name="Group 15"/>
            <p:cNvGrpSpPr>
              <a:grpSpLocks/>
            </p:cNvGrpSpPr>
            <p:nvPr/>
          </p:nvGrpSpPr>
          <p:grpSpPr bwMode="auto">
            <a:xfrm>
              <a:off x="6709093" y="4432935"/>
              <a:ext cx="2132012" cy="1739900"/>
              <a:chOff x="0" y="0"/>
              <a:chExt cx="1343" cy="1096"/>
            </a:xfrm>
          </p:grpSpPr>
          <p:grpSp>
            <p:nvGrpSpPr>
              <p:cNvPr id="8" name="Group 13"/>
              <p:cNvGrpSpPr>
                <a:grpSpLocks/>
              </p:cNvGrpSpPr>
              <p:nvPr/>
            </p:nvGrpSpPr>
            <p:grpSpPr bwMode="auto">
              <a:xfrm>
                <a:off x="0" y="0"/>
                <a:ext cx="1343" cy="1096"/>
                <a:chOff x="0" y="0"/>
                <a:chExt cx="1343" cy="1096"/>
              </a:xfrm>
            </p:grpSpPr>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
                  <a:ext cx="1343"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 y="0"/>
                  <a:ext cx="1260"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891"/>
                  <a:ext cx="126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 y="448"/>
                  <a:ext cx="149"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9"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 y="330"/>
                <a:ext cx="209"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grpSp>
      <p:grpSp>
        <p:nvGrpSpPr>
          <p:cNvPr id="19" name="Group 18"/>
          <p:cNvGrpSpPr/>
          <p:nvPr/>
        </p:nvGrpSpPr>
        <p:grpSpPr>
          <a:xfrm>
            <a:off x="6977140" y="878206"/>
            <a:ext cx="1938260" cy="3352768"/>
            <a:chOff x="6993129" y="1050926"/>
            <a:chExt cx="1938260" cy="3352768"/>
          </a:xfrm>
        </p:grpSpPr>
        <p:pic>
          <p:nvPicPr>
            <p:cNvPr id="16"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51103" b="3044"/>
            <a:stretch/>
          </p:blipFill>
          <p:spPr bwMode="auto">
            <a:xfrm>
              <a:off x="6993129" y="2708028"/>
              <a:ext cx="1938259" cy="1695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1125" t="9550" b="10090"/>
            <a:stretch/>
          </p:blipFill>
          <p:spPr bwMode="auto">
            <a:xfrm>
              <a:off x="6993129" y="1050926"/>
              <a:ext cx="1930638" cy="1658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6993129" y="1050926"/>
              <a:ext cx="1938260" cy="3352768"/>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grpSp>
    </p:spTree>
    <p:extLst>
      <p:ext uri="{BB962C8B-B14F-4D97-AF65-F5344CB8AC3E}">
        <p14:creationId xmlns:p14="http://schemas.microsoft.com/office/powerpoint/2010/main" val="18419057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9</a:t>
            </a:fld>
            <a:endParaRPr lang="en-US" dirty="0">
              <a:solidFill>
                <a:srgbClr val="000000"/>
              </a:solidFill>
            </a:endParaRPr>
          </a:p>
        </p:txBody>
      </p:sp>
      <p:sp>
        <p:nvSpPr>
          <p:cNvPr id="4" name="Title 3"/>
          <p:cNvSpPr>
            <a:spLocks noGrp="1"/>
          </p:cNvSpPr>
          <p:nvPr>
            <p:ph type="title"/>
          </p:nvPr>
        </p:nvSpPr>
        <p:spPr>
          <a:xfrm>
            <a:off x="84772" y="228600"/>
            <a:ext cx="8915399" cy="624174"/>
          </a:xfrm>
        </p:spPr>
        <p:txBody>
          <a:bodyPr/>
          <a:lstStyle/>
          <a:p>
            <a:pPr algn="ctr"/>
            <a:r>
              <a:rPr lang="en-US" sz="2800" i="1" dirty="0" err="1" smtClean="0"/>
              <a:t>Muon</a:t>
            </a:r>
            <a:r>
              <a:rPr lang="en-US" sz="2800" i="1" dirty="0" smtClean="0"/>
              <a:t> Colliders extending high energy frontier</a:t>
            </a:r>
            <a:br>
              <a:rPr lang="en-US" sz="2800" i="1" dirty="0" smtClean="0"/>
            </a:br>
            <a:r>
              <a:rPr lang="en-US" sz="2800" i="1" dirty="0" smtClean="0"/>
              <a:t>with potential of considerable power savings</a:t>
            </a:r>
            <a:endParaRPr lang="en-US" sz="2800" i="1" dirty="0"/>
          </a:p>
        </p:txBody>
      </p:sp>
      <p:sp>
        <p:nvSpPr>
          <p:cNvPr id="6" name="Date Placeholder 5"/>
          <p:cNvSpPr>
            <a:spLocks noGrp="1"/>
          </p:cNvSpPr>
          <p:nvPr>
            <p:ph type="dt" sz="half" idx="15"/>
          </p:nvPr>
        </p:nvSpPr>
        <p:spPr/>
        <p:txBody>
          <a:bodyPr/>
          <a:lstStyle/>
          <a:p>
            <a:r>
              <a:rPr lang="en-US" smtClean="0">
                <a:solidFill>
                  <a:srgbClr val="000000">
                    <a:tint val="75000"/>
                  </a:srgbClr>
                </a:solidFill>
                <a:latin typeface="Arial"/>
              </a:rPr>
              <a:t>Summer 2014</a:t>
            </a:r>
            <a:endParaRPr lang="en-US" dirty="0">
              <a:solidFill>
                <a:srgbClr val="000000">
                  <a:tint val="75000"/>
                </a:srgbClr>
              </a:solidFill>
              <a:latin typeface="Arial"/>
            </a:endParaRPr>
          </a:p>
        </p:txBody>
      </p:sp>
      <p:sp>
        <p:nvSpPr>
          <p:cNvPr id="3" name="Footer Placeholder 2"/>
          <p:cNvSpPr>
            <a:spLocks noGrp="1"/>
          </p:cNvSpPr>
          <p:nvPr>
            <p:ph type="ftr" sz="quarter" idx="16"/>
          </p:nvPr>
        </p:nvSpPr>
        <p:spPr/>
        <p:txBody>
          <a:bodyPr/>
          <a:lstStyle/>
          <a:p>
            <a:r>
              <a:rPr lang="en-GB" smtClean="0">
                <a:solidFill>
                  <a:srgbClr val="000000">
                    <a:tint val="75000"/>
                  </a:srgbClr>
                </a:solidFill>
                <a:latin typeface="Arial"/>
              </a:rPr>
              <a:t>MAP Update</a:t>
            </a:r>
            <a:endParaRPr lang="en-US" dirty="0">
              <a:solidFill>
                <a:srgbClr val="000000">
                  <a:tint val="75000"/>
                </a:srgbClr>
              </a:solidFill>
              <a:latin typeface="Arial"/>
            </a:endParaRP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90600"/>
            <a:ext cx="4572001" cy="550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 y="990600"/>
            <a:ext cx="4487228" cy="550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6465071" y="6473004"/>
            <a:ext cx="1885450" cy="36312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prstClr val="white"/>
                </a:solidFill>
                <a:latin typeface="Arial"/>
              </a:rPr>
              <a:t>J.-P. </a:t>
            </a:r>
            <a:r>
              <a:rPr lang="en-US" dirty="0" err="1">
                <a:solidFill>
                  <a:prstClr val="white"/>
                </a:solidFill>
                <a:latin typeface="Arial"/>
              </a:rPr>
              <a:t>Delahaye</a:t>
            </a:r>
            <a:endParaRPr lang="en-US" dirty="0">
              <a:solidFill>
                <a:prstClr val="white"/>
              </a:solidFill>
              <a:latin typeface="Arial"/>
            </a:endParaRPr>
          </a:p>
        </p:txBody>
      </p:sp>
    </p:spTree>
    <p:extLst>
      <p:ext uri="{BB962C8B-B14F-4D97-AF65-F5344CB8AC3E}">
        <p14:creationId xmlns:p14="http://schemas.microsoft.com/office/powerpoint/2010/main" val="30797747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FNAL_MAP_R2">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TotalTime>
  <Words>2683</Words>
  <Application>Microsoft Macintosh PowerPoint</Application>
  <PresentationFormat>On-screen Show (4:3)</PresentationFormat>
  <Paragraphs>549</Paragraphs>
  <Slides>40</Slides>
  <Notes>2</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40</vt:i4>
      </vt:variant>
    </vt:vector>
  </HeadingPairs>
  <TitlesOfParts>
    <vt:vector size="44" baseType="lpstr">
      <vt:lpstr>FNAL_MAP_R2</vt:lpstr>
      <vt:lpstr>1_Blank</vt:lpstr>
      <vt:lpstr>MathType 6.0 Equation</vt:lpstr>
      <vt:lpstr>Graph</vt:lpstr>
      <vt:lpstr>A Few words on the Muon accelerator program (MAP)</vt:lpstr>
      <vt:lpstr>Program Mission</vt:lpstr>
      <vt:lpstr>The Staging Study (MASS)</vt:lpstr>
      <vt:lpstr>Neutrino Factories</vt:lpstr>
      <vt:lpstr>The Long Baseline Neutrino Factory</vt:lpstr>
      <vt:lpstr>Precision Capabilities for the n Sector</vt:lpstr>
      <vt:lpstr>NF Staging (MASS)</vt:lpstr>
      <vt:lpstr>Features of the Muon Collider</vt:lpstr>
      <vt:lpstr>Muon Colliders extending high energy frontier with potential of considerable power savings</vt:lpstr>
      <vt:lpstr>Muon Collider Parameters</vt:lpstr>
      <vt:lpstr>MAP Timeline a Provide Informed Decision Points</vt:lpstr>
      <vt:lpstr>R&amp;D Effort</vt:lpstr>
      <vt:lpstr>Cooling Channel R&amp;D Effort</vt:lpstr>
      <vt:lpstr>MICE Experiment @RAL</vt:lpstr>
      <vt:lpstr>MICE Step IV Integration</vt:lpstr>
      <vt:lpstr>MICE Step V RFCC</vt:lpstr>
      <vt:lpstr>The Key Choices</vt:lpstr>
      <vt:lpstr>Comments</vt:lpstr>
      <vt:lpstr>Backup Slides </vt:lpstr>
      <vt:lpstr>Summary I</vt:lpstr>
      <vt:lpstr>Summary II</vt:lpstr>
      <vt:lpstr>Comments</vt:lpstr>
      <vt:lpstr>MAP Initial Baseline Selection Process</vt:lpstr>
      <vt:lpstr>Technology Challenges – Tertiary Production</vt:lpstr>
      <vt:lpstr>Key Technologies - Target</vt:lpstr>
      <vt:lpstr>TechnoIogy Challenges – Capture Solenoid</vt:lpstr>
      <vt:lpstr>Ionization Cooling</vt:lpstr>
      <vt:lpstr>Technology Challenges - Cooling</vt:lpstr>
      <vt:lpstr>Technology Challenges - Cooling</vt:lpstr>
      <vt:lpstr>Elements of the R&amp;D Program</vt:lpstr>
      <vt:lpstr>Recent Progress – Vacuum RF</vt:lpstr>
      <vt:lpstr>Recent Progress - High Pressure RF</vt:lpstr>
      <vt:lpstr>Recent Progress -  High Field Magnets</vt:lpstr>
      <vt:lpstr>Technology Challenges - Acceleration</vt:lpstr>
      <vt:lpstr>Superconducting RF Development</vt:lpstr>
      <vt:lpstr>Technology &amp; Design Challenges – Ring, Magnets, Detector</vt:lpstr>
      <vt:lpstr>Backgrounds and Detector</vt:lpstr>
      <vt:lpstr>Overview of MAP Magnet Pull</vt:lpstr>
      <vt:lpstr>A Muon Accelerator Capabilities Technical Decision Tree</vt:lpstr>
      <vt:lpstr>Luminosity Production Metric</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Few words on the Muon accelerator program (MAP)</dc:title>
  <dc:creator>Mark Palmer</dc:creator>
  <cp:lastModifiedBy>Mark Palmer</cp:lastModifiedBy>
  <cp:revision>2</cp:revision>
  <dcterms:created xsi:type="dcterms:W3CDTF">2015-01-11T16:09:51Z</dcterms:created>
  <dcterms:modified xsi:type="dcterms:W3CDTF">2015-01-11T16:25:12Z</dcterms:modified>
</cp:coreProperties>
</file>