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5"/>
  </p:notesMasterIdLst>
  <p:handoutMasterIdLst>
    <p:handoutMasterId r:id="rId26"/>
  </p:handoutMasterIdLst>
  <p:sldIdLst>
    <p:sldId id="265" r:id="rId3"/>
    <p:sldId id="267" r:id="rId4"/>
    <p:sldId id="297" r:id="rId5"/>
    <p:sldId id="269" r:id="rId6"/>
    <p:sldId id="270" r:id="rId7"/>
    <p:sldId id="271" r:id="rId8"/>
    <p:sldId id="272" r:id="rId9"/>
    <p:sldId id="276" r:id="rId10"/>
    <p:sldId id="277" r:id="rId11"/>
    <p:sldId id="275" r:id="rId12"/>
    <p:sldId id="281" r:id="rId13"/>
    <p:sldId id="295" r:id="rId14"/>
    <p:sldId id="292" r:id="rId15"/>
    <p:sldId id="293" r:id="rId16"/>
    <p:sldId id="294" r:id="rId17"/>
    <p:sldId id="287" r:id="rId18"/>
    <p:sldId id="283" r:id="rId19"/>
    <p:sldId id="290" r:id="rId20"/>
    <p:sldId id="279" r:id="rId21"/>
    <p:sldId id="296" r:id="rId22"/>
    <p:sldId id="298" r:id="rId23"/>
    <p:sldId id="284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652" autoAdjust="0"/>
  </p:normalViewPr>
  <p:slideViewPr>
    <p:cSldViewPr snapToGrid="0" snapToObjects="1">
      <p:cViewPr>
        <p:scale>
          <a:sx n="100" d="100"/>
          <a:sy n="100" d="100"/>
        </p:scale>
        <p:origin x="-8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5A36359-BB98-2645-BAF1-71901480B68A}" type="datetimeFigureOut">
              <a:rPr lang="en-US"/>
              <a:pPr>
                <a:defRPr/>
              </a:pPr>
              <a:t>1/12/15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8693B92-0C06-0D45-8DAD-227A288AB5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99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37CDF56-2F28-7D47-921A-5426A33ABFC3}" type="datetimeFigureOut">
              <a:rPr lang="en-US"/>
              <a:pPr>
                <a:defRPr/>
              </a:pPr>
              <a:t>1/12/15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D95F3707-3B64-7D48-B333-C612CC98DB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86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576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3BFB1287-ABD6-9947-85A6-0C5F5589CF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3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7CAEF-5338-A749-BC33-B9DD749E89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5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25C19-ABEC-214D-9D27-F58A8D7006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2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19FDE-0FE4-C340-8431-4263918769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7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DFC49-B7F0-354C-A4FF-805F9D698C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7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EDAD9-6732-3D4A-8401-59CECEC37C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A5B1-233B-6D44-AECE-FA9F13B1C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12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EEE0A-01EF-704B-A837-4B74453A22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4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B5E858C6-B227-B442-A087-A09E26D60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0" r:id="rId3"/>
    <p:sldLayoutId id="2147484091" r:id="rId4"/>
    <p:sldLayoutId id="2147484092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1B3D62E8-C444-8749-AA0A-0AF48515CC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SBN Program Implementation</a:t>
            </a:r>
            <a:endParaRPr lang="en-US" dirty="0"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Peter Wilson</a:t>
            </a:r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Fermilab PAC</a:t>
            </a:r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 smtClean="0">
                <a:latin typeface="Helvetica" charset="0"/>
              </a:rPr>
              <a:t>15 January 2015</a:t>
            </a:r>
            <a:endParaRPr lang="en-US" dirty="0">
              <a:latin typeface="Helvetica" charset="0"/>
            </a:endParaRPr>
          </a:p>
          <a:p>
            <a:pPr eaLnBrk="1" hangingPunct="1"/>
            <a:endParaRPr lang="en-US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BNB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868332" cy="4987867"/>
          </a:xfrm>
        </p:spPr>
        <p:txBody>
          <a:bodyPr/>
          <a:lstStyle/>
          <a:p>
            <a:r>
              <a:rPr lang="en-US" sz="2000" dirty="0" smtClean="0"/>
              <a:t>Increased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statistics would further secure the program sensitivity</a:t>
            </a:r>
          </a:p>
          <a:p>
            <a:pPr lvl="1"/>
            <a:r>
              <a:rPr lang="en-US" sz="1800" dirty="0" smtClean="0"/>
              <a:t>More protons on target </a:t>
            </a:r>
          </a:p>
          <a:p>
            <a:pPr lvl="1"/>
            <a:r>
              <a:rPr lang="en-US" sz="1800" dirty="0" smtClean="0"/>
              <a:t>Higher </a:t>
            </a:r>
            <a:r>
              <a:rPr lang="en-US" sz="1800" dirty="0">
                <a:latin typeface="Symbol" charset="2"/>
                <a:cs typeface="Symbol" charset="2"/>
              </a:rPr>
              <a:t>n</a:t>
            </a:r>
            <a:r>
              <a:rPr lang="en-US" sz="1800" dirty="0"/>
              <a:t> </a:t>
            </a:r>
            <a:r>
              <a:rPr lang="en-US" sz="1800" dirty="0" smtClean="0"/>
              <a:t> production efficiency</a:t>
            </a:r>
          </a:p>
          <a:p>
            <a:r>
              <a:rPr lang="en-US" sz="2000" dirty="0" smtClean="0"/>
              <a:t>BNB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energy distribution optimized of </a:t>
            </a:r>
            <a:r>
              <a:rPr lang="en-US" sz="2000" dirty="0" err="1" smtClean="0"/>
              <a:t>MiniBooNE</a:t>
            </a:r>
            <a:r>
              <a:rPr lang="en-US" sz="2000" dirty="0" smtClean="0"/>
              <a:t> Cherenkov detector</a:t>
            </a:r>
          </a:p>
          <a:p>
            <a:pPr lvl="1"/>
            <a:r>
              <a:rPr lang="en-US" sz="1800" dirty="0" err="1" smtClean="0"/>
              <a:t>LAr</a:t>
            </a:r>
            <a:r>
              <a:rPr lang="en-US" sz="1800" dirty="0" smtClean="0"/>
              <a:t>-TPCs can tolerate high energy tail</a:t>
            </a:r>
          </a:p>
          <a:p>
            <a:r>
              <a:rPr lang="en-US" sz="2000" dirty="0" smtClean="0"/>
              <a:t>Reconfiguration to a two horn system could provide factor of two more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/</a:t>
            </a:r>
            <a:r>
              <a:rPr lang="en-US" sz="2000" dirty="0" err="1" smtClean="0"/>
              <a:t>p.o.t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Modest reconfiguration of proton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provides space for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horn  </a:t>
            </a:r>
          </a:p>
          <a:p>
            <a:r>
              <a:rPr lang="en-US" sz="2000" dirty="0" smtClean="0"/>
              <a:t>Cost will be in new horn(s), power supply(</a:t>
            </a:r>
            <a:r>
              <a:rPr lang="en-US" sz="2000" dirty="0" err="1" smtClean="0"/>
              <a:t>ies</a:t>
            </a:r>
            <a:r>
              <a:rPr lang="en-US" sz="2000" dirty="0" smtClean="0"/>
              <a:t>) and collimator</a:t>
            </a:r>
          </a:p>
          <a:p>
            <a:r>
              <a:rPr lang="en-US" sz="2000" dirty="0"/>
              <a:t>D</a:t>
            </a:r>
            <a:r>
              <a:rPr lang="en-US" sz="2000" dirty="0" smtClean="0"/>
              <a:t>etailed cost and schedule estimate needed 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 descr="numu_ccincl_2horn_vs_MBhorn_rati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768" y="3606800"/>
            <a:ext cx="3170028" cy="2739531"/>
          </a:xfrm>
          <a:prstGeom prst="rect">
            <a:avLst/>
          </a:prstGeom>
        </p:spPr>
      </p:pic>
      <p:pic>
        <p:nvPicPr>
          <p:cNvPr id="8" name="Picture 7" descr="numu_ccincl_2horn_vs_MBhor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7768" y="856779"/>
            <a:ext cx="3182167" cy="275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4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Milestones for Near and Far Detector Delivery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3244338" cy="4987867"/>
          </a:xfrm>
        </p:spPr>
        <p:txBody>
          <a:bodyPr/>
          <a:lstStyle/>
          <a:p>
            <a:r>
              <a:rPr lang="en-US" sz="1800" dirty="0" smtClean="0"/>
              <a:t>Schedule assumes approval by PAC at this meeting</a:t>
            </a:r>
          </a:p>
          <a:p>
            <a:r>
              <a:rPr lang="en-US" sz="1800" dirty="0" smtClean="0"/>
              <a:t>After </a:t>
            </a:r>
            <a:r>
              <a:rPr lang="en-US" sz="1800" dirty="0"/>
              <a:t>the PAC will look for every opportunity to advance this </a:t>
            </a:r>
            <a:r>
              <a:rPr lang="en-US" sz="1800" dirty="0" smtClean="0"/>
              <a:t>schedule</a:t>
            </a:r>
          </a:p>
          <a:p>
            <a:r>
              <a:rPr lang="en-US" sz="1800" dirty="0" smtClean="0"/>
              <a:t>Detailed schedule based on bottoms up estimate under development</a:t>
            </a:r>
          </a:p>
          <a:p>
            <a:pPr lvl="1"/>
            <a:r>
              <a:rPr lang="en-US" sz="1600" dirty="0" smtClean="0"/>
              <a:t>Starting with near detector and new cryostat/cryogenics work</a:t>
            </a:r>
          </a:p>
          <a:p>
            <a:pPr lvl="1"/>
            <a:r>
              <a:rPr lang="en-US" sz="1600" dirty="0" smtClean="0"/>
              <a:t>Needed for review proposed for spring 2015</a:t>
            </a:r>
          </a:p>
          <a:p>
            <a:r>
              <a:rPr lang="en-US" sz="1800" dirty="0" smtClean="0"/>
              <a:t>Readiness reviews prior to production and installation  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 descr="Milestones_Jan_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990" y="916330"/>
            <a:ext cx="5334133" cy="5256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8315" y="1103033"/>
            <a:ext cx="6726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r"/>
            <a:r>
              <a:rPr lang="en-US" sz="11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r"/>
            <a:r>
              <a:rPr lang="en-US" sz="11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r"/>
            <a:r>
              <a:rPr lang="en-US" sz="11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r"/>
            <a:r>
              <a:rPr lang="en-US" sz="1100" b="1" dirty="0" smtClean="0">
                <a:solidFill>
                  <a:srgbClr val="008000"/>
                </a:solidFill>
                <a:latin typeface="Helvetica"/>
                <a:ea typeface="Zapf Dingbats"/>
                <a:cs typeface="Helvetica"/>
                <a:sym typeface="Zapf Dingbats"/>
              </a:rPr>
              <a:t>Today</a:t>
            </a:r>
            <a:endParaRPr lang="en-US" sz="1100" b="1" dirty="0">
              <a:solidFill>
                <a:srgbClr val="008000"/>
              </a:solidFill>
              <a:latin typeface="Helvetica"/>
              <a:ea typeface="Zapf Dingbats"/>
              <a:cs typeface="Helvetica"/>
              <a:sym typeface="Zapf Dingbats"/>
            </a:endParaRPr>
          </a:p>
          <a:p>
            <a:pPr algn="r"/>
            <a:r>
              <a:rPr lang="en-US" sz="11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</a:p>
          <a:p>
            <a:pPr algn="r"/>
            <a:endParaRPr lang="en-US" sz="1100" dirty="0" smtClean="0">
              <a:solidFill>
                <a:srgbClr val="008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algn="r"/>
            <a:endParaRPr lang="en-US" sz="1100" dirty="0" smtClean="0">
              <a:solidFill>
                <a:srgbClr val="008000"/>
              </a:solidFill>
            </a:endParaRPr>
          </a:p>
          <a:p>
            <a:pPr algn="r"/>
            <a:endParaRPr lang="en-US" sz="1100" dirty="0" smtClean="0">
              <a:solidFill>
                <a:srgbClr val="008000"/>
              </a:solidFill>
            </a:endParaRPr>
          </a:p>
          <a:p>
            <a:pPr algn="r"/>
            <a:endParaRPr lang="en-US" sz="11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3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hedule_w_microboon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7015" r="7360" b="13913"/>
          <a:stretch/>
        </p:blipFill>
        <p:spPr>
          <a:xfrm>
            <a:off x="177799" y="669203"/>
            <a:ext cx="8935727" cy="5706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48266" y="2135211"/>
            <a:ext cx="15985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Refurbish T600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83168" y="4761585"/>
            <a:ext cx="1941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Construct LAr1-ND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702690" y="3200467"/>
            <a:ext cx="112143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Install Far and Near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7259358" y="3200467"/>
            <a:ext cx="16052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Commission and Operate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3640468" y="6082268"/>
            <a:ext cx="24596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MicroBooNE</a:t>
            </a:r>
            <a:r>
              <a:rPr lang="en-US" sz="1800" dirty="0" smtClean="0"/>
              <a:t> Operations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599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Funding 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96225" y="1155700"/>
            <a:ext cx="8114375" cy="4018014"/>
            <a:chOff x="228600" y="1894382"/>
            <a:chExt cx="7214218" cy="3373444"/>
          </a:xfrm>
        </p:grpSpPr>
        <p:pic>
          <p:nvPicPr>
            <p:cNvPr id="7" name="Content Placeholder 5" descr="america-295464_64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05" b="13105"/>
            <a:stretch>
              <a:fillRect/>
            </a:stretch>
          </p:blipFill>
          <p:spPr>
            <a:xfrm>
              <a:off x="228600" y="2579526"/>
              <a:ext cx="3721524" cy="2046694"/>
            </a:xfrm>
            <a:prstGeom prst="rect">
              <a:avLst/>
            </a:prstGeom>
          </p:spPr>
        </p:pic>
        <p:pic>
          <p:nvPicPr>
            <p:cNvPr id="8" name="Picture 7" descr="europe-296545_64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75"/>
            <a:stretch/>
          </p:blipFill>
          <p:spPr>
            <a:xfrm>
              <a:off x="3901789" y="1894382"/>
              <a:ext cx="3541029" cy="33734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13469" y="3977405"/>
              <a:ext cx="694797" cy="369332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CERN</a:t>
              </a:r>
              <a:endParaRPr lang="en-US" sz="1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86303" y="3076964"/>
              <a:ext cx="1352744" cy="310084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US DOE &amp; NSF</a:t>
              </a:r>
              <a:endParaRPr lang="en-US" sz="1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89054" y="4729685"/>
              <a:ext cx="646894" cy="369332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INFN</a:t>
              </a:r>
              <a:endParaRPr lang="en-US" sz="1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056430" y="3063469"/>
            <a:ext cx="864878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 NSF</a:t>
            </a:r>
            <a:endParaRPr lang="en-US" sz="1800" dirty="0"/>
          </a:p>
        </p:txBody>
      </p:sp>
      <p:sp>
        <p:nvSpPr>
          <p:cNvPr id="45" name="TextBox 44"/>
          <p:cNvSpPr txBox="1"/>
          <p:nvPr/>
        </p:nvSpPr>
        <p:spPr>
          <a:xfrm>
            <a:off x="5025379" y="2413236"/>
            <a:ext cx="954107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UK STFC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>
          <a:xfrm>
            <a:off x="5489792" y="2887852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21091" y="3017749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77217" y="3692211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488886" y="3539799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886829" y="4310290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International Agreements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96225" y="1155700"/>
            <a:ext cx="8114375" cy="4018014"/>
            <a:chOff x="228600" y="1894382"/>
            <a:chExt cx="7214218" cy="3373444"/>
          </a:xfrm>
        </p:grpSpPr>
        <p:pic>
          <p:nvPicPr>
            <p:cNvPr id="7" name="Content Placeholder 5" descr="america-295464_64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05" b="13105"/>
            <a:stretch>
              <a:fillRect/>
            </a:stretch>
          </p:blipFill>
          <p:spPr>
            <a:xfrm>
              <a:off x="228600" y="2579526"/>
              <a:ext cx="3721524" cy="2046694"/>
            </a:xfrm>
            <a:prstGeom prst="rect">
              <a:avLst/>
            </a:prstGeom>
          </p:spPr>
        </p:pic>
        <p:pic>
          <p:nvPicPr>
            <p:cNvPr id="8" name="Picture 7" descr="europe-296545_64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75"/>
            <a:stretch/>
          </p:blipFill>
          <p:spPr>
            <a:xfrm>
              <a:off x="3901789" y="1894382"/>
              <a:ext cx="3541029" cy="3373444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5399121" y="4063685"/>
              <a:ext cx="551822" cy="506133"/>
            </a:xfrm>
            <a:prstGeom prst="line">
              <a:avLst/>
            </a:prstGeom>
            <a:ln>
              <a:solidFill>
                <a:schemeClr val="accent6"/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13469" y="3977405"/>
              <a:ext cx="694797" cy="369332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CERN</a:t>
              </a:r>
              <a:endParaRPr lang="en-US" sz="18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762676" y="3496107"/>
              <a:ext cx="2636445" cy="567579"/>
            </a:xfrm>
            <a:prstGeom prst="line">
              <a:avLst/>
            </a:prstGeom>
            <a:ln>
              <a:solidFill>
                <a:schemeClr val="accent6"/>
              </a:solidFill>
              <a:prstDash val="dash"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762676" y="3496107"/>
              <a:ext cx="3188268" cy="1073711"/>
            </a:xfrm>
            <a:prstGeom prst="line">
              <a:avLst/>
            </a:prstGeom>
            <a:ln>
              <a:solidFill>
                <a:schemeClr val="accent6"/>
              </a:solidFill>
              <a:prstDash val="dot"/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086303" y="3076964"/>
              <a:ext cx="798895" cy="310084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US DOE</a:t>
              </a:r>
              <a:endParaRPr lang="en-US" sz="1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89054" y="4729685"/>
              <a:ext cx="646894" cy="369332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INFN</a:t>
              </a:r>
              <a:endParaRPr lang="en-US" sz="1800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94725" y="4752438"/>
            <a:ext cx="289086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Agreement Status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Signed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In discussion</a:t>
            </a:r>
          </a:p>
          <a:p>
            <a:r>
              <a:rPr lang="en-US" sz="1800" dirty="0"/>
              <a:t>	</a:t>
            </a:r>
            <a:r>
              <a:rPr lang="en-US" sz="1800" dirty="0" smtClean="0"/>
              <a:t>Discussion to be started</a:t>
            </a:r>
            <a:r>
              <a:rPr lang="en-US" sz="1800" dirty="0"/>
              <a:t>	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1330012" y="5233668"/>
            <a:ext cx="295813" cy="0"/>
          </a:xfrm>
          <a:prstGeom prst="line">
            <a:avLst/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338389" y="5503914"/>
            <a:ext cx="295813" cy="0"/>
          </a:xfrm>
          <a:prstGeom prst="line">
            <a:avLst/>
          </a:prstGeom>
          <a:ln>
            <a:solidFill>
              <a:srgbClr val="40404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347743" y="5739607"/>
            <a:ext cx="295813" cy="0"/>
          </a:xfrm>
          <a:prstGeom prst="line">
            <a:avLst/>
          </a:prstGeom>
          <a:ln>
            <a:solidFill>
              <a:srgbClr val="40404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377393" y="2946159"/>
            <a:ext cx="2147959" cy="117310"/>
          </a:xfrm>
          <a:prstGeom prst="line">
            <a:avLst/>
          </a:prstGeom>
          <a:ln>
            <a:solidFill>
              <a:schemeClr val="accent6"/>
            </a:solidFill>
            <a:prstDash val="dot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77393" y="3054348"/>
            <a:ext cx="3163107" cy="531582"/>
          </a:xfrm>
          <a:prstGeom prst="line">
            <a:avLst/>
          </a:prstGeom>
          <a:ln>
            <a:solidFill>
              <a:schemeClr val="accent6"/>
            </a:solidFill>
            <a:prstDash val="dot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056430" y="3063469"/>
            <a:ext cx="864878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 NSF</a:t>
            </a:r>
            <a:endParaRPr lang="en-US" sz="1800" dirty="0"/>
          </a:p>
        </p:txBody>
      </p:sp>
      <p:sp>
        <p:nvSpPr>
          <p:cNvPr id="45" name="TextBox 44"/>
          <p:cNvSpPr txBox="1"/>
          <p:nvPr/>
        </p:nvSpPr>
        <p:spPr>
          <a:xfrm>
            <a:off x="5025379" y="2413236"/>
            <a:ext cx="954107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UK STFC</a:t>
            </a:r>
            <a:endParaRPr lang="en-US" sz="1800" dirty="0"/>
          </a:p>
        </p:txBody>
      </p:sp>
      <p:sp>
        <p:nvSpPr>
          <p:cNvPr id="9" name="Oval 8"/>
          <p:cNvSpPr/>
          <p:nvPr/>
        </p:nvSpPr>
        <p:spPr>
          <a:xfrm>
            <a:off x="5489792" y="2887852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321091" y="3017749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277217" y="3692211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488886" y="3539799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886829" y="4310290"/>
            <a:ext cx="91440" cy="91440"/>
          </a:xfrm>
          <a:prstGeom prst="ellipse">
            <a:avLst/>
          </a:prstGeom>
          <a:solidFill>
            <a:schemeClr val="accent6">
              <a:alpha val="7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7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Institutions and Authors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496225" y="1155700"/>
            <a:ext cx="8114375" cy="4018014"/>
            <a:chOff x="228600" y="1894382"/>
            <a:chExt cx="7214218" cy="3373444"/>
          </a:xfrm>
        </p:grpSpPr>
        <p:pic>
          <p:nvPicPr>
            <p:cNvPr id="7" name="Content Placeholder 5" descr="america-295464_64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105" b="13105"/>
            <a:stretch>
              <a:fillRect/>
            </a:stretch>
          </p:blipFill>
          <p:spPr>
            <a:xfrm>
              <a:off x="228600" y="2579526"/>
              <a:ext cx="3721524" cy="2046694"/>
            </a:xfrm>
            <a:prstGeom prst="rect">
              <a:avLst/>
            </a:prstGeom>
          </p:spPr>
        </p:pic>
        <p:pic>
          <p:nvPicPr>
            <p:cNvPr id="8" name="Picture 7" descr="europe-296545_640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75"/>
            <a:stretch/>
          </p:blipFill>
          <p:spPr>
            <a:xfrm>
              <a:off x="3901789" y="1894382"/>
              <a:ext cx="3541029" cy="33734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813469" y="3977405"/>
              <a:ext cx="694797" cy="369332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CERN</a:t>
              </a:r>
              <a:endParaRPr lang="en-US" sz="1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86303" y="3076964"/>
              <a:ext cx="644576" cy="310084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US 22</a:t>
              </a:r>
              <a:endParaRPr lang="en-US" sz="1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50673" y="4368991"/>
              <a:ext cx="673335" cy="310084"/>
            </a:xfrm>
            <a:prstGeom prst="rect">
              <a:avLst/>
            </a:prstGeom>
            <a:solidFill>
              <a:schemeClr val="bg2">
                <a:alpha val="68000"/>
              </a:schemeClr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Italy 9</a:t>
              </a:r>
              <a:endParaRPr lang="en-US" sz="18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6192024" y="3173236"/>
            <a:ext cx="620745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 1</a:t>
            </a:r>
            <a:endParaRPr lang="en-US" sz="1800" dirty="0"/>
          </a:p>
        </p:txBody>
      </p:sp>
      <p:sp>
        <p:nvSpPr>
          <p:cNvPr id="45" name="TextBox 44"/>
          <p:cNvSpPr txBox="1"/>
          <p:nvPr/>
        </p:nvSpPr>
        <p:spPr>
          <a:xfrm>
            <a:off x="5270296" y="2694137"/>
            <a:ext cx="621872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UK 6  </a:t>
            </a:r>
            <a:endParaRPr lang="en-US" sz="1800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26997"/>
              </p:ext>
            </p:extLst>
          </p:nvPr>
        </p:nvGraphicFramePr>
        <p:xfrm>
          <a:off x="100406" y="4440272"/>
          <a:ext cx="509763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402"/>
                <a:gridCol w="1257125"/>
                <a:gridCol w="107810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Collaboration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Authors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Overlap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ICARUS-WA104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LAr1-ND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MicroBooNE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All SBN </a:t>
                      </a:r>
                      <a:r>
                        <a:rPr lang="en-US" b="1" baseline="0" dirty="0" smtClean="0"/>
                        <a:t>(</a:t>
                      </a:r>
                      <a:r>
                        <a:rPr lang="en-US" b="1" baseline="0" dirty="0" err="1" smtClean="0"/>
                        <a:t>excl</a:t>
                      </a:r>
                      <a:r>
                        <a:rPr lang="en-US" b="1" baseline="0" dirty="0" smtClean="0"/>
                        <a:t> overlaps)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4041862" y="4978821"/>
            <a:ext cx="773150" cy="791361"/>
            <a:chOff x="4921206" y="4646222"/>
            <a:chExt cx="773150" cy="791361"/>
          </a:xfrm>
        </p:grpSpPr>
        <p:sp>
          <p:nvSpPr>
            <p:cNvPr id="35" name="TextBox 34"/>
            <p:cNvSpPr txBox="1"/>
            <p:nvPr/>
          </p:nvSpPr>
          <p:spPr>
            <a:xfrm>
              <a:off x="5301943" y="4646222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49703" y="5037473"/>
              <a:ext cx="44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59</a:t>
              </a:r>
              <a:endParaRPr lang="en-US" sz="2000" dirty="0"/>
            </a:p>
          </p:txBody>
        </p:sp>
        <p:sp>
          <p:nvSpPr>
            <p:cNvPr id="41" name="Right Brace 40"/>
            <p:cNvSpPr/>
            <p:nvPr/>
          </p:nvSpPr>
          <p:spPr>
            <a:xfrm>
              <a:off x="4924314" y="4646222"/>
              <a:ext cx="325793" cy="39125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Brace 45"/>
            <p:cNvSpPr/>
            <p:nvPr/>
          </p:nvSpPr>
          <p:spPr>
            <a:xfrm>
              <a:off x="4921206" y="5044824"/>
              <a:ext cx="325793" cy="39125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8021270" y="2085569"/>
            <a:ext cx="944564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Russia 1</a:t>
            </a:r>
            <a:endParaRPr lang="en-US" sz="1800" dirty="0"/>
          </a:p>
        </p:txBody>
      </p:sp>
      <p:sp>
        <p:nvSpPr>
          <p:cNvPr id="48" name="TextBox 47"/>
          <p:cNvSpPr txBox="1"/>
          <p:nvPr/>
        </p:nvSpPr>
        <p:spPr>
          <a:xfrm>
            <a:off x="7087157" y="2694137"/>
            <a:ext cx="1000920" cy="369332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Poland 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58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FTEs for Delivery of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7987230" cy="1885453"/>
          </a:xfrm>
        </p:spPr>
        <p:txBody>
          <a:bodyPr/>
          <a:lstStyle/>
          <a:p>
            <a:r>
              <a:rPr lang="en-US" sz="1800" dirty="0" smtClean="0"/>
              <a:t>Total effort of about 75 FTE per year covering T600, LAr1-ND and infrastructure</a:t>
            </a:r>
          </a:p>
          <a:p>
            <a:pPr lvl="1"/>
            <a:r>
              <a:rPr lang="en-US" sz="1600" dirty="0" smtClean="0"/>
              <a:t>Includes scientific and technical labor </a:t>
            </a:r>
          </a:p>
          <a:p>
            <a:r>
              <a:rPr lang="en-US" sz="1800" dirty="0" smtClean="0"/>
              <a:t>Effort not included: </a:t>
            </a:r>
            <a:endParaRPr lang="en-US" sz="1800" dirty="0"/>
          </a:p>
          <a:p>
            <a:pPr lvl="1"/>
            <a:r>
              <a:rPr lang="en-US" sz="1600" dirty="0" smtClean="0"/>
              <a:t>Work on: </a:t>
            </a:r>
            <a:r>
              <a:rPr lang="en-US" sz="1600" dirty="0" err="1" smtClean="0"/>
              <a:t>MicroBooNE</a:t>
            </a:r>
            <a:r>
              <a:rPr lang="en-US" sz="1600" dirty="0" smtClean="0"/>
              <a:t>, BNB, and civil construction</a:t>
            </a:r>
          </a:p>
          <a:p>
            <a:pPr lvl="1"/>
            <a:r>
              <a:rPr lang="en-US" sz="1600" dirty="0" smtClean="0"/>
              <a:t>Contracted labor </a:t>
            </a:r>
            <a:r>
              <a:rPr lang="en-US" sz="1800" dirty="0" smtClean="0"/>
              <a:t>  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 descr="ICARUS-WA104_Eff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86" y="2975965"/>
            <a:ext cx="5272040" cy="2695256"/>
          </a:xfrm>
          <a:prstGeom prst="rect">
            <a:avLst/>
          </a:prstGeom>
        </p:spPr>
      </p:pic>
      <p:pic>
        <p:nvPicPr>
          <p:cNvPr id="8" name="Picture 7" descr="LAr1-ND_plus_FNAL_Effo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726" y="2588598"/>
            <a:ext cx="3553385" cy="369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4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SBN task force was charged by Fermilab, CERN, and INFN with delivery of the SBN proposal to the PAC.  </a:t>
            </a:r>
          </a:p>
          <a:p>
            <a:pPr lvl="1"/>
            <a:r>
              <a:rPr lang="en-US" sz="1800" dirty="0" smtClean="0"/>
              <a:t>The SBN proposal is the product of a close collaboration between members of all three experimental collaborations </a:t>
            </a:r>
          </a:p>
          <a:p>
            <a:pPr lvl="1"/>
            <a:r>
              <a:rPr lang="en-US" sz="1800" dirty="0" smtClean="0"/>
              <a:t>Mission will (hopefully) be completed at this meeting</a:t>
            </a:r>
            <a:endParaRPr lang="en-US" dirty="0" smtClean="0"/>
          </a:p>
          <a:p>
            <a:r>
              <a:rPr lang="en-US" sz="2000" dirty="0" smtClean="0"/>
              <a:t>Moving forward need to execute two distinct aspects of the program leading up to beam operations: </a:t>
            </a:r>
          </a:p>
          <a:p>
            <a:pPr marL="514350" indent="-457200">
              <a:buFont typeface="+mj-lt"/>
              <a:buAutoNum type="arabicPeriod"/>
            </a:pPr>
            <a:r>
              <a:rPr lang="en-US" sz="2000" dirty="0" smtClean="0"/>
              <a:t>Completion of the three detectors: </a:t>
            </a:r>
            <a:r>
              <a:rPr lang="en-US" sz="2000" dirty="0" err="1" smtClean="0"/>
              <a:t>MicroBooNE</a:t>
            </a:r>
            <a:r>
              <a:rPr lang="en-US" sz="2000" dirty="0" smtClean="0"/>
              <a:t> commissioning, ICARUS refurbishing and LAr1-ND construction.  Requires:</a:t>
            </a:r>
          </a:p>
          <a:p>
            <a:pPr lvl="1"/>
            <a:r>
              <a:rPr lang="en-US" sz="1800" dirty="0" smtClean="0"/>
              <a:t>Completion of international agreements</a:t>
            </a:r>
          </a:p>
          <a:p>
            <a:pPr lvl="1"/>
            <a:r>
              <a:rPr lang="en-US" sz="1800" dirty="0" smtClean="0"/>
              <a:t>Establish international oversight and review</a:t>
            </a:r>
            <a:endParaRPr lang="en-US" sz="1800" dirty="0"/>
          </a:p>
          <a:p>
            <a:pPr marL="514350" indent="-457200">
              <a:buFont typeface="+mj-lt"/>
              <a:buAutoNum type="arabicPeriod"/>
            </a:pPr>
            <a:r>
              <a:rPr lang="en-US" sz="2000" dirty="0" smtClean="0"/>
              <a:t>Preparations for the physics analysis program including Monte Carlos, reconstruction software </a:t>
            </a:r>
            <a:r>
              <a:rPr lang="en-US" sz="2000" dirty="0" err="1" smtClean="0"/>
              <a:t>etc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18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72" y="1029816"/>
            <a:ext cx="8672513" cy="4987867"/>
          </a:xfrm>
        </p:spPr>
        <p:txBody>
          <a:bodyPr/>
          <a:lstStyle/>
          <a:p>
            <a:r>
              <a:rPr lang="en-US" sz="2000" dirty="0"/>
              <a:t>The SBN program can make a definitive statement on the LSND and </a:t>
            </a:r>
            <a:r>
              <a:rPr lang="en-US" sz="2000" dirty="0" err="1"/>
              <a:t>MiniBooNE</a:t>
            </a:r>
            <a:r>
              <a:rPr lang="en-US" sz="2000" dirty="0"/>
              <a:t> </a:t>
            </a:r>
            <a:r>
              <a:rPr lang="en-US" sz="2000" dirty="0" smtClean="0"/>
              <a:t>anomalies with the potential for a ground breaking discovery in neutrino physics.</a:t>
            </a:r>
          </a:p>
          <a:p>
            <a:r>
              <a:rPr lang="en-US" sz="2000" dirty="0" smtClean="0"/>
              <a:t>The SBN program </a:t>
            </a:r>
            <a:r>
              <a:rPr lang="en-US" sz="2000" dirty="0"/>
              <a:t>brings together three </a:t>
            </a:r>
            <a:r>
              <a:rPr lang="en-US" sz="2000" dirty="0" err="1" smtClean="0"/>
              <a:t>LAr</a:t>
            </a:r>
            <a:r>
              <a:rPr lang="en-US" sz="2000" dirty="0" smtClean="0"/>
              <a:t>-TPC detectors developed by leading </a:t>
            </a:r>
            <a:r>
              <a:rPr lang="en-US" sz="2000" dirty="0"/>
              <a:t>teams of scientists and engineers from Europe and the </a:t>
            </a:r>
            <a:r>
              <a:rPr lang="en-US" sz="2000" dirty="0" smtClean="0"/>
              <a:t>US:  </a:t>
            </a:r>
          </a:p>
          <a:p>
            <a:pPr marL="457200" lvl="1" indent="0">
              <a:buNone/>
            </a:pPr>
            <a:r>
              <a:rPr lang="en-US" sz="1800" b="1" dirty="0" smtClean="0"/>
              <a:t>ICARUS</a:t>
            </a:r>
            <a:r>
              <a:rPr lang="en-US" sz="1800" dirty="0" smtClean="0"/>
              <a:t> - the only </a:t>
            </a:r>
            <a:r>
              <a:rPr lang="en-US" sz="1800" dirty="0"/>
              <a:t>large-scale </a:t>
            </a:r>
            <a:r>
              <a:rPr lang="en-US" sz="1800" dirty="0" err="1"/>
              <a:t>LAr</a:t>
            </a:r>
            <a:r>
              <a:rPr lang="en-US" sz="1800" dirty="0"/>
              <a:t>-</a:t>
            </a:r>
            <a:r>
              <a:rPr lang="en-US" sz="1800" dirty="0" smtClean="0"/>
              <a:t>TPC </a:t>
            </a:r>
            <a:r>
              <a:rPr lang="en-US" sz="1800" dirty="0"/>
              <a:t>in the </a:t>
            </a:r>
            <a:r>
              <a:rPr lang="en-US" sz="1800" dirty="0" smtClean="0"/>
              <a:t>world exposed </a:t>
            </a:r>
            <a:r>
              <a:rPr lang="en-US" sz="1800" dirty="0"/>
              <a:t>to a neutrino </a:t>
            </a:r>
            <a:r>
              <a:rPr lang="en-US" sz="1800" dirty="0" smtClean="0"/>
              <a:t>beam</a:t>
            </a:r>
          </a:p>
          <a:p>
            <a:pPr marL="457200" lvl="1" indent="0">
              <a:buNone/>
            </a:pPr>
            <a:r>
              <a:rPr lang="en-US" sz="1800" b="1" dirty="0" err="1" smtClean="0"/>
              <a:t>MicroBooNE</a:t>
            </a:r>
            <a:r>
              <a:rPr lang="en-US" sz="1800" dirty="0" smtClean="0"/>
              <a:t> - the </a:t>
            </a:r>
            <a:r>
              <a:rPr lang="en-US" sz="1800" dirty="0"/>
              <a:t>largest </a:t>
            </a:r>
            <a:r>
              <a:rPr lang="en-US" sz="1800" dirty="0" err="1"/>
              <a:t>LAr</a:t>
            </a:r>
            <a:r>
              <a:rPr lang="en-US" sz="1800" dirty="0"/>
              <a:t>-TPC built in the </a:t>
            </a:r>
            <a:r>
              <a:rPr lang="en-US" sz="1800" dirty="0" smtClean="0"/>
              <a:t>US, starting operations in 2015. </a:t>
            </a:r>
          </a:p>
          <a:p>
            <a:pPr marL="457200" lvl="1" indent="0">
              <a:buNone/>
            </a:pPr>
            <a:r>
              <a:rPr lang="en-US" sz="1800" b="1" dirty="0" smtClean="0"/>
              <a:t>LAr1-ND - </a:t>
            </a:r>
            <a:r>
              <a:rPr lang="en-US" sz="1800" dirty="0" smtClean="0"/>
              <a:t> providing a new opportunity for development on the path to LBNF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combination of these three detectors and associated collaborations represents a tremendous </a:t>
            </a:r>
            <a:r>
              <a:rPr lang="en-US" sz="2000" dirty="0" smtClean="0"/>
              <a:t>scientific and R&amp;</a:t>
            </a:r>
            <a:r>
              <a:rPr lang="en-US" sz="2000" dirty="0"/>
              <a:t>D opportunity toward the future LBN </a:t>
            </a:r>
            <a:r>
              <a:rPr lang="en-US" sz="2000" dirty="0" smtClean="0"/>
              <a:t>program</a:t>
            </a:r>
            <a:r>
              <a:rPr lang="en-US" sz="2000" dirty="0"/>
              <a:t>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12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We have outlined today an exciting opportunity for Fermilab and the international neutrino community.  We request the following actions: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Approval </a:t>
            </a:r>
            <a:r>
              <a:rPr lang="en-US" sz="2000" dirty="0"/>
              <a:t>of the three detector SBN </a:t>
            </a:r>
            <a:r>
              <a:rPr lang="en-US" sz="2000" dirty="0" smtClean="0"/>
              <a:t>program to </a:t>
            </a:r>
            <a:r>
              <a:rPr lang="en-US" sz="2000" dirty="0"/>
              <a:t>move forward quickly to next steps. 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Approval of T600 as </a:t>
            </a:r>
            <a:r>
              <a:rPr lang="en-US" sz="2000" dirty="0"/>
              <a:t>far detector.  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Approval of LAr1</a:t>
            </a:r>
            <a:r>
              <a:rPr lang="en-US" sz="2000" dirty="0"/>
              <a:t>-ND (T1053</a:t>
            </a:r>
            <a:r>
              <a:rPr lang="en-US" sz="2000" dirty="0" smtClean="0"/>
              <a:t>) as </a:t>
            </a:r>
            <a:r>
              <a:rPr lang="en-US" sz="2000" dirty="0"/>
              <a:t>near detector to move to a technical design to be reviewed in 2015.  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Approval </a:t>
            </a:r>
            <a:r>
              <a:rPr lang="en-US" sz="2000" dirty="0"/>
              <a:t>to complete final design of the near and far detector buildings and start construction of the far detector building in spring 2015 and near detector building in summer 2015.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Provide resources to </a:t>
            </a:r>
            <a:r>
              <a:rPr lang="en-US" sz="2000" dirty="0"/>
              <a:t>develop </a:t>
            </a:r>
            <a:r>
              <a:rPr lang="en-US" sz="2000" dirty="0" smtClean="0"/>
              <a:t>a cost </a:t>
            </a:r>
            <a:r>
              <a:rPr lang="en-US" sz="2000" dirty="0"/>
              <a:t>and schedule for BNB reconfiguration into a two horn system in collaboration with CERN. </a:t>
            </a:r>
            <a:r>
              <a:rPr lang="en-US" sz="2000" dirty="0" smtClean="0"/>
              <a:t> </a:t>
            </a:r>
            <a:r>
              <a:rPr lang="en-US" sz="2000" dirty="0"/>
              <a:t>Study to be completed before Summer PAC.</a:t>
            </a:r>
            <a:r>
              <a:rPr lang="en-US" sz="2000" dirty="0" smtClean="0"/>
              <a:t> </a:t>
            </a:r>
            <a:r>
              <a:rPr lang="en-US" sz="2000" dirty="0"/>
              <a:t> 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2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Helvetica" charset="0"/>
              </a:rPr>
              <a:t>Outline</a:t>
            </a:r>
            <a:endParaRPr lang="en-US" dirty="0">
              <a:latin typeface="Helvetica" charset="0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sz="2000" dirty="0" smtClean="0">
                <a:latin typeface="Helvetica" charset="0"/>
              </a:rPr>
              <a:t>SBN Program Motivation – Carlo Rubbia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latin typeface="Helvetica" charset="0"/>
              </a:rPr>
              <a:t>SBN Oscillation Sensitivity – David Schmitz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latin typeface="Helvetica" charset="0"/>
              </a:rPr>
              <a:t>This talk:</a:t>
            </a:r>
          </a:p>
          <a:p>
            <a:pPr eaLnBrk="1" hangingPunct="1"/>
            <a:r>
              <a:rPr lang="en-US" sz="2000" dirty="0" smtClean="0">
                <a:latin typeface="Helvetica" charset="0"/>
              </a:rPr>
              <a:t>SBN Program Components</a:t>
            </a:r>
          </a:p>
          <a:p>
            <a:pPr lvl="1"/>
            <a:r>
              <a:rPr lang="en-US" sz="2000" dirty="0" smtClean="0">
                <a:latin typeface="Helvetica" charset="0"/>
              </a:rPr>
              <a:t>Far Detector: T600 Refurbishment</a:t>
            </a:r>
          </a:p>
          <a:p>
            <a:pPr lvl="1"/>
            <a:r>
              <a:rPr lang="en-US" sz="2000" dirty="0" smtClean="0">
                <a:latin typeface="Helvetica" charset="0"/>
              </a:rPr>
              <a:t>Middle Detector: </a:t>
            </a:r>
            <a:r>
              <a:rPr lang="en-US" sz="2000" dirty="0" err="1" smtClean="0">
                <a:latin typeface="Helvetica" charset="0"/>
              </a:rPr>
              <a:t>MicroBooNE</a:t>
            </a:r>
            <a:r>
              <a:rPr lang="en-US" sz="2000" dirty="0" smtClean="0">
                <a:latin typeface="Helvetica" charset="0"/>
              </a:rPr>
              <a:t> commissioning 2015</a:t>
            </a:r>
          </a:p>
          <a:p>
            <a:pPr lvl="1"/>
            <a:r>
              <a:rPr lang="en-US" sz="2000" dirty="0" smtClean="0">
                <a:latin typeface="Helvetica" charset="0"/>
              </a:rPr>
              <a:t>Near Detector: LAr1-ND </a:t>
            </a:r>
          </a:p>
          <a:p>
            <a:pPr lvl="1"/>
            <a:r>
              <a:rPr lang="en-US" sz="2000" dirty="0" smtClean="0">
                <a:latin typeface="Helvetica" charset="0"/>
              </a:rPr>
              <a:t>Cryogenics</a:t>
            </a:r>
          </a:p>
          <a:p>
            <a:pPr lvl="1"/>
            <a:r>
              <a:rPr lang="en-US" sz="2000" dirty="0" smtClean="0">
                <a:latin typeface="Helvetica" charset="0"/>
              </a:rPr>
              <a:t>Buildings</a:t>
            </a:r>
          </a:p>
          <a:p>
            <a:pPr lvl="1"/>
            <a:r>
              <a:rPr lang="en-US" sz="2000" dirty="0" smtClean="0">
                <a:latin typeface="Helvetica" charset="0"/>
              </a:rPr>
              <a:t>Possible BNB Improvements</a:t>
            </a:r>
          </a:p>
          <a:p>
            <a:r>
              <a:rPr lang="en-US" sz="2000" dirty="0" smtClean="0">
                <a:latin typeface="Helvetica" charset="0"/>
              </a:rPr>
              <a:t>Program Schedule</a:t>
            </a:r>
          </a:p>
          <a:p>
            <a:r>
              <a:rPr lang="en-US" sz="2000" dirty="0" smtClean="0">
                <a:latin typeface="Helvetica" charset="0"/>
              </a:rPr>
              <a:t>Program Funding</a:t>
            </a:r>
          </a:p>
          <a:p>
            <a:r>
              <a:rPr lang="en-US" sz="2000" dirty="0" smtClean="0">
                <a:latin typeface="Helvetica" charset="0"/>
              </a:rPr>
              <a:t>Organization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1/15/15</a:t>
            </a:r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004C97"/>
                </a:solidFill>
                <a:latin typeface="Helvetica" charset="0"/>
              </a:rPr>
              <a:t>Peter Wilson | SBN Program Implementation</a:t>
            </a:r>
            <a:endParaRPr lang="en-US" sz="900" b="1">
              <a:solidFill>
                <a:srgbClr val="004C97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B2B807C-91F8-E44B-8AAC-6DDF2E6ECE05}" type="slidenum">
              <a:rPr lang="en-US" sz="900">
                <a:solidFill>
                  <a:srgbClr val="004C97"/>
                </a:solidFill>
                <a:latin typeface="Helvetica" charset="0"/>
              </a:rPr>
              <a:pPr eaLnBrk="1" hangingPunct="1"/>
              <a:t>2</a:t>
            </a:fld>
            <a:endParaRPr lang="en-US" sz="900">
              <a:solidFill>
                <a:srgbClr val="004C97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T600 </a:t>
            </a:r>
            <a:r>
              <a:rPr lang="en-US" smtClean="0"/>
              <a:t>Entering CERN Cleanroom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Move TPC1 in Clean Room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9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List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 descr="nomi_updated_horizontal_p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608"/>
            <a:ext cx="9144000" cy="60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4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SBN Authors and Institutions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431799"/>
              </p:ext>
            </p:extLst>
          </p:nvPr>
        </p:nvGraphicFramePr>
        <p:xfrm>
          <a:off x="1913028" y="907057"/>
          <a:ext cx="5224373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363"/>
                <a:gridCol w="1160098"/>
                <a:gridCol w="11049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Collaboration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Authors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Overlap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ICARUS-WA104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LAr1-ND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MicroBooNE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SBN Total </a:t>
                      </a:r>
                      <a:r>
                        <a:rPr lang="en-US" b="1" baseline="0" dirty="0" smtClean="0"/>
                        <a:t>(</a:t>
                      </a:r>
                      <a:r>
                        <a:rPr lang="en-US" b="1" baseline="0" dirty="0" err="1" smtClean="0"/>
                        <a:t>excl</a:t>
                      </a:r>
                      <a:r>
                        <a:rPr lang="en-US" b="1" baseline="0" dirty="0" smtClean="0"/>
                        <a:t> overlaps)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867184" y="1445606"/>
            <a:ext cx="773150" cy="791361"/>
            <a:chOff x="4921206" y="4646222"/>
            <a:chExt cx="773150" cy="791361"/>
          </a:xfrm>
        </p:grpSpPr>
        <p:sp>
          <p:nvSpPr>
            <p:cNvPr id="8" name="TextBox 7"/>
            <p:cNvSpPr txBox="1"/>
            <p:nvPr/>
          </p:nvSpPr>
          <p:spPr>
            <a:xfrm>
              <a:off x="5301943" y="4646222"/>
              <a:ext cx="3146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6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49703" y="5037473"/>
              <a:ext cx="4446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59</a:t>
              </a:r>
              <a:endParaRPr lang="en-US" sz="2000" dirty="0"/>
            </a:p>
          </p:txBody>
        </p:sp>
        <p:sp>
          <p:nvSpPr>
            <p:cNvPr id="10" name="Right Brace 9"/>
            <p:cNvSpPr/>
            <p:nvPr/>
          </p:nvSpPr>
          <p:spPr>
            <a:xfrm>
              <a:off x="4924314" y="4646222"/>
              <a:ext cx="325793" cy="39125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4921206" y="5044824"/>
              <a:ext cx="325793" cy="39125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700864"/>
              </p:ext>
            </p:extLst>
          </p:nvPr>
        </p:nvGraphicFramePr>
        <p:xfrm>
          <a:off x="2560476" y="2883833"/>
          <a:ext cx="378180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957"/>
                <a:gridCol w="14568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Country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Institutions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International (CERN)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Russia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Switzerland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SBN 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45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80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Author List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8" descr="nomi_updated_horizontal_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514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2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ar Detector Building Section - Looking Ea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067" y="4148160"/>
            <a:ext cx="3694004" cy="2145584"/>
          </a:xfrm>
          <a:prstGeom prst="rect">
            <a:avLst/>
          </a:prstGeom>
          <a:ln>
            <a:solidFill>
              <a:srgbClr val="FFFF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5336781" y="5220952"/>
            <a:ext cx="3555242" cy="534296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51" y="4148160"/>
            <a:ext cx="5069900" cy="2126823"/>
          </a:xfrm>
          <a:prstGeom prst="rect">
            <a:avLst/>
          </a:prstGeom>
          <a:ln>
            <a:solidFill>
              <a:srgbClr val="154D8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Content Placeholder 2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75" y="860237"/>
            <a:ext cx="8742105" cy="3258862"/>
          </a:xfrm>
          <a:prstGeom prst="rect">
            <a:avLst/>
          </a:prstGeom>
          <a:ln>
            <a:solidFill>
              <a:srgbClr val="154D8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Helvetica" charset="0"/>
              </a:rPr>
              <a:t>SBN Program Layout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1/15/15</a:t>
            </a:r>
            <a:endParaRPr lang="en-US" sz="900" dirty="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sz="900" smtClean="0">
                <a:solidFill>
                  <a:srgbClr val="154D81"/>
                </a:solidFill>
                <a:latin typeface="Helvetica" charset="0"/>
              </a:rPr>
              <a:t>Peter Wilson | SBN Program Implementation</a:t>
            </a:r>
            <a:endParaRPr lang="en-US" sz="900" b="1" dirty="0" smtClean="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60F279D-FAD4-43B1-B18E-C5953DBA0FA2}" type="slidenum">
              <a:rPr lang="en-US" sz="900">
                <a:solidFill>
                  <a:srgbClr val="154D81"/>
                </a:solidFill>
                <a:latin typeface="Helvetica" charset="0"/>
              </a:rPr>
              <a:pPr eaLnBrk="1" hangingPunct="1"/>
              <a:t>4</a:t>
            </a:fld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226350" y="3292458"/>
            <a:ext cx="498022" cy="473528"/>
          </a:xfrm>
          <a:prstGeom prst="ellipse">
            <a:avLst/>
          </a:prstGeom>
          <a:solidFill>
            <a:schemeClr val="bg1">
              <a:alpha val="25000"/>
            </a:schemeClr>
          </a:solidFill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12950" y="3419162"/>
            <a:ext cx="608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/>
              <a:t>MI-12</a:t>
            </a:r>
            <a:endParaRPr lang="en-US" sz="1200" b="1" dirty="0"/>
          </a:p>
        </p:txBody>
      </p:sp>
      <p:sp>
        <p:nvSpPr>
          <p:cNvPr id="22" name="Arc 21"/>
          <p:cNvSpPr/>
          <p:nvPr/>
        </p:nvSpPr>
        <p:spPr>
          <a:xfrm flipH="1">
            <a:off x="2007040" y="3597827"/>
            <a:ext cx="801413" cy="1087062"/>
          </a:xfrm>
          <a:prstGeom prst="arc">
            <a:avLst>
              <a:gd name="adj1" fmla="val 17345736"/>
              <a:gd name="adj2" fmla="val 4736387"/>
            </a:avLst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001011" y="3083334"/>
            <a:ext cx="498022" cy="473528"/>
          </a:xfrm>
          <a:prstGeom prst="ellipse">
            <a:avLst/>
          </a:prstGeom>
          <a:solidFill>
            <a:schemeClr val="bg1">
              <a:alpha val="25000"/>
            </a:schemeClr>
          </a:solidFill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7639" y="5875212"/>
            <a:ext cx="2399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Far Detector – Icarus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760t </a:t>
            </a:r>
            <a:r>
              <a:rPr lang="en-US" sz="1400" b="1" dirty="0" err="1" smtClean="0">
                <a:solidFill>
                  <a:schemeClr val="bg1"/>
                </a:solidFill>
              </a:rPr>
              <a:t>LAr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66735" y="3226378"/>
            <a:ext cx="498022" cy="473528"/>
          </a:xfrm>
          <a:prstGeom prst="ellipse">
            <a:avLst/>
          </a:prstGeom>
          <a:solidFill>
            <a:schemeClr val="bg1">
              <a:alpha val="25000"/>
            </a:schemeClr>
          </a:solidFill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9217416">
            <a:off x="3867652" y="3368705"/>
            <a:ext cx="951688" cy="1698259"/>
          </a:xfrm>
          <a:prstGeom prst="arc">
            <a:avLst>
              <a:gd name="adj1" fmla="val 17345736"/>
              <a:gd name="adj2" fmla="val 4680837"/>
            </a:avLst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204043" y="5480190"/>
            <a:ext cx="103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</a:rPr>
              <a:t>MiniBooNE</a:t>
            </a:r>
            <a:endParaRPr lang="en-US" sz="1200" b="1" dirty="0" smtClean="0">
              <a:solidFill>
                <a:schemeClr val="bg1"/>
              </a:solidFill>
            </a:endParaRP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41854" y="5261583"/>
            <a:ext cx="1148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MicroBooNE</a:t>
            </a:r>
            <a:r>
              <a:rPr lang="en-US" sz="1400" b="1" dirty="0" smtClean="0">
                <a:solidFill>
                  <a:schemeClr val="bg1"/>
                </a:solidFill>
              </a:rPr>
              <a:t> (existing)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170t </a:t>
            </a:r>
            <a:r>
              <a:rPr lang="en-US" sz="1400" b="1" dirty="0" err="1" smtClean="0">
                <a:solidFill>
                  <a:schemeClr val="bg1"/>
                </a:solidFill>
              </a:rPr>
              <a:t>LAr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71813" y="5495082"/>
            <a:ext cx="1538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Near Detector Lar1-ND</a:t>
            </a:r>
          </a:p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180t </a:t>
            </a:r>
            <a:r>
              <a:rPr lang="en-US" sz="1400" b="1" dirty="0" err="1" smtClean="0">
                <a:solidFill>
                  <a:schemeClr val="bg1"/>
                </a:solidFill>
              </a:rPr>
              <a:t>LAr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441" y="3388703"/>
            <a:ext cx="784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404040"/>
                </a:solidFill>
              </a:rPr>
              <a:t>MINOS</a:t>
            </a:r>
            <a:endParaRPr lang="en-US" sz="1200" b="1" dirty="0">
              <a:solidFill>
                <a:srgbClr val="40404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324279" y="4960786"/>
            <a:ext cx="4852038" cy="914426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90829" y="5719132"/>
            <a:ext cx="318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endParaRPr lang="en-US" sz="2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029" y="5834343"/>
            <a:ext cx="318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endParaRPr lang="en-US" sz="2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8" name="Arc 17"/>
          <p:cNvSpPr/>
          <p:nvPr/>
        </p:nvSpPr>
        <p:spPr>
          <a:xfrm>
            <a:off x="6799461" y="3388703"/>
            <a:ext cx="1031810" cy="1185573"/>
          </a:xfrm>
          <a:prstGeom prst="arc">
            <a:avLst>
              <a:gd name="adj1" fmla="val 17345736"/>
              <a:gd name="adj2" fmla="val 4680837"/>
            </a:avLst>
          </a:prstGeom>
          <a:ln w="127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Detector: </a:t>
            </a:r>
            <a:r>
              <a:rPr lang="en-US" dirty="0" smtClean="0"/>
              <a:t>ICARUS-T600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440958" cy="4987867"/>
          </a:xfrm>
        </p:spPr>
        <p:txBody>
          <a:bodyPr/>
          <a:lstStyle/>
          <a:p>
            <a:r>
              <a:rPr lang="en-US" sz="1800" dirty="0" smtClean="0">
                <a:uFill>
                  <a:solidFill/>
                </a:uFill>
              </a:rPr>
              <a:t>Successful </a:t>
            </a:r>
            <a:r>
              <a:rPr lang="en-US" sz="1800" dirty="0" smtClean="0">
                <a:uFill>
                  <a:solidFill/>
                </a:uFill>
              </a:rPr>
              <a:t>operation at Gran </a:t>
            </a:r>
            <a:r>
              <a:rPr lang="en-US" sz="1800" dirty="0" err="1" smtClean="0">
                <a:uFill>
                  <a:solidFill/>
                </a:uFill>
              </a:rPr>
              <a:t>Sasso</a:t>
            </a:r>
            <a:r>
              <a:rPr lang="en-US" sz="1800" dirty="0" smtClean="0">
                <a:uFill>
                  <a:solidFill/>
                </a:uFill>
              </a:rPr>
              <a:t> in CNGS </a:t>
            </a:r>
            <a:r>
              <a:rPr lang="en-US" sz="1800" dirty="0" smtClean="0">
                <a:uFill>
                  <a:solidFill/>
                </a:uFill>
              </a:rPr>
              <a:t>beam</a:t>
            </a:r>
            <a:endParaRPr lang="en-US" sz="1600" dirty="0">
              <a:uFill>
                <a:solidFill/>
              </a:uFill>
            </a:endParaRPr>
          </a:p>
          <a:p>
            <a:pPr lvl="1"/>
            <a:r>
              <a:rPr lang="en-US" sz="1600" dirty="0" smtClean="0">
                <a:uFill>
                  <a:solidFill/>
                </a:uFill>
              </a:rPr>
              <a:t>Achieved </a:t>
            </a:r>
            <a:r>
              <a:rPr lang="en-US" sz="1600" dirty="0" smtClean="0">
                <a:uFill>
                  <a:solidFill/>
                </a:uFill>
              </a:rPr>
              <a:t>electron lifetime &gt;</a:t>
            </a:r>
            <a:r>
              <a:rPr lang="en-US" sz="1600" dirty="0" smtClean="0">
                <a:uFill>
                  <a:solidFill/>
                </a:uFill>
              </a:rPr>
              <a:t>15ms</a:t>
            </a:r>
          </a:p>
          <a:p>
            <a:pPr lvl="1"/>
            <a:r>
              <a:rPr lang="en-US" sz="1600" dirty="0" smtClean="0">
                <a:uFill>
                  <a:solidFill/>
                </a:uFill>
              </a:rPr>
              <a:t>Physics program including limits on sterile neutrinos</a:t>
            </a:r>
          </a:p>
          <a:p>
            <a:pPr lvl="0"/>
            <a:r>
              <a:rPr lang="en-US" sz="1800" dirty="0">
                <a:uFill>
                  <a:solidFill/>
                </a:uFill>
              </a:rPr>
              <a:t>ICARUS-</a:t>
            </a:r>
            <a:r>
              <a:rPr lang="en-US" sz="1800" dirty="0" smtClean="0">
                <a:uFill>
                  <a:solidFill/>
                </a:uFill>
              </a:rPr>
              <a:t>WA104 </a:t>
            </a:r>
            <a:r>
              <a:rPr lang="en-US" sz="1800" dirty="0">
                <a:uFill>
                  <a:solidFill/>
                </a:uFill>
              </a:rPr>
              <a:t>collaboration: refurbish at CERN w/new </a:t>
            </a:r>
            <a:r>
              <a:rPr lang="en-US" sz="1800" dirty="0" smtClean="0">
                <a:uFill>
                  <a:solidFill/>
                </a:uFill>
              </a:rPr>
              <a:t>cryostats</a:t>
            </a:r>
            <a:r>
              <a:rPr lang="en-US" sz="1800" dirty="0">
                <a:uFill>
                  <a:solidFill/>
                </a:uFill>
              </a:rPr>
              <a:t> </a:t>
            </a:r>
            <a:r>
              <a:rPr lang="en-US" sz="1800" dirty="0" smtClean="0">
                <a:uFill>
                  <a:solidFill/>
                </a:uFill>
              </a:rPr>
              <a:t>and </a:t>
            </a:r>
            <a:r>
              <a:rPr lang="en-US" sz="1800" dirty="0">
                <a:uFill>
                  <a:solidFill/>
                </a:uFill>
              </a:rPr>
              <a:t>electronics, upgraded light detection </a:t>
            </a:r>
          </a:p>
          <a:p>
            <a:pPr lvl="1">
              <a:buClr>
                <a:srgbClr val="008000"/>
              </a:buClr>
              <a:buFont typeface="Wingdings" charset="2"/>
              <a:buChar char="ü"/>
            </a:pPr>
            <a:r>
              <a:rPr lang="en-US" sz="1600" dirty="0">
                <a:uFill>
                  <a:solidFill/>
                </a:uFill>
              </a:rPr>
              <a:t>MOU between INFN and CERN </a:t>
            </a:r>
            <a:r>
              <a:rPr lang="en-US" sz="1600" dirty="0" smtClean="0">
                <a:uFill>
                  <a:solidFill/>
                </a:uFill>
              </a:rPr>
              <a:t>approved</a:t>
            </a:r>
          </a:p>
          <a:p>
            <a:pPr lvl="1">
              <a:buClr>
                <a:srgbClr val="008000"/>
              </a:buClr>
              <a:buFont typeface="Wingdings" charset="2"/>
              <a:buChar char="ü"/>
            </a:pPr>
            <a:r>
              <a:rPr lang="en-US" sz="1600" dirty="0" smtClean="0">
                <a:uFill>
                  <a:solidFill/>
                </a:uFill>
              </a:rPr>
              <a:t>Move </a:t>
            </a:r>
            <a:r>
              <a:rPr lang="en-US" sz="1600" dirty="0" smtClean="0">
                <a:uFill>
                  <a:solidFill/>
                </a:uFill>
              </a:rPr>
              <a:t>from Gran </a:t>
            </a:r>
            <a:r>
              <a:rPr lang="en-US" sz="1600" dirty="0" err="1" smtClean="0">
                <a:uFill>
                  <a:solidFill/>
                </a:uFill>
              </a:rPr>
              <a:t>Sasso</a:t>
            </a:r>
            <a:r>
              <a:rPr lang="en-US" sz="1600" dirty="0" smtClean="0">
                <a:uFill>
                  <a:solidFill/>
                </a:uFill>
              </a:rPr>
              <a:t> </a:t>
            </a:r>
            <a:r>
              <a:rPr lang="en-US" sz="1600" dirty="0" smtClean="0">
                <a:uFill>
                  <a:solidFill/>
                </a:uFill>
              </a:rPr>
              <a:t>to CERN </a:t>
            </a:r>
            <a:r>
              <a:rPr lang="en-US" sz="1600" dirty="0" smtClean="0">
                <a:uFill>
                  <a:solidFill/>
                </a:uFill>
              </a:rPr>
              <a:t>Dec 20</a:t>
            </a:r>
            <a:r>
              <a:rPr lang="en-US" sz="1600" dirty="0" smtClean="0">
                <a:uFill>
                  <a:solidFill/>
                </a:uFill>
              </a:rPr>
              <a:t>14</a:t>
            </a:r>
          </a:p>
          <a:p>
            <a:pPr lvl="1">
              <a:buClr>
                <a:srgbClr val="008000"/>
              </a:buClr>
              <a:buFont typeface="Wingdings" charset="2"/>
              <a:buChar char="ü"/>
            </a:pPr>
            <a:r>
              <a:rPr lang="en-US" sz="1600" dirty="0" smtClean="0">
                <a:uFill>
                  <a:solidFill/>
                </a:uFill>
              </a:rPr>
              <a:t>Refurbishing started</a:t>
            </a:r>
            <a:endParaRPr lang="en-US" sz="1600" dirty="0">
              <a:uFill>
                <a:solidFill/>
              </a:uFill>
            </a:endParaRPr>
          </a:p>
          <a:p>
            <a:r>
              <a:rPr lang="en-US" sz="1800" dirty="0" smtClean="0">
                <a:uFill>
                  <a:solidFill/>
                </a:uFill>
              </a:rPr>
              <a:t>Schedule: TPC delivered to FNAL as soon as the building is available, currently foreseen as early 2017</a:t>
            </a:r>
            <a:endParaRPr lang="en-US" sz="1800" dirty="0" smtClean="0">
              <a:uFill>
                <a:solidFill/>
              </a:uFill>
            </a:endParaRPr>
          </a:p>
          <a:p>
            <a:pPr lvl="0"/>
            <a:endParaRPr lang="en-US" sz="2000" dirty="0" smtClean="0">
              <a:uFill>
                <a:solidFill/>
              </a:uFill>
            </a:endParaRPr>
          </a:p>
          <a:p>
            <a:pPr lvl="0"/>
            <a:endParaRPr lang="en-US" dirty="0" smtClean="0">
              <a:uFill>
                <a:solidFill/>
              </a:uFill>
            </a:endParaRP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AB4E8-2224-7747-B239-B22A1C407EE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616328" y="3916459"/>
            <a:ext cx="3454580" cy="283994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 smtClean="0">
              <a:uFill>
                <a:solidFill/>
              </a:uFill>
            </a:endParaRPr>
          </a:p>
          <a:p>
            <a:endParaRPr lang="en-US" sz="2000" dirty="0" smtClean="0">
              <a:uFill>
                <a:solidFill/>
              </a:uFill>
            </a:endParaRPr>
          </a:p>
          <a:p>
            <a:endParaRPr lang="en-US" dirty="0"/>
          </a:p>
        </p:txBody>
      </p:sp>
      <p:pic>
        <p:nvPicPr>
          <p:cNvPr id="10" name="Picture 9" descr="IMG_7053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048" y="1043046"/>
            <a:ext cx="1626900" cy="21692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55360" y="1350037"/>
            <a:ext cx="1209688" cy="584776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</a:t>
            </a:r>
            <a:r>
              <a:rPr lang="en-US" sz="1600" dirty="0" smtClean="0"/>
              <a:t>eady </a:t>
            </a:r>
            <a:r>
              <a:rPr lang="en-US" sz="1600" dirty="0" smtClean="0"/>
              <a:t>to leave LNGS</a:t>
            </a:r>
            <a:endParaRPr lang="en-US" sz="1600" dirty="0"/>
          </a:p>
        </p:txBody>
      </p:sp>
      <p:pic>
        <p:nvPicPr>
          <p:cNvPr id="8" name="Picture 7" descr="T300_CERN_Cleanro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024" y="3212247"/>
            <a:ext cx="3961376" cy="29710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54024" y="2426772"/>
            <a:ext cx="1712737" cy="83099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First T300 in Cleanroom at CERN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2377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5"/>
            <a:ext cx="4251324" cy="2118048"/>
          </a:xfrm>
        </p:spPr>
        <p:txBody>
          <a:bodyPr/>
          <a:lstStyle/>
          <a:p>
            <a:r>
              <a:rPr lang="en-US" sz="1800" dirty="0" smtClean="0"/>
              <a:t>Conceptual design included in proposal</a:t>
            </a:r>
          </a:p>
          <a:p>
            <a:r>
              <a:rPr lang="en-US" sz="1800" dirty="0" smtClean="0"/>
              <a:t>Preliminary designs started</a:t>
            </a:r>
          </a:p>
          <a:p>
            <a:pPr lvl="1"/>
            <a:r>
              <a:rPr lang="en-US" sz="1600" dirty="0" smtClean="0"/>
              <a:t>TPC, cold electronics, laser calibration</a:t>
            </a:r>
          </a:p>
          <a:p>
            <a:pPr lvl="1"/>
            <a:r>
              <a:rPr lang="en-US" sz="1600" dirty="0" smtClean="0"/>
              <a:t>Cryostat</a:t>
            </a:r>
          </a:p>
          <a:p>
            <a:r>
              <a:rPr lang="en-US" sz="1800" dirty="0"/>
              <a:t>Technical design reviews in 2015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8"/>
          </p:nvPr>
        </p:nvSpPr>
        <p:spPr>
          <a:xfrm>
            <a:off x="4654550" y="1043695"/>
            <a:ext cx="4260851" cy="2299460"/>
          </a:xfrm>
        </p:spPr>
        <p:txBody>
          <a:bodyPr/>
          <a:lstStyle/>
          <a:p>
            <a:r>
              <a:rPr lang="en-US" sz="1800" dirty="0" smtClean="0"/>
              <a:t>Working on coordination </a:t>
            </a:r>
            <a:r>
              <a:rPr lang="en-US" sz="1800" dirty="0"/>
              <a:t>with LBNF </a:t>
            </a:r>
            <a:r>
              <a:rPr lang="en-US" sz="1800" dirty="0" smtClean="0"/>
              <a:t>designs</a:t>
            </a:r>
            <a:endParaRPr lang="en-US" sz="1800" dirty="0"/>
          </a:p>
          <a:p>
            <a:pPr lvl="1"/>
            <a:r>
              <a:rPr lang="en-US" sz="1600" dirty="0" err="1"/>
              <a:t>eg</a:t>
            </a:r>
            <a:r>
              <a:rPr lang="en-US" sz="1600" dirty="0"/>
              <a:t> cold electronics for CERN prototype compared to LAr1-ND </a:t>
            </a:r>
          </a:p>
          <a:p>
            <a:r>
              <a:rPr lang="en-US" sz="1800" dirty="0" smtClean="0"/>
              <a:t>Schedule: Final </a:t>
            </a:r>
            <a:r>
              <a:rPr lang="en-US" sz="1800" dirty="0"/>
              <a:t>TPC </a:t>
            </a:r>
            <a:r>
              <a:rPr lang="en-US" sz="1800" dirty="0" smtClean="0"/>
              <a:t>assembled </a:t>
            </a:r>
            <a:r>
              <a:rPr lang="en-US" sz="1800" dirty="0"/>
              <a:t>at FNAL early 2017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Detector: LAr1-ND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 descr="IzMzRyPQTGCLfJzcILeb_tpc_la1ndlabelledreduced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788" y="3071037"/>
            <a:ext cx="6487523" cy="31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6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Systems: Cryogenics Infrastructure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4717587" cy="4987867"/>
          </a:xfrm>
        </p:spPr>
        <p:txBody>
          <a:bodyPr/>
          <a:lstStyle/>
          <a:p>
            <a:r>
              <a:rPr lang="en-US" sz="1800" dirty="0"/>
              <a:t>C</a:t>
            </a:r>
            <a:r>
              <a:rPr lang="en-US" sz="1800" dirty="0" smtClean="0"/>
              <a:t>ryogenics teams </a:t>
            </a:r>
            <a:r>
              <a:rPr lang="en-US" sz="1800" dirty="0"/>
              <a:t>for </a:t>
            </a:r>
            <a:r>
              <a:rPr lang="en-US" sz="1800" dirty="0" err="1"/>
              <a:t>LAr</a:t>
            </a:r>
            <a:r>
              <a:rPr lang="en-US" sz="1800" dirty="0"/>
              <a:t> </a:t>
            </a:r>
            <a:r>
              <a:rPr lang="en-US" sz="1800" dirty="0" smtClean="0"/>
              <a:t>detectors formed at CERN/INFN and Fermilab</a:t>
            </a:r>
          </a:p>
          <a:p>
            <a:pPr lvl="1"/>
            <a:r>
              <a:rPr lang="en-US" sz="1600" dirty="0" smtClean="0"/>
              <a:t>Coordinated efforts on SBN and LBN </a:t>
            </a:r>
          </a:p>
          <a:p>
            <a:pPr lvl="1"/>
            <a:r>
              <a:rPr lang="en-US" sz="1600" dirty="0" smtClean="0"/>
              <a:t>Fermilab cryogenics engineer based at CERN for calendar 2015</a:t>
            </a:r>
          </a:p>
          <a:p>
            <a:r>
              <a:rPr lang="en-US" sz="1800" dirty="0" smtClean="0"/>
              <a:t>Common designs wherever possible across multiple </a:t>
            </a:r>
            <a:r>
              <a:rPr lang="en-US" sz="1800" dirty="0" err="1" smtClean="0"/>
              <a:t>LAr</a:t>
            </a:r>
            <a:r>
              <a:rPr lang="en-US" sz="1800" dirty="0" smtClean="0"/>
              <a:t>-TPCs, e.g.</a:t>
            </a:r>
          </a:p>
          <a:p>
            <a:pPr lvl="1"/>
            <a:r>
              <a:rPr lang="en-US" sz="1600" dirty="0" smtClean="0"/>
              <a:t>SBN: LN2 delivery (see right)</a:t>
            </a:r>
          </a:p>
          <a:p>
            <a:pPr lvl="1"/>
            <a:r>
              <a:rPr lang="en-US" sz="1600" dirty="0" smtClean="0"/>
              <a:t>Cryostat design between LAr1-ND, WA104, LBNF CERN prototype</a:t>
            </a:r>
          </a:p>
          <a:p>
            <a:r>
              <a:rPr lang="en-US" sz="1800" dirty="0" err="1" smtClean="0"/>
              <a:t>LAr</a:t>
            </a:r>
            <a:r>
              <a:rPr lang="en-US" sz="1800" dirty="0" smtClean="0"/>
              <a:t> filtration design for LAr1-ND builds on experience from T600, LAPD/LBNE 35ton, </a:t>
            </a:r>
            <a:r>
              <a:rPr lang="en-US" sz="1800" dirty="0" err="1" smtClean="0"/>
              <a:t>MicroBooNE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Refurbishing for T600 cryogenics</a:t>
            </a:r>
          </a:p>
          <a:p>
            <a:r>
              <a:rPr lang="en-US" sz="1800" dirty="0"/>
              <a:t>C</a:t>
            </a:r>
            <a:r>
              <a:rPr lang="en-US" sz="1800" dirty="0" smtClean="0"/>
              <a:t>ryogenics systems scheduled for delivery to Fermilab in early to mid-2017, installation in parallel with the detectors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 descr="on09dWLT2ueVFvSoZYtm_LAr1-ND LN2 loop PFD Rev 5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50" y="3855293"/>
            <a:ext cx="3596817" cy="2328388"/>
          </a:xfrm>
          <a:prstGeom prst="rect">
            <a:avLst/>
          </a:prstGeom>
        </p:spPr>
      </p:pic>
      <p:pic>
        <p:nvPicPr>
          <p:cNvPr id="9" name="Picture 8" descr="UTvcXyF1TTSdUglitgTI_Icarus LN2 loop PFD Rev 4 (dragged)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250" y="1432864"/>
            <a:ext cx="3617377" cy="23416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52669" y="1018939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SBN LN2 Delivery Systems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6298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FD_Building_Crosssection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842" y="3251200"/>
            <a:ext cx="4523284" cy="2899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 Detector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223105" cy="4987867"/>
          </a:xfrm>
        </p:spPr>
        <p:txBody>
          <a:bodyPr/>
          <a:lstStyle/>
          <a:p>
            <a:r>
              <a:rPr lang="en-US" sz="1800" dirty="0" smtClean="0"/>
              <a:t>Designed with removable roof for installation of T600 cryostats</a:t>
            </a:r>
          </a:p>
          <a:p>
            <a:r>
              <a:rPr lang="en-US" sz="1800" dirty="0" smtClean="0"/>
              <a:t>Structure to support 3m concrete overburden covering detector inside the building</a:t>
            </a:r>
          </a:p>
          <a:p>
            <a:r>
              <a:rPr lang="en-US" sz="1800" dirty="0" smtClean="0"/>
              <a:t>Design status:</a:t>
            </a:r>
          </a:p>
          <a:p>
            <a:pPr lvl="1"/>
            <a:r>
              <a:rPr lang="en-US" sz="1600" dirty="0" smtClean="0"/>
              <a:t>Final design started in November</a:t>
            </a:r>
          </a:p>
          <a:p>
            <a:pPr lvl="1"/>
            <a:r>
              <a:rPr lang="en-US" sz="1800" dirty="0" smtClean="0"/>
              <a:t>Internal review at ~ 60% design completion next week</a:t>
            </a:r>
          </a:p>
          <a:p>
            <a:pPr lvl="1"/>
            <a:r>
              <a:rPr lang="en-US" sz="1800" dirty="0"/>
              <a:t>C</a:t>
            </a:r>
            <a:r>
              <a:rPr lang="en-US" sz="1800" dirty="0" smtClean="0"/>
              <a:t>omplete by end of March</a:t>
            </a:r>
          </a:p>
          <a:p>
            <a:r>
              <a:rPr lang="en-US" sz="1800" dirty="0" smtClean="0"/>
              <a:t>Break ground in late spring 2015 and beneficial occupancy in fall 2016.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07687" y="4809516"/>
            <a:ext cx="4297439" cy="72353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742215" y="4809813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endParaRPr lang="en-US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pic>
        <p:nvPicPr>
          <p:cNvPr id="17" name="Picture 16" descr="FD_Building_Aerial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157" y="872067"/>
            <a:ext cx="4510427" cy="23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21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Detector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358788" cy="4987867"/>
          </a:xfrm>
        </p:spPr>
        <p:txBody>
          <a:bodyPr/>
          <a:lstStyle/>
          <a:p>
            <a:r>
              <a:rPr lang="en-US" sz="1800" dirty="0" smtClean="0"/>
              <a:t>Structure </a:t>
            </a:r>
            <a:r>
              <a:rPr lang="en-US" sz="1800" dirty="0"/>
              <a:t>to support 3m concrete overburden covering detector inside the building</a:t>
            </a:r>
          </a:p>
          <a:p>
            <a:r>
              <a:rPr lang="en-US" sz="1800" dirty="0"/>
              <a:t>Design status:</a:t>
            </a:r>
          </a:p>
          <a:p>
            <a:pPr lvl="1"/>
            <a:r>
              <a:rPr lang="en-US" sz="1600" dirty="0"/>
              <a:t>Final design started in </a:t>
            </a:r>
            <a:r>
              <a:rPr lang="en-US" sz="1600" dirty="0" smtClean="0"/>
              <a:t>January</a:t>
            </a:r>
            <a:endParaRPr lang="en-US" sz="1800" dirty="0"/>
          </a:p>
          <a:p>
            <a:pPr lvl="1"/>
            <a:r>
              <a:rPr lang="en-US" sz="1800" dirty="0"/>
              <a:t>Complete </a:t>
            </a:r>
            <a:r>
              <a:rPr lang="en-US" sz="1800" dirty="0" smtClean="0"/>
              <a:t>in May 2015</a:t>
            </a:r>
            <a:endParaRPr lang="en-US" sz="1800" dirty="0"/>
          </a:p>
          <a:p>
            <a:r>
              <a:rPr lang="en-US" sz="1800" dirty="0"/>
              <a:t>Break ground in late </a:t>
            </a:r>
            <a:r>
              <a:rPr lang="en-US" sz="1800" dirty="0" smtClean="0"/>
              <a:t>summer </a:t>
            </a:r>
            <a:r>
              <a:rPr lang="en-US" sz="1800" dirty="0"/>
              <a:t>2015 and beneficial occupancy in fall </a:t>
            </a:r>
            <a:r>
              <a:rPr lang="en-US" sz="1800" dirty="0" smtClean="0"/>
              <a:t>2016.</a:t>
            </a:r>
            <a:endParaRPr lang="en-US" sz="1800" dirty="0"/>
          </a:p>
          <a:p>
            <a:r>
              <a:rPr lang="en-US" sz="1800" dirty="0" smtClean="0"/>
              <a:t>Exploring option of cryogenics in surface extension of near detector building </a:t>
            </a:r>
          </a:p>
          <a:p>
            <a:pPr lvl="1"/>
            <a:r>
              <a:rPr lang="en-US" sz="1600" dirty="0" smtClean="0"/>
              <a:t>Preserves </a:t>
            </a:r>
            <a:r>
              <a:rPr lang="en-US" sz="1600" dirty="0" err="1" smtClean="0"/>
              <a:t>SciBooNE</a:t>
            </a:r>
            <a:r>
              <a:rPr lang="en-US" sz="1600" dirty="0" smtClean="0"/>
              <a:t> hall for a detector  rather than infrastructure</a:t>
            </a:r>
          </a:p>
          <a:p>
            <a:pPr lvl="1"/>
            <a:r>
              <a:rPr lang="en-US" sz="1600" dirty="0" smtClean="0"/>
              <a:t>Little or no impact on LAr1-ND cryogenics cost</a:t>
            </a:r>
          </a:p>
          <a:p>
            <a:pPr lvl="1"/>
            <a:r>
              <a:rPr lang="en-US" sz="1600" dirty="0" smtClean="0"/>
              <a:t>Initial estimate of ~$300k additional construction cost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Wilson | SBN Program Implementation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FB1287-ABD6-9947-85A6-0C5F5589CFC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 descr="Section_Perspectiv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134" y="3459774"/>
            <a:ext cx="4378234" cy="2551095"/>
          </a:xfrm>
          <a:prstGeom prst="rect">
            <a:avLst/>
          </a:prstGeom>
        </p:spPr>
      </p:pic>
      <p:pic>
        <p:nvPicPr>
          <p:cNvPr id="8" name="Picture 7" descr="Near_Aerial-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134" y="932973"/>
            <a:ext cx="4357798" cy="244764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649134" y="5157268"/>
            <a:ext cx="4378234" cy="90706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68808" y="5040646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endParaRPr lang="en-US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3351" y="5396860"/>
            <a:ext cx="107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FF00"/>
                </a:solidFill>
              </a:rPr>
              <a:t>SciBooNE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1901" y="902251"/>
            <a:ext cx="1006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BNB Target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9933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</Template>
  <TotalTime>5404</TotalTime>
  <Words>1338</Words>
  <Application>Microsoft Macintosh PowerPoint</Application>
  <PresentationFormat>On-screen Show (4:3)</PresentationFormat>
  <Paragraphs>283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ＭＳ Ｐゴシック</vt:lpstr>
      <vt:lpstr>Arial</vt:lpstr>
      <vt:lpstr>Helvetica</vt:lpstr>
      <vt:lpstr>FermilabTemplate</vt:lpstr>
      <vt:lpstr>Fermilab: Footer Only</vt:lpstr>
      <vt:lpstr>SBN Program Implementation</vt:lpstr>
      <vt:lpstr>Outline</vt:lpstr>
      <vt:lpstr>Author List</vt:lpstr>
      <vt:lpstr>SBN Program Layout</vt:lpstr>
      <vt:lpstr>Far Detector: ICARUS-T600 </vt:lpstr>
      <vt:lpstr>Near Detector: LAr1-ND</vt:lpstr>
      <vt:lpstr>Common Systems: Cryogenics Infrastructure </vt:lpstr>
      <vt:lpstr>Far Detector Building</vt:lpstr>
      <vt:lpstr>Near Detector Building</vt:lpstr>
      <vt:lpstr>BNB Improvements</vt:lpstr>
      <vt:lpstr>Milestones for Near and Far Detector Delivery</vt:lpstr>
      <vt:lpstr>Program Schedule</vt:lpstr>
      <vt:lpstr>Main Funding Sources</vt:lpstr>
      <vt:lpstr>Main International Agreements</vt:lpstr>
      <vt:lpstr>SBN Institutions and Authors</vt:lpstr>
      <vt:lpstr>FTEs for Delivery of Detectors</vt:lpstr>
      <vt:lpstr>SBN Organization</vt:lpstr>
      <vt:lpstr>Conclusions</vt:lpstr>
      <vt:lpstr>Conclusions </vt:lpstr>
      <vt:lpstr>T600 Entering CERN Cleanroom</vt:lpstr>
      <vt:lpstr>Institution List</vt:lpstr>
      <vt:lpstr>SBN Authors and Institutions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Peter J Wilson</cp:lastModifiedBy>
  <cp:revision>228</cp:revision>
  <cp:lastPrinted>2015-01-15T15:07:43Z</cp:lastPrinted>
  <dcterms:created xsi:type="dcterms:W3CDTF">2014-01-03T20:18:13Z</dcterms:created>
  <dcterms:modified xsi:type="dcterms:W3CDTF">2015-01-15T15:31:32Z</dcterms:modified>
</cp:coreProperties>
</file>