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64" r:id="rId8"/>
    <p:sldId id="265" r:id="rId9"/>
    <p:sldId id="259" r:id="rId10"/>
    <p:sldId id="26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2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4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6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7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5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9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6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4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F400-3D1A-4BA8-9266-04667B1C365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FA226-A503-42F1-AFB7-9BDB8E02A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90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Keeping a 20 tick </a:t>
            </a:r>
            <a:r>
              <a:rPr lang="en-US" sz="3200" dirty="0" err="1" smtClean="0"/>
              <a:t>NOvA</a:t>
            </a:r>
            <a:r>
              <a:rPr lang="en-US" sz="3200" dirty="0" smtClean="0"/>
              <a:t> cycle and using the TLG to flex the duty cycles to the experiments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308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1" y="762000"/>
            <a:ext cx="88736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00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Muon Campus era TLG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Instead of locking the complex into one of the considered scenarios, allow multiple scenarios</a:t>
            </a:r>
          </a:p>
          <a:p>
            <a:r>
              <a:rPr lang="en-US" dirty="0" smtClean="0"/>
              <a:t>Build time lines that allow easy switch between the scenarios</a:t>
            </a:r>
          </a:p>
          <a:p>
            <a:r>
              <a:rPr lang="en-US" dirty="0" smtClean="0"/>
              <a:t>If flexible operation can be made to work, this becomes purely a Program Planning issue with complete greatly increased freedom</a:t>
            </a:r>
          </a:p>
          <a:p>
            <a:r>
              <a:rPr lang="en-US" dirty="0" smtClean="0"/>
              <a:t>Consider the 20 tick </a:t>
            </a:r>
            <a:r>
              <a:rPr lang="en-US" dirty="0" err="1" smtClean="0"/>
              <a:t>NOvA</a:t>
            </a:r>
            <a:r>
              <a:rPr lang="en-US" dirty="0" smtClean="0"/>
              <a:t> cycle scenarios to maximize flexibility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6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tick </a:t>
            </a:r>
            <a:r>
              <a:rPr lang="en-US" dirty="0" err="1" smtClean="0"/>
              <a:t>NOvA</a:t>
            </a:r>
            <a:r>
              <a:rPr lang="en-US" dirty="0" smtClean="0"/>
              <a:t> cycles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-2</a:t>
            </a:r>
          </a:p>
          <a:p>
            <a:pPr lvl="1"/>
            <a:r>
              <a:rPr lang="en-US" dirty="0" smtClean="0"/>
              <a:t>Scenario A</a:t>
            </a:r>
          </a:p>
          <a:p>
            <a:pPr lvl="2"/>
            <a:r>
              <a:rPr lang="en-US" dirty="0" smtClean="0"/>
              <a:t>12 Booster batches to </a:t>
            </a:r>
            <a:r>
              <a:rPr lang="en-US" dirty="0" err="1" smtClean="0"/>
              <a:t>NOvA</a:t>
            </a:r>
            <a:r>
              <a:rPr lang="en-US" dirty="0" smtClean="0"/>
              <a:t> (100% of baseline)</a:t>
            </a:r>
          </a:p>
          <a:p>
            <a:pPr lvl="2"/>
            <a:r>
              <a:rPr lang="en-US" dirty="0" smtClean="0"/>
              <a:t>3 Booster batches to g-2 (75% of baseline)</a:t>
            </a:r>
          </a:p>
          <a:p>
            <a:pPr lvl="2"/>
            <a:r>
              <a:rPr lang="en-US" dirty="0" smtClean="0"/>
              <a:t>5 Booster batches to </a:t>
            </a:r>
            <a:r>
              <a:rPr lang="en-US" dirty="0" err="1" smtClean="0"/>
              <a:t>bnb</a:t>
            </a:r>
            <a:r>
              <a:rPr lang="en-US" dirty="0" smtClean="0"/>
              <a:t> (125% of baseline)</a:t>
            </a:r>
          </a:p>
          <a:p>
            <a:pPr lvl="1"/>
            <a:r>
              <a:rPr lang="en-US" dirty="0"/>
              <a:t>Scenario </a:t>
            </a:r>
            <a:r>
              <a:rPr lang="en-US" dirty="0" smtClean="0"/>
              <a:t>B</a:t>
            </a:r>
            <a:endParaRPr lang="en-US" dirty="0"/>
          </a:p>
          <a:p>
            <a:pPr lvl="2"/>
            <a:r>
              <a:rPr lang="en-US" dirty="0" smtClean="0"/>
              <a:t>11 </a:t>
            </a:r>
            <a:r>
              <a:rPr lang="en-US" dirty="0"/>
              <a:t>Booster batches to </a:t>
            </a:r>
            <a:r>
              <a:rPr lang="en-US" dirty="0" err="1" smtClean="0"/>
              <a:t>NOvA</a:t>
            </a:r>
            <a:r>
              <a:rPr lang="en-US" dirty="0" smtClean="0"/>
              <a:t> (92% of baseline)</a:t>
            </a:r>
            <a:endParaRPr lang="en-US" dirty="0"/>
          </a:p>
          <a:p>
            <a:pPr lvl="2"/>
            <a:r>
              <a:rPr lang="en-US" dirty="0" smtClean="0"/>
              <a:t>4 </a:t>
            </a:r>
            <a:r>
              <a:rPr lang="en-US" dirty="0"/>
              <a:t>Booster batches to </a:t>
            </a:r>
            <a:r>
              <a:rPr lang="en-US" dirty="0" smtClean="0"/>
              <a:t>g-2</a:t>
            </a:r>
            <a:r>
              <a:rPr lang="en-US" dirty="0"/>
              <a:t>(100% of baseline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5 Booster batches to </a:t>
            </a:r>
            <a:r>
              <a:rPr lang="en-US" dirty="0" err="1" smtClean="0"/>
              <a:t>bnb</a:t>
            </a:r>
            <a:r>
              <a:rPr lang="en-US" dirty="0" smtClean="0"/>
              <a:t>(125% </a:t>
            </a:r>
            <a:r>
              <a:rPr lang="en-US" dirty="0"/>
              <a:t>of baseline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4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tick </a:t>
            </a:r>
            <a:r>
              <a:rPr lang="en-US" dirty="0" err="1" smtClean="0"/>
              <a:t>NOvA</a:t>
            </a:r>
            <a:r>
              <a:rPr lang="en-US" dirty="0" smtClean="0"/>
              <a:t> cycles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Mu2e (allows for 54 msec spill)</a:t>
            </a:r>
          </a:p>
          <a:p>
            <a:pPr lvl="1"/>
            <a:r>
              <a:rPr lang="en-US" dirty="0" smtClean="0"/>
              <a:t>Scenario A</a:t>
            </a:r>
          </a:p>
          <a:p>
            <a:pPr lvl="2"/>
            <a:r>
              <a:rPr lang="en-US" dirty="0" smtClean="0"/>
              <a:t>12 Booster batches to </a:t>
            </a:r>
            <a:r>
              <a:rPr lang="en-US" dirty="0" err="1" smtClean="0"/>
              <a:t>NOvA</a:t>
            </a:r>
            <a:r>
              <a:rPr lang="en-US" dirty="0"/>
              <a:t> </a:t>
            </a:r>
            <a:r>
              <a:rPr lang="en-US" dirty="0" smtClean="0"/>
              <a:t>(100% </a:t>
            </a:r>
            <a:r>
              <a:rPr lang="en-US" dirty="0"/>
              <a:t>of </a:t>
            </a:r>
            <a:r>
              <a:rPr lang="en-US" dirty="0" smtClean="0"/>
              <a:t>baseline)</a:t>
            </a:r>
          </a:p>
          <a:p>
            <a:pPr lvl="2"/>
            <a:r>
              <a:rPr lang="en-US" dirty="0" smtClean="0"/>
              <a:t>1 Booster batches to Mu2e</a:t>
            </a:r>
            <a:r>
              <a:rPr lang="en-US" dirty="0"/>
              <a:t> </a:t>
            </a:r>
            <a:r>
              <a:rPr lang="en-US" dirty="0" smtClean="0"/>
              <a:t>(50% </a:t>
            </a:r>
            <a:r>
              <a:rPr lang="en-US" dirty="0"/>
              <a:t>of </a:t>
            </a:r>
            <a:r>
              <a:rPr lang="en-US" dirty="0" smtClean="0"/>
              <a:t>baseline)</a:t>
            </a:r>
          </a:p>
          <a:p>
            <a:pPr lvl="2"/>
            <a:r>
              <a:rPr lang="en-US" dirty="0"/>
              <a:t>7</a:t>
            </a:r>
            <a:r>
              <a:rPr lang="en-US" dirty="0" smtClean="0"/>
              <a:t> Booster batches to </a:t>
            </a:r>
            <a:r>
              <a:rPr lang="en-US" dirty="0" err="1" smtClean="0"/>
              <a:t>bnb</a:t>
            </a:r>
            <a:r>
              <a:rPr lang="en-US" dirty="0"/>
              <a:t> </a:t>
            </a:r>
            <a:r>
              <a:rPr lang="en-US" dirty="0" smtClean="0"/>
              <a:t>(117% </a:t>
            </a:r>
            <a:r>
              <a:rPr lang="en-US" dirty="0"/>
              <a:t>of </a:t>
            </a:r>
            <a:r>
              <a:rPr lang="en-US" dirty="0" smtClean="0"/>
              <a:t>baseline)</a:t>
            </a:r>
          </a:p>
          <a:p>
            <a:pPr lvl="1"/>
            <a:r>
              <a:rPr lang="en-US" dirty="0"/>
              <a:t>Scenario </a:t>
            </a:r>
            <a:r>
              <a:rPr lang="en-US" dirty="0" smtClean="0"/>
              <a:t>B</a:t>
            </a:r>
            <a:endParaRPr lang="en-US" dirty="0"/>
          </a:p>
          <a:p>
            <a:pPr lvl="2"/>
            <a:r>
              <a:rPr lang="en-US" dirty="0" smtClean="0"/>
              <a:t>10 </a:t>
            </a:r>
            <a:r>
              <a:rPr lang="en-US" dirty="0"/>
              <a:t>Booster batches to </a:t>
            </a:r>
            <a:r>
              <a:rPr lang="en-US" dirty="0" err="1" smtClean="0"/>
              <a:t>NOvA</a:t>
            </a:r>
            <a:r>
              <a:rPr lang="en-US" dirty="0"/>
              <a:t> </a:t>
            </a:r>
            <a:r>
              <a:rPr lang="en-US" dirty="0" smtClean="0"/>
              <a:t>(83% </a:t>
            </a:r>
            <a:r>
              <a:rPr lang="en-US" dirty="0"/>
              <a:t>of </a:t>
            </a:r>
            <a:r>
              <a:rPr lang="en-US" dirty="0" smtClean="0"/>
              <a:t>baseline)</a:t>
            </a:r>
            <a:endParaRPr lang="en-US" dirty="0"/>
          </a:p>
          <a:p>
            <a:pPr lvl="2"/>
            <a:r>
              <a:rPr lang="en-US" dirty="0" smtClean="0"/>
              <a:t>2 </a:t>
            </a:r>
            <a:r>
              <a:rPr lang="en-US" dirty="0"/>
              <a:t>Booster batches to </a:t>
            </a:r>
            <a:r>
              <a:rPr lang="en-US" dirty="0" smtClean="0"/>
              <a:t>Mu2e</a:t>
            </a:r>
            <a:r>
              <a:rPr lang="en-US" dirty="0"/>
              <a:t> (100% of </a:t>
            </a:r>
            <a:r>
              <a:rPr lang="en-US" dirty="0" smtClean="0"/>
              <a:t>baseline)</a:t>
            </a:r>
            <a:endParaRPr lang="en-US" dirty="0"/>
          </a:p>
          <a:p>
            <a:pPr lvl="2"/>
            <a:r>
              <a:rPr lang="en-US" dirty="0" smtClean="0"/>
              <a:t>8 </a:t>
            </a:r>
            <a:r>
              <a:rPr lang="en-US" dirty="0"/>
              <a:t>Booster batches to </a:t>
            </a:r>
            <a:r>
              <a:rPr lang="en-US" dirty="0" err="1" smtClean="0"/>
              <a:t>bnb</a:t>
            </a:r>
            <a:r>
              <a:rPr lang="en-US" dirty="0"/>
              <a:t> (</a:t>
            </a:r>
            <a:r>
              <a:rPr lang="en-US" dirty="0" smtClean="0"/>
              <a:t>133% </a:t>
            </a:r>
            <a:r>
              <a:rPr lang="en-US" dirty="0"/>
              <a:t>of </a:t>
            </a:r>
            <a:r>
              <a:rPr lang="en-US" dirty="0" smtClean="0"/>
              <a:t>baseline)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7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4588" y="711284"/>
            <a:ext cx="8972438" cy="1743682"/>
            <a:chOff x="238282" y="410605"/>
            <a:chExt cx="8972438" cy="1743682"/>
          </a:xfrm>
        </p:grpSpPr>
        <p:sp>
          <p:nvSpPr>
            <p:cNvPr id="5" name="Rectangle 4"/>
            <p:cNvSpPr/>
            <p:nvPr/>
          </p:nvSpPr>
          <p:spPr>
            <a:xfrm>
              <a:off x="30726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1322" y="102196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5382" y="102196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1944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350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7562" y="102196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162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568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3974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4380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4786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5192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5598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6004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6410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6816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7222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7628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8034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084402" y="1021968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8846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92522" y="102196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96582" y="102196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064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60470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908762" y="102196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1282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516882" y="1021968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444712" y="70754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735684" y="70532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1040854" y="70680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1346024" y="70828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657343" y="70976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1962513" y="71124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267683" y="71272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2572853" y="71420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878023" y="69328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3183193" y="69476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3482214" y="69624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787384" y="69476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4092554" y="69624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4397724" y="69772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4702894" y="69920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5008064" y="700685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5313234" y="70152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5618404" y="70300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5923574" y="70448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6228744" y="70596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6533914" y="70744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6839084" y="70892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7144254" y="71040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7449424" y="71188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7754594" y="71336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8059764" y="71484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8364934" y="71568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8670104" y="717168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27182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7588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7994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8400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48806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79212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09618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40024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70430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00836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31242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61648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92054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22460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52866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83272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13678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4084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4490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4896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353020" y="1343888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65708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6114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26520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56926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87332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817738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481440" y="134388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739742" y="106814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043802" y="106994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347862" y="107173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51922" y="107352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955982" y="107531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260042" y="107711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564102" y="107890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868162" y="108069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172222" y="108249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476282" y="108428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80342" y="108607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084402" y="108787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388462" y="108966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692522" y="109145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996582" y="109324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00642" y="109504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604702" y="109683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908762" y="109862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212822" y="110042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516882" y="110221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1820" y="104505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84000" y="104649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096180" y="104792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434572" y="104936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519062" y="104505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792120" y="106651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901195" y="104982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9347" y="104649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687767" y="137988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E3</a:t>
              </a:r>
              <a:endParaRPr lang="en-US" sz="12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635079" y="136697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841719" y="137257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Ex</a:t>
              </a:r>
              <a:endParaRPr lang="en-US" sz="12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31679" y="137795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58508" y="136540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Ex</a:t>
              </a:r>
              <a:endParaRPr lang="en-US" sz="1200" dirty="0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2550381" y="1681265"/>
              <a:ext cx="125606" cy="146670"/>
              <a:chOff x="4497007" y="6001599"/>
              <a:chExt cx="125606" cy="146670"/>
            </a:xfrm>
          </p:grpSpPr>
          <p:cxnSp>
            <p:nvCxnSpPr>
              <p:cNvPr id="163" name="Straight Arrow Connector 162"/>
              <p:cNvCxnSpPr/>
              <p:nvPr/>
            </p:nvCxnSpPr>
            <p:spPr>
              <a:xfrm flipH="1">
                <a:off x="4497007" y="6001866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/>
              <p:cNvCxnSpPr/>
              <p:nvPr/>
            </p:nvCxnSpPr>
            <p:spPr>
              <a:xfrm flipH="1">
                <a:off x="4579685" y="6001599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Arrow Connector 164"/>
              <p:cNvCxnSpPr/>
              <p:nvPr/>
            </p:nvCxnSpPr>
            <p:spPr>
              <a:xfrm flipH="1">
                <a:off x="4537839" y="6001599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/>
              <p:nvPr/>
            </p:nvCxnSpPr>
            <p:spPr>
              <a:xfrm flipH="1">
                <a:off x="4622613" y="6001599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>
              <a:off x="1438690" y="1685574"/>
              <a:ext cx="334120" cy="142094"/>
              <a:chOff x="4416049" y="4718506"/>
              <a:chExt cx="334120" cy="142094"/>
            </a:xfrm>
          </p:grpSpPr>
          <p:cxnSp>
            <p:nvCxnSpPr>
              <p:cNvPr id="155" name="Straight Arrow Connector 154"/>
              <p:cNvCxnSpPr/>
              <p:nvPr/>
            </p:nvCxnSpPr>
            <p:spPr>
              <a:xfrm flipH="1">
                <a:off x="460746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>
              <a:xfrm flipH="1">
                <a:off x="4701397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/>
              <p:nvPr/>
            </p:nvCxnSpPr>
            <p:spPr>
              <a:xfrm flipH="1">
                <a:off x="4653854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/>
              <p:nvPr/>
            </p:nvCxnSpPr>
            <p:spPr>
              <a:xfrm flipH="1">
                <a:off x="4750169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Arrow Connector 158"/>
              <p:cNvCxnSpPr/>
              <p:nvPr/>
            </p:nvCxnSpPr>
            <p:spPr>
              <a:xfrm flipH="1">
                <a:off x="4416049" y="4719022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/>
              <p:nvPr/>
            </p:nvCxnSpPr>
            <p:spPr>
              <a:xfrm flipH="1">
                <a:off x="4509982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Arrow Connector 160"/>
              <p:cNvCxnSpPr/>
              <p:nvPr/>
            </p:nvCxnSpPr>
            <p:spPr>
              <a:xfrm flipH="1">
                <a:off x="4462440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Arrow Connector 161"/>
              <p:cNvCxnSpPr/>
              <p:nvPr/>
            </p:nvCxnSpPr>
            <p:spPr>
              <a:xfrm flipH="1">
                <a:off x="455875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/>
            <p:cNvGrpSpPr/>
            <p:nvPr/>
          </p:nvGrpSpPr>
          <p:grpSpPr>
            <a:xfrm>
              <a:off x="8620831" y="1678015"/>
              <a:ext cx="125606" cy="146670"/>
              <a:chOff x="4497007" y="6001599"/>
              <a:chExt cx="125606" cy="146670"/>
            </a:xfrm>
          </p:grpSpPr>
          <p:cxnSp>
            <p:nvCxnSpPr>
              <p:cNvPr id="151" name="Straight Arrow Connector 150"/>
              <p:cNvCxnSpPr/>
              <p:nvPr/>
            </p:nvCxnSpPr>
            <p:spPr>
              <a:xfrm flipH="1">
                <a:off x="4497007" y="6001866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/>
              <p:nvPr/>
            </p:nvCxnSpPr>
            <p:spPr>
              <a:xfrm flipH="1">
                <a:off x="4579685" y="6001599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/>
              <p:nvPr/>
            </p:nvCxnSpPr>
            <p:spPr>
              <a:xfrm flipH="1">
                <a:off x="4537839" y="6001599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 flipH="1">
                <a:off x="4622613" y="6001599"/>
                <a:ext cx="0" cy="14640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7509140" y="1682324"/>
              <a:ext cx="334120" cy="142094"/>
              <a:chOff x="4416049" y="4718506"/>
              <a:chExt cx="334120" cy="142094"/>
            </a:xfrm>
          </p:grpSpPr>
          <p:cxnSp>
            <p:nvCxnSpPr>
              <p:cNvPr id="143" name="Straight Arrow Connector 142"/>
              <p:cNvCxnSpPr/>
              <p:nvPr/>
            </p:nvCxnSpPr>
            <p:spPr>
              <a:xfrm flipH="1">
                <a:off x="460746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Arrow Connector 143"/>
              <p:cNvCxnSpPr/>
              <p:nvPr/>
            </p:nvCxnSpPr>
            <p:spPr>
              <a:xfrm flipH="1">
                <a:off x="4701397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Arrow Connector 144"/>
              <p:cNvCxnSpPr/>
              <p:nvPr/>
            </p:nvCxnSpPr>
            <p:spPr>
              <a:xfrm flipH="1">
                <a:off x="4653854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Arrow Connector 145"/>
              <p:cNvCxnSpPr/>
              <p:nvPr/>
            </p:nvCxnSpPr>
            <p:spPr>
              <a:xfrm flipH="1">
                <a:off x="4750169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 flipH="1">
                <a:off x="4416049" y="4719022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 flipH="1">
                <a:off x="4509982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flipH="1">
                <a:off x="4462440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Arrow Connector 149"/>
              <p:cNvCxnSpPr/>
              <p:nvPr/>
            </p:nvCxnSpPr>
            <p:spPr>
              <a:xfrm flipH="1">
                <a:off x="455875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>
              <a:off x="6527897" y="1665808"/>
              <a:ext cx="0" cy="211480"/>
            </a:xfrm>
            <a:prstGeom prst="straightConnector1">
              <a:avLst/>
            </a:prstGeom>
            <a:ln>
              <a:solidFill>
                <a:srgbClr val="00B050"/>
              </a:solidFill>
              <a:headEnd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5945237" y="1877288"/>
              <a:ext cx="114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To MI for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NOvA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8802711" y="1336582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786178" y="137257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E3</a:t>
              </a:r>
              <a:endParaRPr lang="en-US" sz="12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8802711" y="1023761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flipV="1">
              <a:off x="8947053" y="70776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8802711" y="108966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>
              <a:off x="422619" y="1665808"/>
              <a:ext cx="0" cy="211480"/>
            </a:xfrm>
            <a:prstGeom prst="straightConnector1">
              <a:avLst/>
            </a:prstGeom>
            <a:ln>
              <a:solidFill>
                <a:srgbClr val="00B050"/>
              </a:solidFill>
              <a:headEnd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238282" y="1877288"/>
              <a:ext cx="114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To MI for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NOvA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94597" y="431744"/>
              <a:ext cx="2821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8817238" y="443804"/>
              <a:ext cx="300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8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927161" y="420726"/>
              <a:ext cx="268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59818" y="443804"/>
              <a:ext cx="3495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49754" y="428969"/>
              <a:ext cx="3495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692522" y="443804"/>
              <a:ext cx="2821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735857" y="410605"/>
              <a:ext cx="300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8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847498" y="422206"/>
              <a:ext cx="268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47961" y="2686151"/>
            <a:ext cx="8945802" cy="1740482"/>
            <a:chOff x="271820" y="2245492"/>
            <a:chExt cx="8945802" cy="1740482"/>
          </a:xfrm>
        </p:grpSpPr>
        <p:sp>
          <p:nvSpPr>
            <p:cNvPr id="168" name="Rectangle 167"/>
            <p:cNvSpPr/>
            <p:nvPr/>
          </p:nvSpPr>
          <p:spPr>
            <a:xfrm>
              <a:off x="30794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1200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91606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22012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52418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82824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13230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43636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74042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04448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34854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65260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95666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26072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56478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486884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17290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47696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578102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6085080" y="2851174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638914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669320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699726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30132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760538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790944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8213500" y="285117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8517560" y="28511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6" name="Straight Arrow Connector 195"/>
            <p:cNvCxnSpPr/>
            <p:nvPr/>
          </p:nvCxnSpPr>
          <p:spPr>
            <a:xfrm flipV="1">
              <a:off x="445390" y="2536753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/>
            <p:nvPr/>
          </p:nvCxnSpPr>
          <p:spPr>
            <a:xfrm flipV="1">
              <a:off x="736362" y="253453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flipV="1">
              <a:off x="1041532" y="253601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 flipV="1">
              <a:off x="1346702" y="253749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flipV="1">
              <a:off x="1658021" y="253897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 flipV="1">
              <a:off x="1963191" y="254045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 flipV="1">
              <a:off x="2268361" y="254193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/>
            <p:nvPr/>
          </p:nvCxnSpPr>
          <p:spPr>
            <a:xfrm flipV="1">
              <a:off x="2573531" y="254341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/>
            <p:nvPr/>
          </p:nvCxnSpPr>
          <p:spPr>
            <a:xfrm flipV="1">
              <a:off x="2878701" y="252249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>
            <a:xfrm flipV="1">
              <a:off x="3183871" y="252397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>
            <a:xfrm flipV="1">
              <a:off x="3482892" y="252545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Arrow Connector 206"/>
            <p:cNvCxnSpPr/>
            <p:nvPr/>
          </p:nvCxnSpPr>
          <p:spPr>
            <a:xfrm flipV="1">
              <a:off x="3788062" y="252397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 flipV="1">
              <a:off x="4093232" y="252545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flipV="1">
              <a:off x="4398402" y="252693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 flipV="1">
              <a:off x="4703572" y="252841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/>
            <p:nvPr/>
          </p:nvCxnSpPr>
          <p:spPr>
            <a:xfrm flipV="1">
              <a:off x="5008742" y="2529891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/>
            <p:nvPr/>
          </p:nvCxnSpPr>
          <p:spPr>
            <a:xfrm flipV="1">
              <a:off x="5313912" y="253073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 flipV="1">
              <a:off x="5619082" y="253221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/>
            <p:nvPr/>
          </p:nvCxnSpPr>
          <p:spPr>
            <a:xfrm flipV="1">
              <a:off x="5924252" y="253369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/>
            <p:nvPr/>
          </p:nvCxnSpPr>
          <p:spPr>
            <a:xfrm flipV="1">
              <a:off x="6229422" y="253517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/>
            <p:nvPr/>
          </p:nvCxnSpPr>
          <p:spPr>
            <a:xfrm flipV="1">
              <a:off x="6534592" y="253665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/>
            <p:nvPr/>
          </p:nvCxnSpPr>
          <p:spPr>
            <a:xfrm flipV="1">
              <a:off x="6839762" y="253813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 flipV="1">
              <a:off x="7144932" y="253961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/>
            <p:nvPr/>
          </p:nvCxnSpPr>
          <p:spPr>
            <a:xfrm flipV="1">
              <a:off x="7450102" y="254109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 flipV="1">
              <a:off x="7755272" y="254257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/>
            <p:nvPr/>
          </p:nvCxnSpPr>
          <p:spPr>
            <a:xfrm flipV="1">
              <a:off x="8060442" y="254405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/>
            <p:nvPr/>
          </p:nvCxnSpPr>
          <p:spPr>
            <a:xfrm flipV="1">
              <a:off x="8365612" y="254489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/>
            <p:nvPr/>
          </p:nvCxnSpPr>
          <p:spPr>
            <a:xfrm flipV="1">
              <a:off x="8670782" y="254637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Rectangle 223"/>
            <p:cNvSpPr/>
            <p:nvPr/>
          </p:nvSpPr>
          <p:spPr>
            <a:xfrm>
              <a:off x="27249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7655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88061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118467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48873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79279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09685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40091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70497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300903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31309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361715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392121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422527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452933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483339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513745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44151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574557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604963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6353698" y="3173094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665775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96181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726587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756993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787399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817805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8482118" y="3173094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2740420" y="289735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3044480" y="289914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3348540" y="290093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3652600" y="290273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3956660" y="290452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4260720" y="290631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4564780" y="290811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4868840" y="290990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5172900" y="291169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5476960" y="291349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781020" y="291528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6085080" y="291707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6389140" y="291886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6693200" y="292066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6997260" y="292245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7301320" y="292424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7605380" y="292604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7909440" y="292783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8213500" y="292962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8517560" y="293142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272498" y="287426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1184678" y="287569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2096858" y="287713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2435250" y="287856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1519740" y="287426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792798" y="289571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901873" y="287902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560025" y="287569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2976245" y="320908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Ey</a:t>
              </a:r>
              <a:endParaRPr lang="en-US" sz="1200" dirty="0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6635757" y="319618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7842397" y="320178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532357" y="320716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1759186" y="319461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grpSp>
          <p:nvGrpSpPr>
            <p:cNvPr id="285" name="Group 284"/>
            <p:cNvGrpSpPr/>
            <p:nvPr/>
          </p:nvGrpSpPr>
          <p:grpSpPr>
            <a:xfrm>
              <a:off x="1439368" y="3514780"/>
              <a:ext cx="334120" cy="142094"/>
              <a:chOff x="4416049" y="4718506"/>
              <a:chExt cx="334120" cy="142094"/>
            </a:xfrm>
          </p:grpSpPr>
          <p:cxnSp>
            <p:nvCxnSpPr>
              <p:cNvPr id="328" name="Straight Arrow Connector 327"/>
              <p:cNvCxnSpPr/>
              <p:nvPr/>
            </p:nvCxnSpPr>
            <p:spPr>
              <a:xfrm flipH="1">
                <a:off x="460746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Arrow Connector 328"/>
              <p:cNvCxnSpPr/>
              <p:nvPr/>
            </p:nvCxnSpPr>
            <p:spPr>
              <a:xfrm flipH="1">
                <a:off x="4701397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Arrow Connector 329"/>
              <p:cNvCxnSpPr/>
              <p:nvPr/>
            </p:nvCxnSpPr>
            <p:spPr>
              <a:xfrm flipH="1">
                <a:off x="4653854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Arrow Connector 330"/>
              <p:cNvCxnSpPr/>
              <p:nvPr/>
            </p:nvCxnSpPr>
            <p:spPr>
              <a:xfrm flipH="1">
                <a:off x="4750169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Arrow Connector 331"/>
              <p:cNvCxnSpPr/>
              <p:nvPr/>
            </p:nvCxnSpPr>
            <p:spPr>
              <a:xfrm flipH="1">
                <a:off x="4416049" y="4719022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Arrow Connector 332"/>
              <p:cNvCxnSpPr/>
              <p:nvPr/>
            </p:nvCxnSpPr>
            <p:spPr>
              <a:xfrm flipH="1">
                <a:off x="4509982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Arrow Connector 333"/>
              <p:cNvCxnSpPr/>
              <p:nvPr/>
            </p:nvCxnSpPr>
            <p:spPr>
              <a:xfrm flipH="1">
                <a:off x="4462440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Arrow Connector 334"/>
              <p:cNvCxnSpPr/>
              <p:nvPr/>
            </p:nvCxnSpPr>
            <p:spPr>
              <a:xfrm flipH="1">
                <a:off x="455875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7509818" y="3511530"/>
              <a:ext cx="334120" cy="142094"/>
              <a:chOff x="4416049" y="4718506"/>
              <a:chExt cx="334120" cy="142094"/>
            </a:xfrm>
          </p:grpSpPr>
          <p:cxnSp>
            <p:nvCxnSpPr>
              <p:cNvPr id="320" name="Straight Arrow Connector 319"/>
              <p:cNvCxnSpPr/>
              <p:nvPr/>
            </p:nvCxnSpPr>
            <p:spPr>
              <a:xfrm flipH="1">
                <a:off x="460746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Arrow Connector 320"/>
              <p:cNvCxnSpPr/>
              <p:nvPr/>
            </p:nvCxnSpPr>
            <p:spPr>
              <a:xfrm flipH="1">
                <a:off x="4701397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Arrow Connector 321"/>
              <p:cNvCxnSpPr/>
              <p:nvPr/>
            </p:nvCxnSpPr>
            <p:spPr>
              <a:xfrm flipH="1">
                <a:off x="4653854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Arrow Connector 322"/>
              <p:cNvCxnSpPr/>
              <p:nvPr/>
            </p:nvCxnSpPr>
            <p:spPr>
              <a:xfrm flipH="1">
                <a:off x="4750169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Arrow Connector 323"/>
              <p:cNvCxnSpPr/>
              <p:nvPr/>
            </p:nvCxnSpPr>
            <p:spPr>
              <a:xfrm flipH="1">
                <a:off x="4416049" y="4719022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Arrow Connector 324"/>
              <p:cNvCxnSpPr/>
              <p:nvPr/>
            </p:nvCxnSpPr>
            <p:spPr>
              <a:xfrm flipH="1">
                <a:off x="4509982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Arrow Connector 325"/>
              <p:cNvCxnSpPr/>
              <p:nvPr/>
            </p:nvCxnSpPr>
            <p:spPr>
              <a:xfrm flipH="1">
                <a:off x="4462440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Arrow Connector 326"/>
              <p:cNvCxnSpPr/>
              <p:nvPr/>
            </p:nvCxnSpPr>
            <p:spPr>
              <a:xfrm flipH="1">
                <a:off x="455875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7" name="Straight Arrow Connector 286"/>
            <p:cNvCxnSpPr/>
            <p:nvPr/>
          </p:nvCxnSpPr>
          <p:spPr>
            <a:xfrm>
              <a:off x="6528575" y="3495014"/>
              <a:ext cx="0" cy="211480"/>
            </a:xfrm>
            <a:prstGeom prst="straightConnector1">
              <a:avLst/>
            </a:prstGeom>
            <a:ln>
              <a:solidFill>
                <a:srgbClr val="00B050"/>
              </a:solidFill>
              <a:headEnd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TextBox 287"/>
            <p:cNvSpPr txBox="1"/>
            <p:nvPr/>
          </p:nvSpPr>
          <p:spPr>
            <a:xfrm>
              <a:off x="5945915" y="3706494"/>
              <a:ext cx="114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To MI for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NOvA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grpSp>
          <p:nvGrpSpPr>
            <p:cNvPr id="289" name="Group 288"/>
            <p:cNvGrpSpPr/>
            <p:nvPr/>
          </p:nvGrpSpPr>
          <p:grpSpPr>
            <a:xfrm>
              <a:off x="2648171" y="3507353"/>
              <a:ext cx="334120" cy="142094"/>
              <a:chOff x="4416049" y="4718506"/>
              <a:chExt cx="334120" cy="142094"/>
            </a:xfrm>
          </p:grpSpPr>
          <p:cxnSp>
            <p:nvCxnSpPr>
              <p:cNvPr id="312" name="Straight Arrow Connector 311"/>
              <p:cNvCxnSpPr/>
              <p:nvPr/>
            </p:nvCxnSpPr>
            <p:spPr>
              <a:xfrm flipH="1">
                <a:off x="460746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Arrow Connector 312"/>
              <p:cNvCxnSpPr/>
              <p:nvPr/>
            </p:nvCxnSpPr>
            <p:spPr>
              <a:xfrm flipH="1">
                <a:off x="4701397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Arrow Connector 313"/>
              <p:cNvCxnSpPr/>
              <p:nvPr/>
            </p:nvCxnSpPr>
            <p:spPr>
              <a:xfrm flipH="1">
                <a:off x="4653854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Arrow Connector 314"/>
              <p:cNvCxnSpPr/>
              <p:nvPr/>
            </p:nvCxnSpPr>
            <p:spPr>
              <a:xfrm flipH="1">
                <a:off x="4750169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Arrow Connector 315"/>
              <p:cNvCxnSpPr/>
              <p:nvPr/>
            </p:nvCxnSpPr>
            <p:spPr>
              <a:xfrm flipH="1">
                <a:off x="4416049" y="4719022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Arrow Connector 316"/>
              <p:cNvCxnSpPr/>
              <p:nvPr/>
            </p:nvCxnSpPr>
            <p:spPr>
              <a:xfrm flipH="1">
                <a:off x="4509982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Arrow Connector 317"/>
              <p:cNvCxnSpPr/>
              <p:nvPr/>
            </p:nvCxnSpPr>
            <p:spPr>
              <a:xfrm flipH="1">
                <a:off x="4462440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Arrow Connector 318"/>
              <p:cNvCxnSpPr/>
              <p:nvPr/>
            </p:nvCxnSpPr>
            <p:spPr>
              <a:xfrm flipH="1">
                <a:off x="455875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0" name="Group 289"/>
            <p:cNvGrpSpPr/>
            <p:nvPr/>
          </p:nvGrpSpPr>
          <p:grpSpPr>
            <a:xfrm>
              <a:off x="8729552" y="3503564"/>
              <a:ext cx="334120" cy="142094"/>
              <a:chOff x="4416049" y="4718506"/>
              <a:chExt cx="334120" cy="142094"/>
            </a:xfrm>
          </p:grpSpPr>
          <p:cxnSp>
            <p:nvCxnSpPr>
              <p:cNvPr id="304" name="Straight Arrow Connector 303"/>
              <p:cNvCxnSpPr/>
              <p:nvPr/>
            </p:nvCxnSpPr>
            <p:spPr>
              <a:xfrm flipH="1">
                <a:off x="460746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Arrow Connector 304"/>
              <p:cNvCxnSpPr/>
              <p:nvPr/>
            </p:nvCxnSpPr>
            <p:spPr>
              <a:xfrm flipH="1">
                <a:off x="4701397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Arrow Connector 305"/>
              <p:cNvCxnSpPr/>
              <p:nvPr/>
            </p:nvCxnSpPr>
            <p:spPr>
              <a:xfrm flipH="1">
                <a:off x="4653854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Arrow Connector 306"/>
              <p:cNvCxnSpPr/>
              <p:nvPr/>
            </p:nvCxnSpPr>
            <p:spPr>
              <a:xfrm flipH="1">
                <a:off x="4750169" y="4718506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Arrow Connector 307"/>
              <p:cNvCxnSpPr/>
              <p:nvPr/>
            </p:nvCxnSpPr>
            <p:spPr>
              <a:xfrm flipH="1">
                <a:off x="4416049" y="4719022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Arrow Connector 308"/>
              <p:cNvCxnSpPr/>
              <p:nvPr/>
            </p:nvCxnSpPr>
            <p:spPr>
              <a:xfrm flipH="1">
                <a:off x="4509982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Arrow Connector 309"/>
              <p:cNvCxnSpPr/>
              <p:nvPr/>
            </p:nvCxnSpPr>
            <p:spPr>
              <a:xfrm flipH="1">
                <a:off x="4462440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Arrow Connector 310"/>
              <p:cNvCxnSpPr/>
              <p:nvPr/>
            </p:nvCxnSpPr>
            <p:spPr>
              <a:xfrm flipH="1">
                <a:off x="4558754" y="4718764"/>
                <a:ext cx="0" cy="1415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1" name="Rectangle 290"/>
            <p:cNvSpPr/>
            <p:nvPr/>
          </p:nvSpPr>
          <p:spPr>
            <a:xfrm>
              <a:off x="8786178" y="3173308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8809613" y="2843774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3" name="Straight Arrow Connector 292"/>
            <p:cNvCxnSpPr/>
            <p:nvPr/>
          </p:nvCxnSpPr>
          <p:spPr>
            <a:xfrm flipV="1">
              <a:off x="8962835" y="2538974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4" name="TextBox 293"/>
            <p:cNvSpPr txBox="1"/>
            <p:nvPr/>
          </p:nvSpPr>
          <p:spPr>
            <a:xfrm>
              <a:off x="8809613" y="292402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cxnSp>
          <p:nvCxnSpPr>
            <p:cNvPr id="295" name="Straight Arrow Connector 294"/>
            <p:cNvCxnSpPr/>
            <p:nvPr/>
          </p:nvCxnSpPr>
          <p:spPr>
            <a:xfrm>
              <a:off x="456157" y="3497495"/>
              <a:ext cx="0" cy="211480"/>
            </a:xfrm>
            <a:prstGeom prst="straightConnector1">
              <a:avLst/>
            </a:prstGeom>
            <a:ln>
              <a:solidFill>
                <a:srgbClr val="00B050"/>
              </a:solidFill>
              <a:headEnd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TextBox 295"/>
            <p:cNvSpPr txBox="1"/>
            <p:nvPr/>
          </p:nvSpPr>
          <p:spPr>
            <a:xfrm>
              <a:off x="271820" y="3708975"/>
              <a:ext cx="114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To MI for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NOvA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3012860" y="2245492"/>
              <a:ext cx="300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9</a:t>
              </a:r>
              <a:endParaRPr lang="en-US" sz="1200" dirty="0"/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6693200" y="2246972"/>
              <a:ext cx="2821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586824" y="2269375"/>
              <a:ext cx="2821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6366396" y="2256667"/>
              <a:ext cx="3495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285196" y="2267055"/>
              <a:ext cx="3495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1825227" y="2269968"/>
              <a:ext cx="268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7927161" y="2284735"/>
              <a:ext cx="268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47264" y="4436990"/>
            <a:ext cx="9110347" cy="1178589"/>
            <a:chOff x="-68560" y="4117759"/>
            <a:chExt cx="9110347" cy="1178589"/>
          </a:xfrm>
        </p:grpSpPr>
        <p:cxnSp>
          <p:nvCxnSpPr>
            <p:cNvPr id="337" name="Straight Connector 336"/>
            <p:cNvCxnSpPr/>
            <p:nvPr/>
          </p:nvCxnSpPr>
          <p:spPr>
            <a:xfrm>
              <a:off x="3481844" y="4117759"/>
              <a:ext cx="2606420" cy="11761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>
              <a:off x="3177784" y="4117759"/>
              <a:ext cx="30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>
              <a:off x="6070955" y="5293912"/>
              <a:ext cx="6074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flipH="1">
              <a:off x="528107" y="4117759"/>
              <a:ext cx="2649677" cy="11761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TextBox 340"/>
            <p:cNvSpPr txBox="1"/>
            <p:nvPr/>
          </p:nvSpPr>
          <p:spPr>
            <a:xfrm>
              <a:off x="2683453" y="4487424"/>
              <a:ext cx="1432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 ramp</a:t>
              </a:r>
              <a:endParaRPr lang="en-US" dirty="0"/>
            </a:p>
          </p:txBody>
        </p:sp>
        <p:cxnSp>
          <p:nvCxnSpPr>
            <p:cNvPr id="342" name="Straight Connector 341"/>
            <p:cNvCxnSpPr/>
            <p:nvPr/>
          </p:nvCxnSpPr>
          <p:spPr>
            <a:xfrm>
              <a:off x="-68560" y="5293912"/>
              <a:ext cx="6074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flipH="1">
              <a:off x="6684138" y="4267200"/>
              <a:ext cx="2357649" cy="1029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7" name="TextBox 346"/>
          <p:cNvSpPr txBox="1"/>
          <p:nvPr/>
        </p:nvSpPr>
        <p:spPr>
          <a:xfrm>
            <a:off x="3353140" y="209249"/>
            <a:ext cx="1842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-2 Scenarios</a:t>
            </a:r>
            <a:endParaRPr lang="en-US" dirty="0"/>
          </a:p>
        </p:txBody>
      </p:sp>
      <p:sp>
        <p:nvSpPr>
          <p:cNvPr id="348" name="TextBox 347"/>
          <p:cNvSpPr txBox="1"/>
          <p:nvPr/>
        </p:nvSpPr>
        <p:spPr>
          <a:xfrm>
            <a:off x="260102" y="5820676"/>
            <a:ext cx="779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Scenario A – Nova gets 12 (100%)/g-2 gets 12 (75%) / </a:t>
            </a:r>
            <a:r>
              <a:rPr lang="en-US" dirty="0" err="1" smtClean="0"/>
              <a:t>bnb</a:t>
            </a:r>
            <a:r>
              <a:rPr lang="en-US" dirty="0" smtClean="0"/>
              <a:t> gets 5 (125%)</a:t>
            </a:r>
          </a:p>
          <a:p>
            <a:r>
              <a:rPr lang="en-US" dirty="0" smtClean="0"/>
              <a:t>Scenario B - Nova gets 11 (92%)/g-2 gets 16 (100%) / </a:t>
            </a:r>
            <a:r>
              <a:rPr lang="en-US" dirty="0" err="1" smtClean="0"/>
              <a:t>bnb</a:t>
            </a:r>
            <a:r>
              <a:rPr lang="en-US" dirty="0" smtClean="0"/>
              <a:t> gets 5 (125%)</a:t>
            </a:r>
          </a:p>
        </p:txBody>
      </p:sp>
      <p:sp>
        <p:nvSpPr>
          <p:cNvPr id="2" name="Rectangle 1"/>
          <p:cNvSpPr/>
          <p:nvPr/>
        </p:nvSpPr>
        <p:spPr>
          <a:xfrm>
            <a:off x="193568" y="-73547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46" name="Rectangle 345"/>
          <p:cNvSpPr/>
          <p:nvPr/>
        </p:nvSpPr>
        <p:spPr>
          <a:xfrm>
            <a:off x="115789" y="440496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196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4089" y="459037"/>
            <a:ext cx="8970013" cy="1738001"/>
            <a:chOff x="237279" y="384918"/>
            <a:chExt cx="8970013" cy="1738001"/>
          </a:xfrm>
        </p:grpSpPr>
        <p:sp>
          <p:nvSpPr>
            <p:cNvPr id="5" name="TextBox 4"/>
            <p:cNvSpPr txBox="1"/>
            <p:nvPr/>
          </p:nvSpPr>
          <p:spPr>
            <a:xfrm>
              <a:off x="5744900" y="403608"/>
              <a:ext cx="3495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34548" y="384918"/>
              <a:ext cx="282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8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41805" y="390838"/>
              <a:ext cx="3495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20</a:t>
              </a:r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3834" y="990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789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195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1601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007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413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2819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225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3631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037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4443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4849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5255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661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6067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6473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6879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7285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7691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8097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85034" y="990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8909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9315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29721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0127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0533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209394" y="99060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513454" y="99060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441284" y="676179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732256" y="67396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1037426" y="6754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1342596" y="6769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653915" y="67840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59085" y="67988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2264255" y="68136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2569425" y="6828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2874595" y="66191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3179765" y="66339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3478786" y="66487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3783956" y="66339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4089126" y="66487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4394296" y="66635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4699466" y="66783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5004636" y="66931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5309806" y="67016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5614976" y="6716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5920146" y="6731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6225316" y="67460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6530486" y="67608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6835656" y="67756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7140826" y="6790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7445996" y="6805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7768014" y="66931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8056336" y="68348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8361506" y="6843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8666676" y="68580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26839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245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7651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18057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8463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8869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09275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9681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70087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00493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30899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61305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91711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22117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52523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82929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13335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43741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74147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04553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34959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65365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95771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26177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56583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86989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173952" y="131252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8478012" y="131252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736314" y="103677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040374" y="103857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44434" y="104036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48494" y="104215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952554" y="104395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256614" y="104574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560674" y="104753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864734" y="104933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168794" y="105112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472854" y="105291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776914" y="105470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080974" y="105650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385034" y="105829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689094" y="106008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993154" y="106188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297214" y="106367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601274" y="106546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905334" y="106726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209394" y="106905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513454" y="107084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68392" y="101368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180572" y="101512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092752" y="101655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431144" y="101799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515634" y="101368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788692" y="103514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897767" y="101845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55919" y="101512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344837" y="133045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E3</a:t>
              </a:r>
              <a:endParaRPr lang="en-US" sz="12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302979" y="133560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>
              <a:off x="6216579" y="1634440"/>
              <a:ext cx="0" cy="211480"/>
            </a:xfrm>
            <a:prstGeom prst="straightConnector1">
              <a:avLst/>
            </a:prstGeom>
            <a:ln>
              <a:solidFill>
                <a:srgbClr val="00B050"/>
              </a:solidFill>
              <a:headEnd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5661029" y="1845920"/>
              <a:ext cx="114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To MI for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NOvA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8756184" y="1314313"/>
              <a:ext cx="307164" cy="329089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799283" y="992393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 flipV="1">
              <a:off x="8943625" y="676393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8799283" y="105829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>
              <a:off x="6913083" y="1634840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7445893" y="1631944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7153155" y="1625878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7693593" y="1639025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1081835" y="1631945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>
              <a:off x="789097" y="1625879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>
              <a:off x="1329535" y="1639026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>
              <a:off x="1609011" y="1640506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8426037" y="134098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E3</a:t>
              </a:r>
              <a:endParaRPr lang="en-US" sz="12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37279" y="133733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E9</a:t>
              </a:r>
              <a:endParaRPr lang="en-US" sz="12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81630" y="389358"/>
              <a:ext cx="2821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407359" y="418652"/>
              <a:ext cx="282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8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29473" y="2763223"/>
            <a:ext cx="8977775" cy="1738912"/>
            <a:chOff x="250611" y="1967087"/>
            <a:chExt cx="8977775" cy="1738912"/>
          </a:xfrm>
        </p:grpSpPr>
        <p:sp>
          <p:nvSpPr>
            <p:cNvPr id="141" name="Rectangle 140"/>
            <p:cNvSpPr/>
            <p:nvPr/>
          </p:nvSpPr>
          <p:spPr>
            <a:xfrm>
              <a:off x="324928" y="257368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8988" y="257368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93304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23710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54116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84522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14928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45334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75740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06146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36552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66958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97364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27770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58176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88582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18988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49394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798008" y="2573680"/>
              <a:ext cx="304060" cy="321920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10206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406128" y="257368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710188" y="257368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01424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731830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62236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92642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823048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8534548" y="2573680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9" name="Straight Arrow Connector 168"/>
            <p:cNvCxnSpPr/>
            <p:nvPr/>
          </p:nvCxnSpPr>
          <p:spPr>
            <a:xfrm flipV="1">
              <a:off x="462378" y="2259259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 flipV="1">
              <a:off x="753350" y="22570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flipV="1">
              <a:off x="1058520" y="22585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 flipV="1">
              <a:off x="1363690" y="226000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flipV="1">
              <a:off x="1675009" y="226148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flipV="1">
              <a:off x="1980179" y="226296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/>
            <p:nvPr/>
          </p:nvCxnSpPr>
          <p:spPr>
            <a:xfrm flipV="1">
              <a:off x="2285349" y="22644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 flipV="1">
              <a:off x="2590519" y="22659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 flipV="1">
              <a:off x="2895689" y="224499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flipV="1">
              <a:off x="3200859" y="224647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flipV="1">
              <a:off x="3499880" y="224795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flipV="1">
              <a:off x="3805050" y="224647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/>
            <p:nvPr/>
          </p:nvCxnSpPr>
          <p:spPr>
            <a:xfrm flipV="1">
              <a:off x="4110220" y="224795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flipV="1">
              <a:off x="4415390" y="224943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flipV="1">
              <a:off x="4720560" y="225091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 flipV="1">
              <a:off x="5025730" y="2252397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flipV="1">
              <a:off x="5330900" y="22532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V="1">
              <a:off x="5636070" y="22547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flipV="1">
              <a:off x="5941240" y="225620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 flipV="1">
              <a:off x="6246410" y="225768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6551580" y="225916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flipV="1">
              <a:off x="6856750" y="226064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flipV="1">
              <a:off x="7161920" y="226212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/>
            <p:nvPr/>
          </p:nvCxnSpPr>
          <p:spPr>
            <a:xfrm flipV="1">
              <a:off x="7467090" y="226360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flipV="1">
              <a:off x="7789108" y="226888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 flipV="1">
              <a:off x="8077430" y="226656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/>
            <p:nvPr/>
          </p:nvCxnSpPr>
          <p:spPr>
            <a:xfrm flipV="1">
              <a:off x="8382600" y="226740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 flipV="1">
              <a:off x="8687770" y="2268880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/>
            <p:nvPr/>
          </p:nvSpPr>
          <p:spPr>
            <a:xfrm>
              <a:off x="28948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9354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89760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20166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50572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80978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11384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41790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72196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02602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33008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63414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93820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24226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54632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85038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515444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45850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76256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6066626" y="2895600"/>
              <a:ext cx="304060" cy="32192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637068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67474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97880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728286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758692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789098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819504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8499106" y="2895600"/>
              <a:ext cx="304060" cy="32192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2757408" y="261985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061468" y="262165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365528" y="262344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669588" y="262523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3973648" y="262703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4277708" y="262882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4581768" y="263061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4885828" y="263241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189888" y="263420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493948" y="263599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798008" y="263778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19</a:t>
              </a:r>
              <a:endParaRPr lang="en-US" sz="12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6102068" y="263958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406128" y="264137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6710188" y="264316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7014248" y="2644961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7318308" y="264675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7622368" y="264854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7926428" y="265034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8230488" y="2652133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8534548" y="2653926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89486" y="259676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201666" y="259820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2113846" y="259963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2452238" y="260107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1536728" y="2596768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1809786" y="2618222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918861" y="260153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577013" y="2598204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1C</a:t>
              </a:r>
              <a:endParaRPr lang="en-US" sz="1200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993910" y="2913530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Ey</a:t>
              </a:r>
              <a:endParaRPr lang="en-US" sz="1200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6324073" y="2918689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Ex</a:t>
              </a:r>
              <a:endParaRPr lang="en-US" sz="1200" dirty="0"/>
            </a:p>
          </p:txBody>
        </p:sp>
        <p:cxnSp>
          <p:nvCxnSpPr>
            <p:cNvPr id="255" name="Straight Arrow Connector 254"/>
            <p:cNvCxnSpPr/>
            <p:nvPr/>
          </p:nvCxnSpPr>
          <p:spPr>
            <a:xfrm>
              <a:off x="6237673" y="3217520"/>
              <a:ext cx="0" cy="211480"/>
            </a:xfrm>
            <a:prstGeom prst="straightConnector1">
              <a:avLst/>
            </a:prstGeom>
            <a:ln>
              <a:solidFill>
                <a:srgbClr val="00B050"/>
              </a:solidFill>
              <a:headEnd w="med" len="sm"/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TextBox 255"/>
            <p:cNvSpPr txBox="1"/>
            <p:nvPr/>
          </p:nvSpPr>
          <p:spPr>
            <a:xfrm>
              <a:off x="5682123" y="3429000"/>
              <a:ext cx="114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To MI for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NOvA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8777278" y="2897393"/>
              <a:ext cx="307164" cy="32908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8820377" y="2575473"/>
              <a:ext cx="304060" cy="32192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9" name="Straight Arrow Connector 258"/>
            <p:cNvCxnSpPr/>
            <p:nvPr/>
          </p:nvCxnSpPr>
          <p:spPr>
            <a:xfrm flipV="1">
              <a:off x="8964719" y="2259473"/>
              <a:ext cx="0" cy="304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259"/>
            <p:cNvSpPr txBox="1"/>
            <p:nvPr/>
          </p:nvSpPr>
          <p:spPr>
            <a:xfrm>
              <a:off x="8820377" y="2641375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1D</a:t>
              </a:r>
              <a:endParaRPr lang="en-US" sz="1200" dirty="0"/>
            </a:p>
          </p:txBody>
        </p:sp>
        <p:cxnSp>
          <p:nvCxnSpPr>
            <p:cNvPr id="261" name="Straight Arrow Connector 260"/>
            <p:cNvCxnSpPr/>
            <p:nvPr/>
          </p:nvCxnSpPr>
          <p:spPr>
            <a:xfrm>
              <a:off x="7231801" y="3226482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/>
            <p:nvPr/>
          </p:nvCxnSpPr>
          <p:spPr>
            <a:xfrm>
              <a:off x="9033889" y="3238902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/>
            <p:nvPr/>
          </p:nvCxnSpPr>
          <p:spPr>
            <a:xfrm>
              <a:off x="7764611" y="3223586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>
              <a:off x="7471873" y="3217520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/>
            <p:nvPr/>
          </p:nvCxnSpPr>
          <p:spPr>
            <a:xfrm>
              <a:off x="8012311" y="3230667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>
              <a:off x="8291787" y="3232147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/>
            <p:nvPr/>
          </p:nvCxnSpPr>
          <p:spPr>
            <a:xfrm>
              <a:off x="8543035" y="3230667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>
              <a:off x="8792081" y="3218120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Arrow Connector 268"/>
            <p:cNvCxnSpPr/>
            <p:nvPr/>
          </p:nvCxnSpPr>
          <p:spPr>
            <a:xfrm>
              <a:off x="1183382" y="3201433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Arrow Connector 269"/>
            <p:cNvCxnSpPr/>
            <p:nvPr/>
          </p:nvCxnSpPr>
          <p:spPr>
            <a:xfrm>
              <a:off x="2985470" y="3213853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Arrow Connector 270"/>
            <p:cNvCxnSpPr/>
            <p:nvPr/>
          </p:nvCxnSpPr>
          <p:spPr>
            <a:xfrm>
              <a:off x="1716192" y="3198537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>
              <a:off x="1423454" y="3192471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/>
            <p:nvPr/>
          </p:nvCxnSpPr>
          <p:spPr>
            <a:xfrm>
              <a:off x="1963892" y="3205618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Arrow Connector 273"/>
            <p:cNvCxnSpPr/>
            <p:nvPr/>
          </p:nvCxnSpPr>
          <p:spPr>
            <a:xfrm>
              <a:off x="2243368" y="3207098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Arrow Connector 274"/>
            <p:cNvCxnSpPr/>
            <p:nvPr/>
          </p:nvCxnSpPr>
          <p:spPr>
            <a:xfrm>
              <a:off x="2494616" y="3205618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Arrow Connector 275"/>
            <p:cNvCxnSpPr/>
            <p:nvPr/>
          </p:nvCxnSpPr>
          <p:spPr>
            <a:xfrm>
              <a:off x="2743662" y="3193071"/>
              <a:ext cx="678" cy="349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TextBox 276"/>
            <p:cNvSpPr txBox="1"/>
            <p:nvPr/>
          </p:nvSpPr>
          <p:spPr>
            <a:xfrm>
              <a:off x="250611" y="2929667"/>
              <a:ext cx="408009" cy="275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Ex</a:t>
              </a:r>
              <a:endParaRPr lang="en-US" sz="1200" dirty="0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056430" y="1967088"/>
              <a:ext cx="3454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10</a:t>
              </a:r>
              <a:endParaRPr lang="en-US" sz="1200" dirty="0"/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2477669" y="1967087"/>
              <a:ext cx="282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8</a:t>
              </a: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27422" y="4582188"/>
            <a:ext cx="9144000" cy="1176153"/>
            <a:chOff x="0" y="4147339"/>
            <a:chExt cx="9144000" cy="1176153"/>
          </a:xfrm>
        </p:grpSpPr>
        <p:cxnSp>
          <p:nvCxnSpPr>
            <p:cNvPr id="289" name="Straight Connector 288"/>
            <p:cNvCxnSpPr/>
            <p:nvPr/>
          </p:nvCxnSpPr>
          <p:spPr>
            <a:xfrm>
              <a:off x="3153781" y="4147339"/>
              <a:ext cx="2606420" cy="11761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2849721" y="4147339"/>
              <a:ext cx="3040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742892" y="5323492"/>
              <a:ext cx="6074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flipH="1">
              <a:off x="271450" y="4147339"/>
              <a:ext cx="2578273" cy="1170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TextBox 292"/>
            <p:cNvSpPr txBox="1"/>
            <p:nvPr/>
          </p:nvSpPr>
          <p:spPr>
            <a:xfrm>
              <a:off x="2355390" y="4517004"/>
              <a:ext cx="1432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 ramp</a:t>
              </a:r>
              <a:endParaRPr lang="en-US" dirty="0"/>
            </a:p>
          </p:txBody>
        </p:sp>
        <p:cxnSp>
          <p:nvCxnSpPr>
            <p:cNvPr id="294" name="Straight Connector 293"/>
            <p:cNvCxnSpPr/>
            <p:nvPr/>
          </p:nvCxnSpPr>
          <p:spPr>
            <a:xfrm>
              <a:off x="8914376" y="4147339"/>
              <a:ext cx="229624" cy="5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flipV="1">
              <a:off x="0" y="5317234"/>
              <a:ext cx="263688" cy="6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6328341" y="4153081"/>
              <a:ext cx="2578273" cy="1170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6" name="TextBox 305"/>
          <p:cNvSpPr txBox="1"/>
          <p:nvPr/>
        </p:nvSpPr>
        <p:spPr>
          <a:xfrm>
            <a:off x="297232" y="6019800"/>
            <a:ext cx="779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Scenario A – Nova gets 12 (100%)/Mu2e gets 4 (50%) / </a:t>
            </a:r>
            <a:r>
              <a:rPr lang="en-US" dirty="0" err="1" smtClean="0"/>
              <a:t>bnb</a:t>
            </a:r>
            <a:r>
              <a:rPr lang="en-US" dirty="0" smtClean="0"/>
              <a:t> gets 7 (117%)</a:t>
            </a:r>
          </a:p>
          <a:p>
            <a:r>
              <a:rPr lang="en-US" dirty="0" smtClean="0"/>
              <a:t>Scenario B - Nova gets 10 (83%)/Mu2e gets 8 (100%) / </a:t>
            </a:r>
            <a:r>
              <a:rPr lang="en-US" dirty="0" err="1" smtClean="0"/>
              <a:t>bnb</a:t>
            </a:r>
            <a:r>
              <a:rPr lang="en-US" dirty="0" smtClean="0"/>
              <a:t> gets 8 (133%)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3372756" y="138404"/>
            <a:ext cx="1842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Mu2e Scenarios</a:t>
            </a:r>
            <a:endParaRPr lang="en-US" dirty="0"/>
          </a:p>
        </p:txBody>
      </p:sp>
      <p:sp>
        <p:nvSpPr>
          <p:cNvPr id="297" name="Rectangle 296"/>
          <p:cNvSpPr/>
          <p:nvPr/>
        </p:nvSpPr>
        <p:spPr>
          <a:xfrm>
            <a:off x="193568" y="-73547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2484" y="419798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9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least two new TLG RR resets would be required</a:t>
            </a:r>
          </a:p>
          <a:p>
            <a:r>
              <a:rPr lang="en-US" dirty="0" smtClean="0"/>
              <a:t>MI ramp waveform never changes</a:t>
            </a:r>
          </a:p>
          <a:p>
            <a:r>
              <a:rPr lang="en-US" dirty="0" smtClean="0"/>
              <a:t>Transfer from MI to RR always occurs at the same time in every module</a:t>
            </a:r>
          </a:p>
          <a:p>
            <a:r>
              <a:rPr lang="en-US" dirty="0" smtClean="0"/>
              <a:t>More RRBS events will be needed</a:t>
            </a:r>
          </a:p>
          <a:p>
            <a:r>
              <a:rPr lang="en-US" dirty="0" smtClean="0"/>
              <a:t>Pulsed devices will have to be flexible, but g-2 scenario A contains all of the complications by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1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Allows a wide choice in allocation of protons between </a:t>
            </a:r>
            <a:r>
              <a:rPr lang="en-US" dirty="0" err="1" smtClean="0"/>
              <a:t>NOvA</a:t>
            </a:r>
            <a:r>
              <a:rPr lang="en-US" dirty="0" smtClean="0"/>
              <a:t> and Muon Campus</a:t>
            </a:r>
          </a:p>
          <a:p>
            <a:r>
              <a:rPr lang="en-US" dirty="0" smtClean="0"/>
              <a:t>Allows easy shift of beam cycles from one experiment to another.</a:t>
            </a:r>
          </a:p>
          <a:p>
            <a:r>
              <a:rPr lang="en-US" dirty="0" smtClean="0"/>
              <a:t>Allows either experiment to run at 100% of baseline if the other is down.</a:t>
            </a:r>
          </a:p>
          <a:p>
            <a:r>
              <a:rPr lang="en-US" dirty="0" smtClean="0"/>
              <a:t>If switching between scenarios is transparent, a mix of scenarios can be placed in one time line.</a:t>
            </a:r>
          </a:p>
          <a:p>
            <a:r>
              <a:rPr lang="en-US" dirty="0" smtClean="0"/>
              <a:t>If the switch is less transparent, program planning could choose to run with one scenario for some time and then with another at a later time.  This would still allow a freedom to allocate protons throughout the run.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7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7" y="838200"/>
            <a:ext cx="874684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85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11685</TotalTime>
  <Words>673</Words>
  <Application>Microsoft Office PowerPoint</Application>
  <PresentationFormat>On-screen Show (4:3)</PresentationFormat>
  <Paragraphs>212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Keeping a 20 tick NOvA cycle and using the TLG to flex the duty cycles to the experiments</vt:lpstr>
      <vt:lpstr>Muon Campus era TLG usage</vt:lpstr>
      <vt:lpstr>20 tick NOvA cycles to consider</vt:lpstr>
      <vt:lpstr>20 tick NOvA cycles to consider</vt:lpstr>
      <vt:lpstr>PowerPoint Presentation</vt:lpstr>
      <vt:lpstr>PowerPoint Presentation</vt:lpstr>
      <vt:lpstr>Considerations</vt:lpstr>
      <vt:lpstr>Flexibility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a 20 tick NOvA cycle and using the TLG to flex the duty cycles to the experiments</dc:title>
  <dc:creator>Gerald E. Annala x3804 06541N</dc:creator>
  <cp:lastModifiedBy>Gerald E. Annala x3804 06541N</cp:lastModifiedBy>
  <cp:revision>11</cp:revision>
  <cp:lastPrinted>2015-01-22T15:57:23Z</cp:lastPrinted>
  <dcterms:created xsi:type="dcterms:W3CDTF">2015-01-14T14:43:17Z</dcterms:created>
  <dcterms:modified xsi:type="dcterms:W3CDTF">2015-01-22T17:38:32Z</dcterms:modified>
</cp:coreProperties>
</file>