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1" r:id="rId7"/>
    <p:sldId id="262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0F579-B002-47B1-96E2-B486DFF464E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67730-E52B-4353-AB23-E17D9650B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21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6935"/>
            <a:ext cx="7772400" cy="2089895"/>
          </a:xfrm>
        </p:spPr>
        <p:txBody>
          <a:bodyPr/>
          <a:lstStyle>
            <a:lvl1pPr>
              <a:defRPr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99B-3D21-4E30-AF22-518BC6E45B2D}" type="datetime1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6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1F4A-1E8B-4799-B90E-87C22AB04D45}" type="datetime1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F52E-49E3-47DB-B7B8-4E14141D4096}" type="datetime1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2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5957" y="6413500"/>
            <a:ext cx="5321300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190625"/>
            <a:ext cx="7772400" cy="2695575"/>
          </a:xfrm>
        </p:spPr>
        <p:txBody>
          <a:bodyPr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772400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57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9913-EEFD-42F1-96C2-C4A6087ED3DE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7591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1D9-926D-45AC-A9DD-672E6E56371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0363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38B65-04E9-4F85-A243-C69AB6ADE240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9138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322F-ED6A-4C5C-B5B1-A343E9B920B8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9182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EAA0-C0CF-4C72-ABF8-6904886C932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1518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CFCC-8AC9-475E-8142-90D76196BD70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4361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7FB-5203-4E56-9689-DA92AA4794F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314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34" y="6556849"/>
            <a:ext cx="1732895" cy="285745"/>
          </a:xfrm>
        </p:spPr>
        <p:txBody>
          <a:bodyPr/>
          <a:lstStyle/>
          <a:p>
            <a:fld id="{AB6C8F24-06A8-4705-9B66-7C3523E78C7A}" type="datetime1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868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8718-BD20-4A49-9C85-0E81725EE0A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5887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71990-BAC1-49F1-A0DB-819C813AADB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1406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75AD-521C-4286-9200-4ABFEB083FA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334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428C-89D1-485B-894B-703D8E9ABAE1}" type="datetime1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4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76F9-70F7-47D3-9F73-00D210571392}" type="datetime1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9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8A39-A1FB-4A87-9D92-8F5CCE4152F2}" type="datetime1">
              <a:rPr lang="en-US" smtClean="0"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7B72-0721-4D89-8786-CDAB892D6E12}" type="datetime1">
              <a:rPr lang="en-US" smtClean="0"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6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5E21-3DB3-4A28-BE75-79BA3CC95BD5}" type="datetime1">
              <a:rPr lang="en-US" smtClean="0"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8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C9-1904-478F-9F29-2DE9C2565BF6}" type="datetime1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5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A3DC-2508-4F68-8BD2-BF38C44C19B0}" type="datetime1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-12700"/>
            <a:ext cx="9152990" cy="9847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3264" y="-3192"/>
            <a:ext cx="7166020" cy="987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53" y="990544"/>
            <a:ext cx="8915813" cy="555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28" y="6558965"/>
            <a:ext cx="1732895" cy="285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7375E"/>
                </a:solidFill>
              </a:defRPr>
            </a:lvl1pPr>
          </a:lstStyle>
          <a:p>
            <a:fld id="{94801199-DBF3-470F-B1CF-E49CADBF284C}" type="datetime1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32895" y="6547616"/>
            <a:ext cx="5674901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7375E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07796" y="6547616"/>
            <a:ext cx="1736203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7375E"/>
                </a:solidFill>
              </a:defRPr>
            </a:lvl1pPr>
          </a:lstStyle>
          <a:p>
            <a:fld id="{22991953-F4DC-4437-8EB5-865BD8A32AD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94684" y="-10111"/>
            <a:ext cx="857250" cy="974725"/>
          </a:xfrm>
          <a:prstGeom prst="rect">
            <a:avLst/>
          </a:prstGeom>
          <a:noFill/>
          <a:ln w="50800">
            <a:noFill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0" y="0"/>
            <a:ext cx="1243452" cy="97731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228" y="6547616"/>
            <a:ext cx="9126534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990544"/>
            <a:ext cx="915299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45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tx1"/>
            </a:gs>
            <a:gs pos="100000">
              <a:srgbClr val="000000"/>
            </a:gs>
            <a:gs pos="14000">
              <a:schemeClr val="bg2">
                <a:lumMod val="25000"/>
              </a:schemeClr>
            </a:gs>
            <a:gs pos="71000">
              <a:schemeClr val="bg2">
                <a:lumMod val="25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100" y="96838"/>
            <a:ext cx="8064500" cy="95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00" y="1050926"/>
            <a:ext cx="8921750" cy="5362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38800" y="6426200"/>
            <a:ext cx="182845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E5356-8297-45FF-9E77-176C5802856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t>1/27/2015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" y="6426200"/>
            <a:ext cx="53213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5100" y="6426200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17235-C917-8F48-A936-FEF3725D9A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pic>
        <p:nvPicPr>
          <p:cNvPr id="7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9600" y="76200"/>
            <a:ext cx="857250" cy="974725"/>
          </a:xfrm>
          <a:prstGeom prst="rect">
            <a:avLst/>
          </a:prstGeom>
          <a:noFill/>
          <a:ln w="50800">
            <a:solidFill>
              <a:srgbClr val="FFFFFF"/>
            </a:solidFill>
          </a:ln>
          <a:effectLst>
            <a:softEdge rad="63500"/>
          </a:effectLst>
        </p:spPr>
      </p:pic>
      <p:pic>
        <p:nvPicPr>
          <p:cNvPr id="8" name="Picture 7" descr="FermilabLogo_White].eps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257" y="6451387"/>
            <a:ext cx="1628790" cy="29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52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685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9144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1430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Conceptual Design of MICE RF Module (RFM) Vacuum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27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</a:p>
          <a:p>
            <a:r>
              <a:rPr lang="en-US" dirty="0" smtClean="0"/>
              <a:t>Andrew Lambert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31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MICE Vacuum Vessel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Original vacuum vessel design proved unable to reach acceptable vacuum</a:t>
            </a:r>
          </a:p>
          <a:p>
            <a:pPr lvl="1"/>
            <a:r>
              <a:rPr lang="en-US" dirty="0" smtClean="0"/>
              <a:t>Dual pumping on both interior and exterior vacuum with getter pump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arge conductance from exterior vacuum to interior vacuum</a:t>
            </a:r>
          </a:p>
          <a:p>
            <a:pPr lvl="2"/>
            <a:r>
              <a:rPr lang="en-US" dirty="0" smtClean="0"/>
              <a:t>Causes two vacuum volumes to trend towards equalization – protection in cause of fault</a:t>
            </a:r>
          </a:p>
          <a:p>
            <a:pPr lvl="2"/>
            <a:r>
              <a:rPr lang="en-US" dirty="0" smtClean="0"/>
              <a:t>Eliminate this feature to improve cavity vacuum, instead rely on burst disk line and bypass valve line for protection in failure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3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RFM Vacuum Design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78" b="8710"/>
          <a:stretch/>
        </p:blipFill>
        <p:spPr>
          <a:xfrm>
            <a:off x="914400" y="1325060"/>
            <a:ext cx="3124200" cy="499954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Conductance between the two vacuum volumes</a:t>
            </a:r>
          </a:p>
          <a:p>
            <a:pPr lvl="1"/>
            <a:r>
              <a:rPr lang="en-US" dirty="0" smtClean="0"/>
              <a:t>Exterior vacuum spoils the interior vacuum</a:t>
            </a:r>
          </a:p>
          <a:p>
            <a:pPr lvl="1"/>
            <a:r>
              <a:rPr lang="en-US" dirty="0" smtClean="0"/>
              <a:t>Annular clearance has very large conductance</a:t>
            </a:r>
          </a:p>
          <a:p>
            <a:pPr lvl="1"/>
            <a:r>
              <a:rPr lang="en-US" dirty="0" smtClean="0"/>
              <a:t>Instead pump on only the cavity with getter pump, use roughing system for exterior vacuum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RFM Vacuum Design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2" r="3346"/>
          <a:stretch/>
        </p:blipFill>
        <p:spPr bwMode="auto">
          <a:xfrm>
            <a:off x="381000" y="1905000"/>
            <a:ext cx="421594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Bellows connects the getter pump directly to the cavity</a:t>
            </a:r>
          </a:p>
          <a:p>
            <a:pPr lvl="1"/>
            <a:r>
              <a:rPr lang="en-US" dirty="0" smtClean="0"/>
              <a:t>Getter only pumps on the cavity </a:t>
            </a:r>
          </a:p>
          <a:p>
            <a:pPr lvl="1"/>
            <a:r>
              <a:rPr lang="en-US" dirty="0" smtClean="0"/>
              <a:t>Improve vacuum in the cavity</a:t>
            </a:r>
          </a:p>
          <a:p>
            <a:r>
              <a:rPr lang="en-US" dirty="0" smtClean="0"/>
              <a:t>Burst disk line will connect the two vacuum volumes</a:t>
            </a:r>
          </a:p>
          <a:p>
            <a:pPr lvl="1"/>
            <a:r>
              <a:rPr lang="en-US" dirty="0" smtClean="0"/>
              <a:t>Protection in case of fault scenario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urst disk should be sized to rupture at 0.5 psi</a:t>
            </a:r>
          </a:p>
          <a:p>
            <a:r>
              <a:rPr lang="en-US" dirty="0" smtClean="0"/>
              <a:t>Bypass line</a:t>
            </a:r>
          </a:p>
          <a:p>
            <a:pPr lvl="1"/>
            <a:r>
              <a:rPr lang="en-US" dirty="0" smtClean="0"/>
              <a:t>Coat bypass line with getter material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hrottle valve allows for manipulation of the conductance from exterior vacuum to interior vacuum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" y="2778667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Bellows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066800" y="2778667"/>
            <a:ext cx="685800" cy="20663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9100" y="4868333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Getter</a:t>
            </a:r>
          </a:p>
          <a:p>
            <a:r>
              <a:rPr lang="en-US" dirty="0" smtClean="0"/>
              <a:t>pump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143000" y="4944533"/>
            <a:ext cx="723900" cy="2469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7000" y="2477869"/>
            <a:ext cx="2252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Burst Disk/Bypass Line Ports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3" idx="1"/>
          </p:cNvCxnSpPr>
          <p:nvPr/>
        </p:nvCxnSpPr>
        <p:spPr>
          <a:xfrm flipH="1">
            <a:off x="1600200" y="2801035"/>
            <a:ext cx="1066800" cy="6279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02566" y="3316069"/>
            <a:ext cx="1274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Roughing Valve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1"/>
          </p:cNvCxnSpPr>
          <p:nvPr/>
        </p:nvCxnSpPr>
        <p:spPr>
          <a:xfrm flipH="1" flipV="1">
            <a:off x="2971800" y="3505200"/>
            <a:ext cx="630766" cy="1340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1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RFM Vacuum Design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5</a:t>
            </a:fld>
            <a:endParaRPr lang="en-US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12" y="990600"/>
            <a:ext cx="7122102" cy="55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324600" y="1533435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Bellows welded to flange, then clamped to MICE RF cavity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1"/>
          </p:cNvCxnSpPr>
          <p:nvPr/>
        </p:nvCxnSpPr>
        <p:spPr>
          <a:xfrm flipH="1" flipV="1">
            <a:off x="5486400" y="2133599"/>
            <a:ext cx="8382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791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Bellows welded to </a:t>
            </a:r>
          </a:p>
          <a:p>
            <a:r>
              <a:rPr lang="en-US" dirty="0" smtClean="0"/>
              <a:t>CF flange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971800" y="5334000"/>
            <a:ext cx="914400" cy="7803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71600" y="3657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Welds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209800" y="3842266"/>
            <a:ext cx="914400" cy="11107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209800" y="3657600"/>
            <a:ext cx="1143000" cy="1846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209800" y="3842266"/>
            <a:ext cx="914400" cy="17203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302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RFM Vacuum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12" y="990600"/>
            <a:ext cx="7122102" cy="55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95800" y="5410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Getter pump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828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Bypass Line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048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Burst Disk Line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215196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Roughing valve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05000" y="2151965"/>
            <a:ext cx="304800" cy="3693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828800" y="3048000"/>
            <a:ext cx="1143000" cy="3231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>
            <a:off x="4724400" y="2336631"/>
            <a:ext cx="1143000" cy="1385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1"/>
          </p:cNvCxnSpPr>
          <p:nvPr/>
        </p:nvCxnSpPr>
        <p:spPr>
          <a:xfrm flipH="1" flipV="1">
            <a:off x="3429000" y="4953000"/>
            <a:ext cx="1066800" cy="6418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092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MICE RF module vacuum design has changed in three essential ways</a:t>
            </a:r>
          </a:p>
          <a:p>
            <a:pPr lvl="1"/>
            <a:r>
              <a:rPr lang="en-US" dirty="0" smtClean="0"/>
              <a:t>Connection of the getter to the cavity via the bellows isolates the cavity vacuum and ensures that the getter only pumps on the cavity volume</a:t>
            </a:r>
          </a:p>
          <a:p>
            <a:pPr lvl="1"/>
            <a:r>
              <a:rPr lang="en-US" dirty="0" smtClean="0"/>
              <a:t>Instead of an annular bypass region, the system will now use a bypass line coated with getter material and regulated with a throttle valve</a:t>
            </a:r>
          </a:p>
          <a:p>
            <a:pPr lvl="1"/>
            <a:r>
              <a:rPr lang="en-US" dirty="0" smtClean="0"/>
              <a:t>0.5 psi burst disk will provide protection of the Be windows in a fault situation</a:t>
            </a:r>
          </a:p>
          <a:p>
            <a:r>
              <a:rPr lang="en-US" dirty="0" smtClean="0"/>
              <a:t>These changes to the vacuum system should ensure that we can pump the interior cavity down to operating vacuum while minimizing leakage from the exterior vacuum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1953-F4DC-4437-8EB5-865BD8A32A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18682"/>
      </p:ext>
    </p:extLst>
  </p:cSld>
  <p:clrMapOvr>
    <a:masterClrMapping/>
  </p:clrMapOvr>
</p:sld>
</file>

<file path=ppt/theme/theme1.xml><?xml version="1.0" encoding="utf-8"?>
<a:theme xmlns:a="http://schemas.openxmlformats.org/drawingml/2006/main" name="m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NAL_MAP_R2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mice</Template>
  <TotalTime>1362</TotalTime>
  <Words>348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mice</vt:lpstr>
      <vt:lpstr>FNAL_MAP_R2</vt:lpstr>
      <vt:lpstr>Conceptual Design of MICE RF Module (RFM) Vacuum System</vt:lpstr>
      <vt:lpstr>MICE Vacuum Vessel</vt:lpstr>
      <vt:lpstr>Original RFM Vacuum Design</vt:lpstr>
      <vt:lpstr>New RFM Vacuum Design</vt:lpstr>
      <vt:lpstr>New RFM Vacuum Design</vt:lpstr>
      <vt:lpstr>New RFM Vacuum Design</vt:lpstr>
      <vt:lpstr>Summary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arlambert</dc:creator>
  <cp:lastModifiedBy>arlambert</cp:lastModifiedBy>
  <cp:revision>12</cp:revision>
  <dcterms:created xsi:type="dcterms:W3CDTF">2015-01-26T22:37:20Z</dcterms:created>
  <dcterms:modified xsi:type="dcterms:W3CDTF">2015-01-27T21:20:00Z</dcterms:modified>
</cp:coreProperties>
</file>