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3" d="100"/>
          <a:sy n="43" d="100"/>
        </p:scale>
        <p:origin x="-1280" y="-12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04006146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850900" indent="-406400">
              <a:buChar char="✓"/>
              <a:defRPr sz="3300"/>
            </a:lvl2pPr>
            <a:lvl3pPr marL="1244600" indent="-355600">
              <a:buChar char="❖"/>
              <a:defRPr sz="3000"/>
            </a:lvl3pPr>
            <a:lvl4pPr marL="1663700" indent="-330200">
              <a:buChar char="➡"/>
              <a:defRPr sz="2700"/>
            </a:lvl4pPr>
            <a:lvl5pPr marL="2032000" indent="-254000">
              <a:buChar char="-"/>
              <a:defRPr sz="2400"/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27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/>
          <a:lstStyle>
            <a:lvl1pPr>
              <a:defRPr sz="8000"/>
            </a:lvl1pPr>
          </a:lstStyle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111839"/>
            <a:ext cx="11099800" cy="1527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17592" y="2262011"/>
            <a:ext cx="12169617" cy="628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>
            <a:lvl2pPr marL="850900" indent="-406400">
              <a:buChar char="✓"/>
              <a:defRPr sz="3300"/>
            </a:lvl2pPr>
            <a:lvl3pPr marL="1244600" indent="-355600">
              <a:buChar char="❖"/>
              <a:defRPr sz="3000"/>
            </a:lvl3pPr>
            <a:lvl4pPr marL="1663700" indent="-330200">
              <a:buChar char="➡"/>
              <a:defRPr sz="2700"/>
            </a:lvl4pPr>
            <a:lvl5pPr marL="2032000" indent="-254000">
              <a:buChar char="-"/>
              <a:defRPr sz="2400"/>
            </a:lvl5pPr>
          </a:lstStyle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000"/>
              <a:t>Body Level Three</a:t>
            </a:r>
          </a:p>
          <a:p>
            <a:pPr lvl="3">
              <a:defRPr sz="1800"/>
            </a:pPr>
            <a:r>
              <a:rPr sz="2700"/>
              <a:t>Body Level Four</a:t>
            </a:r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  <p:sp>
        <p:nvSpPr>
          <p:cNvPr id="4" name="Shape 4"/>
          <p:cNvSpPr/>
          <p:nvPr/>
        </p:nvSpPr>
        <p:spPr>
          <a:xfrm>
            <a:off x="6238240" y="9360746"/>
            <a:ext cx="701747" cy="475677"/>
          </a:xfrm>
          <a:prstGeom prst="rect">
            <a:avLst/>
          </a:prstGeom>
          <a:ln w="12700">
            <a:miter lim="400000"/>
          </a:ln>
        </p:spPr>
        <p:txBody>
          <a:bodyPr wrap="none" lIns="65023" tIns="65023" rIns="65023" bIns="65023">
            <a:spAutoFit/>
          </a:bodyPr>
          <a:lstStyle/>
          <a:p>
            <a:pPr lvl="0" algn="l" defTabSz="455612">
              <a:defRPr sz="24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5" name="Shape 5"/>
          <p:cNvSpPr/>
          <p:nvPr/>
        </p:nvSpPr>
        <p:spPr>
          <a:xfrm>
            <a:off x="-1" y="9103359"/>
            <a:ext cx="13004802" cy="650241"/>
          </a:xfrm>
          <a:prstGeom prst="rect">
            <a:avLst/>
          </a:prstGeom>
          <a:solidFill>
            <a:srgbClr val="1F497D"/>
          </a:solidFill>
          <a:ln w="12700">
            <a:miter lim="400000"/>
          </a:ln>
        </p:spPr>
        <p:txBody>
          <a:bodyPr lIns="65023" tIns="65023" rIns="65023" bIns="65023" anchor="ctr"/>
          <a:lstStyle/>
          <a:p>
            <a:pPr lvl="0" defTabSz="455612"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6" name="image.png"/>
          <p:cNvPicPr/>
          <p:nvPr/>
        </p:nvPicPr>
        <p:blipFill>
          <a:blip r:embed="rId15">
            <a:extLst/>
          </a:blip>
          <a:srcRect l="6666" t="8601" r="7966" b="18397"/>
          <a:stretch>
            <a:fillRect/>
          </a:stretch>
        </p:blipFill>
        <p:spPr>
          <a:xfrm>
            <a:off x="99342" y="9146257"/>
            <a:ext cx="760872" cy="553157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.png"/>
          <p:cNvPicPr/>
          <p:nvPr/>
        </p:nvPicPr>
        <p:blipFill>
          <a:blip r:embed="rId16">
            <a:extLst/>
          </a:blip>
          <a:srcRect r="57885"/>
          <a:stretch>
            <a:fillRect/>
          </a:stretch>
        </p:blipFill>
        <p:spPr>
          <a:xfrm>
            <a:off x="1311768" y="9139484"/>
            <a:ext cx="2275841" cy="600570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Shape 8"/>
          <p:cNvSpPr/>
          <p:nvPr/>
        </p:nvSpPr>
        <p:spPr>
          <a:xfrm>
            <a:off x="3657600" y="9171093"/>
            <a:ext cx="1" cy="521548"/>
          </a:xfrm>
          <a:prstGeom prst="line">
            <a:avLst/>
          </a:prstGeom>
          <a:ln w="12700">
            <a:solidFill>
              <a:srgbClr val="FFFFFF"/>
            </a:solidFill>
            <a:round/>
          </a:ln>
        </p:spPr>
        <p:txBody>
          <a:bodyPr lIns="65023" tIns="65023" rIns="65023" bIns="65023"/>
          <a:lstStyle/>
          <a:p>
            <a:pPr lvl="0" algn="l" defTabSz="457200">
              <a:defRPr sz="16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691466" y="9087555"/>
            <a:ext cx="1110828" cy="580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spAutoFit/>
          </a:bodyPr>
          <a:lstStyle/>
          <a:p>
            <a:pPr lvl="0" algn="l" defTabSz="455612">
              <a:defRPr sz="1800"/>
            </a:pPr>
            <a:r>
              <a: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Office of</a:t>
            </a:r>
            <a:br>
              <a: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sz="1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Science</a:t>
            </a:r>
          </a:p>
        </p:txBody>
      </p:sp>
      <p:pic>
        <p:nvPicPr>
          <p:cNvPr id="10" name="ATAP_footer_orange_reversed_.png" descr="ATAP_footer_orange_reversed_.png"/>
          <p:cNvPicPr/>
          <p:nvPr/>
        </p:nvPicPr>
        <p:blipFill>
          <a:blip r:embed="rId17">
            <a:extLst/>
          </a:blip>
          <a:stretch>
            <a:fillRect/>
          </a:stretch>
        </p:blipFill>
        <p:spPr>
          <a:xfrm>
            <a:off x="7486791" y="9173350"/>
            <a:ext cx="4122703" cy="616375"/>
          </a:xfrm>
          <a:prstGeom prst="rect">
            <a:avLst/>
          </a:prstGeom>
          <a:ln w="12700">
            <a:miter lim="400000"/>
          </a:ln>
        </p:spPr>
      </p:pic>
      <p:sp>
        <p:nvSpPr>
          <p:cNvPr id="11" name="Shape 11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xmlns:p14="http://schemas.microsoft.com/office/powerpoint/2010/main" spd="med"/>
  <p:txStyles>
    <p:titleStyle>
      <a:lvl1pPr algn="ctr" defTabSz="584200">
        <a:defRPr sz="6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6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6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6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6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6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6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6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6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1270000" y="670216"/>
            <a:ext cx="10464800" cy="3302001"/>
          </a:xfrm>
          <a:prstGeom prst="rect">
            <a:avLst/>
          </a:prstGeom>
        </p:spPr>
        <p:txBody>
          <a:bodyPr/>
          <a:lstStyle>
            <a:lvl1pPr>
              <a:defRPr sz="6700"/>
            </a:lvl1pPr>
          </a:lstStyle>
          <a:p>
            <a:pPr lvl="0">
              <a:defRPr sz="1800"/>
            </a:pPr>
            <a:r>
              <a:rPr sz="6700"/>
              <a:t>Plan and Schedule of the MICE RF Modules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1269999" y="5724583"/>
            <a:ext cx="10464801" cy="11303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Soren Prestemon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6985" y="3301380"/>
            <a:ext cx="13098771" cy="5264684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/>
              <a:t>L3 milestones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2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50" name="Shape 50"/>
          <p:cNvSpPr/>
          <p:nvPr/>
        </p:nvSpPr>
        <p:spPr>
          <a:xfrm>
            <a:off x="31332" y="4261232"/>
            <a:ext cx="10837668" cy="586741"/>
          </a:xfrm>
          <a:prstGeom prst="roundRect">
            <a:avLst>
              <a:gd name="adj" fmla="val 24465"/>
            </a:avLst>
          </a:prstGeom>
          <a:ln w="63500">
            <a:solidFill>
              <a:srgbClr val="C82506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1" name="Shape 51"/>
          <p:cNvSpPr/>
          <p:nvPr/>
        </p:nvSpPr>
        <p:spPr>
          <a:xfrm>
            <a:off x="18632" y="5625729"/>
            <a:ext cx="10837668" cy="330942"/>
          </a:xfrm>
          <a:prstGeom prst="roundRect">
            <a:avLst>
              <a:gd name="adj" fmla="val 43375"/>
            </a:avLst>
          </a:prstGeom>
          <a:ln w="63500">
            <a:solidFill>
              <a:srgbClr val="002452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2" name="Shape 52"/>
          <p:cNvSpPr/>
          <p:nvPr/>
        </p:nvSpPr>
        <p:spPr>
          <a:xfrm>
            <a:off x="31332" y="4827437"/>
            <a:ext cx="10837668" cy="330943"/>
          </a:xfrm>
          <a:prstGeom prst="roundRect">
            <a:avLst>
              <a:gd name="adj" fmla="val 43375"/>
            </a:avLst>
          </a:prstGeom>
          <a:ln w="63500">
            <a:solidFill>
              <a:srgbClr val="002452"/>
            </a:solidFill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32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1" animBg="1" advAuto="0"/>
      <p:bldP spid="51" grpId="3" animBg="1" advAuto="0"/>
      <p:bldP spid="52" grpId="2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/>
              <a:t>Plans for RF system design</a:t>
            </a:r>
          </a:p>
        </p:txBody>
      </p:sp>
      <p:sp>
        <p:nvSpPr>
          <p:cNvPr id="55" name="Shape 5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Incorporate design improvements from this review</a:t>
            </a:r>
          </a:p>
          <a:p>
            <a:pPr lvl="0">
              <a:defRPr sz="1800"/>
            </a:pPr>
            <a:r>
              <a:rPr sz="3600"/>
              <a:t>Perform vacuum calculations per review comments</a:t>
            </a:r>
          </a:p>
          <a:p>
            <a:pPr lvl="0">
              <a:defRPr sz="1800"/>
            </a:pPr>
            <a:r>
              <a:rPr sz="3600"/>
              <a:t>Proceed with detailed design and specifications</a:t>
            </a:r>
          </a:p>
          <a:p>
            <a:pPr lvl="0">
              <a:defRPr sz="1800"/>
            </a:pPr>
            <a:r>
              <a:rPr sz="3600" b="1" i="1">
                <a:latin typeface="Helvetica"/>
                <a:ea typeface="Helvetica"/>
                <a:cs typeface="Helvetica"/>
                <a:sym typeface="Helvetica"/>
              </a:rPr>
              <a:t>Shoot for final vacuum vessel design review late March/early April</a:t>
            </a:r>
          </a:p>
        </p:txBody>
      </p:sp>
      <p:sp>
        <p:nvSpPr>
          <p:cNvPr id="56" name="Shape 56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3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/>
              <a:t>RF Cavity preparation work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idx="1"/>
          </p:nvPr>
        </p:nvSpPr>
        <p:spPr>
          <a:xfrm>
            <a:off x="417592" y="2262011"/>
            <a:ext cx="12641994" cy="628650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Proceeding well:</a:t>
            </a:r>
          </a:p>
          <a:p>
            <a:pPr lvl="1">
              <a:defRPr sz="1800"/>
            </a:pPr>
            <a:r>
              <a:rPr sz="3300"/>
              <a:t>Three cavities have been identified for Electropolishing</a:t>
            </a:r>
          </a:p>
          <a:p>
            <a:pPr lvl="2">
              <a:defRPr sz="1800"/>
            </a:pPr>
            <a:r>
              <a:rPr sz="3000"/>
              <a:t>selection based on inspection and frequency measurements</a:t>
            </a:r>
          </a:p>
          <a:p>
            <a:pPr lvl="1">
              <a:defRPr sz="1800"/>
            </a:pPr>
            <a:r>
              <a:rPr sz="3300"/>
              <a:t>EP setup is ready </a:t>
            </a:r>
          </a:p>
          <a:p>
            <a:pPr lvl="1">
              <a:defRPr sz="1800"/>
            </a:pPr>
            <a:r>
              <a:rPr sz="3300"/>
              <a:t>Should meet 2/17 milestone for cavity preparation readiness</a:t>
            </a:r>
          </a:p>
        </p:txBody>
      </p:sp>
      <p:sp>
        <p:nvSpPr>
          <p:cNvPr id="60" name="Shape 60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4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000"/>
              <a:t>Key milestones moving forward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67397" y="1731685"/>
            <a:ext cx="12870006" cy="6789557"/>
          </a:xfrm>
          <a:prstGeom prst="rect">
            <a:avLst/>
          </a:prstGeom>
        </p:spPr>
        <p:txBody>
          <a:bodyPr/>
          <a:lstStyle/>
          <a:p>
            <a:pPr marL="377825" lvl="0" indent="-377825" defTabSz="496570">
              <a:spcBef>
                <a:spcPts val="3500"/>
              </a:spcBef>
              <a:defRPr sz="1800"/>
            </a:pPr>
            <a:r>
              <a:rPr sz="3060"/>
              <a:t>Delivery of two RFA modules to RAL: </a:t>
            </a:r>
            <a:r>
              <a:rPr sz="3060" b="1" i="1">
                <a:latin typeface="Helvetica"/>
                <a:ea typeface="Helvetica"/>
                <a:cs typeface="Helvetica"/>
                <a:sym typeface="Helvetica"/>
              </a:rPr>
              <a:t>Mid-May 2016</a:t>
            </a:r>
            <a:r>
              <a:rPr sz="3060"/>
              <a:t> (see MICE WBS)</a:t>
            </a:r>
          </a:p>
          <a:p>
            <a:pPr marL="723265" lvl="1" indent="-345440" defTabSz="496570">
              <a:spcBef>
                <a:spcPts val="3500"/>
              </a:spcBef>
              <a:defRPr sz="1800"/>
            </a:pPr>
            <a:r>
              <a:rPr sz="2805"/>
              <a:t>Full characterization tests of tuners after assembly</a:t>
            </a:r>
          </a:p>
          <a:p>
            <a:pPr marL="723265" lvl="1" indent="-345440" defTabSz="496570">
              <a:spcBef>
                <a:spcPts val="3500"/>
              </a:spcBef>
              <a:defRPr sz="1800"/>
            </a:pPr>
            <a:r>
              <a:rPr sz="2805"/>
              <a:t>RFA module assembly starts in the </a:t>
            </a:r>
            <a:r>
              <a:rPr sz="2805" b="1" i="1">
                <a:latin typeface="Helvetica"/>
                <a:ea typeface="Helvetica"/>
                <a:cs typeface="Helvetica"/>
                <a:sym typeface="Helvetica"/>
              </a:rPr>
              <a:t>fall of 2015</a:t>
            </a:r>
          </a:p>
          <a:p>
            <a:pPr marL="723265" lvl="1" indent="-345440" defTabSz="496570">
              <a:spcBef>
                <a:spcPts val="3500"/>
              </a:spcBef>
              <a:defRPr sz="1800"/>
            </a:pPr>
            <a:r>
              <a:rPr sz="2805"/>
              <a:t>All hardware components </a:t>
            </a:r>
            <a:r>
              <a:rPr sz="2805" b="1" i="1">
                <a:latin typeface="Helvetica"/>
                <a:ea typeface="Helvetica"/>
                <a:cs typeface="Helvetica"/>
                <a:sym typeface="Helvetica"/>
              </a:rPr>
              <a:t>ready by Oct. 2015</a:t>
            </a:r>
            <a:endParaRPr sz="2805"/>
          </a:p>
          <a:p>
            <a:pPr marL="723265" lvl="1" indent="-345440" defTabSz="496570">
              <a:spcBef>
                <a:spcPts val="3500"/>
              </a:spcBef>
              <a:defRPr sz="1800"/>
            </a:pPr>
            <a:r>
              <a:rPr sz="2805"/>
              <a:t>RFA vessel fabrication readiness review: </a:t>
            </a:r>
            <a:r>
              <a:rPr sz="2805" b="1" i="1">
                <a:latin typeface="Helvetica"/>
                <a:ea typeface="Helvetica"/>
                <a:cs typeface="Helvetica"/>
                <a:sym typeface="Helvetica"/>
              </a:rPr>
              <a:t>Mid-April 2015</a:t>
            </a:r>
            <a:endParaRPr sz="2805"/>
          </a:p>
          <a:p>
            <a:pPr marL="723265" lvl="1" indent="-345440" defTabSz="496570">
              <a:spcBef>
                <a:spcPts val="3500"/>
              </a:spcBef>
              <a:defRPr sz="1800"/>
            </a:pPr>
            <a:r>
              <a:rPr sz="2805"/>
              <a:t>–RF coupler final review (experience from MTA): </a:t>
            </a:r>
            <a:r>
              <a:rPr sz="2805" b="1" i="1">
                <a:latin typeface="Helvetica"/>
                <a:ea typeface="Helvetica"/>
                <a:cs typeface="Helvetica"/>
                <a:sym typeface="Helvetica"/>
              </a:rPr>
              <a:t>May 2015</a:t>
            </a:r>
            <a:endParaRPr sz="2805"/>
          </a:p>
          <a:p>
            <a:pPr marL="723265" lvl="1" indent="-345440" defTabSz="496570">
              <a:spcBef>
                <a:spcPts val="3500"/>
              </a:spcBef>
              <a:defRPr sz="1800"/>
            </a:pPr>
            <a:r>
              <a:rPr sz="2805"/>
              <a:t>Cavity (with beryllium windows) selection and EP: </a:t>
            </a:r>
            <a:r>
              <a:rPr sz="2805" b="1" i="1">
                <a:latin typeface="Helvetica"/>
                <a:ea typeface="Helvetica"/>
                <a:cs typeface="Helvetica"/>
                <a:sym typeface="Helvetica"/>
              </a:rPr>
              <a:t>Mid-June 2015</a:t>
            </a:r>
          </a:p>
          <a:p>
            <a:pPr marL="723265" lvl="1" indent="-345440" defTabSz="496570">
              <a:spcBef>
                <a:spcPts val="3500"/>
              </a:spcBef>
              <a:defRPr sz="1800"/>
            </a:pPr>
            <a:r>
              <a:rPr sz="2805"/>
              <a:t>Production of actuators: </a:t>
            </a:r>
            <a:r>
              <a:rPr sz="2805" b="1" i="1">
                <a:latin typeface="Helvetica"/>
                <a:ea typeface="Helvetica"/>
                <a:cs typeface="Helvetica"/>
                <a:sym typeface="Helvetica"/>
              </a:rPr>
              <a:t>Starts March 2015</a:t>
            </a:r>
          </a:p>
        </p:txBody>
      </p:sp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5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Macintosh PowerPoint</Application>
  <PresentationFormat>Custom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White</vt:lpstr>
      <vt:lpstr>Plan and Schedule of the MICE RF Modules</vt:lpstr>
      <vt:lpstr>L3 milestones</vt:lpstr>
      <vt:lpstr>Plans for RF system design</vt:lpstr>
      <vt:lpstr>RF Cavity preparation work</vt:lpstr>
      <vt:lpstr>Key milestones moving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and Schedule of the MICE RF Modules</dc:title>
  <cp:lastModifiedBy>Derun Li</cp:lastModifiedBy>
  <cp:revision>1</cp:revision>
  <dcterms:modified xsi:type="dcterms:W3CDTF">2015-01-27T17:46:54Z</dcterms:modified>
</cp:coreProperties>
</file>