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280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2" name="Shape 4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4006146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850900" indent="-406400">
              <a:buChar char="✓"/>
              <a:defRPr sz="3300"/>
            </a:lvl2pPr>
            <a:lvl3pPr marL="1244600" indent="-355600">
              <a:buChar char="❖"/>
              <a:defRPr sz="3000"/>
            </a:lvl3pPr>
            <a:lvl4pPr marL="1663700" indent="-330200">
              <a:buChar char="➡"/>
              <a:defRPr sz="2700"/>
            </a:lvl4pPr>
            <a:lvl5pPr marL="2032000" indent="-254000">
              <a:buChar char="-"/>
              <a:defRPr sz="2400"/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3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27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111839"/>
            <a:ext cx="11099800" cy="1527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17592" y="2262011"/>
            <a:ext cx="12169617" cy="628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2pPr marL="850900" indent="-406400">
              <a:buChar char="✓"/>
              <a:defRPr sz="3300"/>
            </a:lvl2pPr>
            <a:lvl3pPr marL="1244600" indent="-355600">
              <a:buChar char="❖"/>
              <a:defRPr sz="3000"/>
            </a:lvl3pPr>
            <a:lvl4pPr marL="1663700" indent="-330200">
              <a:buChar char="➡"/>
              <a:defRPr sz="2700"/>
            </a:lvl4pPr>
            <a:lvl5pPr marL="2032000" indent="-254000">
              <a:buChar char="-"/>
              <a:defRPr sz="2400"/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300"/>
              <a:t>Body Level Two</a:t>
            </a:r>
          </a:p>
          <a:p>
            <a:pPr lvl="2">
              <a:defRPr sz="1800"/>
            </a:pPr>
            <a:r>
              <a:rPr sz="3000"/>
              <a:t>Body Level Three</a:t>
            </a:r>
          </a:p>
          <a:p>
            <a:pPr lvl="3">
              <a:defRPr sz="1800"/>
            </a:pPr>
            <a:r>
              <a:rPr sz="27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4" name="Shape 4"/>
          <p:cNvSpPr/>
          <p:nvPr/>
        </p:nvSpPr>
        <p:spPr>
          <a:xfrm>
            <a:off x="6238240" y="9360746"/>
            <a:ext cx="701747" cy="475677"/>
          </a:xfrm>
          <a:prstGeom prst="rect">
            <a:avLst/>
          </a:prstGeom>
          <a:ln w="12700">
            <a:miter lim="400000"/>
          </a:ln>
        </p:spPr>
        <p:txBody>
          <a:bodyPr wrap="none" lIns="65023" tIns="65023" rIns="65023" bIns="65023">
            <a:spAutoFit/>
          </a:bodyPr>
          <a:lstStyle/>
          <a:p>
            <a:pPr lvl="0" algn="l" defTabSz="455612">
              <a:defRPr sz="24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-1" y="9103359"/>
            <a:ext cx="13004802" cy="650241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 lvl="0" defTabSz="455612"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" name="image.png"/>
          <p:cNvPicPr/>
          <p:nvPr/>
        </p:nvPicPr>
        <p:blipFill>
          <a:blip r:embed="rId15">
            <a:extLst/>
          </a:blip>
          <a:srcRect l="6666" t="8601" r="7966" b="18397"/>
          <a:stretch>
            <a:fillRect/>
          </a:stretch>
        </p:blipFill>
        <p:spPr>
          <a:xfrm>
            <a:off x="99342" y="9146257"/>
            <a:ext cx="760872" cy="553157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.png"/>
          <p:cNvPicPr/>
          <p:nvPr/>
        </p:nvPicPr>
        <p:blipFill>
          <a:blip r:embed="rId16">
            <a:extLst/>
          </a:blip>
          <a:srcRect r="57885"/>
          <a:stretch>
            <a:fillRect/>
          </a:stretch>
        </p:blipFill>
        <p:spPr>
          <a:xfrm>
            <a:off x="1311768" y="9139484"/>
            <a:ext cx="2275841" cy="60057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/>
          <p:nvPr/>
        </p:nvSpPr>
        <p:spPr>
          <a:xfrm>
            <a:off x="3657600" y="9171093"/>
            <a:ext cx="1" cy="521548"/>
          </a:xfrm>
          <a:prstGeom prst="line">
            <a:avLst/>
          </a:prstGeom>
          <a:ln w="12700">
            <a:solidFill>
              <a:srgbClr val="FFFFFF"/>
            </a:solidFill>
            <a:round/>
          </a:ln>
        </p:spPr>
        <p:txBody>
          <a:bodyPr lIns="65023" tIns="65023" rIns="65023" bIns="65023"/>
          <a:lstStyle/>
          <a:p>
            <a:pPr lvl="0" algn="l" defTabSz="457200">
              <a:defRPr sz="16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3691466" y="9087555"/>
            <a:ext cx="1110828" cy="58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3" tIns="65023" rIns="65023" bIns="65023">
            <a:spAutoFit/>
          </a:bodyPr>
          <a:lstStyle/>
          <a:p>
            <a:pPr lvl="0" algn="l" defTabSz="455612">
              <a:defRPr sz="1800"/>
            </a:pP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Office of</a:t>
            </a:r>
            <a:b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Science</a:t>
            </a:r>
          </a:p>
        </p:txBody>
      </p:sp>
      <p:pic>
        <p:nvPicPr>
          <p:cNvPr id="10" name="ATAP_footer_orange_reversed_.png" descr="ATAP_footer_orange_reversed_.png"/>
          <p:cNvPicPr/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7486791" y="9173350"/>
            <a:ext cx="4122703" cy="61637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xmlns:p14="http://schemas.microsoft.com/office/powerpoint/2010/main" spd="med"/>
  <p:txStyles>
    <p:titleStyle>
      <a:lvl1pPr algn="ctr" defTabSz="584200">
        <a:defRPr sz="6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6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6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6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6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6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6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6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6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1270000" y="670216"/>
            <a:ext cx="10464800" cy="3302001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</a:lstStyle>
          <a:p>
            <a:pPr lvl="0">
              <a:defRPr sz="1800"/>
            </a:pPr>
            <a:r>
              <a:rPr sz="6700"/>
              <a:t>Plan and Schedule of the MICE RF Modules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1269999" y="5724583"/>
            <a:ext cx="10464801" cy="11303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Soren Prestemon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6985" y="3301380"/>
            <a:ext cx="13098771" cy="5264684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L3 milestones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2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50" name="Shape 50"/>
          <p:cNvSpPr/>
          <p:nvPr/>
        </p:nvSpPr>
        <p:spPr>
          <a:xfrm>
            <a:off x="31332" y="4261232"/>
            <a:ext cx="10837668" cy="586741"/>
          </a:xfrm>
          <a:prstGeom prst="roundRect">
            <a:avLst>
              <a:gd name="adj" fmla="val 24465"/>
            </a:avLst>
          </a:prstGeom>
          <a:ln w="63500">
            <a:solidFill>
              <a:srgbClr val="C82506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18632" y="5625729"/>
            <a:ext cx="10837668" cy="330942"/>
          </a:xfrm>
          <a:prstGeom prst="roundRect">
            <a:avLst>
              <a:gd name="adj" fmla="val 43375"/>
            </a:avLst>
          </a:prstGeom>
          <a:ln w="63500">
            <a:solidFill>
              <a:srgbClr val="002452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31332" y="4827437"/>
            <a:ext cx="10837668" cy="330943"/>
          </a:xfrm>
          <a:prstGeom prst="roundRect">
            <a:avLst>
              <a:gd name="adj" fmla="val 43375"/>
            </a:avLst>
          </a:prstGeom>
          <a:ln w="63500">
            <a:solidFill>
              <a:srgbClr val="002452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 animBg="1" advAuto="0"/>
      <p:bldP spid="51" grpId="3" animBg="1" advAuto="0"/>
      <p:bldP spid="52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Plans for RF system design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Incorporate design improvements from this review</a:t>
            </a:r>
          </a:p>
          <a:p>
            <a:pPr lvl="0">
              <a:defRPr sz="1800"/>
            </a:pPr>
            <a:r>
              <a:rPr sz="3600"/>
              <a:t>Perform vacuum calculations per review comments</a:t>
            </a:r>
          </a:p>
          <a:p>
            <a:pPr lvl="0">
              <a:defRPr sz="1800"/>
            </a:pPr>
            <a:r>
              <a:rPr sz="3600"/>
              <a:t>Proceed with detailed design and specifications</a:t>
            </a:r>
          </a:p>
          <a:p>
            <a:pPr lvl="0">
              <a:defRPr sz="1800"/>
            </a:pPr>
            <a:r>
              <a:rPr sz="3600" b="1" i="1">
                <a:latin typeface="Helvetica"/>
                <a:ea typeface="Helvetica"/>
                <a:cs typeface="Helvetica"/>
                <a:sym typeface="Helvetica"/>
              </a:rPr>
              <a:t>Shoot for final vacuum vessel design review late March/early April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3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RF Cavity preparation work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17592" y="2262011"/>
            <a:ext cx="12641994" cy="62865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Proceeding well:</a:t>
            </a:r>
          </a:p>
          <a:p>
            <a:pPr lvl="1">
              <a:defRPr sz="1800"/>
            </a:pPr>
            <a:r>
              <a:rPr sz="3300"/>
              <a:t>Three cavities have been identified for Electropolishing</a:t>
            </a:r>
          </a:p>
          <a:p>
            <a:pPr lvl="2">
              <a:defRPr sz="1800"/>
            </a:pPr>
            <a:r>
              <a:rPr sz="3000"/>
              <a:t>selection based on inspection and frequency measurements</a:t>
            </a:r>
          </a:p>
          <a:p>
            <a:pPr lvl="1">
              <a:defRPr sz="1800"/>
            </a:pPr>
            <a:r>
              <a:rPr sz="3300"/>
              <a:t>EP setup is ready </a:t>
            </a:r>
          </a:p>
          <a:p>
            <a:pPr lvl="1">
              <a:defRPr sz="1800"/>
            </a:pPr>
            <a:r>
              <a:rPr sz="3300"/>
              <a:t>Should meet 2/17 milestone for cavity preparation readiness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4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Key milestones moving forward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67397" y="1731685"/>
            <a:ext cx="12870006" cy="6789557"/>
          </a:xfrm>
          <a:prstGeom prst="rect">
            <a:avLst/>
          </a:prstGeom>
        </p:spPr>
        <p:txBody>
          <a:bodyPr/>
          <a:lstStyle/>
          <a:p>
            <a:pPr marL="377825" lvl="0" indent="-377825" defTabSz="496570">
              <a:spcBef>
                <a:spcPts val="3500"/>
              </a:spcBef>
              <a:defRPr sz="1800"/>
            </a:pPr>
            <a:r>
              <a:rPr sz="3060"/>
              <a:t>Delivery of two RFA modules to RAL: </a:t>
            </a:r>
            <a:r>
              <a:rPr sz="3060" b="1" i="1">
                <a:latin typeface="Helvetica"/>
                <a:ea typeface="Helvetica"/>
                <a:cs typeface="Helvetica"/>
                <a:sym typeface="Helvetica"/>
              </a:rPr>
              <a:t>Mid-May 2016</a:t>
            </a:r>
            <a:r>
              <a:rPr sz="3060"/>
              <a:t> (see MICE WBS)</a:t>
            </a:r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Full characterization tests of tuners after assembly</a:t>
            </a:r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RFA module assembly starts in the </a:t>
            </a:r>
            <a:r>
              <a:rPr sz="2805" b="1" i="1">
                <a:latin typeface="Helvetica"/>
                <a:ea typeface="Helvetica"/>
                <a:cs typeface="Helvetica"/>
                <a:sym typeface="Helvetica"/>
              </a:rPr>
              <a:t>fall of 2015</a:t>
            </a:r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All hardware components </a:t>
            </a:r>
            <a:r>
              <a:rPr sz="2805" b="1" i="1">
                <a:latin typeface="Helvetica"/>
                <a:ea typeface="Helvetica"/>
                <a:cs typeface="Helvetica"/>
                <a:sym typeface="Helvetica"/>
              </a:rPr>
              <a:t>ready by Oct. 2015</a:t>
            </a:r>
            <a:endParaRPr sz="2805"/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RFA vessel fabrication readiness review: </a:t>
            </a:r>
            <a:r>
              <a:rPr sz="2805" b="1" i="1">
                <a:latin typeface="Helvetica"/>
                <a:ea typeface="Helvetica"/>
                <a:cs typeface="Helvetica"/>
                <a:sym typeface="Helvetica"/>
              </a:rPr>
              <a:t>Mid-April 2015</a:t>
            </a:r>
            <a:endParaRPr sz="2805"/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–RF coupler final review (experience from MTA): </a:t>
            </a:r>
            <a:r>
              <a:rPr sz="2805" b="1" i="1">
                <a:latin typeface="Helvetica"/>
                <a:ea typeface="Helvetica"/>
                <a:cs typeface="Helvetica"/>
                <a:sym typeface="Helvetica"/>
              </a:rPr>
              <a:t>May 2015</a:t>
            </a:r>
            <a:endParaRPr sz="2805"/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Cavity (with beryllium windows) selection and EP: </a:t>
            </a:r>
            <a:r>
              <a:rPr sz="2805" b="1" i="1">
                <a:latin typeface="Helvetica"/>
                <a:ea typeface="Helvetica"/>
                <a:cs typeface="Helvetica"/>
                <a:sym typeface="Helvetica"/>
              </a:rPr>
              <a:t>Mid-June 2015</a:t>
            </a:r>
          </a:p>
          <a:p>
            <a:pPr marL="723265" lvl="1" indent="-345440" defTabSz="496570">
              <a:spcBef>
                <a:spcPts val="3500"/>
              </a:spcBef>
              <a:defRPr sz="1800"/>
            </a:pPr>
            <a:r>
              <a:rPr sz="2805"/>
              <a:t>Production of actuators: </a:t>
            </a:r>
            <a:r>
              <a:rPr sz="2805" b="1" i="1">
                <a:latin typeface="Helvetica"/>
                <a:ea typeface="Helvetica"/>
                <a:cs typeface="Helvetica"/>
                <a:sym typeface="Helvetica"/>
              </a:rPr>
              <a:t>Starts March 2015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5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Macintosh PowerPoint</Application>
  <PresentationFormat>Custom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White</vt:lpstr>
      <vt:lpstr>Plan and Schedule of the MICE RF Modules</vt:lpstr>
      <vt:lpstr>L3 milestones</vt:lpstr>
      <vt:lpstr>Plans for RF system design</vt:lpstr>
      <vt:lpstr>RF Cavity preparation work</vt:lpstr>
      <vt:lpstr>Key milestones moving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and Schedule of the MICE RF Modules</dc:title>
  <cp:lastModifiedBy>Derun Li</cp:lastModifiedBy>
  <cp:revision>1</cp:revision>
  <dcterms:modified xsi:type="dcterms:W3CDTF">2015-01-27T17:46:54Z</dcterms:modified>
</cp:coreProperties>
</file>