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1" r:id="rId1"/>
  </p:sldMasterIdLst>
  <p:notesMasterIdLst>
    <p:notesMasterId r:id="rId33"/>
  </p:notesMasterIdLst>
  <p:sldIdLst>
    <p:sldId id="256" r:id="rId2"/>
    <p:sldId id="406" r:id="rId3"/>
    <p:sldId id="381" r:id="rId4"/>
    <p:sldId id="383" r:id="rId5"/>
    <p:sldId id="413" r:id="rId6"/>
    <p:sldId id="408" r:id="rId7"/>
    <p:sldId id="365" r:id="rId8"/>
    <p:sldId id="402" r:id="rId9"/>
    <p:sldId id="407" r:id="rId10"/>
    <p:sldId id="386" r:id="rId11"/>
    <p:sldId id="387" r:id="rId12"/>
    <p:sldId id="396" r:id="rId13"/>
    <p:sldId id="395" r:id="rId14"/>
    <p:sldId id="392" r:id="rId15"/>
    <p:sldId id="388" r:id="rId16"/>
    <p:sldId id="410" r:id="rId17"/>
    <p:sldId id="390" r:id="rId18"/>
    <p:sldId id="404" r:id="rId19"/>
    <p:sldId id="409" r:id="rId20"/>
    <p:sldId id="391" r:id="rId21"/>
    <p:sldId id="411" r:id="rId22"/>
    <p:sldId id="389" r:id="rId23"/>
    <p:sldId id="394" r:id="rId24"/>
    <p:sldId id="412" r:id="rId25"/>
    <p:sldId id="393" r:id="rId26"/>
    <p:sldId id="399" r:id="rId27"/>
    <p:sldId id="400" r:id="rId28"/>
    <p:sldId id="397" r:id="rId29"/>
    <p:sldId id="398" r:id="rId30"/>
    <p:sldId id="401" r:id="rId31"/>
    <p:sldId id="41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6AD"/>
    <a:srgbClr val="6145ED"/>
    <a:srgbClr val="6666DA"/>
    <a:srgbClr val="868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2" autoAdjust="0"/>
    <p:restoredTop sz="94660"/>
  </p:normalViewPr>
  <p:slideViewPr>
    <p:cSldViewPr>
      <p:cViewPr varScale="1">
        <p:scale>
          <a:sx n="71" d="100"/>
          <a:sy n="71" d="100"/>
        </p:scale>
        <p:origin x="-8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ED68DE-8694-43D8-9B88-B4CB080F3A80}" type="datetimeFigureOut">
              <a:rPr lang="en-US"/>
              <a:pPr>
                <a:defRPr/>
              </a:pPr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36B487-3F69-4763-AAFD-7778E13E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0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1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lnSpc>
                <a:spcPct val="140000"/>
              </a:lnSpc>
              <a:buFont typeface="Monotype Sorts" pitchFamily="1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6246-054D-48F7-8858-D98BB591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53C2-A76F-41F4-BB13-C23EC3FEA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BAC9-0521-4E21-87DF-DF5EE3B5B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A6AC-BA73-44B5-9424-4408B1D44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87FE-4119-4211-AE05-64DE0D00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F868-DE0B-4F8C-BCC9-445B9B7E5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EB13-F005-4C13-9AE6-A7B20E99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0D6C-92B5-4D59-86CB-DBD903D7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995E-F63D-4E05-90DE-7109B71C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F0C4-1AAC-4218-808B-07477C5B0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8C34-CE64-4776-AC33-0D4081F3B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FCC3-65BB-4DCB-B08B-DB3ACE3F7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7507340" cy="838200"/>
          </a:xfrm>
          <a:prstGeom prst="rect">
            <a:avLst/>
          </a:prstGeom>
          <a:gradFill rotWithShape="0">
            <a:gsLst>
              <a:gs pos="0">
                <a:srgbClr val="D3C4B4"/>
              </a:gs>
              <a:gs pos="100000">
                <a:srgbClr val="F6E4D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38513" y="6477000"/>
            <a:ext cx="49672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18, 2015</a:t>
            </a:r>
            <a:endParaRPr lang="en-US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3019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>
                <a:solidFill>
                  <a:srgbClr val="FFCC00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240F606-AE00-4664-BAE4-BD8BFB3F1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304800" y="6477000"/>
            <a:ext cx="8610600" cy="0"/>
          </a:xfrm>
          <a:prstGeom prst="line">
            <a:avLst/>
          </a:prstGeom>
          <a:noFill/>
          <a:ln w="12700">
            <a:solidFill>
              <a:srgbClr val="6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940" y="76200"/>
            <a:ext cx="1408060" cy="9326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800000"/>
        </a:buClr>
        <a:buFont typeface="Monotype Sorts" pitchFamily="2" charset="2"/>
        <a:buChar char="T"/>
        <a:defRPr sz="2400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Monotype Sorts" pitchFamily="2" charset="2"/>
        <a:buChar char="q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Monotype Sorts" pitchFamily="2" charset="2"/>
        <a:buChar char="z"/>
        <a:defRPr>
          <a:solidFill>
            <a:srgbClr val="993300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600000"/>
        </a:buClr>
        <a:buSzPct val="60000"/>
        <a:buFont typeface="Monotype Sorts" pitchFamily="2" charset="2"/>
        <a:buChar char="s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roximity.cern.ch/api/0.1/trace/tracepath?src=atlas-npt2.bu.edu&amp;dst=heplnx130.pp.rl.ac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undit.gatech.ed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id-monitoring.cern.ch/perfsonar_coverage.t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uo13ogm49fyb0yn/OSG%20Networking%20Dashboard%20to%20Production.pdf?dl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en-US" dirty="0" smtClean="0"/>
              <a:t>OSG Networking Area</a:t>
            </a:r>
            <a:br>
              <a:rPr lang="en-US" dirty="0" smtClean="0"/>
            </a:br>
            <a:r>
              <a:rPr lang="en-US" dirty="0" smtClean="0"/>
              <a:t>Planning and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Shawn McKee/University of Michigan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OSG Retreat / Madison, WI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May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940" y="5925389"/>
            <a:ext cx="1408060" cy="932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Year </a:t>
            </a:r>
            <a:r>
              <a:rPr lang="en-US" dirty="0" smtClean="0"/>
              <a:t>4 </a:t>
            </a:r>
            <a:r>
              <a:rPr lang="en-US" dirty="0" smtClean="0"/>
              <a:t>Goals Regarding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instrumented</a:t>
            </a:r>
            <a:r>
              <a:rPr lang="en-US" dirty="0" smtClean="0"/>
              <a:t> (most of) our networks.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By the end of year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we </a:t>
            </a:r>
            <a:r>
              <a:rPr lang="en-US" dirty="0" smtClean="0"/>
              <a:t>need to have all selected </a:t>
            </a:r>
            <a:r>
              <a:rPr lang="en-US" dirty="0"/>
              <a:t>network metrics</a:t>
            </a:r>
            <a:r>
              <a:rPr lang="en-US" dirty="0" smtClean="0"/>
              <a:t>: 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onsistently </a:t>
            </a:r>
            <a:r>
              <a:rPr lang="en-US" dirty="0" smtClean="0"/>
              <a:t>collected  (challenges in </a:t>
            </a:r>
            <a:r>
              <a:rPr lang="en-US" dirty="0" err="1" smtClean="0"/>
              <a:t>perfSONAR</a:t>
            </a:r>
            <a:r>
              <a:rPr lang="en-US" dirty="0" smtClean="0"/>
              <a:t> toolkit)</a:t>
            </a:r>
            <a:endParaRPr lang="en-US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Available via </a:t>
            </a:r>
            <a:r>
              <a:rPr lang="en-US" dirty="0" smtClean="0"/>
              <a:t>API (July?)</a:t>
            </a:r>
            <a:endParaRPr lang="en-US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Visualized </a:t>
            </a:r>
            <a:r>
              <a:rPr lang="en-US" dirty="0"/>
              <a:t>in a way </a:t>
            </a:r>
            <a:r>
              <a:rPr lang="en-US" dirty="0" smtClean="0"/>
              <a:t>that allows users</a:t>
            </a:r>
            <a:r>
              <a:rPr lang="en-US" dirty="0"/>
              <a:t>, sites</a:t>
            </a:r>
            <a:r>
              <a:rPr lang="en-US" dirty="0" smtClean="0"/>
              <a:t>, admins to see </a:t>
            </a:r>
            <a:r>
              <a:rPr lang="en-US" dirty="0"/>
              <a:t>the </a:t>
            </a:r>
            <a:r>
              <a:rPr lang="en-US" dirty="0" smtClean="0"/>
              <a:t>status of the </a:t>
            </a:r>
            <a:r>
              <a:rPr lang="en-US" dirty="0"/>
              <a:t>network</a:t>
            </a:r>
            <a:r>
              <a:rPr lang="en-US" dirty="0" smtClean="0"/>
              <a:t>. </a:t>
            </a:r>
            <a:r>
              <a:rPr lang="en-US" dirty="0" smtClean="0"/>
              <a:t> (</a:t>
            </a:r>
            <a:r>
              <a:rPr lang="en-US" dirty="0" err="1" smtClean="0"/>
              <a:t>MaDDash</a:t>
            </a:r>
            <a:r>
              <a:rPr lang="en-US" dirty="0" smtClean="0"/>
              <a:t>, custom </a:t>
            </a:r>
            <a:r>
              <a:rPr lang="en-US" dirty="0" err="1" smtClean="0"/>
              <a:t>MyOSG</a:t>
            </a:r>
            <a:r>
              <a:rPr lang="en-US" dirty="0" smtClean="0"/>
              <a:t>?, topology?)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Part </a:t>
            </a:r>
            <a:r>
              <a:rPr lang="en-US" dirty="0"/>
              <a:t>of 1</a:t>
            </a:r>
            <a:r>
              <a:rPr lang="en-US" dirty="0" smtClean="0"/>
              <a:t>) means </a:t>
            </a:r>
            <a:r>
              <a:rPr lang="en-US" b="1" dirty="0" smtClean="0"/>
              <a:t>someone</a:t>
            </a:r>
            <a:r>
              <a:rPr lang="en-US" dirty="0" smtClean="0"/>
              <a:t> </a:t>
            </a:r>
            <a:r>
              <a:rPr lang="en-US" dirty="0"/>
              <a:t>is alerted if data that </a:t>
            </a:r>
            <a:r>
              <a:rPr lang="en-US" dirty="0" smtClean="0"/>
              <a:t>should be available and collected </a:t>
            </a:r>
            <a:r>
              <a:rPr lang="en-US" dirty="0"/>
              <a:t>is NOT available or </a:t>
            </a:r>
            <a:r>
              <a:rPr lang="en-US" dirty="0" smtClean="0"/>
              <a:t>NOT </a:t>
            </a:r>
            <a:r>
              <a:rPr lang="en-US" dirty="0"/>
              <a:t>collected</a:t>
            </a:r>
            <a:r>
              <a:rPr lang="en-US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Have initial scripts validating </a:t>
            </a:r>
            <a:r>
              <a:rPr lang="en-US" dirty="0" err="1" smtClean="0"/>
              <a:t>datastore</a:t>
            </a:r>
            <a:r>
              <a:rPr lang="en-US" dirty="0" smtClean="0"/>
              <a:t>.  Need more in this area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Closely related to alerting and alarming components  (details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6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 OSG Networking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/>
          <a:lstStyle/>
          <a:p>
            <a:r>
              <a:rPr lang="en-US" dirty="0"/>
              <a:t>Years 4-5 </a:t>
            </a:r>
            <a:r>
              <a:rPr lang="en-US" dirty="0" smtClean="0"/>
              <a:t>need </a:t>
            </a:r>
            <a:r>
              <a:rPr lang="en-US" dirty="0"/>
              <a:t>to </a:t>
            </a:r>
            <a:r>
              <a:rPr lang="en-US" dirty="0" smtClean="0"/>
              <a:t>build </a:t>
            </a:r>
            <a:r>
              <a:rPr lang="en-US" dirty="0"/>
              <a:t>upon </a:t>
            </a:r>
            <a:r>
              <a:rPr lang="en-US" dirty="0" smtClean="0"/>
              <a:t>the first 3 years. </a:t>
            </a:r>
          </a:p>
          <a:p>
            <a:r>
              <a:rPr lang="en-US" dirty="0" smtClean="0"/>
              <a:t>What kinds of capabilities can </a:t>
            </a:r>
            <a:r>
              <a:rPr lang="en-US" dirty="0"/>
              <a:t>we </a:t>
            </a:r>
            <a:r>
              <a:rPr lang="en-US" dirty="0" smtClean="0"/>
              <a:t>enable </a:t>
            </a:r>
            <a:r>
              <a:rPr lang="en-US" dirty="0"/>
              <a:t>given a rich </a:t>
            </a:r>
            <a:r>
              <a:rPr lang="en-US" dirty="0" err="1"/>
              <a:t>datastore</a:t>
            </a:r>
            <a:r>
              <a:rPr lang="en-US" dirty="0"/>
              <a:t> of </a:t>
            </a:r>
            <a:r>
              <a:rPr lang="en-US" dirty="0" smtClean="0"/>
              <a:t>historical and current network metrics? </a:t>
            </a:r>
          </a:p>
          <a:p>
            <a:pPr lvl="1"/>
            <a:r>
              <a:rPr lang="en-US" dirty="0" smtClean="0"/>
              <a:t>Users want </a:t>
            </a:r>
            <a:r>
              <a:rPr lang="en-US" dirty="0"/>
              <a:t>"someone</a:t>
            </a:r>
            <a:r>
              <a:rPr lang="en-US" dirty="0" smtClean="0"/>
              <a:t>" to tell them when there is a </a:t>
            </a:r>
            <a:r>
              <a:rPr lang="en-US" dirty="0"/>
              <a:t>network problem involving </a:t>
            </a:r>
            <a:r>
              <a:rPr lang="en-US" dirty="0" smtClean="0"/>
              <a:t>their site or their workflow. 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we create a </a:t>
            </a:r>
            <a:r>
              <a:rPr lang="en-US" dirty="0" smtClean="0"/>
              <a:t>framework to identify when network problems occur</a:t>
            </a:r>
            <a:r>
              <a:rPr lang="en-US" dirty="0"/>
              <a:t> </a:t>
            </a:r>
            <a:r>
              <a:rPr lang="en-US" dirty="0" smtClean="0"/>
              <a:t>and locate them? (*</a:t>
            </a:r>
            <a:r>
              <a:rPr lang="en-US" dirty="0"/>
              <a:t>Must* </a:t>
            </a:r>
            <a:r>
              <a:rPr lang="en-US" dirty="0" smtClean="0"/>
              <a:t>minimize the false-positives). </a:t>
            </a:r>
          </a:p>
          <a:p>
            <a:r>
              <a:rPr lang="en-US" dirty="0" smtClean="0"/>
              <a:t>Issues </a:t>
            </a:r>
            <a:r>
              <a:rPr lang="en-US" dirty="0"/>
              <a:t>that </a:t>
            </a:r>
            <a:r>
              <a:rPr lang="en-US" dirty="0" smtClean="0"/>
              <a:t>seem like </a:t>
            </a:r>
            <a:r>
              <a:rPr lang="en-US" dirty="0"/>
              <a:t>"network issues" can </a:t>
            </a:r>
            <a:r>
              <a:rPr lang="en-US" dirty="0" smtClean="0"/>
              <a:t>often be </a:t>
            </a:r>
            <a:r>
              <a:rPr lang="en-US" dirty="0"/>
              <a:t>due </a:t>
            </a:r>
            <a:r>
              <a:rPr lang="en-US" dirty="0" smtClean="0"/>
              <a:t>to problems </a:t>
            </a:r>
            <a:r>
              <a:rPr lang="en-US" dirty="0"/>
              <a:t>at the </a:t>
            </a:r>
            <a:r>
              <a:rPr lang="en-US" dirty="0" smtClean="0"/>
              <a:t>ends </a:t>
            </a:r>
            <a:r>
              <a:rPr lang="en-US" dirty="0"/>
              <a:t>(on the </a:t>
            </a:r>
            <a:r>
              <a:rPr lang="en-US" dirty="0" smtClean="0"/>
              <a:t>servers</a:t>
            </a:r>
            <a:r>
              <a:rPr lang="en-US" dirty="0"/>
              <a:t>, in </a:t>
            </a:r>
            <a:r>
              <a:rPr lang="en-US" dirty="0" smtClean="0"/>
              <a:t>the software, </a:t>
            </a:r>
            <a:r>
              <a:rPr lang="en-US" dirty="0"/>
              <a:t>in </a:t>
            </a:r>
            <a:r>
              <a:rPr lang="en-US" dirty="0" smtClean="0"/>
              <a:t>the configuration) </a:t>
            </a:r>
            <a:r>
              <a:rPr lang="en-US" dirty="0"/>
              <a:t>or </a:t>
            </a:r>
            <a:r>
              <a:rPr lang="en-US" dirty="0" smtClean="0"/>
              <a:t>at </a:t>
            </a:r>
            <a:r>
              <a:rPr lang="en-US" dirty="0"/>
              <a:t>least not WAN problems </a:t>
            </a:r>
            <a:r>
              <a:rPr lang="en-US" dirty="0" smtClean="0"/>
              <a:t>but LAN </a:t>
            </a:r>
            <a:r>
              <a:rPr lang="en-US" dirty="0"/>
              <a:t>problems.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1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</a:t>
            </a:r>
            <a:r>
              <a:rPr lang="en-US" dirty="0" smtClean="0"/>
              <a:t>Year 4+ </a:t>
            </a:r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Continue to do what we do now, and:</a:t>
            </a:r>
          </a:p>
          <a:p>
            <a:r>
              <a:rPr lang="en-US" dirty="0" smtClean="0"/>
              <a:t>Support higher-level network services</a:t>
            </a:r>
          </a:p>
          <a:p>
            <a:pPr lvl="1"/>
            <a:r>
              <a:rPr lang="en-US" dirty="0" smtClean="0"/>
              <a:t>We have proto-typed a proximity service to find nearest SE given </a:t>
            </a:r>
            <a:r>
              <a:rPr lang="en-US" dirty="0" err="1" smtClean="0"/>
              <a:t>perfSONAR</a:t>
            </a:r>
            <a:r>
              <a:rPr lang="en-US" dirty="0" smtClean="0"/>
              <a:t> or to find the nearest </a:t>
            </a:r>
            <a:r>
              <a:rPr lang="en-US" dirty="0" err="1" smtClean="0"/>
              <a:t>perfSONAR</a:t>
            </a:r>
            <a:r>
              <a:rPr lang="en-US" dirty="0" smtClean="0"/>
              <a:t> give and SE</a:t>
            </a:r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 smtClean="0"/>
              <a:t>effective </a:t>
            </a:r>
            <a:r>
              <a:rPr lang="en-US" b="1" dirty="0" smtClean="0"/>
              <a:t>Alarming and Alerting</a:t>
            </a:r>
          </a:p>
          <a:p>
            <a:r>
              <a:rPr lang="en-US" dirty="0" smtClean="0"/>
              <a:t>Improve the ability to manage and use network </a:t>
            </a:r>
            <a:r>
              <a:rPr lang="en-US" dirty="0" smtClean="0"/>
              <a:t>topology</a:t>
            </a:r>
          </a:p>
          <a:p>
            <a:r>
              <a:rPr lang="en-US" dirty="0" smtClean="0"/>
              <a:t>Gather</a:t>
            </a:r>
            <a:r>
              <a:rPr lang="en-US" dirty="0" smtClean="0"/>
              <a:t>, organize and </a:t>
            </a:r>
            <a:r>
              <a:rPr lang="en-US" dirty="0"/>
              <a:t>e</a:t>
            </a:r>
            <a:r>
              <a:rPr lang="en-US" dirty="0" smtClean="0"/>
              <a:t>xport </a:t>
            </a:r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/>
              <a:t>d</a:t>
            </a:r>
            <a:r>
              <a:rPr lang="en-US" dirty="0" smtClean="0"/>
              <a:t>iagnostic work</a:t>
            </a:r>
          </a:p>
          <a:p>
            <a:r>
              <a:rPr lang="en-US" dirty="0" smtClean="0"/>
              <a:t>Enable OSG researchers to find/fix </a:t>
            </a:r>
            <a:r>
              <a:rPr lang="en-US" b="1" dirty="0" smtClean="0">
                <a:solidFill>
                  <a:srgbClr val="0070C0"/>
                </a:solidFill>
              </a:rPr>
              <a:t>End-to-End</a:t>
            </a:r>
            <a:r>
              <a:rPr lang="en-US" dirty="0" smtClean="0"/>
              <a:t> issues</a:t>
            </a:r>
          </a:p>
          <a:p>
            <a:r>
              <a:rPr lang="en-US" dirty="0" smtClean="0"/>
              <a:t>Prepare-for and integrate </a:t>
            </a:r>
            <a:r>
              <a:rPr lang="en-US" b="1" dirty="0" smtClean="0"/>
              <a:t>S</a:t>
            </a:r>
            <a:r>
              <a:rPr lang="en-US" dirty="0" smtClean="0"/>
              <a:t>oftware </a:t>
            </a:r>
            <a:r>
              <a:rPr lang="en-US" b="1" dirty="0" smtClean="0"/>
              <a:t>D</a:t>
            </a:r>
            <a:r>
              <a:rPr lang="en-US" dirty="0" smtClean="0"/>
              <a:t>efined </a:t>
            </a:r>
            <a:r>
              <a:rPr lang="en-US" b="1" dirty="0" smtClean="0"/>
              <a:t>N</a:t>
            </a:r>
            <a:r>
              <a:rPr lang="en-US" dirty="0" smtClean="0"/>
              <a:t>etworking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16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to Do What We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things still need to happen in all years: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pgrades </a:t>
            </a:r>
            <a:r>
              <a:rPr lang="en-US" dirty="0"/>
              <a:t>and bug-fixes to tools </a:t>
            </a:r>
            <a:r>
              <a:rPr lang="en-US" dirty="0" smtClean="0"/>
              <a:t>that gather</a:t>
            </a:r>
            <a:r>
              <a:rPr lang="en-US" dirty="0"/>
              <a:t>, display and </a:t>
            </a:r>
            <a:r>
              <a:rPr lang="en-US" dirty="0" smtClean="0"/>
              <a:t>provide network metrics</a:t>
            </a:r>
          </a:p>
          <a:p>
            <a:pPr lvl="1"/>
            <a:r>
              <a:rPr lang="en-US" dirty="0" smtClean="0"/>
              <a:t>Tuning and optimizing existing testing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aintenance </a:t>
            </a:r>
            <a:r>
              <a:rPr lang="en-US" dirty="0"/>
              <a:t>and </a:t>
            </a:r>
            <a:r>
              <a:rPr lang="en-US" dirty="0" smtClean="0"/>
              <a:t>creation of documentation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for new ideas and feature requests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Exploring needs for new metrics to better meet researcher needs.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But what interesting possibilities should we focus on given OSG’s unique position regarding our hosting of network metrics from all of OSG and WLCG?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0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Level Service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B050"/>
                </a:solidFill>
              </a:rPr>
              <a:t>OSG </a:t>
            </a:r>
            <a:r>
              <a:rPr lang="en-US" dirty="0" smtClean="0">
                <a:solidFill>
                  <a:srgbClr val="00B050"/>
                </a:solidFill>
              </a:rPr>
              <a:t>needs to </a:t>
            </a:r>
            <a:r>
              <a:rPr lang="en-US" dirty="0">
                <a:solidFill>
                  <a:srgbClr val="00B050"/>
                </a:solidFill>
              </a:rPr>
              <a:t>be </a:t>
            </a:r>
            <a:r>
              <a:rPr lang="en-US" dirty="0" smtClean="0">
                <a:solidFill>
                  <a:srgbClr val="00B050"/>
                </a:solidFill>
              </a:rPr>
              <a:t>able to </a:t>
            </a:r>
            <a:r>
              <a:rPr lang="en-US" dirty="0">
                <a:solidFill>
                  <a:srgbClr val="00B050"/>
                </a:solidFill>
              </a:rPr>
              <a:t>support "</a:t>
            </a:r>
            <a:r>
              <a:rPr lang="en-US" dirty="0" smtClean="0">
                <a:solidFill>
                  <a:srgbClr val="00B050"/>
                </a:solidFill>
              </a:rPr>
              <a:t>higher-level services" that require network metrics to </a:t>
            </a:r>
            <a:r>
              <a:rPr lang="en-US" dirty="0">
                <a:solidFill>
                  <a:srgbClr val="00B050"/>
                </a:solidFill>
              </a:rPr>
              <a:t>make decisions regarding data transfers and </a:t>
            </a:r>
            <a:r>
              <a:rPr lang="en-US" dirty="0" smtClean="0">
                <a:solidFill>
                  <a:srgbClr val="00B050"/>
                </a:solidFill>
              </a:rPr>
              <a:t>higher-level workflow optimizations involving the network. 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00B050"/>
                </a:solidFill>
              </a:rPr>
              <a:t>Proximity </a:t>
            </a:r>
            <a:r>
              <a:rPr lang="en-US" dirty="0">
                <a:solidFill>
                  <a:srgbClr val="00B050"/>
                </a:solidFill>
              </a:rPr>
              <a:t>service </a:t>
            </a:r>
            <a:r>
              <a:rPr lang="en-US" dirty="0" smtClean="0">
                <a:solidFill>
                  <a:srgbClr val="00B050"/>
                </a:solidFill>
              </a:rPr>
              <a:t>prototyped identify “close” SEs and </a:t>
            </a:r>
            <a:r>
              <a:rPr lang="en-US" dirty="0" err="1" smtClean="0">
                <a:solidFill>
                  <a:srgbClr val="00B050"/>
                </a:solidFill>
              </a:rPr>
              <a:t>perfSONARs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e.g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smtClean="0">
                <a:solidFill>
                  <a:srgbClr val="00B050"/>
                </a:solidFill>
                <a:hlinkClick r:id="rId2"/>
              </a:rPr>
              <a:t> http</a:t>
            </a:r>
            <a:r>
              <a:rPr lang="en-US" dirty="0">
                <a:solidFill>
                  <a:srgbClr val="00B05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00B050"/>
                </a:solidFill>
                <a:hlinkClick r:id="rId2"/>
              </a:rPr>
              <a:t>proximity.cern.ch/api/0.1/trace/tracepath?src=atlas-npt2.bu.edu&amp;dst=heplnx130.pp.rl.ac.uk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smtClean="0"/>
              <a:t>What metrics </a:t>
            </a:r>
            <a:r>
              <a:rPr lang="en-US" dirty="0"/>
              <a:t>and </a:t>
            </a:r>
            <a:r>
              <a:rPr lang="en-US" dirty="0" smtClean="0"/>
              <a:t>with what timeliness </a:t>
            </a:r>
            <a:r>
              <a:rPr lang="en-US" dirty="0"/>
              <a:t>are </a:t>
            </a:r>
            <a:r>
              <a:rPr lang="en-US" dirty="0" smtClean="0"/>
              <a:t>best for meeting </a:t>
            </a:r>
            <a:r>
              <a:rPr lang="en-US" dirty="0"/>
              <a:t>this need</a:t>
            </a:r>
            <a:r>
              <a:rPr lang="en-US" dirty="0" smtClean="0"/>
              <a:t>?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This can </a:t>
            </a:r>
            <a:r>
              <a:rPr lang="en-US" dirty="0"/>
              <a:t>be </a:t>
            </a:r>
            <a:r>
              <a:rPr lang="en-US" dirty="0" smtClean="0"/>
              <a:t>very complicated to answer </a:t>
            </a:r>
            <a:r>
              <a:rPr lang="en-US" dirty="0"/>
              <a:t>in practice</a:t>
            </a:r>
            <a:r>
              <a:rPr lang="en-US" dirty="0" smtClean="0"/>
              <a:t>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will need to work closely with the developers of such services and iteratively adapt what is provided to </a:t>
            </a:r>
            <a:r>
              <a:rPr lang="en-US" dirty="0"/>
              <a:t>make this </a:t>
            </a:r>
            <a:r>
              <a:rPr lang="en-US" dirty="0" smtClean="0"/>
              <a:t>as effective as possible</a:t>
            </a:r>
            <a:r>
              <a:rPr lang="en-US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Basic need is a network “cost-matrix” of source-destination pairs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Interaction with users will </a:t>
            </a:r>
            <a:r>
              <a:rPr lang="en-US" dirty="0" smtClean="0"/>
              <a:t>point </a:t>
            </a:r>
            <a:r>
              <a:rPr lang="en-US" dirty="0" smtClean="0"/>
              <a:t>the way to missing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4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Alarming and Alerting on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able </a:t>
            </a:r>
            <a:r>
              <a:rPr lang="en-US" dirty="0" smtClean="0"/>
              <a:t>to "</a:t>
            </a:r>
            <a:r>
              <a:rPr lang="en-US" dirty="0"/>
              <a:t>alarm" on real </a:t>
            </a:r>
            <a:r>
              <a:rPr lang="en-US" dirty="0" smtClean="0"/>
              <a:t>network </a:t>
            </a:r>
            <a:r>
              <a:rPr lang="en-US" dirty="0"/>
              <a:t>problems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/>
              <a:t>good target: indicate (via monitoring) there is a network problem</a:t>
            </a:r>
          </a:p>
          <a:p>
            <a:r>
              <a:rPr lang="en-US" dirty="0" smtClean="0"/>
              <a:t>The next step is </a:t>
            </a:r>
            <a:r>
              <a:rPr lang="en-US" dirty="0"/>
              <a:t>to </a:t>
            </a:r>
            <a:r>
              <a:rPr lang="en-US" dirty="0" smtClean="0"/>
              <a:t>actually "</a:t>
            </a:r>
            <a:r>
              <a:rPr lang="en-US" dirty="0"/>
              <a:t>alert" </a:t>
            </a:r>
            <a:r>
              <a:rPr lang="en-US" dirty="0" smtClean="0"/>
              <a:t>on network problems. </a:t>
            </a:r>
          </a:p>
          <a:p>
            <a:pPr lvl="1"/>
            <a:r>
              <a:rPr lang="en-US" dirty="0" smtClean="0"/>
              <a:t>The difference between </a:t>
            </a:r>
            <a:r>
              <a:rPr lang="en-US" dirty="0"/>
              <a:t>an </a:t>
            </a:r>
            <a:r>
              <a:rPr lang="en-US" dirty="0" smtClean="0"/>
              <a:t>alarm and an </a:t>
            </a:r>
            <a:r>
              <a:rPr lang="en-US" dirty="0"/>
              <a:t>alert </a:t>
            </a:r>
            <a:r>
              <a:rPr lang="en-US" dirty="0" smtClean="0"/>
              <a:t>is the target. An alarm can appear in some monitoring system for an operator to respond </a:t>
            </a:r>
            <a:r>
              <a:rPr lang="en-US" dirty="0"/>
              <a:t>to while </a:t>
            </a:r>
            <a:r>
              <a:rPr lang="en-US" dirty="0" smtClean="0"/>
              <a:t>an alert </a:t>
            </a:r>
            <a:r>
              <a:rPr lang="en-US" dirty="0"/>
              <a:t>is targeted at </a:t>
            </a:r>
            <a:r>
              <a:rPr lang="en-US" dirty="0" smtClean="0"/>
              <a:t>a person or list of persons </a:t>
            </a:r>
            <a:r>
              <a:rPr lang="en-US" dirty="0"/>
              <a:t>(email</a:t>
            </a:r>
            <a:r>
              <a:rPr lang="en-US" dirty="0" smtClean="0"/>
              <a:t>, page, etc.). </a:t>
            </a:r>
          </a:p>
          <a:p>
            <a:pPr lvl="1"/>
            <a:r>
              <a:rPr lang="en-US" dirty="0" smtClean="0"/>
              <a:t>To </a:t>
            </a:r>
            <a:r>
              <a:rPr lang="en-US" b="1" i="1" dirty="0" smtClean="0"/>
              <a:t>effectively</a:t>
            </a:r>
            <a:r>
              <a:rPr lang="en-US" dirty="0" smtClean="0"/>
              <a:t> alert requires that we first have a valid 'network' alarm AND that we be able to localize the problem more specifically than "along the end-to-end path". </a:t>
            </a:r>
            <a:r>
              <a:rPr lang="en-US" b="1" dirty="0" smtClean="0"/>
              <a:t>Alerts should be only sent to those able to fix the problem</a:t>
            </a:r>
            <a:r>
              <a:rPr lang="en-US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Satellite Project: </a:t>
            </a:r>
            <a:r>
              <a:rPr lang="en-US" dirty="0" err="1" smtClean="0"/>
              <a:t>PuNDIT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Since our meeting last year </a:t>
            </a:r>
            <a:r>
              <a:rPr lang="en-US" dirty="0" err="1" smtClean="0"/>
              <a:t>PuNDIT</a:t>
            </a:r>
            <a:r>
              <a:rPr lang="en-US" dirty="0" smtClean="0"/>
              <a:t> was funded by the NSF (SSE-SI2) program: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dirty="0"/>
              <a:t>“</a:t>
            </a:r>
            <a:r>
              <a:rPr lang="en-US" dirty="0" err="1"/>
              <a:t>PuNDIT</a:t>
            </a:r>
            <a:r>
              <a:rPr lang="en-US" dirty="0"/>
              <a:t> will build upon the de-facto standard </a:t>
            </a:r>
            <a:r>
              <a:rPr lang="en-US" dirty="0" err="1"/>
              <a:t>perfSONAR</a:t>
            </a:r>
            <a:r>
              <a:rPr lang="en-US" dirty="0"/>
              <a:t> network measurement infrastructure to gather and analyze complex real-world network topologies coupled with their corresponding network metrics to identify possible signatures of network problems from a set of symptoms</a:t>
            </a:r>
            <a:r>
              <a:rPr lang="en-US" dirty="0" smtClean="0"/>
              <a:t>.”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dirty="0">
                <a:solidFill>
                  <a:srgbClr val="C00000"/>
                </a:solidFill>
              </a:rPr>
              <a:t>Website at 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http://pundit.gatech.edu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/</a:t>
            </a:r>
            <a:r>
              <a:rPr lang="en-US" dirty="0" smtClean="0">
                <a:solidFill>
                  <a:srgbClr val="C00000"/>
                </a:solidFill>
              </a:rPr>
              <a:t>  Upcoming CHEP 2015 paper provides lots of details.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PuNDIT</a:t>
            </a:r>
            <a:r>
              <a:rPr lang="en-US" dirty="0" smtClean="0"/>
              <a:t> is currently using a number of OSG sites as a </a:t>
            </a:r>
            <a:r>
              <a:rPr lang="en-US" dirty="0" err="1" smtClean="0"/>
              <a:t>testbed</a:t>
            </a:r>
            <a:r>
              <a:rPr lang="en-US" dirty="0" smtClean="0"/>
              <a:t>. 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Project has 1.3 more years.  Targeting initial deployment as part of </a:t>
            </a:r>
            <a:r>
              <a:rPr lang="en-US" dirty="0" err="1" smtClean="0"/>
              <a:t>perfSONAR</a:t>
            </a:r>
            <a:r>
              <a:rPr lang="en-US" dirty="0" smtClean="0"/>
              <a:t> v3.6 (~Winter 2016)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B050"/>
                </a:solidFill>
              </a:rPr>
              <a:t>Goal is to enable </a:t>
            </a:r>
            <a:r>
              <a:rPr lang="en-US" dirty="0" err="1" smtClean="0">
                <a:solidFill>
                  <a:srgbClr val="00B050"/>
                </a:solidFill>
              </a:rPr>
              <a:t>PuNDIT</a:t>
            </a:r>
            <a:r>
              <a:rPr lang="en-US" dirty="0" smtClean="0">
                <a:solidFill>
                  <a:srgbClr val="00B050"/>
                </a:solidFill>
              </a:rPr>
              <a:t> for OSG/WLCG to find net issues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2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Network Tools/Capabilities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</a:pPr>
            <a:r>
              <a:rPr lang="en-US" dirty="0"/>
              <a:t>Some important and interesting </a:t>
            </a:r>
            <a:r>
              <a:rPr lang="en-US" dirty="0" smtClean="0"/>
              <a:t>possibilities for what OSG might provide in the future </a:t>
            </a:r>
            <a:r>
              <a:rPr lang="en-US" dirty="0"/>
              <a:t>include the </a:t>
            </a:r>
            <a:r>
              <a:rPr lang="en-US" dirty="0" smtClean="0"/>
              <a:t>creation of tools and visualization </a:t>
            </a:r>
            <a:r>
              <a:rPr lang="en-US" dirty="0"/>
              <a:t>systems which manage network </a:t>
            </a:r>
            <a:r>
              <a:rPr lang="en-US" dirty="0" smtClean="0"/>
              <a:t>topologies </a:t>
            </a:r>
            <a:r>
              <a:rPr lang="en-US" dirty="0"/>
              <a:t>(which are time-dependent</a:t>
            </a:r>
            <a:r>
              <a:rPr lang="en-US" dirty="0" smtClean="0"/>
              <a:t>)</a:t>
            </a:r>
          </a:p>
          <a:p>
            <a:pPr lvl="1">
              <a:lnSpc>
                <a:spcPts val="3100"/>
              </a:lnSpc>
            </a:pPr>
            <a:r>
              <a:rPr lang="en-US" dirty="0" smtClean="0"/>
              <a:t>Combining topology and metrics is powerful for identifying and localizing network problems; </a:t>
            </a:r>
            <a:r>
              <a:rPr lang="en-US" b="1" dirty="0" smtClean="0"/>
              <a:t>currently a very manual process</a:t>
            </a:r>
            <a:r>
              <a:rPr lang="en-US" dirty="0" smtClean="0"/>
              <a:t>.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 Using these tools users can look </a:t>
            </a:r>
            <a:r>
              <a:rPr lang="en-US" dirty="0"/>
              <a:t>for correlations </a:t>
            </a:r>
            <a:r>
              <a:rPr lang="en-US" dirty="0" smtClean="0"/>
              <a:t>with the metrics measured </a:t>
            </a:r>
            <a:r>
              <a:rPr lang="en-US" dirty="0"/>
              <a:t>across those </a:t>
            </a:r>
            <a:r>
              <a:rPr lang="en-US" dirty="0" smtClean="0"/>
              <a:t>topologies. </a:t>
            </a:r>
          </a:p>
          <a:p>
            <a:pPr lvl="1">
              <a:lnSpc>
                <a:spcPts val="3100"/>
              </a:lnSpc>
            </a:pPr>
            <a:r>
              <a:rPr lang="en-US" dirty="0" smtClean="0"/>
              <a:t>This type of </a:t>
            </a:r>
            <a:r>
              <a:rPr lang="en-US" dirty="0"/>
              <a:t>tool </a:t>
            </a:r>
            <a:r>
              <a:rPr lang="en-US" dirty="0" smtClean="0"/>
              <a:t>can be used to help localize problems. </a:t>
            </a:r>
          </a:p>
          <a:p>
            <a:pPr>
              <a:lnSpc>
                <a:spcPts val="3100"/>
              </a:lnSpc>
            </a:pPr>
            <a:r>
              <a:rPr lang="en-US" b="1" dirty="0" smtClean="0"/>
              <a:t>Note </a:t>
            </a:r>
            <a:r>
              <a:rPr lang="en-US" b="1" dirty="0"/>
              <a:t>it is only by </a:t>
            </a:r>
            <a:r>
              <a:rPr lang="en-US" b="1" dirty="0" smtClean="0"/>
              <a:t>using the complete set of OSG </a:t>
            </a:r>
            <a:r>
              <a:rPr lang="en-US" b="1" dirty="0"/>
              <a:t>network metrics </a:t>
            </a:r>
            <a:r>
              <a:rPr lang="en-US" b="1" dirty="0" smtClean="0"/>
              <a:t>that this becomes possible</a:t>
            </a:r>
            <a:r>
              <a:rPr lang="en-US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8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Data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12" y="2076452"/>
            <a:ext cx="548688" cy="39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66927"/>
            <a:ext cx="5492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2066926"/>
            <a:ext cx="5492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5492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2066927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61072"/>
            <a:ext cx="548688" cy="39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6072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325" y="3260724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25" y="326072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3251200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3260725"/>
            <a:ext cx="54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32672"/>
            <a:ext cx="548688" cy="39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3232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3867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3232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32325"/>
            <a:ext cx="549275" cy="396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2066927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8371" y="12954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 A </a:t>
            </a:r>
            <a:r>
              <a:rPr lang="en-US" dirty="0" smtClean="0"/>
              <a:t>is getting poor performance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 B </a:t>
            </a:r>
            <a:r>
              <a:rPr lang="en-US" dirty="0" smtClean="0"/>
              <a:t>and seeing </a:t>
            </a:r>
            <a:r>
              <a:rPr lang="en-US" dirty="0" smtClean="0">
                <a:solidFill>
                  <a:srgbClr val="FF0000"/>
                </a:solidFill>
              </a:rPr>
              <a:t>3% packet loss</a:t>
            </a:r>
          </a:p>
          <a:p>
            <a:r>
              <a:rPr lang="en-US" dirty="0" smtClean="0"/>
              <a:t>Normally we would start to investigate partial paths to isolate the problem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However we also see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 D</a:t>
            </a:r>
            <a:r>
              <a:rPr lang="en-US" dirty="0" smtClean="0"/>
              <a:t>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 C</a:t>
            </a:r>
            <a:r>
              <a:rPr lang="en-US" dirty="0" smtClean="0"/>
              <a:t> is having problems and </a:t>
            </a:r>
            <a:r>
              <a:rPr lang="en-US" dirty="0" smtClean="0">
                <a:solidFill>
                  <a:srgbClr val="FF0000"/>
                </a:solidFill>
              </a:rPr>
              <a:t>2% packet loss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there is a third pair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Hosts E and F</a:t>
            </a:r>
            <a:r>
              <a:rPr lang="en-US" dirty="0" smtClean="0"/>
              <a:t>) having </a:t>
            </a:r>
            <a:r>
              <a:rPr lang="en-US" dirty="0" smtClean="0">
                <a:solidFill>
                  <a:srgbClr val="FF0000"/>
                </a:solidFill>
              </a:rPr>
              <a:t>1% packet loss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Let’s correlate these paths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57200" y="2143127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A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858001" y="2066927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B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76400" y="2143127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128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2590800" y="2121857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613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3451225" y="2131383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481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4303171" y="2121857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772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5157787" y="2134559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016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6009733" y="2119082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835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4273550" y="3327399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481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3435350" y="3327399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613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3130550" y="4698999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481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4114800" y="4698999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772</a:t>
            </a:r>
            <a:endParaRPr lang="en-US" sz="11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7010401" y="3294255"/>
            <a:ext cx="8381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C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" y="3294255"/>
            <a:ext cx="762000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D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5801" y="4724400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E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858000" y="4648200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F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7150" y="3325181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907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5264150" y="33197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746</a:t>
            </a:r>
            <a:endParaRPr lang="en-US" sz="1100" dirty="0"/>
          </a:p>
        </p:txBody>
      </p:sp>
      <p:sp>
        <p:nvSpPr>
          <p:cNvPr id="64" name="TextBox 63"/>
          <p:cNvSpPr txBox="1"/>
          <p:nvPr/>
        </p:nvSpPr>
        <p:spPr>
          <a:xfrm>
            <a:off x="6178550" y="33197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592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1676400" y="33197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340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2133600" y="46913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419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5035550" y="46913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109</a:t>
            </a:r>
            <a:endParaRPr 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6026150" y="46913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079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71135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4724400"/>
            <a:ext cx="2880313" cy="12954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 smtClean="0"/>
              <a:t>Solution: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2% loss </a:t>
            </a:r>
            <a:r>
              <a:rPr lang="en-US" sz="1800" dirty="0" smtClean="0"/>
              <a:t>from 613-481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1% loss </a:t>
            </a:r>
            <a:r>
              <a:rPr lang="en-US" sz="1800" dirty="0" smtClean="0"/>
              <a:t>from 481-772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smtClean="0">
                <a:solidFill>
                  <a:srgbClr val="3816AD"/>
                </a:solidFill>
              </a:rPr>
              <a:t>Contact these link owners!</a:t>
            </a:r>
            <a:endParaRPr lang="en-US" sz="1800" dirty="0">
              <a:solidFill>
                <a:srgbClr val="3816A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12" y="3219452"/>
            <a:ext cx="548688" cy="39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09927"/>
            <a:ext cx="5492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5" y="3209926"/>
            <a:ext cx="5492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25" y="3200400"/>
            <a:ext cx="5492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3209927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105622"/>
            <a:ext cx="548688" cy="39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235267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4876800"/>
            <a:ext cx="54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0527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943475"/>
            <a:ext cx="549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2346325"/>
            <a:ext cx="549275" cy="396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3209927"/>
            <a:ext cx="54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 bwMode="auto">
          <a:xfrm>
            <a:off x="304800" y="3294255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A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10401" y="3276600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B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6400" y="3286127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128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3264857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613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3451225" y="3274383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481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4303171" y="3264857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772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157787" y="3277559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016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6003925" y="3262082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835</a:t>
            </a:r>
            <a:endParaRPr lang="en-US" sz="11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715001" y="1389255"/>
            <a:ext cx="8381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C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90600" y="5808855"/>
            <a:ext cx="762000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D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828801" y="1600200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E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48400" y="5885055"/>
            <a:ext cx="990599" cy="2871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00000"/>
              </a:buClr>
              <a:buSzTx/>
              <a:buFontTx/>
              <a:buNone/>
              <a:tabLst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Host F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68550" y="4169731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907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121150" y="241174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746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4975225" y="18973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592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4935865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340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7999" y="24053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419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883150" y="415799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109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645150" y="5002540"/>
            <a:ext cx="527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079</a:t>
            </a:r>
            <a:endParaRPr lang="en-US" sz="1100" dirty="0"/>
          </a:p>
        </p:txBody>
      </p:sp>
      <p:cxnSp>
        <p:nvCxnSpPr>
          <p:cNvPr id="60" name="Straight Connector 59"/>
          <p:cNvCxnSpPr/>
          <p:nvPr/>
        </p:nvCxnSpPr>
        <p:spPr bwMode="auto">
          <a:xfrm flipV="1">
            <a:off x="2203450" y="4572000"/>
            <a:ext cx="176193" cy="2506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1600200" y="5410200"/>
            <a:ext cx="165100" cy="304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2654300" y="3733800"/>
            <a:ext cx="82550" cy="304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3886200" y="2819400"/>
            <a:ext cx="234950" cy="304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4559300" y="2159000"/>
            <a:ext cx="241300" cy="18732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5486400" y="1743772"/>
            <a:ext cx="198437" cy="938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 flipV="1">
            <a:off x="6037263" y="5334001"/>
            <a:ext cx="499520" cy="47485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H="1" flipV="1">
            <a:off x="5334000" y="4572000"/>
            <a:ext cx="251618" cy="3638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 flipV="1">
            <a:off x="4701382" y="3657600"/>
            <a:ext cx="251618" cy="3638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flipH="1" flipV="1">
            <a:off x="3413712" y="2760334"/>
            <a:ext cx="163322" cy="3638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 flipV="1">
            <a:off x="2560344" y="1981200"/>
            <a:ext cx="487656" cy="3638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H="1">
            <a:off x="6583363" y="3399314"/>
            <a:ext cx="350837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 flipV="1">
            <a:off x="5715001" y="3428302"/>
            <a:ext cx="193674" cy="6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 flipV="1">
            <a:off x="4835526" y="3429000"/>
            <a:ext cx="193674" cy="6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H="1" flipV="1">
            <a:off x="3997326" y="3428302"/>
            <a:ext cx="193674" cy="6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H="1" flipV="1">
            <a:off x="3159126" y="3428302"/>
            <a:ext cx="193674" cy="6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H="1" flipV="1">
            <a:off x="2286000" y="3429000"/>
            <a:ext cx="193674" cy="6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 flipV="1">
            <a:off x="1371600" y="3429000"/>
            <a:ext cx="193674" cy="6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3311524" y="3523692"/>
            <a:ext cx="265510" cy="12302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V="1">
            <a:off x="3886200" y="3539169"/>
            <a:ext cx="207963" cy="12147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01571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98080" cy="838200"/>
          </a:xfrm>
        </p:spPr>
        <p:txBody>
          <a:bodyPr/>
          <a:lstStyle/>
          <a:p>
            <a:r>
              <a:rPr lang="en-US" dirty="0" smtClean="0"/>
              <a:t>Review: OSG </a:t>
            </a:r>
            <a:r>
              <a:rPr lang="en-US" dirty="0" smtClean="0"/>
              <a:t>Networking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410200"/>
          </a:xfrm>
        </p:spPr>
        <p:txBody>
          <a:bodyPr>
            <a:normAutofit fontScale="25000" lnSpcReduction="20000"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</a:pPr>
            <a:r>
              <a:rPr lang="en-US" sz="8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Networks underlie our distributed computing model but are historically only </a:t>
            </a:r>
            <a:r>
              <a:rPr lang="en-US" sz="8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indirectly</a:t>
            </a:r>
            <a:r>
              <a:rPr lang="en-US" sz="8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visible.  This led many to feel most problems with a WAN involved were network problems (and sometimes that was true).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</a:pPr>
            <a:r>
              <a:rPr lang="en-US" sz="8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perfSONAR is part of an evolving infrastructure where the network plays a much more visible role.   With perfSONAR we can monitor our network, understand capacity, find bottlenecks and detect problems.  It is NOT the only thing we need.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</a:pPr>
            <a:r>
              <a:rPr lang="en-US" sz="8000" kern="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 Software Defined Networking slowly creeping into our network hardware we will have more opportunity in the future to integrate the network we need into our end-to-end systems.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Monotype Sorts" pitchFamily="2" charset="2"/>
              <a:buChar char="T"/>
            </a:pPr>
            <a:r>
              <a:rPr lang="en-US" sz="80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Our long-term goal in OSG is </a:t>
            </a:r>
            <a:r>
              <a:rPr lang="en-US" sz="80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make the network visible and controllable to improve our infrastructure, avoid congestion, work around failures and improve efficiency.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7EC5F-84CE-496E-84D5-00EEC86FDF2F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OSG-AHM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6357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Network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Can we create tools to </a:t>
            </a:r>
            <a:r>
              <a:rPr lang="en-US" b="1" dirty="0" smtClean="0"/>
              <a:t>manipulate</a:t>
            </a:r>
            <a:r>
              <a:rPr lang="en-US" dirty="0" smtClean="0"/>
              <a:t>, </a:t>
            </a:r>
            <a:r>
              <a:rPr lang="en-US" b="1" dirty="0" smtClean="0"/>
              <a:t>visualize</a:t>
            </a:r>
            <a:r>
              <a:rPr lang="en-US" dirty="0"/>
              <a:t>, </a:t>
            </a:r>
            <a:r>
              <a:rPr lang="en-US" b="1" dirty="0" smtClean="0"/>
              <a:t>compare</a:t>
            </a:r>
            <a:r>
              <a:rPr lang="en-US" dirty="0" smtClean="0"/>
              <a:t> and </a:t>
            </a:r>
            <a:r>
              <a:rPr lang="en-US" b="1" dirty="0" smtClean="0"/>
              <a:t>analyze</a:t>
            </a:r>
            <a:r>
              <a:rPr lang="en-US" dirty="0" smtClean="0"/>
              <a:t> </a:t>
            </a:r>
            <a:r>
              <a:rPr lang="en-US" u="sng" dirty="0" smtClean="0"/>
              <a:t>network </a:t>
            </a:r>
            <a:r>
              <a:rPr lang="en-US" u="sng" dirty="0"/>
              <a:t>topologies</a:t>
            </a:r>
            <a:r>
              <a:rPr lang="en-US" dirty="0"/>
              <a:t> </a:t>
            </a:r>
            <a:r>
              <a:rPr lang="en-US" dirty="0" smtClean="0"/>
              <a:t>from the OSG network </a:t>
            </a:r>
            <a:r>
              <a:rPr lang="en-US" dirty="0" err="1" smtClean="0"/>
              <a:t>datastore</a:t>
            </a:r>
            <a:r>
              <a:rPr lang="en-US" dirty="0" smtClean="0"/>
              <a:t> contents?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B050"/>
                </a:solidFill>
              </a:rPr>
              <a:t>Can we </a:t>
            </a:r>
            <a:r>
              <a:rPr lang="en-US" dirty="0">
                <a:solidFill>
                  <a:srgbClr val="00B050"/>
                </a:solidFill>
              </a:rPr>
              <a:t>build </a:t>
            </a:r>
            <a:r>
              <a:rPr lang="en-US" dirty="0" smtClean="0">
                <a:solidFill>
                  <a:srgbClr val="00B050"/>
                </a:solidFill>
              </a:rPr>
              <a:t>upon these tools to create a </a:t>
            </a:r>
            <a:r>
              <a:rPr lang="en-US" dirty="0">
                <a:solidFill>
                  <a:srgbClr val="00B050"/>
                </a:solidFill>
              </a:rPr>
              <a:t>set of next-generation network </a:t>
            </a:r>
            <a:r>
              <a:rPr lang="en-US" dirty="0" smtClean="0">
                <a:solidFill>
                  <a:srgbClr val="00B050"/>
                </a:solidFill>
              </a:rPr>
              <a:t>diagnostic </a:t>
            </a:r>
            <a:r>
              <a:rPr lang="en-US" dirty="0">
                <a:solidFill>
                  <a:srgbClr val="00B050"/>
                </a:solidFill>
              </a:rPr>
              <a:t>tools to make </a:t>
            </a:r>
            <a:r>
              <a:rPr lang="en-US" dirty="0" smtClean="0">
                <a:solidFill>
                  <a:srgbClr val="00B050"/>
                </a:solidFill>
              </a:rPr>
              <a:t>debugging network </a:t>
            </a:r>
            <a:r>
              <a:rPr lang="en-US" dirty="0">
                <a:solidFill>
                  <a:srgbClr val="00B050"/>
                </a:solidFill>
              </a:rPr>
              <a:t>problems </a:t>
            </a:r>
            <a:r>
              <a:rPr lang="en-US" dirty="0" smtClean="0">
                <a:solidFill>
                  <a:srgbClr val="00B050"/>
                </a:solidFill>
              </a:rPr>
              <a:t>easier, quicker and more </a:t>
            </a:r>
            <a:r>
              <a:rPr lang="en-US" dirty="0">
                <a:solidFill>
                  <a:srgbClr val="00B050"/>
                </a:solidFill>
              </a:rPr>
              <a:t>accurate</a:t>
            </a:r>
            <a:r>
              <a:rPr lang="en-US" dirty="0" smtClean="0">
                <a:solidFill>
                  <a:srgbClr val="00B050"/>
                </a:solidFill>
              </a:rPr>
              <a:t>?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Even without requiring the ability to perform </a:t>
            </a:r>
            <a:r>
              <a:rPr lang="en-US" dirty="0"/>
              <a:t>complicated data analysis </a:t>
            </a:r>
            <a:r>
              <a:rPr lang="en-US" dirty="0" smtClean="0"/>
              <a:t>and correlation</a:t>
            </a:r>
            <a:r>
              <a:rPr lang="en-US" dirty="0"/>
              <a:t>, </a:t>
            </a:r>
            <a:r>
              <a:rPr lang="en-US" dirty="0" smtClean="0"/>
              <a:t>basic tools </a:t>
            </a:r>
            <a:r>
              <a:rPr lang="en-US" dirty="0"/>
              <a:t>developed </a:t>
            </a:r>
            <a:r>
              <a:rPr lang="en-US" dirty="0" smtClean="0"/>
              <a:t>in </a:t>
            </a:r>
            <a:r>
              <a:rPr lang="en-US" dirty="0"/>
              <a:t>the area of </a:t>
            </a:r>
            <a:r>
              <a:rPr lang="en-US" dirty="0" smtClean="0"/>
              <a:t>network topology-based </a:t>
            </a:r>
            <a:r>
              <a:rPr lang="en-US" dirty="0"/>
              <a:t>metric visualization w</a:t>
            </a:r>
            <a:r>
              <a:rPr lang="en-US" dirty="0" smtClean="0"/>
              <a:t>ould be very </a:t>
            </a:r>
            <a:r>
              <a:rPr lang="en-US" dirty="0"/>
              <a:t>helpful </a:t>
            </a:r>
            <a:r>
              <a:rPr lang="en-US" dirty="0" smtClean="0"/>
              <a:t>in </a:t>
            </a:r>
            <a:r>
              <a:rPr lang="en-US" dirty="0"/>
              <a:t>letting </a:t>
            </a:r>
            <a:r>
              <a:rPr lang="en-US" dirty="0" smtClean="0"/>
              <a:t>users </a:t>
            </a:r>
            <a:r>
              <a:rPr lang="en-US" dirty="0"/>
              <a:t>and </a:t>
            </a:r>
            <a:r>
              <a:rPr lang="en-US" dirty="0" smtClean="0"/>
              <a:t>network </a:t>
            </a:r>
            <a:r>
              <a:rPr lang="en-US" dirty="0"/>
              <a:t>engineers </a:t>
            </a:r>
            <a:r>
              <a:rPr lang="en-US" dirty="0" smtClean="0"/>
              <a:t>better understand </a:t>
            </a:r>
            <a:r>
              <a:rPr lang="en-US" dirty="0"/>
              <a:t>what </a:t>
            </a:r>
            <a:r>
              <a:rPr lang="en-US" dirty="0" smtClean="0"/>
              <a:t>is happening </a:t>
            </a:r>
            <a:r>
              <a:rPr lang="en-US" dirty="0"/>
              <a:t>in </a:t>
            </a:r>
            <a:r>
              <a:rPr lang="en-US" dirty="0" smtClean="0"/>
              <a:t>our </a:t>
            </a:r>
            <a:r>
              <a:rPr lang="en-US" dirty="0"/>
              <a:t>networks.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9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Databases: Neo4j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266720" cy="5181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54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507340" cy="914400"/>
          </a:xfrm>
        </p:spPr>
        <p:txBody>
          <a:bodyPr/>
          <a:lstStyle/>
          <a:p>
            <a:r>
              <a:rPr lang="en-US" dirty="0" smtClean="0"/>
              <a:t>Gather, Organize and Export Net Diagnostic “Work”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 general, </a:t>
            </a:r>
            <a:r>
              <a:rPr lang="en-US" dirty="0"/>
              <a:t>diagnosing and </a:t>
            </a:r>
            <a:r>
              <a:rPr lang="en-US" dirty="0" smtClean="0"/>
              <a:t>localizing network issues </a:t>
            </a:r>
            <a:r>
              <a:rPr lang="en-US" dirty="0"/>
              <a:t>is difficult, </a:t>
            </a:r>
            <a:r>
              <a:rPr lang="en-US" dirty="0" smtClean="0"/>
              <a:t>even </a:t>
            </a:r>
            <a:r>
              <a:rPr lang="en-US" dirty="0"/>
              <a:t>for </a:t>
            </a:r>
            <a:r>
              <a:rPr lang="en-US" dirty="0" smtClean="0"/>
              <a:t>experts.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OSG should </a:t>
            </a:r>
            <a:r>
              <a:rPr lang="en-US" dirty="0"/>
              <a:t>plan </a:t>
            </a:r>
            <a:r>
              <a:rPr lang="en-US" dirty="0" smtClean="0"/>
              <a:t>on making this </a:t>
            </a:r>
            <a:r>
              <a:rPr lang="en-US" dirty="0"/>
              <a:t>process </a:t>
            </a:r>
            <a:r>
              <a:rPr lang="en-US" dirty="0" smtClean="0"/>
              <a:t>as straightforward as possible: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ollecting </a:t>
            </a:r>
            <a:r>
              <a:rPr lang="en-US" dirty="0"/>
              <a:t>and </a:t>
            </a:r>
            <a:r>
              <a:rPr lang="en-US" dirty="0" smtClean="0"/>
              <a:t>organizing relevant information, automating as much of the process as possible.</a:t>
            </a:r>
          </a:p>
          <a:p>
            <a:pPr lvl="2"/>
            <a:r>
              <a:rPr lang="en-US" dirty="0" smtClean="0"/>
              <a:t>Mimic what net engineers do in gathering data and identifying issues.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roviding </a:t>
            </a:r>
            <a:r>
              <a:rPr lang="en-US" dirty="0"/>
              <a:t>tools and tips to </a:t>
            </a:r>
            <a:r>
              <a:rPr lang="en-US" dirty="0" smtClean="0"/>
              <a:t>help </a:t>
            </a:r>
            <a:r>
              <a:rPr lang="en-US" dirty="0"/>
              <a:t>describe, </a:t>
            </a:r>
            <a:r>
              <a:rPr lang="en-US" dirty="0" smtClean="0"/>
              <a:t>localize </a:t>
            </a:r>
            <a:r>
              <a:rPr lang="en-US" dirty="0"/>
              <a:t>and </a:t>
            </a:r>
            <a:r>
              <a:rPr lang="en-US" dirty="0" smtClean="0"/>
              <a:t>characterize the problem</a:t>
            </a:r>
          </a:p>
          <a:p>
            <a:pPr lvl="1"/>
            <a:r>
              <a:rPr lang="en-US" u="sng" dirty="0" smtClean="0"/>
              <a:t>Package all the </a:t>
            </a:r>
            <a:r>
              <a:rPr lang="en-US" u="sng" dirty="0"/>
              <a:t>diagnostic information gathered </a:t>
            </a:r>
            <a:r>
              <a:rPr lang="en-US" dirty="0"/>
              <a:t>to make it </a:t>
            </a:r>
            <a:r>
              <a:rPr lang="en-US" dirty="0" smtClean="0"/>
              <a:t>easy to hand </a:t>
            </a:r>
            <a:r>
              <a:rPr lang="en-US" dirty="0"/>
              <a:t>off </a:t>
            </a:r>
            <a:r>
              <a:rPr lang="en-US" dirty="0" smtClean="0"/>
              <a:t>any debugging effort already worked on to other experts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8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and End-to-end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Most scientists just care about the end-to-end </a:t>
            </a:r>
            <a:r>
              <a:rPr lang="en-US" dirty="0"/>
              <a:t>results</a:t>
            </a:r>
            <a:r>
              <a:rPr lang="en-US" dirty="0" smtClean="0"/>
              <a:t>: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well does their </a:t>
            </a:r>
            <a:r>
              <a:rPr lang="en-US" dirty="0"/>
              <a:t>infrastructure support </a:t>
            </a:r>
            <a:r>
              <a:rPr lang="en-US" dirty="0" smtClean="0"/>
              <a:t>them in doing their science?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Network metrics </a:t>
            </a:r>
            <a:r>
              <a:rPr lang="en-US" dirty="0"/>
              <a:t>allow OSG to </a:t>
            </a:r>
            <a:r>
              <a:rPr lang="en-US" dirty="0" smtClean="0"/>
              <a:t>differentiate end-site issues from network issues.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There </a:t>
            </a:r>
            <a:r>
              <a:rPr lang="en-US" dirty="0"/>
              <a:t>is an </a:t>
            </a:r>
            <a:r>
              <a:rPr lang="en-US" dirty="0" smtClean="0"/>
              <a:t>opportunity </a:t>
            </a:r>
            <a:r>
              <a:rPr lang="en-US" dirty="0"/>
              <a:t>to </a:t>
            </a:r>
            <a:r>
              <a:rPr lang="en-US" dirty="0" smtClean="0"/>
              <a:t>do this better by </a:t>
            </a:r>
            <a:r>
              <a:rPr lang="en-US" dirty="0"/>
              <a:t>having </a:t>
            </a:r>
            <a:r>
              <a:rPr lang="en-US" dirty="0" smtClean="0"/>
              <a:t>access to </a:t>
            </a:r>
            <a:r>
              <a:rPr lang="en-US" b="1" dirty="0" smtClean="0">
                <a:solidFill>
                  <a:srgbClr val="C00000"/>
                </a:solidFill>
              </a:rPr>
              <a:t>end-to-end</a:t>
            </a:r>
            <a:r>
              <a:rPr lang="en-US" dirty="0" smtClean="0"/>
              <a:t> </a:t>
            </a:r>
            <a:r>
              <a:rPr lang="en-US" dirty="0"/>
              <a:t>metrics </a:t>
            </a:r>
            <a:r>
              <a:rPr lang="en-US" dirty="0" smtClean="0"/>
              <a:t>to compare &amp; contrast with network-specific </a:t>
            </a:r>
            <a:r>
              <a:rPr lang="en-US" dirty="0"/>
              <a:t>metrics</a:t>
            </a:r>
            <a:r>
              <a:rPr lang="en-US" dirty="0" smtClean="0"/>
              <a:t>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</a:t>
            </a:r>
            <a:r>
              <a:rPr lang="en-US" dirty="0"/>
              <a:t>end-to-end </a:t>
            </a:r>
            <a:r>
              <a:rPr lang="en-US" dirty="0" smtClean="0"/>
              <a:t>data can OSG regularly </a:t>
            </a:r>
            <a:r>
              <a:rPr lang="en-US" dirty="0"/>
              <a:t>collect </a:t>
            </a:r>
            <a:r>
              <a:rPr lang="en-US" dirty="0" smtClean="0"/>
              <a:t>for such a </a:t>
            </a:r>
            <a:r>
              <a:rPr lang="en-US" dirty="0"/>
              <a:t>purpose</a:t>
            </a:r>
            <a:r>
              <a:rPr lang="en-US" dirty="0" smtClean="0"/>
              <a:t>? </a:t>
            </a:r>
            <a:r>
              <a:rPr lang="en-US" b="1" dirty="0" smtClean="0"/>
              <a:t>Should we?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Is there some kind of common instrumentation that can </a:t>
            </a:r>
            <a:r>
              <a:rPr lang="en-US" dirty="0"/>
              <a:t>be added to some data-transfer tools? (</a:t>
            </a:r>
            <a:r>
              <a:rPr lang="en-US" dirty="0" err="1"/>
              <a:t>NetLogger</a:t>
            </a:r>
            <a:r>
              <a:rPr lang="en-US" dirty="0"/>
              <a:t> in </a:t>
            </a:r>
            <a:r>
              <a:rPr lang="en-US" dirty="0" err="1"/>
              <a:t>GridFTP</a:t>
            </a:r>
            <a:r>
              <a:rPr lang="en-US" dirty="0" smtClean="0"/>
              <a:t>, having transfers </a:t>
            </a:r>
            <a:r>
              <a:rPr lang="en-US" dirty="0"/>
              <a:t>"report</a:t>
            </a:r>
            <a:r>
              <a:rPr lang="en-US" dirty="0" smtClean="0"/>
              <a:t>" results to the nearest perfSONAR-PS instance?, </a:t>
            </a:r>
            <a:r>
              <a:rPr lang="en-US" dirty="0" err="1" smtClean="0"/>
              <a:t>etc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non-WLCG OSG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The non-WLCG sites haven’t yet been “encouraged” to deploy </a:t>
            </a:r>
            <a:r>
              <a:rPr lang="en-US" dirty="0" err="1" smtClean="0"/>
              <a:t>perfSONAR</a:t>
            </a:r>
            <a:r>
              <a:rPr lang="en-US" dirty="0" smtClean="0"/>
              <a:t>:  we want to make sure we have something production ready and immediately useful for them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B050"/>
                </a:solidFill>
              </a:rPr>
              <a:t>When a non-WLCG OSG site deploys </a:t>
            </a:r>
            <a:r>
              <a:rPr lang="en-US" dirty="0" err="1" smtClean="0">
                <a:solidFill>
                  <a:srgbClr val="00B050"/>
                </a:solidFill>
              </a:rPr>
              <a:t>perfSONAR</a:t>
            </a:r>
            <a:r>
              <a:rPr lang="en-US" dirty="0" smtClean="0">
                <a:solidFill>
                  <a:srgbClr val="00B050"/>
                </a:solidFill>
              </a:rPr>
              <a:t> we don’t have an automatic way to determine what network tests make most sense for the site.  Generically they should: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Test to their campus border (does campus have a </a:t>
            </a:r>
            <a:r>
              <a:rPr lang="en-US" dirty="0" err="1" smtClean="0"/>
              <a:t>perfSONAR</a:t>
            </a:r>
            <a:r>
              <a:rPr lang="en-US" dirty="0" smtClean="0"/>
              <a:t>?)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Test to their nearest R&amp;E backbone </a:t>
            </a:r>
            <a:r>
              <a:rPr lang="en-US" dirty="0" err="1" smtClean="0"/>
              <a:t>perfSONAR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Test to one or two collaborating institutions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3816AD"/>
                </a:solidFill>
              </a:rPr>
              <a:t>With the OSG “auto-mesh” system and the new proximity service we may be able to automate setting up tests for new sites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C00000"/>
                </a:solidFill>
              </a:rPr>
              <a:t>Sites can further tweak if they have additional logical test partners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65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Networks and OSG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486400"/>
          </a:xfrm>
        </p:spPr>
        <p:txBody>
          <a:bodyPr/>
          <a:lstStyle/>
          <a:p>
            <a:r>
              <a:rPr lang="en-US" dirty="0"/>
              <a:t>Within the </a:t>
            </a:r>
            <a:r>
              <a:rPr lang="en-US" dirty="0" smtClean="0"/>
              <a:t>next few </a:t>
            </a:r>
            <a:r>
              <a:rPr lang="en-US" dirty="0"/>
              <a:t>years evolving </a:t>
            </a:r>
            <a:r>
              <a:rPr lang="en-US" dirty="0" smtClean="0"/>
              <a:t>technology in the area of </a:t>
            </a:r>
            <a:r>
              <a:rPr lang="en-US" b="1" dirty="0" smtClean="0"/>
              <a:t>Software Defined Networking(SDN</a:t>
            </a:r>
            <a:r>
              <a:rPr lang="en-US" b="1" dirty="0"/>
              <a:t>) </a:t>
            </a:r>
            <a:r>
              <a:rPr lang="en-US" dirty="0" smtClean="0"/>
              <a:t>may be </a:t>
            </a:r>
            <a:r>
              <a:rPr lang="en-US" dirty="0"/>
              <a:t>able </a:t>
            </a:r>
            <a:r>
              <a:rPr lang="en-US" dirty="0" smtClean="0"/>
              <a:t>to provide researchers with the ability to construct their own Wide-Area networks with specified characteristics.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will OSG be able to do </a:t>
            </a:r>
            <a:r>
              <a:rPr lang="en-US" dirty="0">
                <a:solidFill>
                  <a:srgbClr val="00B050"/>
                </a:solidFill>
              </a:rPr>
              <a:t>to </a:t>
            </a:r>
            <a:r>
              <a:rPr lang="en-US" dirty="0" smtClean="0">
                <a:solidFill>
                  <a:srgbClr val="00B050"/>
                </a:solidFill>
              </a:rPr>
              <a:t>integrate this type of capability with the rest of the OSG infrastructure</a:t>
            </a:r>
            <a:r>
              <a:rPr lang="en-US" dirty="0">
                <a:solidFill>
                  <a:srgbClr val="00B050"/>
                </a:solidFill>
              </a:rPr>
              <a:t>?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We need to plan for how best to enable evolving capabilities in the network for OSG users and admins</a:t>
            </a:r>
          </a:p>
          <a:p>
            <a:pPr lvl="1"/>
            <a:r>
              <a:rPr lang="en-US" dirty="0" smtClean="0"/>
              <a:t>What is the impact on the OSG software stack?</a:t>
            </a:r>
          </a:p>
          <a:p>
            <a:pPr lvl="1"/>
            <a:r>
              <a:rPr lang="en-US" dirty="0" smtClean="0"/>
              <a:t>What strategic modifications/additions are useful?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41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There are a number of options to explore listed above. How much effort are we willing to devote for other possibilities?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Some argument to be made for adjusting as we move forward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Effort to-date in OSG networking </a:t>
            </a:r>
            <a:r>
              <a:rPr lang="en-US" dirty="0" smtClean="0"/>
              <a:t>a combination of me, Operations and Technology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As we add sites there will be a support load (</a:t>
            </a:r>
            <a:r>
              <a:rPr lang="en-US" dirty="0" err="1"/>
              <a:t>m</a:t>
            </a:r>
            <a:r>
              <a:rPr lang="en-US" dirty="0" err="1" smtClean="0"/>
              <a:t>e+Operations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Exploring new capabilities may require help from Technology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We leverage other efforts (WLCG, perfSONAR-PS developers, ESnet/MaDDash, satellite proposals)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must ensure we continue to reliable gather and provide network metrics moving forward.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Given this unique </a:t>
            </a:r>
            <a:r>
              <a:rPr lang="en-US" dirty="0" err="1" smtClean="0"/>
              <a:t>datastore</a:t>
            </a:r>
            <a:r>
              <a:rPr lang="en-US" dirty="0" smtClean="0"/>
              <a:t>, we want to fully exploit it to aid our researchers in every way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3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Priority </a:t>
            </a:r>
            <a:r>
              <a:rPr lang="en-US" b="1" dirty="0" smtClean="0">
                <a:solidFill>
                  <a:srgbClr val="00B050"/>
                </a:solidFill>
              </a:rPr>
              <a:t>1:</a:t>
            </a:r>
            <a:r>
              <a:rPr lang="en-US" dirty="0" smtClean="0"/>
              <a:t> </a:t>
            </a:r>
            <a:r>
              <a:rPr lang="en-US" dirty="0" smtClean="0"/>
              <a:t>Support higher-level services. Involves?</a:t>
            </a:r>
          </a:p>
          <a:p>
            <a:pPr lvl="1"/>
            <a:r>
              <a:rPr lang="en-US" dirty="0" smtClean="0"/>
              <a:t>This is critical and primarily means providing an API the users and applications need to access the network information they need.</a:t>
            </a:r>
          </a:p>
          <a:p>
            <a:pPr lvl="1"/>
            <a:r>
              <a:rPr lang="en-US" dirty="0" smtClean="0"/>
              <a:t>Will require optimization to effectively support almost “real-time” data gathering that some services may require to steer their workloads or data transfer decisions.</a:t>
            </a:r>
          </a:p>
          <a:p>
            <a:pPr lvl="1"/>
            <a:r>
              <a:rPr lang="en-US" dirty="0" smtClean="0"/>
              <a:t>Must support end-</a:t>
            </a:r>
            <a:r>
              <a:rPr lang="en-US" dirty="0" err="1" smtClean="0"/>
              <a:t>site,VO</a:t>
            </a:r>
            <a:r>
              <a:rPr lang="en-US" dirty="0" smtClean="0"/>
              <a:t> based, test based and time-based queries</a:t>
            </a:r>
          </a:p>
          <a:p>
            <a:pPr lvl="1"/>
            <a:r>
              <a:rPr lang="en-US" dirty="0" smtClean="0"/>
              <a:t>Must function with OSG operational realities (access, resources)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Build upon the </a:t>
            </a:r>
            <a:r>
              <a:rPr lang="en-US" dirty="0" err="1" smtClean="0"/>
              <a:t>datastore</a:t>
            </a:r>
            <a:r>
              <a:rPr lang="en-US" dirty="0"/>
              <a:t> </a:t>
            </a:r>
            <a:r>
              <a:rPr lang="en-US" dirty="0" smtClean="0"/>
              <a:t>and proximity service work</a:t>
            </a:r>
            <a:endParaRPr lang="en-US" dirty="0" smtClean="0"/>
          </a:p>
          <a:p>
            <a:pPr lvl="1"/>
            <a:r>
              <a:rPr lang="en-US" dirty="0" smtClean="0"/>
              <a:t>Use ANSE and WLCG as initial clients to create/tune the API</a:t>
            </a:r>
          </a:p>
          <a:p>
            <a:pPr lvl="1"/>
            <a:r>
              <a:rPr lang="en-US" dirty="0" smtClean="0"/>
              <a:t>Will require Operations effort; may require Technology input?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63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507340" cy="838200"/>
          </a:xfrm>
        </p:spPr>
        <p:txBody>
          <a:bodyPr/>
          <a:lstStyle/>
          <a:p>
            <a:r>
              <a:rPr lang="en-US" dirty="0" smtClean="0"/>
              <a:t>OSG Networking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Priority </a:t>
            </a:r>
            <a:r>
              <a:rPr lang="en-US" b="1" dirty="0" smtClean="0">
                <a:solidFill>
                  <a:srgbClr val="00B050"/>
                </a:solidFill>
              </a:rPr>
              <a:t>2:</a:t>
            </a:r>
            <a:r>
              <a:rPr lang="en-US" dirty="0" smtClean="0"/>
              <a:t> Develop tools to better support user experience in understanding, fixing and using th</a:t>
            </a:r>
            <a:r>
              <a:rPr lang="en-US" dirty="0" smtClean="0"/>
              <a:t>e network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Work on automating </a:t>
            </a:r>
            <a:r>
              <a:rPr lang="en-US" dirty="0" err="1" smtClean="0"/>
              <a:t>perfSONAR</a:t>
            </a:r>
            <a:r>
              <a:rPr lang="en-US" dirty="0" smtClean="0"/>
              <a:t> </a:t>
            </a:r>
            <a:r>
              <a:rPr lang="en-US" dirty="0" err="1" smtClean="0"/>
              <a:t>configs</a:t>
            </a:r>
            <a:r>
              <a:rPr lang="en-US" dirty="0" smtClean="0"/>
              <a:t> for non-WLCG OSG sites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Improve visibility and usefulness of metric visualization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Expose topology information for diagnosis and network visualization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Create a way to “package” diagnostic information to hand-off initial problem troubleshooting to experts.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Documentation will need to be augmented as we add capabilities for users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auto-mesh GUI should be provided as a standalone package to allow VOs and campuses to manage their </a:t>
            </a:r>
            <a:r>
              <a:rPr lang="en-US" dirty="0" err="1" smtClean="0"/>
              <a:t>perfSONAR</a:t>
            </a:r>
            <a:r>
              <a:rPr lang="en-US" dirty="0" smtClean="0"/>
              <a:t> deployments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Work with Wisconsin and </a:t>
            </a:r>
            <a:r>
              <a:rPr lang="en-US" dirty="0" err="1" smtClean="0"/>
              <a:t>Soichi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1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Priority </a:t>
            </a:r>
            <a:r>
              <a:rPr lang="en-US" b="1" dirty="0">
                <a:solidFill>
                  <a:srgbClr val="00B050"/>
                </a:solidFill>
              </a:rPr>
              <a:t>3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/>
              <a:t>Develop alarming and alerting for network problems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Develop the ability to recognize network problems and </a:t>
            </a:r>
            <a:r>
              <a:rPr lang="en-US" b="1" dirty="0" smtClean="0"/>
              <a:t>set alarm</a:t>
            </a:r>
          </a:p>
          <a:p>
            <a:pPr lvl="1"/>
            <a:r>
              <a:rPr lang="en-US" dirty="0" smtClean="0"/>
              <a:t>When network problems can be localized, generate an </a:t>
            </a:r>
            <a:r>
              <a:rPr lang="en-US" b="1" dirty="0" smtClean="0"/>
              <a:t>alert</a:t>
            </a:r>
          </a:p>
          <a:p>
            <a:pPr lvl="1"/>
            <a:r>
              <a:rPr lang="en-US" dirty="0" smtClean="0"/>
              <a:t>Timescale to </a:t>
            </a:r>
            <a:r>
              <a:rPr lang="en-US" dirty="0" smtClean="0"/>
              <a:t>target prototype system: end of </a:t>
            </a:r>
            <a:r>
              <a:rPr lang="en-US" dirty="0" smtClean="0"/>
              <a:t>year 4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Utilize “custom notification” features of </a:t>
            </a:r>
            <a:r>
              <a:rPr lang="en-US" dirty="0" err="1" smtClean="0"/>
              <a:t>Check_MK</a:t>
            </a:r>
            <a:r>
              <a:rPr lang="en-US" dirty="0" smtClean="0"/>
              <a:t> (in OMD) to define specific criteria to alert when there are obvious problems</a:t>
            </a:r>
            <a:endParaRPr lang="en-US" dirty="0" smtClean="0"/>
          </a:p>
          <a:p>
            <a:pPr lvl="1"/>
            <a:r>
              <a:rPr lang="en-US" dirty="0" smtClean="0"/>
              <a:t>Work with </a:t>
            </a:r>
            <a:r>
              <a:rPr lang="en-US" dirty="0" err="1" smtClean="0"/>
              <a:t>PuNDIT</a:t>
            </a:r>
            <a:r>
              <a:rPr lang="en-US" dirty="0"/>
              <a:t> </a:t>
            </a:r>
            <a:r>
              <a:rPr lang="en-US" dirty="0" smtClean="0"/>
              <a:t>to enable for OSG</a:t>
            </a:r>
            <a:endParaRPr lang="en-US" dirty="0" smtClean="0"/>
          </a:p>
          <a:p>
            <a:pPr lvl="2"/>
            <a:r>
              <a:rPr lang="en-US" dirty="0" smtClean="0"/>
              <a:t>Test ability to localize and alert and if successful, enable </a:t>
            </a:r>
            <a:r>
              <a:rPr lang="en-US" dirty="0" smtClean="0"/>
              <a:t>alerts</a:t>
            </a:r>
          </a:p>
          <a:p>
            <a:pPr lvl="1"/>
            <a:r>
              <a:rPr lang="en-US" dirty="0" smtClean="0"/>
              <a:t>Integrate with </a:t>
            </a:r>
            <a:r>
              <a:rPr lang="en-US" dirty="0" err="1" smtClean="0"/>
              <a:t>MyOSG</a:t>
            </a:r>
            <a:r>
              <a:rPr lang="en-US" dirty="0" smtClean="0"/>
              <a:t>/OIM to leverage existing capabilities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59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Area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“Mission” is to have OSG become the network service data </a:t>
            </a:r>
            <a:r>
              <a:rPr lang="en-US" b="1" dirty="0" smtClean="0">
                <a:solidFill>
                  <a:srgbClr val="0070C0"/>
                </a:solidFill>
              </a:rPr>
              <a:t>source</a:t>
            </a:r>
            <a:r>
              <a:rPr lang="en-US" dirty="0" smtClean="0"/>
              <a:t> for its constituents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nformation about </a:t>
            </a:r>
            <a:r>
              <a:rPr lang="en-US" dirty="0" smtClean="0">
                <a:solidFill>
                  <a:srgbClr val="00B050"/>
                </a:solidFill>
              </a:rPr>
              <a:t>network performance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bottlenecks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problems</a:t>
            </a:r>
            <a:r>
              <a:rPr lang="en-US" dirty="0" smtClean="0"/>
              <a:t> should be easily available.</a:t>
            </a:r>
          </a:p>
          <a:p>
            <a:pPr lvl="1"/>
            <a:r>
              <a:rPr lang="en-US" dirty="0" smtClean="0"/>
              <a:t>Should support our VOs, users and site-admins to find network problems and bottlenecks.</a:t>
            </a:r>
          </a:p>
          <a:p>
            <a:pPr lvl="1"/>
            <a:r>
              <a:rPr lang="en-US" dirty="0" smtClean="0"/>
              <a:t>Provide network metrics to higher level services so they can make informed decisions about their use of the network </a:t>
            </a:r>
            <a:r>
              <a:rPr lang="en-US" i="1" dirty="0" smtClean="0"/>
              <a:t>(Which sources, destinations for jobs or data are most effective?)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18,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OSG Network Planning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9554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options should  we  focus  on?</a:t>
            </a:r>
          </a:p>
          <a:p>
            <a:pPr lvl="1"/>
            <a:r>
              <a:rPr lang="en-US" dirty="0" smtClean="0"/>
              <a:t>How  much  effort?</a:t>
            </a:r>
          </a:p>
          <a:p>
            <a:pPr lvl="1"/>
            <a:r>
              <a:rPr lang="en-US" dirty="0" smtClean="0"/>
              <a:t>Adapt  as we move forward (feedback  from users,  higher-level  services; technology input for what  is feasible/available)</a:t>
            </a:r>
          </a:p>
          <a:p>
            <a:pPr lvl="1"/>
            <a:r>
              <a:rPr lang="en-US" dirty="0" smtClean="0"/>
              <a:t>SDN  may only start  to  be “real”  in  year  </a:t>
            </a:r>
            <a:r>
              <a:rPr lang="en-US" dirty="0" smtClean="0"/>
              <a:t>5+</a:t>
            </a:r>
            <a:endParaRPr lang="en-US" dirty="0" smtClean="0"/>
          </a:p>
          <a:p>
            <a:pPr lvl="1"/>
            <a:r>
              <a:rPr lang="en-US" dirty="0" smtClean="0"/>
              <a:t>Continuing  need to do  better at simplifying  the  process for  finding and  fixing  problems in  the  network.  Can we make a real change in how this is handled?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Further  discussion?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2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</a:t>
            </a:r>
            <a:r>
              <a:rPr lang="en-US" dirty="0" err="1" smtClean="0"/>
              <a:t>ESnet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Core is our work with </a:t>
            </a:r>
            <a:r>
              <a:rPr lang="en-US" dirty="0" err="1" smtClean="0"/>
              <a:t>perfSONAR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OSG provides lots of very useful feedback to the </a:t>
            </a:r>
            <a:r>
              <a:rPr lang="en-US" dirty="0" err="1" smtClean="0"/>
              <a:t>perfSONAR</a:t>
            </a:r>
            <a:r>
              <a:rPr lang="en-US" dirty="0" smtClean="0"/>
              <a:t> project and works close with Andy Lake/</a:t>
            </a:r>
            <a:r>
              <a:rPr lang="en-US" dirty="0" err="1" smtClean="0"/>
              <a:t>ESnet</a:t>
            </a:r>
            <a:r>
              <a:rPr lang="en-US" dirty="0" smtClean="0"/>
              <a:t> (as well as Jason </a:t>
            </a:r>
            <a:r>
              <a:rPr lang="en-US" dirty="0" err="1" smtClean="0"/>
              <a:t>Zurawski</a:t>
            </a:r>
            <a:r>
              <a:rPr lang="en-US" dirty="0" smtClean="0"/>
              <a:t> and Brian Tierney)</a:t>
            </a:r>
          </a:p>
          <a:p>
            <a:pPr lvl="2"/>
            <a:r>
              <a:rPr lang="en-US" dirty="0" smtClean="0"/>
              <a:t>Important because </a:t>
            </a:r>
            <a:r>
              <a:rPr lang="en-US" dirty="0" err="1" smtClean="0"/>
              <a:t>perfSONAR</a:t>
            </a:r>
            <a:r>
              <a:rPr lang="en-US" dirty="0" smtClean="0"/>
              <a:t> developers are targeting 100K deployments as the scale to support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Main user (outside of </a:t>
            </a:r>
            <a:r>
              <a:rPr lang="en-US" dirty="0" err="1" smtClean="0"/>
              <a:t>ESnet</a:t>
            </a:r>
            <a:r>
              <a:rPr lang="en-US" dirty="0" smtClean="0"/>
              <a:t>) of </a:t>
            </a:r>
            <a:r>
              <a:rPr lang="en-US" dirty="0" err="1" smtClean="0"/>
              <a:t>MaDDash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err="1" smtClean="0"/>
              <a:t>ESnet</a:t>
            </a:r>
            <a:r>
              <a:rPr lang="en-US" dirty="0" smtClean="0"/>
              <a:t> would really like </a:t>
            </a:r>
            <a:r>
              <a:rPr lang="en-US" dirty="0" err="1" smtClean="0"/>
              <a:t>Soichi’s</a:t>
            </a:r>
            <a:r>
              <a:rPr lang="en-US" dirty="0" smtClean="0"/>
              <a:t> mesh-</a:t>
            </a:r>
            <a:r>
              <a:rPr lang="en-US" dirty="0" err="1" smtClean="0"/>
              <a:t>mgmt</a:t>
            </a:r>
            <a:r>
              <a:rPr lang="en-US" dirty="0" smtClean="0"/>
              <a:t> GUI as a package</a:t>
            </a:r>
          </a:p>
          <a:p>
            <a:pPr lvl="2"/>
            <a:r>
              <a:rPr lang="en-US" dirty="0" smtClean="0"/>
              <a:t>Sharing goes both ways…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Working with </a:t>
            </a:r>
            <a:r>
              <a:rPr lang="en-US" dirty="0" err="1" smtClean="0"/>
              <a:t>ESnet</a:t>
            </a:r>
            <a:r>
              <a:rPr lang="en-US" dirty="0" smtClean="0"/>
              <a:t> closely on LHCONE and point-to-point network </a:t>
            </a:r>
            <a:r>
              <a:rPr lang="en-US" dirty="0" err="1" smtClean="0"/>
              <a:t>testbed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Initial tests of “software-defined network” capabilities</a:t>
            </a:r>
          </a:p>
          <a:p>
            <a:pPr lvl="1">
              <a:lnSpc>
                <a:spcPct val="100000"/>
              </a:lnSpc>
            </a:pPr>
            <a:r>
              <a:rPr lang="en-US" dirty="0" err="1" smtClean="0"/>
              <a:t>ESnet</a:t>
            </a:r>
            <a:r>
              <a:rPr lang="en-US" dirty="0" smtClean="0"/>
              <a:t> now serving US LHC Tier-2 sites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99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Area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smallest area in OSG. Currently </a:t>
            </a:r>
            <a:r>
              <a:rPr lang="en-US" dirty="0" smtClean="0"/>
              <a:t>40</a:t>
            </a:r>
            <a:r>
              <a:rPr lang="en-US" dirty="0" smtClean="0"/>
              <a:t>% </a:t>
            </a:r>
            <a:r>
              <a:rPr lang="en-US" dirty="0" smtClean="0"/>
              <a:t>of </a:t>
            </a:r>
            <a:r>
              <a:rPr lang="en-US" dirty="0" smtClean="0"/>
              <a:t>me.</a:t>
            </a:r>
          </a:p>
          <a:p>
            <a:pPr lvl="1"/>
            <a:r>
              <a:rPr lang="en-US" b="1" dirty="0" smtClean="0"/>
              <a:t>Also draws upon other OSG areas as appropriate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Operations, Technology and Software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/>
              <a:t>Significant help </a:t>
            </a:r>
            <a:r>
              <a:rPr lang="en-US" dirty="0" smtClean="0"/>
              <a:t>recently for </a:t>
            </a:r>
            <a:r>
              <a:rPr lang="en-US" dirty="0" err="1" smtClean="0"/>
              <a:t>Datastore</a:t>
            </a:r>
            <a:r>
              <a:rPr lang="en-US" dirty="0" smtClean="0"/>
              <a:t> development, bug fixes and optimization from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Soichi</a:t>
            </a:r>
            <a:r>
              <a:rPr lang="en-US" dirty="0" smtClean="0"/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Edgar</a:t>
            </a:r>
            <a:r>
              <a:rPr lang="en-US" dirty="0" smtClean="0"/>
              <a:t>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Brian</a:t>
            </a:r>
            <a:r>
              <a:rPr lang="en-US" dirty="0" smtClean="0"/>
              <a:t>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</a:t>
            </a:r>
            <a:r>
              <a:rPr lang="en-US" dirty="0" smtClean="0"/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</a:t>
            </a:r>
            <a:r>
              <a:rPr lang="en-US" dirty="0" smtClean="0"/>
              <a:t>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Gabriele</a:t>
            </a:r>
            <a:r>
              <a:rPr lang="en-US" dirty="0" smtClean="0"/>
              <a:t> and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Chander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also contributing to oversight and hardware acquisition. 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area is leveraging effort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Internet2/ESnet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C00000"/>
                </a:solidFill>
              </a:rPr>
              <a:t>perfSONAR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development</a:t>
            </a:r>
            <a:r>
              <a:rPr lang="en-US" dirty="0" smtClean="0"/>
              <a:t>)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HEP/WLCG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C00000"/>
                </a:solidFill>
              </a:rPr>
              <a:t>perfSONAR</a:t>
            </a:r>
            <a:r>
              <a:rPr lang="en-US" dirty="0" smtClean="0">
                <a:solidFill>
                  <a:srgbClr val="C00000"/>
                </a:solidFill>
              </a:rPr>
              <a:t> global </a:t>
            </a:r>
            <a:r>
              <a:rPr lang="en-US" dirty="0" smtClean="0">
                <a:solidFill>
                  <a:srgbClr val="C00000"/>
                </a:solidFill>
              </a:rPr>
              <a:t>deployment and efforts in ATLAS and CMS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PuNDIT</a:t>
            </a:r>
            <a:r>
              <a:rPr lang="en-US" dirty="0" smtClean="0"/>
              <a:t> satellite project: targeting problem identification/localization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en-US" dirty="0" smtClean="0"/>
              <a:t>everaging </a:t>
            </a:r>
            <a:r>
              <a:rPr lang="en-US" dirty="0" smtClean="0"/>
              <a:t>external effort </a:t>
            </a:r>
            <a:r>
              <a:rPr lang="en-US" dirty="0" smtClean="0"/>
              <a:t>nice, BUT </a:t>
            </a:r>
            <a:r>
              <a:rPr lang="en-US" dirty="0" smtClean="0"/>
              <a:t>that makes us very dependent upon effort we don’t control</a:t>
            </a:r>
            <a:r>
              <a:rPr lang="en-US" dirty="0" smtClean="0"/>
              <a:t>.  However we have the possibility to do more than we otherwise could…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18,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OSG Network Planning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6956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Aaron Brown is leaving </a:t>
            </a:r>
            <a:r>
              <a:rPr lang="en-US" dirty="0" err="1" smtClean="0"/>
              <a:t>perfSONAR</a:t>
            </a:r>
            <a:r>
              <a:rPr lang="en-US" dirty="0" smtClean="0"/>
              <a:t> team</a:t>
            </a:r>
          </a:p>
          <a:p>
            <a:pPr lvl="1"/>
            <a:r>
              <a:rPr lang="en-US" dirty="0" smtClean="0"/>
              <a:t>Getting fixes and features added to </a:t>
            </a:r>
            <a:r>
              <a:rPr lang="en-US" dirty="0" err="1" smtClean="0"/>
              <a:t>perfSONAR</a:t>
            </a:r>
            <a:r>
              <a:rPr lang="en-US" dirty="0" smtClean="0"/>
              <a:t> may be harder/slower in the future</a:t>
            </a:r>
          </a:p>
          <a:p>
            <a:r>
              <a:rPr lang="en-US" dirty="0" smtClean="0"/>
              <a:t>Continuing challenges to using </a:t>
            </a:r>
            <a:r>
              <a:rPr lang="en-US" dirty="0" err="1" smtClean="0"/>
              <a:t>perfSONAR</a:t>
            </a:r>
            <a:r>
              <a:rPr lang="en-US" dirty="0" smtClean="0"/>
              <a:t> at our scale. </a:t>
            </a:r>
          </a:p>
          <a:p>
            <a:pPr lvl="1"/>
            <a:r>
              <a:rPr lang="en-US" dirty="0" smtClean="0"/>
              <a:t>Good news is remaining problems seem to be getting subtler and impacting less sites</a:t>
            </a:r>
          </a:p>
          <a:p>
            <a:r>
              <a:rPr lang="en-US" dirty="0" smtClean="0"/>
              <a:t>Getting data “published” appropriately for WLCG VOs may require outside work because of VO requirements</a:t>
            </a:r>
          </a:p>
          <a:p>
            <a:pPr lvl="1"/>
            <a:r>
              <a:rPr lang="en-US" dirty="0" smtClean="0"/>
              <a:t>Currently have an effort initiated by </a:t>
            </a:r>
            <a:r>
              <a:rPr lang="en-US" dirty="0" err="1" smtClean="0"/>
              <a:t>LHCb</a:t>
            </a:r>
            <a:r>
              <a:rPr lang="en-US" dirty="0" smtClean="0"/>
              <a:t> to read and push network data on a message bus.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73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After Year-3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763000" cy="5181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We have instrumented ~130 sites with </a:t>
            </a:r>
            <a:r>
              <a:rPr lang="en-US" dirty="0" err="1" smtClean="0"/>
              <a:t>perfSONAR</a:t>
            </a:r>
            <a:r>
              <a:rPr lang="en-US" dirty="0" smtClean="0"/>
              <a:t> (see status: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grid-monitoring.cern.ch/perfsonar_coverage.txt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 Network Service is hosted by OSG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Almost production ready </a:t>
            </a:r>
            <a:r>
              <a:rPr lang="en-US" dirty="0" err="1" smtClean="0"/>
              <a:t>datastore</a:t>
            </a:r>
            <a:r>
              <a:rPr lang="en-US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Mesh-configuration management GUI (OSG developed) </a:t>
            </a:r>
          </a:p>
          <a:p>
            <a:pPr lvl="1">
              <a:lnSpc>
                <a:spcPct val="100000"/>
              </a:lnSpc>
            </a:pPr>
            <a:r>
              <a:rPr lang="en-US" dirty="0" err="1" smtClean="0"/>
              <a:t>perfSONAR</a:t>
            </a:r>
            <a:r>
              <a:rPr lang="en-US" dirty="0" smtClean="0"/>
              <a:t> metrics visualization via </a:t>
            </a:r>
            <a:r>
              <a:rPr lang="en-US" dirty="0" err="1" smtClean="0"/>
              <a:t>MaDDash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System and service monitoring via OMD/</a:t>
            </a:r>
            <a:r>
              <a:rPr lang="en-US" dirty="0" err="1" smtClean="0"/>
              <a:t>Check_mk</a:t>
            </a:r>
            <a:r>
              <a:rPr lang="en-US" dirty="0" smtClean="0"/>
              <a:t> + custom scripts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Documentation on installation, configuration, troubleshooting and procedures in place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Lingering from year-3: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Production </a:t>
            </a:r>
            <a:r>
              <a:rPr lang="en-US" dirty="0" err="1" smtClean="0"/>
              <a:t>datastore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Prototype alerting/alarming component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Broad non-WLCG OSG deployment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69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07340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r>
              <a:rPr lang="en-US" dirty="0" smtClean="0"/>
              <a:t>: OSG </a:t>
            </a:r>
            <a:r>
              <a:rPr lang="en-US" dirty="0" smtClean="0"/>
              <a:t>Networking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41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OSG is building a centralized service for gathering, viewing and providing network information to users and applications.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Goal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OSG becomes the “source” for networking information for its constituents, aiding in finding/fixing problems and enabling applications and users to better take advantage of their </a:t>
            </a:r>
            <a:r>
              <a:rPr lang="en-US" dirty="0" smtClean="0">
                <a:solidFill>
                  <a:srgbClr val="0070C0"/>
                </a:solidFill>
              </a:rPr>
              <a:t>networks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u="sng" dirty="0" smtClean="0">
                <a:solidFill>
                  <a:srgbClr val="C00000"/>
                </a:solidFill>
              </a:rPr>
              <a:t>primary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component is the </a:t>
            </a:r>
            <a:r>
              <a:rPr lang="en-US" u="sng" dirty="0" err="1" smtClean="0">
                <a:solidFill>
                  <a:srgbClr val="C00000"/>
                </a:solidFill>
              </a:rPr>
              <a:t>datastore</a:t>
            </a:r>
            <a:r>
              <a:rPr lang="en-US" dirty="0" smtClean="0">
                <a:solidFill>
                  <a:srgbClr val="C00000"/>
                </a:solidFill>
              </a:rPr>
              <a:t> to organize and store the network metrics and associated metadata</a:t>
            </a:r>
          </a:p>
          <a:p>
            <a:pPr lvl="1">
              <a:lnSpc>
                <a:spcPct val="100000"/>
              </a:lnSpc>
            </a:pPr>
            <a:r>
              <a:rPr lang="en-US" dirty="0" err="1" smtClean="0">
                <a:solidFill>
                  <a:srgbClr val="C00000"/>
                </a:solidFill>
              </a:rPr>
              <a:t>perfSONAR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stores data in a MA (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easurement Archive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Each host stores </a:t>
            </a:r>
            <a:r>
              <a:rPr lang="en-US" b="1" dirty="0" smtClean="0">
                <a:solidFill>
                  <a:srgbClr val="C00000"/>
                </a:solidFill>
              </a:rPr>
              <a:t>its</a:t>
            </a:r>
            <a:r>
              <a:rPr lang="en-US" dirty="0" smtClean="0">
                <a:solidFill>
                  <a:srgbClr val="C00000"/>
                </a:solidFill>
              </a:rPr>
              <a:t> measurements (locally)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OSG (via </a:t>
            </a:r>
            <a:r>
              <a:rPr lang="en-US" dirty="0" smtClean="0">
                <a:solidFill>
                  <a:srgbClr val="C00000"/>
                </a:solidFill>
              </a:rPr>
              <a:t>RSV probes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>
                <a:solidFill>
                  <a:srgbClr val="C00000"/>
                </a:solidFill>
              </a:rPr>
              <a:t>is gathering relevant metrics from the complete set of OSG and WLCG </a:t>
            </a:r>
            <a:r>
              <a:rPr lang="en-US" dirty="0" err="1" smtClean="0">
                <a:solidFill>
                  <a:srgbClr val="C00000"/>
                </a:solidFill>
              </a:rPr>
              <a:t>perfSONAR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instances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This data must be available via an API, must be visualized and must be organized to provide the </a:t>
            </a:r>
            <a:r>
              <a:rPr lang="en-US" b="1" dirty="0" smtClean="0">
                <a:solidFill>
                  <a:srgbClr val="C00000"/>
                </a:solidFill>
              </a:rPr>
              <a:t>“OSG Networking Service”</a:t>
            </a: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498080" cy="685800"/>
          </a:xfrm>
        </p:spPr>
        <p:txBody>
          <a:bodyPr/>
          <a:lstStyle/>
          <a:p>
            <a:r>
              <a:rPr lang="en-US" dirty="0" smtClean="0"/>
              <a:t>OSG Network </a:t>
            </a:r>
            <a:r>
              <a:rPr lang="en-US" dirty="0" err="1" smtClean="0"/>
              <a:t>Datastore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914400"/>
            <a:ext cx="5574765" cy="557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599" y="1102376"/>
            <a:ext cx="3352801" cy="514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</a:pPr>
            <a:r>
              <a:rPr lang="en-US" sz="20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en-US" sz="2000" u="sng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critical component is the </a:t>
            </a:r>
            <a:r>
              <a:rPr lang="en-US" sz="2000" u="sng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datastore</a:t>
            </a:r>
            <a:r>
              <a:rPr lang="en-US" sz="20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organize and store the network metrics and associated metadata</a:t>
            </a: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Monotype Sorts" pitchFamily="2" charset="2"/>
              <a:buChar char="q"/>
            </a:pPr>
            <a:r>
              <a:rPr lang="en-US" kern="0" dirty="0">
                <a:solidFill>
                  <a:srgbClr val="C00000"/>
                </a:solidFill>
              </a:rPr>
              <a:t>OSG </a:t>
            </a:r>
            <a:r>
              <a:rPr lang="en-US" kern="0" dirty="0" smtClean="0">
                <a:solidFill>
                  <a:srgbClr val="C00000"/>
                </a:solidFill>
              </a:rPr>
              <a:t>is </a:t>
            </a:r>
            <a:r>
              <a:rPr lang="en-US" kern="0" dirty="0">
                <a:solidFill>
                  <a:srgbClr val="C00000"/>
                </a:solidFill>
              </a:rPr>
              <a:t>gathering relevant metrics from the complete set of OSG and WLCG perfSONAR instances</a:t>
            </a: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Monotype Sorts" pitchFamily="2" charset="2"/>
              <a:buChar char="q"/>
            </a:pPr>
            <a:r>
              <a:rPr lang="en-US" kern="0" dirty="0">
                <a:solidFill>
                  <a:srgbClr val="C00000"/>
                </a:solidFill>
              </a:rPr>
              <a:t>This data will be available via an API, must be visualized and must be organized to provide the </a:t>
            </a:r>
            <a:r>
              <a:rPr lang="en-US" b="1" kern="0" dirty="0">
                <a:solidFill>
                  <a:srgbClr val="C00000"/>
                </a:solidFill>
              </a:rPr>
              <a:t>“OSG Networking Service</a:t>
            </a:r>
            <a:r>
              <a:rPr lang="en-US" b="1" kern="0" dirty="0" smtClean="0">
                <a:solidFill>
                  <a:srgbClr val="C00000"/>
                </a:solidFill>
              </a:rPr>
              <a:t>”</a:t>
            </a: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Monotype Sorts" pitchFamily="2" charset="2"/>
              <a:buChar char="q"/>
            </a:pPr>
            <a:r>
              <a:rPr lang="en-US" b="1" kern="0" dirty="0" smtClean="0">
                <a:solidFill>
                  <a:srgbClr val="00B050"/>
                </a:solidFill>
              </a:rPr>
              <a:t>Operating now</a:t>
            </a:r>
          </a:p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Monotype Sorts" pitchFamily="2" charset="2"/>
              <a:buChar char="q"/>
            </a:pPr>
            <a:r>
              <a:rPr lang="en-US" b="1" kern="0" dirty="0" smtClean="0">
                <a:solidFill>
                  <a:srgbClr val="0070C0"/>
                </a:solidFill>
              </a:rPr>
              <a:t>Targeting a </a:t>
            </a:r>
            <a:r>
              <a:rPr lang="en-US" b="1" u="sng" kern="0" dirty="0" smtClean="0">
                <a:solidFill>
                  <a:srgbClr val="0070C0"/>
                </a:solidFill>
              </a:rPr>
              <a:t>production</a:t>
            </a:r>
            <a:r>
              <a:rPr lang="en-US" b="1" kern="0" dirty="0" smtClean="0">
                <a:solidFill>
                  <a:srgbClr val="0070C0"/>
                </a:solidFill>
              </a:rPr>
              <a:t> service </a:t>
            </a:r>
            <a:r>
              <a:rPr lang="en-US" b="1" kern="0" dirty="0" smtClean="0">
                <a:solidFill>
                  <a:srgbClr val="0070C0"/>
                </a:solidFill>
              </a:rPr>
              <a:t>by end of July</a:t>
            </a:r>
            <a:endParaRPr lang="en-US" b="1" kern="0" dirty="0" smtClean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3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Datastore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Has taken longer to get into “production” than originally estimated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Challenges in using RSV to gather data: load on systems, data coverage and accuracy, </a:t>
            </a:r>
            <a:r>
              <a:rPr lang="en-US" dirty="0" err="1" smtClean="0"/>
              <a:t>Esmond</a:t>
            </a:r>
            <a:r>
              <a:rPr lang="en-US" dirty="0" smtClean="0"/>
              <a:t> API quirks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Data volume and service requirements need new hardware</a:t>
            </a:r>
          </a:p>
          <a:p>
            <a:pPr lvl="1">
              <a:lnSpc>
                <a:spcPct val="100000"/>
              </a:lnSpc>
            </a:pPr>
            <a:r>
              <a:rPr lang="en-US" dirty="0" err="1" smtClean="0"/>
              <a:t>Esmond</a:t>
            </a:r>
            <a:r>
              <a:rPr lang="en-US" dirty="0" smtClean="0"/>
              <a:t> “new”, built upon Cassandra, unfamiliar to OSG Ops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Gabriele started ~weekly meetings on getting the </a:t>
            </a:r>
            <a:r>
              <a:rPr lang="en-US" dirty="0" err="1" smtClean="0"/>
              <a:t>datastore</a:t>
            </a:r>
            <a:r>
              <a:rPr lang="en-US" dirty="0" smtClean="0"/>
              <a:t> into production in mid February.  </a:t>
            </a:r>
            <a:r>
              <a:rPr lang="en-US" dirty="0"/>
              <a:t>Progress tracked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www.dropbox.com/s/uo13ogm49fyb0yn/OSG%20Networking%20Dashboard%20to%20Production.pdf?dl=0</a:t>
            </a:r>
            <a:r>
              <a:rPr lang="en-US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Significant progress in addressing all  known issues.  On schedule to have a July production release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85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-template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B2B2B2"/>
      </a:folHlink>
    </a:clrScheme>
    <a:fontScheme name="atlas-template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lnDef>
  </a:objectDefaults>
  <a:extraClrSchemeLst>
    <a:extraClrScheme>
      <a:clrScheme name="atlas-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las-template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ATLAS_Computing_Tier2_3_JointTechs_Jul16</Template>
  <TotalTime>0</TotalTime>
  <Words>3186</Words>
  <Application>Microsoft Office PowerPoint</Application>
  <PresentationFormat>On-screen Show (4:3)</PresentationFormat>
  <Paragraphs>371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atlas-template2</vt:lpstr>
      <vt:lpstr>OSG Networking Area Planning and Discussion</vt:lpstr>
      <vt:lpstr>Review: OSG Networking Motivations</vt:lpstr>
      <vt:lpstr>OSG Networking Area Mission</vt:lpstr>
      <vt:lpstr>OSG Networking Area Effort</vt:lpstr>
      <vt:lpstr>Some Concerns</vt:lpstr>
      <vt:lpstr>Status After Year-3 </vt:lpstr>
      <vt:lpstr>Overview: OSG Networking Service</vt:lpstr>
      <vt:lpstr>OSG Network Datastore</vt:lpstr>
      <vt:lpstr>Datastore Status</vt:lpstr>
      <vt:lpstr>OSG Year 4 Goals Regarding Data</vt:lpstr>
      <vt:lpstr>Longer Term OSG Networking Plans</vt:lpstr>
      <vt:lpstr>OSG Networking Year 4+ Possibilities</vt:lpstr>
      <vt:lpstr>Continuing to Do What We Do…</vt:lpstr>
      <vt:lpstr>Higher Level Service Support</vt:lpstr>
      <vt:lpstr>Alarming and Alerting on the Network</vt:lpstr>
      <vt:lpstr>OSG Satellite Project: PuNDIT</vt:lpstr>
      <vt:lpstr>New Network Tools/Capabilities</vt:lpstr>
      <vt:lpstr>Using Our Data </vt:lpstr>
      <vt:lpstr>Topology View</vt:lpstr>
      <vt:lpstr>Understanding Network Topology</vt:lpstr>
      <vt:lpstr>Graph Databases: Neo4j</vt:lpstr>
      <vt:lpstr>Gather, Organize and Export Net Diagnostic “Work”</vt:lpstr>
      <vt:lpstr>OSG Networking and End-to-end</vt:lpstr>
      <vt:lpstr>Supporting non-WLCG OSG Sites</vt:lpstr>
      <vt:lpstr>Software Defined Networks and OSG</vt:lpstr>
      <vt:lpstr>OSG Network Work Plan</vt:lpstr>
      <vt:lpstr>OSG Networking Work Plan</vt:lpstr>
      <vt:lpstr>OSG Networking Work Plan</vt:lpstr>
      <vt:lpstr>OSG Network Work Plan</vt:lpstr>
      <vt:lpstr>OSG Networking  Work Plan</vt:lpstr>
      <vt:lpstr>Work with ESnet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2012-04-18T07:52:33Z</dcterms:created>
  <dcterms:modified xsi:type="dcterms:W3CDTF">2015-05-18T14:46:42Z</dcterms:modified>
</cp:coreProperties>
</file>