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40"/>
  </p:notesMasterIdLst>
  <p:handoutMasterIdLst>
    <p:handoutMasterId r:id="rId41"/>
  </p:handoutMasterIdLst>
  <p:sldIdLst>
    <p:sldId id="265" r:id="rId3"/>
    <p:sldId id="298" r:id="rId4"/>
    <p:sldId id="324" r:id="rId5"/>
    <p:sldId id="301" r:id="rId6"/>
    <p:sldId id="326" r:id="rId7"/>
    <p:sldId id="333" r:id="rId8"/>
    <p:sldId id="336" r:id="rId9"/>
    <p:sldId id="337" r:id="rId10"/>
    <p:sldId id="338" r:id="rId11"/>
    <p:sldId id="339" r:id="rId12"/>
    <p:sldId id="327" r:id="rId13"/>
    <p:sldId id="331" r:id="rId14"/>
    <p:sldId id="332" r:id="rId15"/>
    <p:sldId id="340" r:id="rId16"/>
    <p:sldId id="341" r:id="rId17"/>
    <p:sldId id="342" r:id="rId18"/>
    <p:sldId id="343" r:id="rId19"/>
    <p:sldId id="344" r:id="rId20"/>
    <p:sldId id="322" r:id="rId21"/>
    <p:sldId id="303" r:id="rId22"/>
    <p:sldId id="325" r:id="rId23"/>
    <p:sldId id="321" r:id="rId24"/>
    <p:sldId id="345" r:id="rId25"/>
    <p:sldId id="346" r:id="rId26"/>
    <p:sldId id="334" r:id="rId27"/>
    <p:sldId id="330" r:id="rId28"/>
    <p:sldId id="335" r:id="rId29"/>
    <p:sldId id="285" r:id="rId30"/>
    <p:sldId id="286" r:id="rId31"/>
    <p:sldId id="287" r:id="rId32"/>
    <p:sldId id="289" r:id="rId33"/>
    <p:sldId id="290" r:id="rId34"/>
    <p:sldId id="291" r:id="rId35"/>
    <p:sldId id="306" r:id="rId36"/>
    <p:sldId id="311" r:id="rId37"/>
    <p:sldId id="313" r:id="rId38"/>
    <p:sldId id="317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65D99DE-0B84-E548-B7BA-7978C062669D}" type="datetimeFigureOut">
              <a:rPr lang="en-US"/>
              <a:pPr>
                <a:defRPr/>
              </a:pPr>
              <a:t>3/17/15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7AF8BEC-6BEC-404A-93DB-41589F819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44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AE8E23F-BDDD-D24E-95D2-08FBD2D118A8}" type="datetimeFigureOut">
              <a:rPr lang="en-US"/>
              <a:pPr>
                <a:defRPr/>
              </a:pPr>
              <a:t>3/17/15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F24AD92-50B5-9442-BE85-9433F0AAF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54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delivery of actual magnet in phase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pencil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1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tun</a:t>
            </a:r>
            <a:r>
              <a:rPr lang="en-US" dirty="0" smtClean="0"/>
              <a:t> injection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8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270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17 March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389BA861-9A8F-3F49-8077-A8524619E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C5D3-7D71-6B4E-8980-BE378D9EC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7EEE-DB15-DE46-AF01-CAD48DCD7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E847-006B-C941-9D3C-2F7C7BD71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616D-0892-294B-9D10-401B9A26B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7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875C-49E3-FB43-8598-F299526B0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B522-C928-9344-853C-B3574BBDF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1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D9D3-97A4-5447-8CDC-17D119AEB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3C366F4-8614-EC4C-9269-5A7D7CD96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17 March 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350345D9-6EE1-3A41-B0FC-C978D284B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Beam Test Facilities Operations -   ASTA/A0/PXIE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Elvin Harms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Mini-review of Fermilab Accelerator Test Facilities Program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17 March 2015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Goals for </a:t>
            </a:r>
            <a:r>
              <a:rPr lang="en-US" dirty="0" err="1"/>
              <a:t>Integrable</a:t>
            </a:r>
            <a:r>
              <a:rPr lang="en-US" dirty="0"/>
              <a:t> Optics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898717"/>
            <a:ext cx="8672513" cy="498786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The IOTA experiment has the </a:t>
            </a:r>
            <a:r>
              <a:rPr lang="en-US" sz="2800" i="1" dirty="0">
                <a:solidFill>
                  <a:srgbClr val="004C97"/>
                </a:solidFill>
              </a:rPr>
              <a:t>goal to demonstrate the possibility to implement nonlinear </a:t>
            </a:r>
            <a:r>
              <a:rPr lang="en-US" sz="2800" i="1" dirty="0" err="1">
                <a:solidFill>
                  <a:srgbClr val="004C97"/>
                </a:solidFill>
              </a:rPr>
              <a:t>integrable</a:t>
            </a:r>
            <a:r>
              <a:rPr lang="en-US" sz="2800" i="1" dirty="0">
                <a:solidFill>
                  <a:srgbClr val="004C97"/>
                </a:solidFill>
              </a:rPr>
              <a:t> optics with a large </a:t>
            </a:r>
            <a:r>
              <a:rPr lang="en-US" sz="2800" i="1" dirty="0" err="1">
                <a:solidFill>
                  <a:srgbClr val="004C97"/>
                </a:solidFill>
              </a:rPr>
              <a:t>betatron</a:t>
            </a:r>
            <a:r>
              <a:rPr lang="en-US" sz="2800" i="1" dirty="0">
                <a:solidFill>
                  <a:srgbClr val="004C97"/>
                </a:solidFill>
              </a:rPr>
              <a:t> frequency spread ΔQ&gt;1 and stable particle motion in a realistic accelerator design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Benefits of nonlinear </a:t>
            </a:r>
            <a:r>
              <a:rPr lang="en-US" sz="2800" dirty="0" err="1"/>
              <a:t>integrable</a:t>
            </a:r>
            <a:r>
              <a:rPr lang="en-US" sz="2800" dirty="0"/>
              <a:t> optics include</a:t>
            </a:r>
          </a:p>
          <a:p>
            <a:r>
              <a:rPr lang="en-US" sz="2800" dirty="0"/>
              <a:t>Increased Landau damping</a:t>
            </a:r>
          </a:p>
          <a:p>
            <a:r>
              <a:rPr lang="en-US" sz="2800" dirty="0"/>
              <a:t>Improved stability to perturbations</a:t>
            </a:r>
          </a:p>
          <a:p>
            <a:r>
              <a:rPr lang="en-US" sz="2800" dirty="0"/>
              <a:t>Resonance </a:t>
            </a:r>
            <a:r>
              <a:rPr lang="en-US" sz="2800" dirty="0" smtClean="0"/>
              <a:t>detuning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7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ASTA/IOTA Accelerator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ASTA Accelerator Operations </a:t>
            </a:r>
            <a:r>
              <a:rPr lang="en-US" dirty="0" smtClean="0"/>
              <a:t>budget </a:t>
            </a:r>
            <a:r>
              <a:rPr lang="en-US" dirty="0" smtClean="0">
                <a:cs typeface="Helvetica"/>
              </a:rPr>
              <a:t>s</a:t>
            </a:r>
            <a:r>
              <a:rPr lang="en-US" dirty="0" smtClean="0">
                <a:ea typeface="Lucida Grande"/>
                <a:cs typeface="Helvetica"/>
              </a:rPr>
              <a:t>upports operation of the ASTA accelerator, including gun, laser lab, injector, </a:t>
            </a:r>
            <a:r>
              <a:rPr lang="en-US" dirty="0" err="1" smtClean="0">
                <a:ea typeface="Lucida Grande"/>
                <a:cs typeface="Helvetica"/>
              </a:rPr>
              <a:t>cryomodule</a:t>
            </a:r>
            <a:r>
              <a:rPr lang="en-US" dirty="0" smtClean="0">
                <a:ea typeface="Lucida Grande"/>
                <a:cs typeface="Helvetica"/>
              </a:rPr>
              <a:t> and </a:t>
            </a:r>
            <a:r>
              <a:rPr lang="en-US" dirty="0" err="1" smtClean="0">
                <a:ea typeface="Lucida Grande"/>
                <a:cs typeface="Helvetica"/>
              </a:rPr>
              <a:t>beamlines</a:t>
            </a:r>
            <a:endParaRPr lang="en-US" dirty="0" smtClean="0">
              <a:ea typeface="Lucida Grande"/>
              <a:cs typeface="Helvetica"/>
            </a:endParaRPr>
          </a:p>
          <a:p>
            <a:r>
              <a:rPr lang="en-US" dirty="0" smtClean="0">
                <a:ea typeface="Lucida Grande"/>
                <a:cs typeface="Helvetica"/>
              </a:rPr>
              <a:t>IOTA to come on-line in FY17</a:t>
            </a:r>
            <a:endParaRPr lang="en-US" dirty="0"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90587"/>
              </p:ext>
            </p:extLst>
          </p:nvPr>
        </p:nvGraphicFramePr>
        <p:xfrm>
          <a:off x="228602" y="2626694"/>
          <a:ext cx="8686798" cy="3427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8130"/>
                <a:gridCol w="1419958"/>
                <a:gridCol w="1273785"/>
                <a:gridCol w="1263345"/>
                <a:gridCol w="1221580"/>
              </a:tblGrid>
              <a:tr h="4059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FY14 - actual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FY15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FY16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FY17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Cryogens (Helium &amp; Nitrogen)</a:t>
                      </a:r>
                      <a:endParaRPr lang="en-US" sz="1200" b="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184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107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Commissioning/Experimental</a:t>
                      </a:r>
                      <a:r>
                        <a:rPr lang="en-US" sz="1200" baseline="0" dirty="0" smtClean="0">
                          <a:effectLst/>
                        </a:rPr>
                        <a:t> Support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RF Operations (High and Low Level)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Controls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Instrumentation</a:t>
                      </a:r>
                      <a:r>
                        <a:rPr lang="en-US" sz="1200" baseline="0" dirty="0" smtClean="0">
                          <a:effectLst/>
                        </a:rPr>
                        <a:t> incl. </a:t>
                      </a:r>
                      <a:r>
                        <a:rPr lang="en-US" sz="1200" dirty="0" smtClean="0">
                          <a:effectLst/>
                        </a:rPr>
                        <a:t>Machine Protection System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Laser Lab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General Operations Support (elec., mech., misc.)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Total Direct M&amp;S ($k)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289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214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252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Labor (FTE’s)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3.8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2.8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  <a:endParaRPr lang="en-US" sz="1400" b="1" dirty="0">
                        <a:solidFill>
                          <a:srgbClr val="AF272F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overview (courtesy of Paul </a:t>
            </a:r>
            <a:r>
              <a:rPr lang="en-US" dirty="0" err="1" smtClean="0"/>
              <a:t>Derwent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896"/>
            <a:ext cx="7078785" cy="4249156"/>
          </a:xfrm>
        </p:spPr>
        <p:txBody>
          <a:bodyPr/>
          <a:lstStyle/>
          <a:p>
            <a:r>
              <a:rPr lang="en-US" sz="2000" dirty="0" smtClean="0"/>
              <a:t>Is </a:t>
            </a:r>
            <a:r>
              <a:rPr lang="en-US" sz="2000" dirty="0"/>
              <a:t>a key element of the PIP-II R&amp;</a:t>
            </a:r>
            <a:r>
              <a:rPr lang="en-US" sz="2000" dirty="0" smtClean="0"/>
              <a:t>D</a:t>
            </a:r>
          </a:p>
          <a:p>
            <a:r>
              <a:rPr lang="en-US" sz="2000" dirty="0" smtClean="0"/>
              <a:t>Goal: PIP-II construction </a:t>
            </a:r>
            <a:r>
              <a:rPr lang="en-US" sz="2000" dirty="0"/>
              <a:t>start in 2019</a:t>
            </a:r>
          </a:p>
          <a:p>
            <a:r>
              <a:rPr lang="en-US" sz="2000" dirty="0"/>
              <a:t>Goal of the R&amp;D Program is to mitigate risk: technical/cost/schedule</a:t>
            </a:r>
          </a:p>
          <a:p>
            <a:r>
              <a:rPr lang="en-US" sz="2000" dirty="0"/>
              <a:t>Technical Risks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Front End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CW ion source through SSR1</a:t>
            </a:r>
          </a:p>
          <a:p>
            <a:pPr lvl="1"/>
            <a:r>
              <a:rPr lang="en-US" sz="1800" dirty="0"/>
              <a:t>H- injection system</a:t>
            </a:r>
          </a:p>
          <a:p>
            <a:pPr lvl="1"/>
            <a:r>
              <a:rPr lang="en-US" sz="1800" dirty="0"/>
              <a:t>High Intensity Recycler/Main Injector operations</a:t>
            </a:r>
          </a:p>
          <a:p>
            <a:pPr lvl="1"/>
            <a:r>
              <a:rPr lang="en-US" sz="1800" dirty="0"/>
              <a:t>High Power targets</a:t>
            </a:r>
          </a:p>
          <a:p>
            <a:r>
              <a:rPr lang="en-US" sz="2000" dirty="0"/>
              <a:t>Cost Risks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Superconducting </a:t>
            </a:r>
            <a:r>
              <a:rPr lang="en-US" sz="1800" dirty="0" smtClean="0"/>
              <a:t>RF 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800" dirty="0"/>
              <a:t>Cavities, </a:t>
            </a:r>
            <a:r>
              <a:rPr lang="en-US" sz="1800" dirty="0" err="1"/>
              <a:t>cryomodules</a:t>
            </a:r>
            <a:r>
              <a:rPr lang="en-US" sz="1800" dirty="0"/>
              <a:t>, </a:t>
            </a:r>
            <a:r>
              <a:rPr lang="en-US" sz="1800" dirty="0" err="1"/>
              <a:t>rf</a:t>
            </a:r>
            <a:r>
              <a:rPr lang="en-US" sz="1800" dirty="0"/>
              <a:t> sources – CW to long-pulse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6275" y="2585417"/>
            <a:ext cx="4419600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1758" y="4405923"/>
            <a:ext cx="4419600" cy="78225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85049" y="3413780"/>
            <a:ext cx="82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F272F"/>
                </a:solidFill>
              </a:rPr>
              <a:t>PXIE</a:t>
            </a:r>
            <a:endParaRPr lang="en-US" sz="2800" dirty="0">
              <a:solidFill>
                <a:srgbClr val="AF272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09177" y="2950308"/>
            <a:ext cx="1240836" cy="5825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95875" y="3937000"/>
            <a:ext cx="1354138" cy="717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78052"/>
            <a:ext cx="8998527" cy="9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84094" y="5188181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RFQ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3472" y="517805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MEBT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1358" y="5101852"/>
            <a:ext cx="71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HWR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300" y="512773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SSR1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615" y="517805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LEBT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2031" y="5921290"/>
            <a:ext cx="1400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~ 40 m long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78084" y="5101852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HEBT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1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overview (courtesy of Paul </a:t>
            </a:r>
            <a:r>
              <a:rPr lang="en-US" dirty="0" err="1" smtClean="0"/>
              <a:t>Derwent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57" y="5382350"/>
            <a:ext cx="7722005" cy="7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07382" y="1005080"/>
            <a:ext cx="6549925" cy="4192151"/>
            <a:chOff x="1333500" y="1672472"/>
            <a:chExt cx="8150358" cy="43860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3500" y="1672472"/>
              <a:ext cx="6935484" cy="438603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646519" y="4496091"/>
              <a:ext cx="7840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DCCT</a:t>
              </a:r>
              <a:endParaRPr lang="en-US" sz="1400" dirty="0"/>
            </a:p>
          </p:txBody>
        </p:sp>
        <p:sp>
          <p:nvSpPr>
            <p:cNvPr id="26" name="Freeform 25"/>
            <p:cNvSpPr/>
            <p:nvPr/>
          </p:nvSpPr>
          <p:spPr>
            <a:xfrm rot="4660225" flipH="1" flipV="1">
              <a:off x="5282009" y="4705100"/>
              <a:ext cx="269367" cy="158805"/>
            </a:xfrm>
            <a:custGeom>
              <a:avLst/>
              <a:gdLst>
                <a:gd name="connsiteX0" fmla="*/ 0 w 345232"/>
                <a:gd name="connsiteY0" fmla="*/ 0 h 1026367"/>
                <a:gd name="connsiteX1" fmla="*/ 345232 w 345232"/>
                <a:gd name="connsiteY1" fmla="*/ 1026367 h 102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232" h="1026367">
                  <a:moveTo>
                    <a:pt x="0" y="0"/>
                  </a:moveTo>
                  <a:lnTo>
                    <a:pt x="345232" y="1026367"/>
                  </a:lnTo>
                </a:path>
              </a:pathLst>
            </a:cu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1494407" flipH="1">
              <a:off x="3107539" y="3784841"/>
              <a:ext cx="110852" cy="699145"/>
            </a:xfrm>
            <a:custGeom>
              <a:avLst/>
              <a:gdLst>
                <a:gd name="connsiteX0" fmla="*/ 0 w 345232"/>
                <a:gd name="connsiteY0" fmla="*/ 0 h 1026367"/>
                <a:gd name="connsiteX1" fmla="*/ 345232 w 345232"/>
                <a:gd name="connsiteY1" fmla="*/ 1026367 h 102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232" h="1026367">
                  <a:moveTo>
                    <a:pt x="0" y="0"/>
                  </a:moveTo>
                  <a:lnTo>
                    <a:pt x="345232" y="1026367"/>
                  </a:lnTo>
                </a:path>
              </a:pathLst>
            </a:custGeom>
            <a:ln w="15875">
              <a:solidFill>
                <a:schemeClr val="tx1"/>
              </a:solidFill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1242" y="4920936"/>
              <a:ext cx="1424299" cy="547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‘Diagnostics’ box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8459" y="2731739"/>
              <a:ext cx="1477644" cy="676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Water-cooled donut connectors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0548" y="4803868"/>
              <a:ext cx="1106831" cy="4508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FF00"/>
                  </a:solidFill>
                </a:rPr>
                <a:t>Chopper assembly</a:t>
              </a:r>
              <a:endParaRPr lang="en-US" sz="1400" dirty="0">
                <a:solidFill>
                  <a:srgbClr val="00FF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225541" y="3579889"/>
              <a:ext cx="279313" cy="246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>
              <a:stCxn id="31" idx="7"/>
              <a:endCxn id="29" idx="2"/>
            </p:cNvCxnSpPr>
            <p:nvPr/>
          </p:nvCxnSpPr>
          <p:spPr bwMode="auto">
            <a:xfrm flipV="1">
              <a:off x="6463950" y="3407962"/>
              <a:ext cx="433331" cy="20805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259153" y="4230255"/>
              <a:ext cx="187227" cy="4834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1760978" y="4737112"/>
              <a:ext cx="780858" cy="447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Gate valve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761442" y="3626821"/>
              <a:ext cx="551170" cy="913361"/>
            </a:xfrm>
            <a:prstGeom prst="ellipse">
              <a:avLst/>
            </a:prstGeom>
            <a:noFill/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>
              <a:stCxn id="30" idx="0"/>
              <a:endCxn id="35" idx="4"/>
            </p:cNvCxnSpPr>
            <p:nvPr/>
          </p:nvCxnSpPr>
          <p:spPr bwMode="auto">
            <a:xfrm flipV="1">
              <a:off x="3983963" y="4540182"/>
              <a:ext cx="53064" cy="263686"/>
            </a:xfrm>
            <a:prstGeom prst="line">
              <a:avLst/>
            </a:prstGeom>
            <a:noFill/>
            <a:ln w="190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7794302" y="2209394"/>
              <a:ext cx="1689556" cy="772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00" dirty="0" smtClean="0"/>
                <a:t>Emittance scanner (</a:t>
              </a:r>
              <a:r>
                <a:rPr lang="en-US" sz="1400" i="1" dirty="0" smtClean="0"/>
                <a:t>not visible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6881524" y="2974018"/>
              <a:ext cx="1490119" cy="852599"/>
            </a:xfrm>
            <a:custGeom>
              <a:avLst/>
              <a:gdLst>
                <a:gd name="connsiteX0" fmla="*/ 967666 w 967666"/>
                <a:gd name="connsiteY0" fmla="*/ 0 h 665826"/>
                <a:gd name="connsiteX1" fmla="*/ 958788 w 967666"/>
                <a:gd name="connsiteY1" fmla="*/ 470517 h 665826"/>
                <a:gd name="connsiteX2" fmla="*/ 0 w 967666"/>
                <a:gd name="connsiteY2" fmla="*/ 665826 h 6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666" h="665826">
                  <a:moveTo>
                    <a:pt x="967666" y="0"/>
                  </a:moveTo>
                  <a:lnTo>
                    <a:pt x="958788" y="470517"/>
                  </a:lnTo>
                  <a:lnTo>
                    <a:pt x="0" y="665826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23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PXIE </a:t>
            </a:r>
            <a:r>
              <a:rPr lang="en-US" dirty="0" smtClean="0"/>
              <a:t>Goals (courtesy of Paul </a:t>
            </a:r>
            <a:r>
              <a:rPr lang="en-US" dirty="0" err="1" smtClean="0"/>
              <a:t>Derwent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896"/>
            <a:ext cx="8686800" cy="5186642"/>
          </a:xfrm>
        </p:spPr>
        <p:txBody>
          <a:bodyPr/>
          <a:lstStyle/>
          <a:p>
            <a:r>
              <a:rPr lang="en-US" dirty="0"/>
              <a:t>Validate the PIP-II concept and eliminate technical risks </a:t>
            </a:r>
          </a:p>
          <a:p>
            <a:pPr lvl="1"/>
            <a:r>
              <a:rPr lang="en-US" sz="2400" dirty="0"/>
              <a:t>CW RFQ </a:t>
            </a:r>
          </a:p>
          <a:p>
            <a:pPr lvl="1"/>
            <a:r>
              <a:rPr lang="en-US" sz="2400" dirty="0"/>
              <a:t>Bunch-by-bunch chopper (2 kickers and absorber)</a:t>
            </a:r>
          </a:p>
          <a:p>
            <a:pPr lvl="1"/>
            <a:r>
              <a:rPr lang="en-US" sz="2400" dirty="0"/>
              <a:t>MEBT vacuum level and MEBT/HWR interface</a:t>
            </a:r>
          </a:p>
          <a:p>
            <a:pPr lvl="1"/>
            <a:r>
              <a:rPr lang="en-US" sz="2400" dirty="0"/>
              <a:t>High-current beam acceleration in HWR and SSR1</a:t>
            </a:r>
          </a:p>
          <a:p>
            <a:pPr lvl="2"/>
            <a:r>
              <a:rPr lang="en-US" dirty="0"/>
              <a:t>Complications can be due to beam loss of RFQ tails in SC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sz="2400" dirty="0"/>
              <a:t>Extinction for the removed bunches better than 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– specified by the PXIE Functional Requirement Specification and determined by multi-experiment operation </a:t>
            </a:r>
          </a:p>
          <a:p>
            <a:pPr lvl="2"/>
            <a:r>
              <a:rPr lang="en-US" dirty="0"/>
              <a:t>&lt;10</a:t>
            </a:r>
            <a:r>
              <a:rPr lang="en-US" baseline="30000" dirty="0"/>
              <a:t>-9</a:t>
            </a:r>
            <a:r>
              <a:rPr lang="en-US" dirty="0"/>
              <a:t> –  as desired by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-to-e experiment (no formal specification</a:t>
            </a:r>
            <a:r>
              <a:rPr lang="en-US" dirty="0" smtClean="0"/>
              <a:t>)</a:t>
            </a:r>
            <a:endParaRPr lang="en-US" sz="2400" dirty="0"/>
          </a:p>
          <a:p>
            <a:r>
              <a:rPr lang="en-US" dirty="0"/>
              <a:t>Obtain experience in design and operation of SC proton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sz="2400" dirty="0"/>
              <a:t>SSR1 </a:t>
            </a:r>
            <a:r>
              <a:rPr lang="en-US" sz="2400" dirty="0" err="1"/>
              <a:t>cryomodule</a:t>
            </a:r>
            <a:r>
              <a:rPr lang="en-US" sz="2400" dirty="0"/>
              <a:t> will be designed and built by Fermilab </a:t>
            </a:r>
            <a:endParaRPr lang="en-US" sz="24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PXIE time line </a:t>
            </a:r>
            <a:r>
              <a:rPr lang="en-US" dirty="0" smtClean="0"/>
              <a:t>(courtesy of Paul </a:t>
            </a:r>
            <a:r>
              <a:rPr lang="en-US" dirty="0" err="1" smtClean="0"/>
              <a:t>Derwent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896"/>
            <a:ext cx="8686800" cy="5186642"/>
          </a:xfrm>
        </p:spPr>
        <p:txBody>
          <a:bodyPr/>
          <a:lstStyle/>
          <a:p>
            <a:r>
              <a:rPr lang="en-US" sz="1600" dirty="0"/>
              <a:t>Stage 1 complete – early FY17  (~Nov 2016)</a:t>
            </a:r>
          </a:p>
          <a:p>
            <a:pPr lvl="1"/>
            <a:r>
              <a:rPr lang="en-US" sz="1600" dirty="0"/>
              <a:t>Ion source, LEBT, prototype chopper</a:t>
            </a:r>
          </a:p>
          <a:p>
            <a:pPr lvl="1"/>
            <a:r>
              <a:rPr lang="en-US" sz="1600" dirty="0"/>
              <a:t>RFQ at full power</a:t>
            </a:r>
          </a:p>
          <a:p>
            <a:pPr lvl="1"/>
            <a:r>
              <a:rPr lang="en-US" sz="1600" dirty="0"/>
              <a:t>beginning installation of SSR1 </a:t>
            </a:r>
            <a:r>
              <a:rPr lang="en-US" sz="1600" dirty="0" err="1"/>
              <a:t>cryomodule</a:t>
            </a:r>
            <a:endParaRPr lang="en-US" sz="1600" dirty="0"/>
          </a:p>
          <a:p>
            <a:pPr lvl="2"/>
            <a:r>
              <a:rPr lang="en-US" sz="1400" dirty="0"/>
              <a:t>SSR1 CM – cold and </a:t>
            </a:r>
            <a:r>
              <a:rPr lang="en-US" sz="1400" dirty="0" err="1"/>
              <a:t>rf</a:t>
            </a:r>
            <a:r>
              <a:rPr lang="en-US" sz="1400" dirty="0"/>
              <a:t> powered, no beam</a:t>
            </a:r>
          </a:p>
          <a:p>
            <a:pPr lvl="1"/>
            <a:r>
              <a:rPr lang="en-US" sz="1600" dirty="0"/>
              <a:t>Full MEBT with prototype kickers, (possibly) prototype absorber, temp. dump, </a:t>
            </a:r>
            <a:r>
              <a:rPr lang="en-US" sz="1600" dirty="0" err="1"/>
              <a:t>bunchers</a:t>
            </a:r>
            <a:r>
              <a:rPr lang="en-US" sz="1600" dirty="0"/>
              <a:t>, diagnostics</a:t>
            </a:r>
          </a:p>
          <a:p>
            <a:pPr lvl="1"/>
            <a:r>
              <a:rPr lang="en-US" sz="1600" dirty="0" err="1"/>
              <a:t>Cryo</a:t>
            </a:r>
            <a:r>
              <a:rPr lang="en-US" sz="1600" dirty="0"/>
              <a:t> system</a:t>
            </a:r>
          </a:p>
          <a:p>
            <a:pPr lvl="1"/>
            <a:r>
              <a:rPr lang="en-US" sz="1600" dirty="0"/>
              <a:t>Beam delivered to the end of MEBT with nearly final parameters (2.1 MeV, 1 mA CW, 80% arbitrary chopping)</a:t>
            </a:r>
          </a:p>
          <a:p>
            <a:r>
              <a:rPr lang="en-US" sz="1600" dirty="0"/>
              <a:t>Stage 2 complete – Mar 2018</a:t>
            </a:r>
          </a:p>
          <a:p>
            <a:pPr lvl="1"/>
            <a:r>
              <a:rPr lang="en-US" sz="1600" dirty="0"/>
              <a:t>installation of HWR </a:t>
            </a:r>
            <a:r>
              <a:rPr lang="en-US" sz="1600" dirty="0" err="1"/>
              <a:t>cryomodule</a:t>
            </a:r>
            <a:r>
              <a:rPr lang="en-US" sz="1600" dirty="0"/>
              <a:t>, cold and ready for beam</a:t>
            </a:r>
          </a:p>
          <a:p>
            <a:pPr lvl="1"/>
            <a:r>
              <a:rPr lang="en-US" sz="1600" dirty="0"/>
              <a:t>HWR CM – cold and </a:t>
            </a:r>
            <a:r>
              <a:rPr lang="en-US" sz="1600" dirty="0" err="1"/>
              <a:t>rf</a:t>
            </a:r>
            <a:r>
              <a:rPr lang="en-US" sz="1600" dirty="0"/>
              <a:t> powered, no beam</a:t>
            </a:r>
          </a:p>
          <a:p>
            <a:r>
              <a:rPr lang="en-US" sz="1600" dirty="0"/>
              <a:t>Stage 3 complete – September 2018</a:t>
            </a:r>
          </a:p>
          <a:p>
            <a:pPr lvl="1"/>
            <a:r>
              <a:rPr lang="en-US" sz="1600" dirty="0"/>
              <a:t>Full diagnostics line</a:t>
            </a:r>
          </a:p>
          <a:p>
            <a:pPr lvl="1"/>
            <a:r>
              <a:rPr lang="en-US" sz="1600" dirty="0"/>
              <a:t>final MEBT kickers, final 50 kW beam dump,  1-mA CW beam delivered to the </a:t>
            </a:r>
            <a:r>
              <a:rPr lang="en-US" sz="1600" dirty="0" smtClean="0"/>
              <a:t>dump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6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plan (technically driven, with no contingency)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98124"/>
            <a:ext cx="8153400" cy="4800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Aug 2015 – pulsed beam from RFQ</a:t>
            </a:r>
          </a:p>
          <a:p>
            <a:r>
              <a:rPr lang="en-US" sz="2000" dirty="0" smtClean="0"/>
              <a:t>Nov 2015 – CW beam</a:t>
            </a:r>
          </a:p>
          <a:p>
            <a:r>
              <a:rPr lang="en-US" sz="2000" dirty="0" smtClean="0"/>
              <a:t>Dec 2015 – Feb 2016 – installation of full – length MEBT</a:t>
            </a:r>
          </a:p>
          <a:p>
            <a:pPr lvl="1"/>
            <a:r>
              <a:rPr lang="en-US" sz="1600" dirty="0" smtClean="0"/>
              <a:t>With prototype kickers (50 Ohm and 200 Ohm) and 5 kW prototype absorber</a:t>
            </a:r>
          </a:p>
          <a:p>
            <a:pPr lvl="1"/>
            <a:r>
              <a:rPr lang="en-US" sz="1600" dirty="0" smtClean="0"/>
              <a:t>Final bunching cavities, final magnets, SNS beam dump at the end</a:t>
            </a:r>
          </a:p>
          <a:p>
            <a:pPr lvl="1"/>
            <a:r>
              <a:rPr lang="en-US" sz="1600" dirty="0" smtClean="0"/>
              <a:t>Incomplete diagnostics (e.g. no wire monitors, extinction monitor, laser wire etc.)</a:t>
            </a:r>
          </a:p>
          <a:p>
            <a:r>
              <a:rPr lang="en-US" sz="2000" dirty="0" smtClean="0"/>
              <a:t>Mar – Jul 2016- initial MEBT commissioning</a:t>
            </a:r>
          </a:p>
          <a:p>
            <a:pPr lvl="1"/>
            <a:r>
              <a:rPr lang="en-US" sz="1600" dirty="0" smtClean="0"/>
              <a:t>The main goal is to pass the beam to the chopper to test its elements</a:t>
            </a:r>
          </a:p>
          <a:p>
            <a:pPr lvl="1"/>
            <a:r>
              <a:rPr lang="en-US" sz="1600" dirty="0" smtClean="0"/>
              <a:t>Make decision on the kicker technology; start the final chopper design</a:t>
            </a:r>
          </a:p>
          <a:p>
            <a:r>
              <a:rPr lang="en-US" sz="2000" dirty="0" smtClean="0"/>
              <a:t>Aug- Nov 2016 – all </a:t>
            </a:r>
            <a:r>
              <a:rPr lang="en-US" sz="2000" dirty="0" err="1" smtClean="0"/>
              <a:t>cryo</a:t>
            </a:r>
            <a:r>
              <a:rPr lang="en-US" sz="2000" dirty="0" smtClean="0"/>
              <a:t> work and SSR1 installation </a:t>
            </a:r>
          </a:p>
          <a:p>
            <a:r>
              <a:rPr lang="en-US" sz="2000" dirty="0" smtClean="0"/>
              <a:t>Dec 2016- Aug 2017 – MEBT characterization</a:t>
            </a:r>
          </a:p>
          <a:p>
            <a:pPr lvl="1"/>
            <a:r>
              <a:rPr lang="en-US" sz="1600" dirty="0" smtClean="0"/>
              <a:t>In parallel with SSR1 commissioning</a:t>
            </a:r>
          </a:p>
          <a:p>
            <a:r>
              <a:rPr lang="en-US" sz="2000" dirty="0" smtClean="0"/>
              <a:t>Sep – Dec 2017 – final MEBT installation (concurrent with HWR’s)</a:t>
            </a:r>
          </a:p>
          <a:p>
            <a:r>
              <a:rPr lang="en-US" sz="2000" dirty="0" smtClean="0"/>
              <a:t>FY18 – demonstration of bunch-by-bunch separation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692" y="890663"/>
            <a:ext cx="3483707" cy="8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PXIE Deliverable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 smtClean="0"/>
              <a:t>Major PXIE deliverable is the first 25 MeV of the PIP-II linac</a:t>
            </a:r>
          </a:p>
          <a:p>
            <a:pPr lvl="1"/>
            <a:r>
              <a:rPr lang="en-US" dirty="0" smtClean="0"/>
              <a:t>Current plan is to move PXIE (from the ion source through SSR1) from CMTF to the new linac gallery</a:t>
            </a:r>
          </a:p>
          <a:p>
            <a:endParaRPr lang="en-US" dirty="0" smtClean="0"/>
          </a:p>
          <a:p>
            <a:r>
              <a:rPr lang="en-US" dirty="0" smtClean="0"/>
              <a:t>Secondary Deliverables (assumed in meeting the major one!)</a:t>
            </a:r>
          </a:p>
          <a:p>
            <a:pPr lvl="1"/>
            <a:r>
              <a:rPr lang="en-US" dirty="0" smtClean="0"/>
              <a:t>CW RFQ</a:t>
            </a:r>
          </a:p>
          <a:p>
            <a:pPr lvl="1"/>
            <a:r>
              <a:rPr lang="en-US" dirty="0" smtClean="0"/>
              <a:t>Demonstration of bunch by bunch chopping</a:t>
            </a:r>
          </a:p>
          <a:p>
            <a:pPr lvl="1"/>
            <a:r>
              <a:rPr lang="en-US" dirty="0" smtClean="0"/>
              <a:t>Vacuum interface between MEBT and Cryo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PXIE Milestones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37951"/>
              </p:ext>
            </p:extLst>
          </p:nvPr>
        </p:nvGraphicFramePr>
        <p:xfrm>
          <a:off x="2338998" y="1035443"/>
          <a:ext cx="4616694" cy="494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347"/>
                <a:gridCol w="2308347"/>
              </a:tblGrid>
              <a:tr h="2825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Milestone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Estimate </a:t>
                      </a:r>
                      <a:endParaRPr lang="en-US" sz="1200" dirty="0"/>
                    </a:p>
                  </a:txBody>
                  <a:tcPr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Beam through the LEBT*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Q1 FY15</a:t>
                      </a:r>
                      <a:endParaRPr lang="ro-RO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LEBT Beam Meets Specs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Q2 FY15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LEBT Beam Commissioning Complete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effectLst/>
                          <a:latin typeface="Arial"/>
                        </a:rPr>
                        <a:t>Q3 FY15</a:t>
                      </a:r>
                      <a:endParaRPr lang="tr-T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Beam through the RFQ*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effectLst/>
                          <a:latin typeface="Arial"/>
                        </a:rPr>
                        <a:t>Q3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Arial"/>
                        </a:rPr>
                        <a:t> FY15</a:t>
                      </a:r>
                      <a:endParaRPr lang="tr-T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RFQ Commissioning Complete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Q2 FY16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Beam through the MEBT*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000" b="0" i="0" u="none" strike="noStrike" dirty="0" smtClean="0">
                          <a:effectLst/>
                          <a:latin typeface="Arial"/>
                        </a:rPr>
                        <a:t>Q4 FY16</a:t>
                      </a:r>
                      <a:endParaRPr lang="ro-R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MEBT Chopper Technology Finalized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 FY16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PXIE Stage 1 Complete*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Q2 FY17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MEBT Beam meets Specs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Q1 FY17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PXIE Stage 2 Complete*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 FY17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Beam through the HWR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Q2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Beam through the SSR1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Q3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MEBT Commissioning Complete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Q2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Arial"/>
                        </a:rPr>
                        <a:t> FY17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PXIE Stage 3 Complete*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HWR Commissioning Complete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SSR1 Commissioning Complete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Arial"/>
                        </a:rPr>
                        <a:t>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7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PXIE Beam Commissioning Complete*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Q4 FY18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8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Accelerator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317569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i="1" dirty="0" smtClean="0"/>
              <a:t>PXIE Accelerator </a:t>
            </a:r>
            <a:r>
              <a:rPr lang="en-US" sz="2000" i="1" dirty="0" smtClean="0">
                <a:solidFill>
                  <a:srgbClr val="505050"/>
                </a:solidFill>
              </a:rPr>
              <a:t>Operations </a:t>
            </a:r>
            <a:r>
              <a:rPr lang="en-US" sz="2000" dirty="0" smtClean="0">
                <a:solidFill>
                  <a:srgbClr val="505050"/>
                </a:solidFill>
              </a:rPr>
              <a:t>budget </a:t>
            </a:r>
            <a:r>
              <a:rPr lang="en-US" sz="2000" dirty="0" smtClean="0">
                <a:solidFill>
                  <a:srgbClr val="505050"/>
                </a:solidFill>
                <a:latin typeface="Lucida Grande"/>
                <a:ea typeface="Lucida Grande"/>
                <a:cs typeface="Lucida Grande"/>
              </a:rPr>
              <a:t>supports </a:t>
            </a:r>
            <a:r>
              <a:rPr lang="en-US" sz="2000" dirty="0">
                <a:solidFill>
                  <a:srgbClr val="505050"/>
                </a:solidFill>
                <a:latin typeface="Lucida Grande"/>
                <a:ea typeface="Lucida Grande"/>
                <a:cs typeface="Lucida Grande"/>
              </a:rPr>
              <a:t>operations and maintenance of PXIE specific support systems and infrastructure (PXIE specific chillers, hydrogen system, vacuum equipment, etc.) </a:t>
            </a:r>
            <a:r>
              <a:rPr lang="en-US" sz="2000" dirty="0" smtClean="0">
                <a:solidFill>
                  <a:srgbClr val="505050"/>
                </a:solidFill>
                <a:latin typeface="Lucida Grande"/>
                <a:ea typeface="Lucida Grande"/>
                <a:cs typeface="Lucida Grande"/>
              </a:rPr>
              <a:t>including </a:t>
            </a:r>
            <a:r>
              <a:rPr lang="en-US" sz="2000" dirty="0">
                <a:solidFill>
                  <a:srgbClr val="505050"/>
                </a:solidFill>
                <a:latin typeface="Lucida Grande"/>
                <a:ea typeface="Lucida Grande"/>
                <a:cs typeface="Lucida Grande"/>
              </a:rPr>
              <a:t>cost of cryogens for operations</a:t>
            </a:r>
            <a:r>
              <a:rPr lang="en-US" sz="2000" dirty="0" smtClean="0">
                <a:solidFill>
                  <a:srgbClr val="505050"/>
                </a:solidFill>
                <a:ea typeface="Lucida Grande"/>
                <a:cs typeface="Helvetica"/>
              </a:rPr>
              <a:t>. (Test Facilities – New)</a:t>
            </a:r>
            <a:endParaRPr lang="en-US" sz="2000" dirty="0" smtClean="0"/>
          </a:p>
          <a:p>
            <a:r>
              <a:rPr lang="en-US" sz="2000" dirty="0" smtClean="0"/>
              <a:t>Philosophy: PIP</a:t>
            </a:r>
            <a:r>
              <a:rPr lang="en-US" sz="2000" dirty="0"/>
              <a:t>-II pays to build, Test Facilities Operations </a:t>
            </a:r>
            <a:r>
              <a:rPr lang="en-US" sz="2000" dirty="0" smtClean="0"/>
              <a:t>pays </a:t>
            </a:r>
            <a:r>
              <a:rPr lang="en-US" sz="2000" dirty="0"/>
              <a:t>to operate and maintain</a:t>
            </a:r>
          </a:p>
          <a:p>
            <a:endParaRPr lang="en-US" sz="2000" dirty="0">
              <a:solidFill>
                <a:srgbClr val="505050"/>
              </a:solidFill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480498"/>
              </p:ext>
            </p:extLst>
          </p:nvPr>
        </p:nvGraphicFramePr>
        <p:xfrm>
          <a:off x="242888" y="3061355"/>
          <a:ext cx="8672512" cy="3021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0090"/>
                <a:gridCol w="1228825"/>
                <a:gridCol w="1228825"/>
                <a:gridCol w="1341822"/>
                <a:gridCol w="1242950"/>
              </a:tblGrid>
              <a:tr h="4059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FY14 - actual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FY15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FY16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FY17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Cryogens (Helium &amp; Nitrogen)</a:t>
                      </a:r>
                      <a:endParaRPr lang="en-US" sz="1200" b="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PXIE-specific water chillers (Ion Source, RFQ, etc.) and Hydrogen system (ion</a:t>
                      </a:r>
                      <a:r>
                        <a:rPr lang="en-US" sz="1200" baseline="0" dirty="0" smtClean="0">
                          <a:effectLst/>
                        </a:rPr>
                        <a:t> source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RF Operations (High and Low Level)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Controls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General Operations Support (elec., mech., misc.)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Total Direct M&amp;S ($k)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70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Labor (FTE’s)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0.0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0.5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US" sz="1400" b="1" dirty="0">
                        <a:solidFill>
                          <a:srgbClr val="AF272F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Talking points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Details of each Facility (scope, users, cost, status, etc.)</a:t>
            </a:r>
          </a:p>
          <a:p>
            <a:pPr lvl="1"/>
            <a:r>
              <a:rPr lang="en-US" dirty="0" smtClean="0">
                <a:latin typeface="Helvetica" charset="0"/>
              </a:rPr>
              <a:t>ASTA/IOTA</a:t>
            </a:r>
          </a:p>
          <a:p>
            <a:pPr lvl="1"/>
            <a:r>
              <a:rPr lang="en-US" dirty="0" smtClean="0">
                <a:latin typeface="Helvetica" charset="0"/>
              </a:rPr>
              <a:t>PXIE</a:t>
            </a:r>
          </a:p>
          <a:p>
            <a:pPr lvl="1"/>
            <a:r>
              <a:rPr lang="en-US" dirty="0" smtClean="0">
                <a:latin typeface="Helvetica" charset="0"/>
              </a:rPr>
              <a:t>AO/High Brightness Electron Source Laboratory (HBESL)</a:t>
            </a:r>
          </a:p>
          <a:p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17 March 2015</a:t>
            </a:r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8A805D9-C57F-524E-8210-BCE29A5F3727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0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A0/HBESL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642708" cy="4987867"/>
          </a:xfrm>
        </p:spPr>
        <p:txBody>
          <a:bodyPr/>
          <a:lstStyle/>
          <a:p>
            <a:r>
              <a:rPr lang="en-US" dirty="0" smtClean="0"/>
              <a:t>A0 </a:t>
            </a:r>
            <a:r>
              <a:rPr lang="en-US" dirty="0"/>
              <a:t>i</a:t>
            </a:r>
            <a:r>
              <a:rPr lang="en-US" dirty="0" smtClean="0"/>
              <a:t>s the birthplace of SRF activities at Fermilab</a:t>
            </a:r>
          </a:p>
          <a:p>
            <a:pPr lvl="1"/>
            <a:r>
              <a:rPr lang="en-US" dirty="0" err="1" smtClean="0"/>
              <a:t>Photoinjector</a:t>
            </a:r>
            <a:r>
              <a:rPr lang="en-US" dirty="0" smtClean="0"/>
              <a:t> – 14 MeV SRF facility for AARD</a:t>
            </a:r>
          </a:p>
          <a:p>
            <a:pPr lvl="1"/>
            <a:r>
              <a:rPr lang="en-US" dirty="0" smtClean="0"/>
              <a:t>Clean room for parts cleaning, assembly, cavity test prep, and storage</a:t>
            </a:r>
          </a:p>
          <a:p>
            <a:pPr lvl="1"/>
            <a:r>
              <a:rPr lang="en-US" dirty="0" smtClean="0"/>
              <a:t>‘North cave’ for SRF cavity tests</a:t>
            </a:r>
          </a:p>
          <a:p>
            <a:pPr lvl="1"/>
            <a:r>
              <a:rPr lang="en-US" dirty="0" smtClean="0"/>
              <a:t>Coupler test stand (3.9 GHz input couplers)</a:t>
            </a:r>
          </a:p>
          <a:p>
            <a:r>
              <a:rPr lang="en-US" dirty="0" smtClean="0"/>
              <a:t>Storied history for AARD, PhD’s at Fermilab</a:t>
            </a:r>
          </a:p>
          <a:p>
            <a:r>
              <a:rPr lang="en-US" dirty="0" smtClean="0"/>
              <a:t>‘Ground zero’ for many FLASH/ACC39 activities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780" y="4260729"/>
            <a:ext cx="2243015" cy="1682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385" y="867199"/>
            <a:ext cx="2243015" cy="1495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780" y="2559538"/>
            <a:ext cx="2255620" cy="15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A0/HBESL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87416"/>
          </a:xfrm>
        </p:spPr>
        <p:txBody>
          <a:bodyPr/>
          <a:lstStyle/>
          <a:p>
            <a:r>
              <a:rPr lang="en-US" sz="2000" dirty="0" err="1" smtClean="0"/>
              <a:t>Photoinjector</a:t>
            </a:r>
            <a:r>
              <a:rPr lang="en-US" sz="2000" dirty="0" smtClean="0"/>
              <a:t> gun repurposed as HBESL</a:t>
            </a:r>
          </a:p>
          <a:p>
            <a:r>
              <a:rPr lang="en-US" sz="2000" dirty="0" smtClean="0"/>
              <a:t>‘Capture Cavity 1’ upgraded and to be installed as part of ASTA Injector</a:t>
            </a:r>
          </a:p>
          <a:p>
            <a:r>
              <a:rPr lang="en-US" sz="2000" dirty="0" smtClean="0"/>
              <a:t>Coupler stand in operation by means of a </a:t>
            </a:r>
            <a:r>
              <a:rPr lang="en-US" sz="2000" i="1" dirty="0" smtClean="0"/>
              <a:t>Work For Others agreement</a:t>
            </a:r>
            <a:r>
              <a:rPr lang="en-US" sz="2000" dirty="0" smtClean="0"/>
              <a:t> with DESY for assembling and conditioning XFEL 3.9 GHz couplers</a:t>
            </a:r>
          </a:p>
          <a:p>
            <a:r>
              <a:rPr lang="en-US" sz="2000" dirty="0" smtClean="0"/>
              <a:t>Occasional North cave operation</a:t>
            </a:r>
          </a:p>
          <a:p>
            <a:pPr lvl="1"/>
            <a:r>
              <a:rPr lang="en-US" sz="2000" dirty="0" smtClean="0"/>
              <a:t>3.9 GHz spare cavity qualification (for DESY/FLASH)</a:t>
            </a:r>
          </a:p>
          <a:p>
            <a:pPr lvl="1"/>
            <a:r>
              <a:rPr lang="en-US" sz="2000" dirty="0" smtClean="0"/>
              <a:t>3.9 GHz cavity R&amp;D (single and 9-cell)</a:t>
            </a:r>
          </a:p>
          <a:p>
            <a:pPr lvl="1"/>
            <a:r>
              <a:rPr lang="en-US" sz="2000" dirty="0" smtClean="0"/>
              <a:t>2.4 GHz magnetron testing</a:t>
            </a:r>
          </a:p>
          <a:p>
            <a:pPr lvl="1"/>
            <a:r>
              <a:rPr lang="en-US" sz="2000" dirty="0" smtClean="0"/>
              <a:t>other ‘niche’ tests</a:t>
            </a:r>
          </a:p>
          <a:p>
            <a:r>
              <a:rPr lang="en-US" sz="2000" dirty="0" smtClean="0"/>
              <a:t>Future of these facilities very murky</a:t>
            </a:r>
          </a:p>
          <a:p>
            <a:pPr lvl="1"/>
            <a:r>
              <a:rPr lang="en-US" sz="2000" dirty="0" smtClean="0"/>
              <a:t>possible HBESL relocation to IARC</a:t>
            </a:r>
          </a:p>
          <a:p>
            <a:pPr lvl="1"/>
            <a:r>
              <a:rPr lang="en-US" sz="2000" dirty="0" smtClean="0"/>
              <a:t>3.9 </a:t>
            </a:r>
            <a:r>
              <a:rPr lang="en-US" sz="2000" dirty="0"/>
              <a:t>GHz </a:t>
            </a:r>
            <a:r>
              <a:rPr lang="en-US" sz="2000" dirty="0" smtClean="0"/>
              <a:t>test capability </a:t>
            </a:r>
            <a:r>
              <a:rPr lang="en-US" sz="2000" dirty="0"/>
              <a:t>being developed at </a:t>
            </a:r>
            <a:r>
              <a:rPr lang="en-US" sz="2000" dirty="0" smtClean="0"/>
              <a:t>IB1/TD</a:t>
            </a:r>
          </a:p>
          <a:p>
            <a:pPr lvl="1"/>
            <a:r>
              <a:rPr lang="en-US" sz="2000" dirty="0" smtClean="0"/>
              <a:t>A0 to be repurposed</a:t>
            </a:r>
            <a:endParaRPr lang="en-US" sz="2000" dirty="0"/>
          </a:p>
          <a:p>
            <a:pPr lvl="1"/>
            <a:r>
              <a:rPr lang="en-US" sz="2000" dirty="0" smtClean="0"/>
              <a:t>Clean room activities (incl. staff) largely moved to CMTF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9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A0/HBESL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A0/HBESL Operations </a:t>
            </a:r>
            <a:r>
              <a:rPr lang="en-US" dirty="0" smtClean="0"/>
              <a:t>budget is minimal in </a:t>
            </a:r>
            <a:r>
              <a:rPr lang="en-US" dirty="0" smtClean="0">
                <a:cs typeface="Helvetica"/>
              </a:rPr>
              <a:t>s</a:t>
            </a:r>
            <a:r>
              <a:rPr lang="en-US" dirty="0" smtClean="0">
                <a:ea typeface="Lucida Grande"/>
                <a:cs typeface="Helvetica"/>
              </a:rPr>
              <a:t>upport of HBESL (GARD – Test Facilities) and 3.9 GHz SRF work</a:t>
            </a:r>
          </a:p>
          <a:p>
            <a:r>
              <a:rPr lang="en-US" dirty="0" smtClean="0">
                <a:ea typeface="Lucida Grande"/>
                <a:cs typeface="Helvetica"/>
              </a:rPr>
              <a:t>WFO with DESY is full cost recovery</a:t>
            </a:r>
            <a:endParaRPr lang="en-US" dirty="0"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14709"/>
              </p:ext>
            </p:extLst>
          </p:nvPr>
        </p:nvGraphicFramePr>
        <p:xfrm>
          <a:off x="228600" y="2540353"/>
          <a:ext cx="8672512" cy="33311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0090"/>
                <a:gridCol w="1228825"/>
                <a:gridCol w="1228825"/>
                <a:gridCol w="1341822"/>
                <a:gridCol w="1242950"/>
              </a:tblGrid>
              <a:tr h="4059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FY14 - actual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FY15</a:t>
                      </a:r>
                      <a:r>
                        <a:rPr lang="en-US" sz="1400" baseline="0" dirty="0" smtClean="0">
                          <a:effectLst/>
                        </a:rPr>
                        <a:t>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FY16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Direct M&amp;S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FY17 ($k)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Cryogenic</a:t>
                      </a:r>
                      <a:r>
                        <a:rPr lang="en-US" sz="1200" baseline="0" dirty="0" smtClean="0">
                          <a:effectLst/>
                        </a:rPr>
                        <a:t> Operations &amp; Maintenance (3.9 GHz)</a:t>
                      </a:r>
                      <a:endParaRPr lang="en-US" sz="1200" b="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45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Consumables for 3.9 GHz SRF tests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HBESL RF Support</a:t>
                      </a:r>
                      <a:endParaRPr lang="en-US" sz="1200" b="0" baseline="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HBESL Laser operations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HBESL General Infrastructure/misc.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Total Direct M&amp;S ($k)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27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66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Labor (FTE’s)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0.3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1.3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400" b="1" dirty="0">
                        <a:solidFill>
                          <a:srgbClr val="AF272F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Test Facilities Budget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35583" r="-35583"/>
          <a:stretch>
            <a:fillRect/>
          </a:stretch>
        </p:blipFill>
        <p:spPr>
          <a:xfrm>
            <a:off x="-470342" y="854237"/>
            <a:ext cx="9385742" cy="5398070"/>
          </a:xfrm>
        </p:spPr>
      </p:pic>
      <p:sp>
        <p:nvSpPr>
          <p:cNvPr id="10" name="Rectangle 9"/>
          <p:cNvSpPr/>
          <p:nvPr/>
        </p:nvSpPr>
        <p:spPr>
          <a:xfrm>
            <a:off x="1281201" y="3458307"/>
            <a:ext cx="5889414" cy="178777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 has a set of unique beam-based test areas that are </a:t>
            </a:r>
            <a:r>
              <a:rPr lang="en-US" dirty="0" smtClean="0"/>
              <a:t>de</a:t>
            </a:r>
            <a:r>
              <a:rPr lang="en-US" dirty="0"/>
              <a:t>-coupled from the main accelerator complex</a:t>
            </a:r>
          </a:p>
          <a:p>
            <a:r>
              <a:rPr lang="en-US" dirty="0"/>
              <a:t>DOE has made a significant investment in ASTA/IOTA that is well on its way to showing a return</a:t>
            </a:r>
          </a:p>
          <a:p>
            <a:r>
              <a:rPr lang="en-US" dirty="0"/>
              <a:t>PXIE is a well defined program intended to address technical risks for PIP-II</a:t>
            </a:r>
          </a:p>
          <a:p>
            <a:r>
              <a:rPr lang="en-US" dirty="0"/>
              <a:t>A0/HBESL support is diminishing, but activities pioneered there still have validity</a:t>
            </a:r>
          </a:p>
          <a:p>
            <a:r>
              <a:rPr lang="en-US" dirty="0"/>
              <a:t>Funding plan and schedules reflects these realities, the next couple of years are critical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Harms | Beam Test Facilities Operations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82D-5804-7440-8E28-71F579C79B0A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58133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Harms | Beam Test Facilities Operations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82D-5804-7440-8E28-71F579C79B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Harms | Beam Test Facilities Operations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82D-5804-7440-8E28-71F579C79B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Parameters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14400" y="990600"/>
          <a:ext cx="7391400" cy="51212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/>
                <a:gridCol w="3048000"/>
              </a:tblGrid>
              <a:tr h="36580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Nominal kinetic energy</a:t>
                      </a:r>
                      <a:endParaRPr lang="en-US" sz="1800" b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150 MeV </a:t>
                      </a:r>
                      <a:r>
                        <a:rPr lang="en-US" sz="1800" b="0" i="1" baseline="0" dirty="0" smtClean="0"/>
                        <a:t>e-</a:t>
                      </a:r>
                      <a:r>
                        <a:rPr lang="en-US" sz="1800" b="0" baseline="0" dirty="0" smtClean="0"/>
                        <a:t>, 2.5 MeV </a:t>
                      </a:r>
                      <a:r>
                        <a:rPr lang="en-US" sz="1800" b="0" i="1" baseline="0" dirty="0" smtClean="0"/>
                        <a:t>p+</a:t>
                      </a:r>
                      <a:endParaRPr lang="en-US" sz="1800" b="0" i="1" baseline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Nominal </a:t>
                      </a:r>
                      <a:r>
                        <a:rPr lang="en-US" sz="1800" baseline="0" dirty="0" smtClean="0"/>
                        <a:t>intensity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baseline="0" dirty="0" smtClean="0"/>
                        <a:t>: 1×10</a:t>
                      </a:r>
                      <a:r>
                        <a:rPr lang="en-US" sz="1800" baseline="30000" dirty="0" smtClean="0"/>
                        <a:t>9</a:t>
                      </a:r>
                      <a:r>
                        <a:rPr lang="en-US" sz="1800" baseline="0" dirty="0" smtClean="0"/>
                        <a:t>, p: 1×10</a:t>
                      </a:r>
                      <a:r>
                        <a:rPr lang="en-US" sz="1800" baseline="30000" dirty="0" smtClean="0"/>
                        <a:t>11</a:t>
                      </a:r>
                      <a:endParaRPr lang="en-US" sz="1800" baseline="300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Circumference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 m</a:t>
                      </a:r>
                      <a:endParaRPr lang="en-US" sz="1400" baseline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Bending dipole field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 T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pipe aperture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 mm dia.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Maximum b-function (</a:t>
                      </a:r>
                      <a:r>
                        <a:rPr lang="en-US" sz="1800" baseline="0" dirty="0" err="1" smtClean="0"/>
                        <a:t>x,y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12, 5 m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Momentum</a:t>
                      </a:r>
                      <a:r>
                        <a:rPr lang="en-US" sz="1800" baseline="0" dirty="0" smtClean="0"/>
                        <a:t> compaction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</a:t>
                      </a:r>
                      <a:r>
                        <a:rPr lang="en-US" sz="1800" baseline="0" dirty="0" smtClean="0"/>
                        <a:t> ÷ </a:t>
                      </a:r>
                      <a:r>
                        <a:rPr lang="en-US" sz="1800" dirty="0" smtClean="0"/>
                        <a:t>0.1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Betatron tune (integer)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÷ 5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Natural</a:t>
                      </a:r>
                      <a:r>
                        <a:rPr lang="en-US" sz="1800" baseline="0" dirty="0" smtClean="0"/>
                        <a:t> chromaticity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-5 ÷ -10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Transverse emittance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r.m.s</a:t>
                      </a:r>
                      <a:r>
                        <a:rPr lang="en-US" sz="1800" dirty="0" smtClean="0"/>
                        <a:t>. 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e-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0.1 </a:t>
                      </a:r>
                      <a:r>
                        <a:rPr lang="en-US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dirty="0" smtClean="0"/>
                        <a:t>m, </a:t>
                      </a:r>
                      <a:r>
                        <a:rPr lang="en-US" sz="1800" i="1" dirty="0" smtClean="0"/>
                        <a:t>p+</a:t>
                      </a:r>
                      <a:r>
                        <a:rPr lang="en-US" sz="1800" dirty="0" smtClean="0"/>
                        <a:t>: 2</a:t>
                      </a:r>
                      <a:r>
                        <a:rPr lang="en-US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SR damping time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0.6s (5×10</a:t>
                      </a:r>
                      <a:r>
                        <a:rPr lang="en-US" sz="1800" baseline="30000" dirty="0" smtClean="0"/>
                        <a:t>6</a:t>
                      </a:r>
                      <a:r>
                        <a:rPr lang="en-US" sz="1800" dirty="0" smtClean="0"/>
                        <a:t> turns)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RF Voltage,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freq</a:t>
                      </a:r>
                      <a:r>
                        <a:rPr lang="en-US" sz="1800" dirty="0" smtClean="0"/>
                        <a:t>.,harmonics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1 kV, 30 MHz, 4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Synchrotron tune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0.002</a:t>
                      </a:r>
                      <a:r>
                        <a:rPr lang="en-US" sz="1800" baseline="0" dirty="0" smtClean="0"/>
                        <a:t> ÷ </a:t>
                      </a:r>
                      <a:r>
                        <a:rPr lang="en-US" sz="1800" dirty="0" smtClean="0"/>
                        <a:t>0.005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Bunch length, momentum spread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2 cm, 1.4×10</a:t>
                      </a:r>
                      <a:r>
                        <a:rPr lang="en-US" sz="1800" baseline="30000" dirty="0" smtClean="0"/>
                        <a:t>-4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3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Ring Elements in Hand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7" name="Picture 2" descr="Screen shot 2013-07-22 at 9.22.21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09" y="919571"/>
            <a:ext cx="1981200" cy="24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creen shot 2013-07-22 at 9.21.4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909" y="919571"/>
            <a:ext cx="1849548" cy="24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269" y="3787821"/>
            <a:ext cx="3058375" cy="2293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8" y="3969723"/>
            <a:ext cx="1970315" cy="1473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921" y="341848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Dipole magnets (ordered)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807" y="5459254"/>
            <a:ext cx="23391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Vacuum chambers </a:t>
            </a:r>
          </a:p>
          <a:p>
            <a:pPr algn="l"/>
            <a:r>
              <a:rPr lang="en-US" sz="1800" dirty="0" smtClean="0"/>
              <a:t>for dipoles (received)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4239" y="3273617"/>
            <a:ext cx="366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32 quads from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JINR (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dirty="0" smtClean="0"/>
              <a:t>received</a:t>
            </a:r>
            <a:endParaRPr lang="en-US" sz="1800" dirty="0"/>
          </a:p>
        </p:txBody>
      </p:sp>
      <p:pic>
        <p:nvPicPr>
          <p:cNvPr id="14" name="Picture 2" descr="IOTA_quad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948" y="987472"/>
            <a:ext cx="3784738" cy="23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79002" y="3787821"/>
            <a:ext cx="241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Magnet support stands </a:t>
            </a:r>
          </a:p>
          <a:p>
            <a:pPr algn="l"/>
            <a:r>
              <a:rPr lang="en-US" sz="1800" dirty="0" smtClean="0"/>
              <a:t>from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sz="1800" dirty="0" smtClean="0"/>
              <a:t> (received)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9002" y="4447231"/>
            <a:ext cx="2780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</a:t>
            </a:r>
          </a:p>
          <a:p>
            <a:r>
              <a:rPr lang="en-US" sz="1800" dirty="0"/>
              <a:t>BPM bodies and electronics</a:t>
            </a:r>
          </a:p>
          <a:p>
            <a:r>
              <a:rPr lang="en-US" sz="1800" dirty="0"/>
              <a:t>Vacuum </a:t>
            </a:r>
            <a:r>
              <a:rPr lang="en-US" sz="1800" dirty="0" smtClean="0"/>
              <a:t>system</a:t>
            </a:r>
            <a:endParaRPr lang="en-US" sz="1800" dirty="0"/>
          </a:p>
          <a:p>
            <a:r>
              <a:rPr lang="en-US" sz="1800" dirty="0"/>
              <a:t>Dipole power supply</a:t>
            </a:r>
          </a:p>
          <a:p>
            <a:r>
              <a:rPr lang="en-US" sz="1800" dirty="0"/>
              <a:t>Corrector power supplies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9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37" y="971546"/>
            <a:ext cx="7106801" cy="54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Beam-based Test Facilities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753730" y="4321991"/>
            <a:ext cx="1899793" cy="328163"/>
          </a:xfrm>
          <a:prstGeom prst="straightConnector1">
            <a:avLst/>
          </a:prstGeom>
          <a:ln w="28575" cmpd="sng"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729936" y="2598379"/>
            <a:ext cx="946192" cy="127236"/>
          </a:xfrm>
          <a:prstGeom prst="straightConnector1">
            <a:avLst/>
          </a:prstGeom>
          <a:ln w="28575" cmpd="sng"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3128" y="167416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F272F"/>
                </a:solidFill>
              </a:rPr>
              <a:t>PXIE</a:t>
            </a:r>
            <a:endParaRPr lang="en-US" b="1" dirty="0">
              <a:solidFill>
                <a:srgbClr val="AF272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96057" y="2112343"/>
            <a:ext cx="329943" cy="280166"/>
          </a:xfrm>
          <a:prstGeom prst="straightConnector1">
            <a:avLst/>
          </a:prstGeom>
          <a:ln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3" name="Picture 22" descr="IMG_93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4121118"/>
            <a:ext cx="1963506" cy="14726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01034" y="4121118"/>
            <a:ext cx="252695" cy="200872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00828" y="2452709"/>
            <a:ext cx="252695" cy="200872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85" y="985386"/>
            <a:ext cx="2243015" cy="149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61957" y="5048119"/>
            <a:ext cx="181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A0/HBESL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615" y="2494782"/>
            <a:ext cx="194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F272F"/>
                </a:solidFill>
              </a:rPr>
              <a:t>ASTA/IOTA</a:t>
            </a:r>
            <a:endParaRPr lang="en-US" b="1" dirty="0">
              <a:solidFill>
                <a:srgbClr val="AF272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17154" y="1733060"/>
            <a:ext cx="869461" cy="920521"/>
          </a:xfrm>
          <a:prstGeom prst="straightConnector1">
            <a:avLst/>
          </a:prstGeom>
          <a:ln w="28575" cmpd="sng"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19615" y="1733059"/>
            <a:ext cx="2090616" cy="171941"/>
          </a:xfrm>
          <a:prstGeom prst="straightConnector1">
            <a:avLst/>
          </a:prstGeom>
          <a:ln>
            <a:solidFill>
              <a:srgbClr val="AF27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Nonlinear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effort with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RadiaBeam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Technologies</a:t>
            </a:r>
            <a:r>
              <a:rPr lang="en-US" dirty="0" smtClean="0"/>
              <a:t> (Phase I and II SBIR)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2" descr="C:\Didenko\Projects\Magnet\Magnet1\M0200_Magnet\M0200_Magnet_GIF\M0200_03_Magnet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77"/>
          <a:stretch>
            <a:fillRect/>
          </a:stretch>
        </p:blipFill>
        <p:spPr bwMode="auto">
          <a:xfrm>
            <a:off x="512574" y="1837214"/>
            <a:ext cx="3556110" cy="34520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2575" y="539994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</a:rPr>
              <a:t>F</a:t>
            </a:r>
            <a:r>
              <a:rPr lang="en-US" sz="2000" dirty="0" smtClean="0">
                <a:solidFill>
                  <a:schemeClr val="accent6"/>
                </a:solidFill>
              </a:rPr>
              <a:t>NAL Concept: 2-m long</a:t>
            </a:r>
          </a:p>
          <a:p>
            <a:pPr algn="l"/>
            <a:r>
              <a:rPr lang="en-US" sz="2000" dirty="0" smtClean="0">
                <a:solidFill>
                  <a:schemeClr val="accent6"/>
                </a:solidFill>
              </a:rPr>
              <a:t>nonlinear magnet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4579" y="5296108"/>
            <a:ext cx="449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chemeClr val="accent6"/>
                </a:solidFill>
              </a:rPr>
              <a:t>RadiaBeam</a:t>
            </a:r>
            <a:r>
              <a:rPr lang="en-US" sz="2000" dirty="0" smtClean="0">
                <a:solidFill>
                  <a:schemeClr val="accent6"/>
                </a:solidFill>
              </a:rPr>
              <a:t> short prototype. The full 2-m magnet is designed and fabricated in Phase II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Untitled 1:Users:valishev:Desktop:PulseWire_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579" y="1837215"/>
            <a:ext cx="4490713" cy="34520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19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Staging –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5982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Phase </a:t>
            </a:r>
            <a:r>
              <a:rPr lang="en-US" sz="2800" u="sng" dirty="0"/>
              <a:t>I</a:t>
            </a:r>
            <a:r>
              <a:rPr lang="en-US" sz="2800" dirty="0"/>
              <a:t> will concentrate on the academic aspect of single-particle motion stability using e- beams</a:t>
            </a:r>
          </a:p>
          <a:p>
            <a:pPr lvl="1"/>
            <a:r>
              <a:rPr lang="en-US" sz="2400" dirty="0"/>
              <a:t>Achieve large nonlinear tune shift/spread without degradation of dynamic aperture by “painting” the accelerator aperture with a “pencil” beam</a:t>
            </a:r>
          </a:p>
          <a:p>
            <a:pPr lvl="1"/>
            <a:r>
              <a:rPr lang="en-US" sz="2400" dirty="0"/>
              <a:t>Suppress strong lattice resonances = cross the integer resonance by part of the beam without intensity loss</a:t>
            </a:r>
          </a:p>
          <a:p>
            <a:pPr lvl="1"/>
            <a:r>
              <a:rPr lang="en-US" sz="2400" dirty="0"/>
              <a:t>Investigate stability of nonlinear systems to perturbations, develop practical designs of nonlinear magnets</a:t>
            </a:r>
          </a:p>
          <a:p>
            <a:pPr lvl="1"/>
            <a:r>
              <a:rPr lang="en-US" sz="2400" dirty="0"/>
              <a:t>The measure of success will be the achievement of high nonlinear tune shift = 0.25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</a:t>
            </a:r>
            <a:r>
              <a:rPr lang="en-US" dirty="0" smtClean="0"/>
              <a:t>Staging –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magnet quality, optics stability, instrumentation system and optics measurement techniques must be of highest standards in order to meet the requirements for integrable optics</a:t>
            </a:r>
          </a:p>
          <a:p>
            <a:pPr lvl="1"/>
            <a:r>
              <a:rPr lang="en-US" dirty="0">
                <a:solidFill>
                  <a:srgbClr val="AF272F"/>
                </a:solidFill>
              </a:rPr>
              <a:t>1% or better </a:t>
            </a:r>
            <a:r>
              <a:rPr lang="en-US" dirty="0"/>
              <a:t>measurement and control of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-function, and </a:t>
            </a:r>
            <a:r>
              <a:rPr lang="en-US" dirty="0">
                <a:solidFill>
                  <a:srgbClr val="AF272F"/>
                </a:solidFill>
              </a:rPr>
              <a:t>0.001 or better</a:t>
            </a:r>
            <a:r>
              <a:rPr lang="en-US" dirty="0"/>
              <a:t> control of betatron phase</a:t>
            </a:r>
          </a:p>
          <a:p>
            <a:pPr algn="just"/>
            <a:r>
              <a:rPr lang="en-US" sz="2800" dirty="0"/>
              <a:t>This is why </a:t>
            </a:r>
            <a:r>
              <a:rPr lang="en-US" sz="2800" dirty="0">
                <a:solidFill>
                  <a:schemeClr val="tx2"/>
                </a:solidFill>
              </a:rPr>
              <a:t>Phase I </a:t>
            </a:r>
            <a:r>
              <a:rPr lang="en-US" sz="2800" dirty="0" smtClean="0">
                <a:solidFill>
                  <a:schemeClr val="tx2"/>
                </a:solidFill>
              </a:rPr>
              <a:t>needs pencil e</a:t>
            </a:r>
            <a:r>
              <a:rPr lang="en-US" sz="2800" baseline="30000" dirty="0">
                <a:solidFill>
                  <a:schemeClr val="tx2"/>
                </a:solidFill>
              </a:rPr>
              <a:t>-</a:t>
            </a:r>
            <a:r>
              <a:rPr lang="en-US" sz="2800" dirty="0">
                <a:solidFill>
                  <a:schemeClr val="tx2"/>
                </a:solidFill>
              </a:rPr>
              <a:t> beams</a:t>
            </a:r>
            <a:r>
              <a:rPr lang="en-US" sz="2800" dirty="0"/>
              <a:t> as </a:t>
            </a:r>
            <a:r>
              <a:rPr lang="en-US" sz="2800" dirty="0">
                <a:solidFill>
                  <a:srgbClr val="AF272F"/>
                </a:solidFill>
              </a:rPr>
              <a:t>such </a:t>
            </a:r>
            <a:r>
              <a:rPr lang="en-US" sz="2800" dirty="0" smtClean="0">
                <a:solidFill>
                  <a:srgbClr val="AF272F"/>
                </a:solidFill>
              </a:rPr>
              <a:t>optics parameters </a:t>
            </a:r>
            <a:r>
              <a:rPr lang="en-US" sz="2800" dirty="0">
                <a:solidFill>
                  <a:srgbClr val="AF272F"/>
                </a:solidFill>
              </a:rPr>
              <a:t>are not </a:t>
            </a:r>
            <a:r>
              <a:rPr lang="en-US" sz="2800" dirty="0" smtClean="0">
                <a:solidFill>
                  <a:srgbClr val="AF272F"/>
                </a:solidFill>
              </a:rPr>
              <a:t>immediately reachable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AF272F"/>
                </a:solidFill>
              </a:rPr>
              <a:t>in </a:t>
            </a:r>
            <a:r>
              <a:rPr lang="en-US" sz="2800" dirty="0" smtClean="0">
                <a:solidFill>
                  <a:srgbClr val="AF272F"/>
                </a:solidFill>
              </a:rPr>
              <a:t>a </a:t>
            </a:r>
            <a:r>
              <a:rPr lang="en-US" sz="2800" dirty="0">
                <a:solidFill>
                  <a:srgbClr val="AF272F"/>
                </a:solidFill>
              </a:rPr>
              <a:t>small ring operating with </a:t>
            </a:r>
            <a:r>
              <a:rPr lang="en-US" sz="2800" dirty="0" smtClean="0">
                <a:solidFill>
                  <a:srgbClr val="AF272F"/>
                </a:solidFill>
              </a:rPr>
              <a:t>protons</a:t>
            </a:r>
          </a:p>
          <a:p>
            <a:pPr algn="just"/>
            <a:r>
              <a:rPr lang="en-US" sz="2800" dirty="0" smtClean="0">
                <a:solidFill>
                  <a:srgbClr val="00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2800" dirty="0">
                <a:solidFill>
                  <a:srgbClr val="00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electron beam at a certain energy and phase-space quality is absolutely essential to characterize the IOTA ring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Harms | Beam Test Facilities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3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Staging –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the IOTA commissioning, we will move the </a:t>
            </a:r>
            <a:r>
              <a:rPr lang="en-US" dirty="0" smtClean="0"/>
              <a:t>existing 2.5 </a:t>
            </a:r>
            <a:r>
              <a:rPr lang="en-US" dirty="0"/>
              <a:t>MeV </a:t>
            </a:r>
            <a:r>
              <a:rPr lang="en-US" dirty="0" smtClean="0"/>
              <a:t>proton/H- RFQ </a:t>
            </a:r>
            <a:r>
              <a:rPr lang="en-US" dirty="0"/>
              <a:t>into the ASTA hall to inject protons into the IOTA ring.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Allows </a:t>
            </a:r>
            <a:r>
              <a:rPr lang="en-US" sz="2800" dirty="0"/>
              <a:t>tests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Integrable Optics </a:t>
            </a:r>
            <a:r>
              <a:rPr lang="en-US" sz="2800" dirty="0"/>
              <a:t>with protons and realistic s</a:t>
            </a:r>
            <a:r>
              <a:rPr lang="en-US" sz="2800" dirty="0" smtClean="0"/>
              <a:t>pace charge </a:t>
            </a:r>
            <a:r>
              <a:rPr lang="en-US" sz="2800" dirty="0"/>
              <a:t>beam dynamics studies</a:t>
            </a:r>
          </a:p>
          <a:p>
            <a:r>
              <a:rPr lang="en-US" sz="2800" u="sng" dirty="0">
                <a:solidFill>
                  <a:srgbClr val="004C97"/>
                </a:solidFill>
              </a:rPr>
              <a:t>Allows </a:t>
            </a:r>
            <a:r>
              <a:rPr lang="en-US" sz="2800" u="sng" dirty="0" smtClean="0">
                <a:solidFill>
                  <a:srgbClr val="004C97"/>
                </a:solidFill>
              </a:rPr>
              <a:t>space charge </a:t>
            </a:r>
            <a:r>
              <a:rPr lang="en-US" sz="2800" u="sng" dirty="0">
                <a:solidFill>
                  <a:srgbClr val="004C97"/>
                </a:solidFill>
              </a:rPr>
              <a:t>compensation experiments</a:t>
            </a:r>
          </a:p>
          <a:p>
            <a:r>
              <a:rPr lang="en-US" sz="2800" dirty="0"/>
              <a:t>Unique capability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E. Harms | Beam Test </a:t>
            </a:r>
            <a:r>
              <a:rPr lang="nl-NL" dirty="0" err="1" smtClean="0"/>
              <a:t>Facilities</a:t>
            </a:r>
            <a:r>
              <a:rPr lang="nl-NL" dirty="0" smtClean="0"/>
              <a:t>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4106" y="1834355"/>
            <a:ext cx="2724150" cy="21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117029" y="3333219"/>
            <a:ext cx="21050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2.5 MeV </a:t>
            </a:r>
            <a:r>
              <a:rPr lang="en-US" sz="1400" dirty="0" smtClean="0"/>
              <a:t>RFQ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6751" y="2344226"/>
            <a:ext cx="4145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=0.6 </a:t>
            </a:r>
            <a:r>
              <a:rPr lang="en-US" dirty="0" smtClean="0"/>
              <a:t>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one-turn </a:t>
            </a:r>
            <a:r>
              <a:rPr lang="en-US" dirty="0" smtClean="0"/>
              <a:t>injection</a:t>
            </a:r>
          </a:p>
          <a:p>
            <a:endParaRPr lang="en-US" dirty="0" smtClean="0"/>
          </a:p>
          <a:p>
            <a:r>
              <a:rPr lang="en-US" dirty="0"/>
              <a:t>*</a:t>
            </a:r>
            <a:r>
              <a:rPr lang="en-US" dirty="0" smtClean="0"/>
              <a:t>multi-turn injection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17 March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36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E. Harms | Beam Test Facilities Operations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473" y="274638"/>
            <a:ext cx="7550727" cy="496962"/>
          </a:xfrm>
        </p:spPr>
        <p:txBody>
          <a:bodyPr/>
          <a:lstStyle/>
          <a:p>
            <a:r>
              <a:rPr lang="en-US" dirty="0" smtClean="0"/>
              <a:t>PXIE layout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3125339"/>
            <a:ext cx="9143999" cy="3069064"/>
          </a:xfrm>
        </p:spPr>
        <p:txBody>
          <a:bodyPr>
            <a:normAutofit fontScale="85000" lnSpcReduction="2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H- source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30 </a:t>
            </a:r>
            <a:r>
              <a:rPr lang="en-US" kern="0" dirty="0" err="1" smtClean="0">
                <a:solidFill>
                  <a:schemeClr val="tx1"/>
                </a:solidFill>
              </a:rPr>
              <a:t>keV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LEBT with beam pre-chopping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RFQ operating at 162.5 MHz and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2.1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MEBT with integrated wide-band chopper and beam absorbers capable of generating arbitrary bunch patterns at 162.5 MHz,  and disposing of 4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average beam current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Low beta superconducting </a:t>
            </a:r>
            <a:r>
              <a:rPr lang="en-US" kern="0" dirty="0" err="1" smtClean="0">
                <a:solidFill>
                  <a:schemeClr val="tx1"/>
                </a:solidFill>
              </a:rPr>
              <a:t>cryomodules</a:t>
            </a:r>
            <a:r>
              <a:rPr lang="en-US" kern="0" dirty="0" smtClean="0">
                <a:solidFill>
                  <a:schemeClr val="tx1"/>
                </a:solidFill>
              </a:rPr>
              <a:t>: 1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to ~25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Beam dump capable of accommodating 2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r>
              <a:rPr lang="en-US" kern="0" dirty="0" smtClean="0">
                <a:solidFill>
                  <a:schemeClr val="tx1"/>
                </a:solidFill>
              </a:rPr>
              <a:t> (50 kW) for extended periods.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Associated beam diagnostics, utilities and shielding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3" y="1846744"/>
            <a:ext cx="8998527" cy="9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1828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RFQ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828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752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HWR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SSR1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2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743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40 m long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1752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8" y="2923344"/>
            <a:ext cx="8530663" cy="2871239"/>
          </a:xfrm>
          <a:prstGeom prst="rect">
            <a:avLst/>
          </a:prstGeom>
        </p:spPr>
      </p:pic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54" y="211694"/>
            <a:ext cx="8393707" cy="4483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PXIE Current setup: LEBT installed (30 </a:t>
            </a:r>
            <a:r>
              <a:rPr lang="en-US" sz="3100" dirty="0" err="1" smtClean="0"/>
              <a:t>keV</a:t>
            </a:r>
            <a:r>
              <a:rPr lang="en-US" sz="3100" dirty="0" smtClean="0"/>
              <a:t>)</a:t>
            </a:r>
            <a:endParaRPr lang="en-US" sz="16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9208" y="1353644"/>
            <a:ext cx="8378890" cy="15505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All focusing elements, chopper, instrumentation have been installed </a:t>
            </a:r>
            <a:r>
              <a:rPr lang="en-US" sz="2600" i="1" dirty="0" smtClean="0"/>
              <a:t>except</a:t>
            </a:r>
            <a:r>
              <a:rPr lang="en-US" sz="2600" dirty="0" smtClean="0"/>
              <a:t> for the LEBT/RFQ Interface and its ‘scraper’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>
                <a:solidFill>
                  <a:srgbClr val="000099"/>
                </a:solidFill>
              </a:rPr>
              <a:t>Also, most of the controls, PS… have been moved to their final location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>
                <a:solidFill>
                  <a:srgbClr val="000099"/>
                </a:solidFill>
              </a:rPr>
              <a:t>The construction and installation of the bend has been delayed until FY16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14198" y="6507284"/>
            <a:ext cx="215010" cy="241300"/>
          </a:xfrm>
        </p:spPr>
        <p:txBody>
          <a:bodyPr/>
          <a:lstStyle/>
          <a:p>
            <a:fld id="{02BA5821-21EB-4C1A-AC70-E98BDB034B0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9983" y="3870466"/>
            <a:ext cx="612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DCCT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475836" y="3468536"/>
            <a:ext cx="82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Collimator</a:t>
            </a:r>
            <a:endParaRPr lang="en-US" sz="10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034574" y="3693152"/>
            <a:ext cx="123910" cy="35216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35144" y="3965105"/>
            <a:ext cx="723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99"/>
                </a:solidFill>
              </a:rPr>
              <a:t>Chopper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338" y="3465402"/>
            <a:ext cx="53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Gate valve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94786" y="3877152"/>
            <a:ext cx="0" cy="36840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584157" y="2998631"/>
            <a:ext cx="89274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96633"/>
                </a:solidFill>
              </a:rPr>
              <a:t>Emittance scanner</a:t>
            </a:r>
            <a:endParaRPr lang="en-US" sz="1200" dirty="0">
              <a:solidFill>
                <a:srgbClr val="9966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3199" y="4879844"/>
            <a:ext cx="9876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rgbClr val="FFC000"/>
                </a:solidFill>
              </a:rPr>
              <a:t>Faraday Cup</a:t>
            </a:r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8979" y="3397129"/>
            <a:ext cx="102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Water-cooled donut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 bwMode="auto">
          <a:xfrm flipH="1">
            <a:off x="7466120" y="3797239"/>
            <a:ext cx="344957" cy="4140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853092" y="5953426"/>
            <a:ext cx="7767782" cy="0"/>
          </a:xfrm>
          <a:prstGeom prst="straightConnector1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284401" y="5799537"/>
            <a:ext cx="85161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~3.5 m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5" idx="2"/>
          </p:cNvCxnSpPr>
          <p:nvPr/>
        </p:nvCxnSpPr>
        <p:spPr bwMode="auto">
          <a:xfrm flipH="1">
            <a:off x="6863686" y="3367963"/>
            <a:ext cx="166846" cy="1073993"/>
          </a:xfrm>
          <a:prstGeom prst="straightConnector1">
            <a:avLst/>
          </a:prstGeom>
          <a:noFill/>
          <a:ln w="19050" cap="flat" cmpd="sng" algn="ctr">
            <a:solidFill>
              <a:srgbClr val="996633"/>
            </a:solidFill>
            <a:prstDash val="solid"/>
            <a:round/>
            <a:headEnd type="none" w="med" len="med"/>
            <a:tailEnd type="diamon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755254" y="5460189"/>
            <a:ext cx="86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T. Hamerla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415" y="6515100"/>
            <a:ext cx="5373688" cy="241300"/>
          </a:xfrm>
        </p:spPr>
        <p:txBody>
          <a:bodyPr/>
          <a:lstStyle/>
          <a:p>
            <a:r>
              <a:rPr lang="en-US" dirty="0" smtClean="0"/>
              <a:t>E. Harms | Beam Test Facilities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19200" y="1219200"/>
            <a:ext cx="7281334" cy="3048000"/>
            <a:chOff x="1447800" y="2820024"/>
            <a:chExt cx="6553200" cy="2743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0024"/>
              <a:ext cx="6400800" cy="150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93566"/>
              <a:ext cx="6553200" cy="1069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MEBT layout:  to be built 2015-16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2411" y="6526824"/>
            <a:ext cx="5968633" cy="2413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E. Harms | Beam Test Facilities Operations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36415" y="6520962"/>
            <a:ext cx="388816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4274458"/>
            <a:ext cx="7476861" cy="2092042"/>
            <a:chOff x="1066800" y="4274458"/>
            <a:chExt cx="7476861" cy="209204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073" y="4419600"/>
              <a:ext cx="7367588" cy="1777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066800" y="4274458"/>
              <a:ext cx="6858000" cy="2092042"/>
              <a:chOff x="1066800" y="4274458"/>
              <a:chExt cx="6858000" cy="209204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66800" y="5451972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RFQ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57600" y="4696047"/>
                <a:ext cx="1643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Bunching cavity</a:t>
                </a:r>
                <a:endParaRPr lang="en-US" sz="16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4191000" y="5034601"/>
                <a:ext cx="288264" cy="27381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658842" y="6027946"/>
                <a:ext cx="9799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Kickers</a:t>
                </a:r>
                <a:endParaRPr lang="en-US" sz="16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H="1" flipV="1">
                <a:off x="3810001" y="5841291"/>
                <a:ext cx="1049866" cy="2200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4859867" y="5621249"/>
                <a:ext cx="288954" cy="44008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7239000" y="4274458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HWR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35706" y="5689392"/>
                <a:ext cx="13550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Quadrupoles</a:t>
                </a:r>
                <a:endParaRPr lang="en-US" sz="16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6758077" y="5436779"/>
                <a:ext cx="144477" cy="35374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5300928" y="4696047"/>
                <a:ext cx="10998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Absorber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62200" y="4870251"/>
                <a:ext cx="10998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/>
                  <a:t>Scrapers</a:t>
                </a:r>
                <a:endParaRPr lang="en-US" sz="16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2623872" y="5159963"/>
                <a:ext cx="288264" cy="27381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9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PXIE is a well defined program to address technical risks for PIP-II</a:t>
            </a:r>
          </a:p>
          <a:p>
            <a:pPr lvl="1"/>
            <a:r>
              <a:rPr lang="en-US" dirty="0" smtClean="0"/>
              <a:t>25 MeV H- Linac </a:t>
            </a:r>
          </a:p>
          <a:p>
            <a:pPr lvl="1"/>
            <a:r>
              <a:rPr lang="en-US" dirty="0" smtClean="0"/>
              <a:t>Bunch by bunch chopping</a:t>
            </a:r>
          </a:p>
          <a:p>
            <a:pPr lvl="1"/>
            <a:r>
              <a:rPr lang="en-US" dirty="0" smtClean="0"/>
              <a:t>Operation of SRF in close proximity to absorber</a:t>
            </a:r>
          </a:p>
          <a:p>
            <a:r>
              <a:rPr lang="en-US" dirty="0" smtClean="0"/>
              <a:t>Set of milestones and goals</a:t>
            </a:r>
          </a:p>
          <a:p>
            <a:pPr lvl="1"/>
            <a:r>
              <a:rPr lang="en-US" dirty="0" smtClean="0"/>
              <a:t>focus in FY15 is delivery and commissioning of RFQ</a:t>
            </a:r>
          </a:p>
          <a:p>
            <a:pPr lvl="1"/>
            <a:r>
              <a:rPr lang="en-US" dirty="0" smtClean="0"/>
              <a:t>focus in FY16 is building out the full MEBT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Harms | Beam Test Facilities Operations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82D-5804-7440-8E28-71F579C79B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895"/>
            <a:ext cx="8672513" cy="5335161"/>
          </a:xfrm>
        </p:spPr>
        <p:txBody>
          <a:bodyPr/>
          <a:lstStyle/>
          <a:p>
            <a:r>
              <a:rPr lang="en-US" dirty="0" smtClean="0"/>
              <a:t>Each Test Facility has two Distinct Costs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Cost to maintain the building, infrastructure and subsystems in a “ready to operate” state (Jerry’s talk)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Maintenance and upkeep of building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Operation and maintenance of utilities (air, water, HVAC, etc.)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Support of office space, meeting rooms, etc.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Minimal labor for accelerator system support to keep in an operational state (RF, Controls, safety systems, etc.)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Cost to Operate the Test Accelerator (this talk)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This may or may not be part of the Test Facilities B&amp;R,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depending on the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ser/customer and purpose of the specific Test Facility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M&amp;S needed to operate the accelerator or test stand (cryogens, laser systems, RF, controls, instrumentation, etc.)</a:t>
            </a:r>
          </a:p>
          <a:p>
            <a:pPr marL="1200150" lvl="2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Labor needed to operate the accelerator or test stand (operators, scientists, engineers, technicians, etc.)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IOTA/</a:t>
            </a:r>
            <a:r>
              <a:rPr lang="en-US" dirty="0" smtClean="0">
                <a:latin typeface="Helvetica" charset="0"/>
              </a:rPr>
              <a:t>ASTA Overview (courtesy V. </a:t>
            </a:r>
            <a:r>
              <a:rPr lang="en-US" dirty="0" err="1" smtClean="0">
                <a:latin typeface="Helvetica" charset="0"/>
              </a:rPr>
              <a:t>Shiltsev</a:t>
            </a:r>
            <a:r>
              <a:rPr lang="en-US" dirty="0" smtClean="0">
                <a:latin typeface="Helvetica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28895"/>
            <a:ext cx="4841630" cy="5335161"/>
          </a:xfrm>
        </p:spPr>
        <p:txBody>
          <a:bodyPr/>
          <a:lstStyle/>
          <a:p>
            <a:r>
              <a:rPr lang="en-US" sz="1800" dirty="0" err="1">
                <a:latin typeface="Helvetica" charset="0"/>
              </a:rPr>
              <a:t>Fermilab’s</a:t>
            </a:r>
            <a:r>
              <a:rPr lang="en-US" sz="1800" dirty="0">
                <a:latin typeface="Helvetica" charset="0"/>
              </a:rPr>
              <a:t> Major Accelerator R&amp;D </a:t>
            </a:r>
            <a:r>
              <a:rPr lang="en-US" sz="1800" dirty="0" smtClean="0">
                <a:latin typeface="Helvetica" charset="0"/>
              </a:rPr>
              <a:t>Beam facility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R&amp;D facility close to completion</a:t>
            </a:r>
            <a:r>
              <a:rPr lang="en-US" sz="1600" dirty="0">
                <a:solidFill>
                  <a:schemeClr val="tx1"/>
                </a:solidFill>
              </a:rPr>
              <a:t>: IOTA ring, high-brightness photo-injector, SRF </a:t>
            </a:r>
            <a:r>
              <a:rPr lang="en-US" sz="1600" dirty="0" err="1">
                <a:solidFill>
                  <a:schemeClr val="tx1"/>
                </a:solidFill>
              </a:rPr>
              <a:t>cryomodule</a:t>
            </a:r>
            <a:r>
              <a:rPr lang="en-US" sz="1600" dirty="0">
                <a:solidFill>
                  <a:schemeClr val="tx1"/>
                </a:solidFill>
              </a:rPr>
              <a:t>, proton RFQ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~90M$ invested by OHEP since </a:t>
            </a:r>
            <a:r>
              <a:rPr lang="en-US" sz="1600" dirty="0" smtClean="0">
                <a:solidFill>
                  <a:schemeClr val="tx1"/>
                </a:solidFill>
              </a:rPr>
              <a:t>2006</a:t>
            </a:r>
          </a:p>
          <a:p>
            <a:pPr lvl="1"/>
            <a:r>
              <a:rPr lang="en-US" sz="1600" b="1" dirty="0"/>
              <a:t>Science goal: </a:t>
            </a:r>
            <a:r>
              <a:rPr lang="en-US" sz="1600" dirty="0"/>
              <a:t>Experimentally demonstrate novel techniques of </a:t>
            </a:r>
            <a:r>
              <a:rPr lang="en-US" sz="1600" dirty="0" err="1"/>
              <a:t>integrable</a:t>
            </a:r>
            <a:r>
              <a:rPr lang="en-US" sz="1600" dirty="0"/>
              <a:t> beam optics and space charge compensation, SRF research</a:t>
            </a:r>
          </a:p>
          <a:p>
            <a:pPr lvl="1"/>
            <a:r>
              <a:rPr lang="en-US" sz="1600" b="1" dirty="0"/>
              <a:t>Technical challenge: </a:t>
            </a:r>
            <a:r>
              <a:rPr lang="en-US" sz="1600" dirty="0"/>
              <a:t>fabrication high-precision nonlinear magnets; injector for delivery of pencil electron beam and high-current low energy proton beam, beam thru SRF CM </a:t>
            </a:r>
          </a:p>
          <a:p>
            <a:pPr lvl="1"/>
            <a:r>
              <a:rPr lang="en-US" sz="1600" b="1" smtClean="0"/>
              <a:t>FY15 </a:t>
            </a:r>
            <a:r>
              <a:rPr lang="en-US" sz="1600" b="1" dirty="0"/>
              <a:t>highlights: </a:t>
            </a:r>
            <a:r>
              <a:rPr lang="en-US" sz="1600" dirty="0"/>
              <a:t>Big part of IOTA ring  built; </a:t>
            </a:r>
            <a:r>
              <a:rPr lang="en-US" sz="1600"/>
              <a:t>commissioned </a:t>
            </a:r>
            <a:r>
              <a:rPr lang="en-US" sz="1600" smtClean="0"/>
              <a:t>55 </a:t>
            </a:r>
            <a:r>
              <a:rPr lang="en-US" sz="1600" dirty="0"/>
              <a:t>MeV e- injector and SRF CM2 at 250 </a:t>
            </a:r>
            <a:r>
              <a:rPr lang="en-US" sz="1600" dirty="0" smtClean="0"/>
              <a:t>MV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Operations start: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en-US" sz="1600" dirty="0">
                <a:solidFill>
                  <a:schemeClr val="tx1"/>
                </a:solidFill>
              </a:rPr>
              <a:t> (full IOTA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155" y="973026"/>
            <a:ext cx="3765698" cy="231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38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155" y="3445562"/>
            <a:ext cx="3765698" cy="91627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285156" y="4560516"/>
            <a:ext cx="3765698" cy="14397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4C97"/>
                </a:solidFill>
              </a:rPr>
              <a:t>Partnerships</a:t>
            </a:r>
          </a:p>
          <a:p>
            <a:pPr lvl="1"/>
            <a:r>
              <a:rPr lang="en-US" sz="1400" dirty="0" smtClean="0">
                <a:solidFill>
                  <a:srgbClr val="004C97"/>
                </a:solidFill>
              </a:rPr>
              <a:t>DOE labs: ANL, BNL, ORNL, </a:t>
            </a:r>
            <a:r>
              <a:rPr lang="en-US" sz="1400" dirty="0" err="1" smtClean="0">
                <a:solidFill>
                  <a:srgbClr val="004C97"/>
                </a:solidFill>
              </a:rPr>
              <a:t>Jlab</a:t>
            </a:r>
            <a:r>
              <a:rPr lang="en-US" sz="1400" dirty="0" smtClean="0">
                <a:solidFill>
                  <a:srgbClr val="004C97"/>
                </a:solidFill>
              </a:rPr>
              <a:t>, LBNL </a:t>
            </a:r>
          </a:p>
          <a:p>
            <a:pPr lvl="1"/>
            <a:r>
              <a:rPr lang="en-US" sz="1400" dirty="0" smtClean="0">
                <a:solidFill>
                  <a:srgbClr val="004C97"/>
                </a:solidFill>
              </a:rPr>
              <a:t>U.S. universities: 6</a:t>
            </a:r>
          </a:p>
          <a:p>
            <a:pPr lvl="1"/>
            <a:r>
              <a:rPr lang="en-US" sz="1400" dirty="0" smtClean="0">
                <a:solidFill>
                  <a:srgbClr val="004C97"/>
                </a:solidFill>
              </a:rPr>
              <a:t>International: 4</a:t>
            </a:r>
          </a:p>
        </p:txBody>
      </p:sp>
    </p:spTree>
    <p:extLst>
      <p:ext uri="{BB962C8B-B14F-4D97-AF65-F5344CB8AC3E}">
        <p14:creationId xmlns:p14="http://schemas.microsoft.com/office/powerpoint/2010/main" val="267714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IOTA/</a:t>
            </a:r>
            <a:r>
              <a:rPr lang="en-US" dirty="0" smtClean="0">
                <a:latin typeface="Helvetica" charset="0"/>
              </a:rPr>
              <a:t>ASTA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28895"/>
            <a:ext cx="4441091" cy="5335161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Helvetica" charset="0"/>
              </a:rPr>
              <a:t>Electron operation to 5 MeV routine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charset="0"/>
              </a:rPr>
              <a:t>Installation of 50 MeV injector complete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charset="0"/>
              </a:rPr>
              <a:t>Beam commissioning to up to 55 MeV planned for the coming weeks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charset="0"/>
              </a:rPr>
              <a:t>CM2 demonstrated average cavity gradient of 31.5 MV/m (&gt; 250 MeV acceleration)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74" y="4689230"/>
            <a:ext cx="4647826" cy="1377462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08" y="1720543"/>
            <a:ext cx="4060092" cy="2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IOTA/ASTA schematic – plans through FY17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89846"/>
            <a:ext cx="8534400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0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Ring: 2.5 MeV p+ or 150 MeV e- / 40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8" name="Picture 2" descr="Screen Shot 2014-05-22 at 10.06.38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3" y="1890957"/>
            <a:ext cx="8464995" cy="343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521" y="2799177"/>
            <a:ext cx="19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 MeV RFQ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82540" y="2378119"/>
            <a:ext cx="1914240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2540" y="1921950"/>
            <a:ext cx="173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e- beam line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93080" y="2704441"/>
            <a:ext cx="126059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71899" y="2237514"/>
            <a:ext cx="164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beam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5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Integrable</a:t>
            </a:r>
            <a:r>
              <a:rPr lang="en-US" dirty="0"/>
              <a:t> Optics Test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5336-7EE3-374E-8C15-8F62E0BFEF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Beam Test Facilities Operations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898717"/>
            <a:ext cx="8672513" cy="4987867"/>
          </a:xfrm>
        </p:spPr>
        <p:txBody>
          <a:bodyPr/>
          <a:lstStyle/>
          <a:p>
            <a:r>
              <a:rPr lang="en-US" sz="2800" dirty="0" smtClean="0">
                <a:solidFill>
                  <a:srgbClr val="004C97"/>
                </a:solidFill>
              </a:rPr>
              <a:t>Unique features:</a:t>
            </a:r>
          </a:p>
          <a:p>
            <a:pPr lvl="1"/>
            <a:r>
              <a:rPr lang="en-US" dirty="0" smtClean="0"/>
              <a:t>Can operate with either electrons or protons (up to 150 MeV/c momentum)</a:t>
            </a:r>
          </a:p>
          <a:p>
            <a:pPr lvl="1"/>
            <a:r>
              <a:rPr lang="en-US" dirty="0" smtClean="0"/>
              <a:t>Large aperture</a:t>
            </a:r>
          </a:p>
          <a:p>
            <a:pPr lvl="1"/>
            <a:r>
              <a:rPr lang="en-US" dirty="0" smtClean="0"/>
              <a:t>Significant flexibility of the focusing lattice</a:t>
            </a:r>
          </a:p>
          <a:p>
            <a:pPr lvl="1"/>
            <a:r>
              <a:rPr lang="en-US" dirty="0" smtClean="0"/>
              <a:t>Very tight control of the optics quality and stability</a:t>
            </a:r>
          </a:p>
          <a:p>
            <a:pPr lvl="1"/>
            <a:r>
              <a:rPr lang="en-US" dirty="0" smtClean="0"/>
              <a:t>Set up for very high brightness operation (with protons)</a:t>
            </a:r>
          </a:p>
          <a:p>
            <a:r>
              <a:rPr lang="en-US" sz="2800" dirty="0" smtClean="0">
                <a:solidFill>
                  <a:srgbClr val="004C97"/>
                </a:solidFill>
              </a:rPr>
              <a:t>Based </a:t>
            </a:r>
            <a:r>
              <a:rPr lang="en-US" sz="2800" dirty="0">
                <a:solidFill>
                  <a:srgbClr val="004C97"/>
                </a:solidFill>
              </a:rPr>
              <a:t>on conventional </a:t>
            </a:r>
            <a:r>
              <a:rPr lang="en-US" sz="2800" dirty="0" smtClean="0">
                <a:solidFill>
                  <a:srgbClr val="004C97"/>
                </a:solidFill>
              </a:rPr>
              <a:t>technology (magnets, RF)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Cost-effective solution</a:t>
            </a:r>
          </a:p>
          <a:p>
            <a:pPr lvl="1"/>
            <a:r>
              <a:rPr lang="en-US" sz="2600" dirty="0" smtClean="0"/>
              <a:t>Balance </a:t>
            </a:r>
            <a:r>
              <a:rPr lang="en-US" sz="2600" dirty="0"/>
              <a:t>between low energy </a:t>
            </a:r>
            <a:r>
              <a:rPr lang="en-US" sz="2600" dirty="0" smtClean="0"/>
              <a:t>(low </a:t>
            </a:r>
            <a:r>
              <a:rPr lang="en-US" sz="2600" dirty="0"/>
              <a:t>cost) and </a:t>
            </a:r>
            <a:r>
              <a:rPr lang="en-US" sz="2600" dirty="0" smtClean="0"/>
              <a:t>discovery potential</a:t>
            </a: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31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2774</TotalTime>
  <Words>3303</Words>
  <Application>Microsoft Macintosh PowerPoint</Application>
  <PresentationFormat>On-screen Show (4:3)</PresentationFormat>
  <Paragraphs>595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FermilabTemplate</vt:lpstr>
      <vt:lpstr>Fermilab: Footer Only</vt:lpstr>
      <vt:lpstr>Beam Test Facilities Operations -   ASTA/A0/PXIE</vt:lpstr>
      <vt:lpstr>Talking points</vt:lpstr>
      <vt:lpstr>Beam-based Test Facilities</vt:lpstr>
      <vt:lpstr>Cost Model</vt:lpstr>
      <vt:lpstr>IOTA/ASTA Overview (courtesy V. Shiltsev)</vt:lpstr>
      <vt:lpstr>IOTA/ASTA Status</vt:lpstr>
      <vt:lpstr>IOTA/ASTA schematic – plans through FY17</vt:lpstr>
      <vt:lpstr>IOTA Ring: 2.5 MeV p+ or 150 MeV e- / 40 m</vt:lpstr>
      <vt:lpstr>Integrable Optics Test Accelerator</vt:lpstr>
      <vt:lpstr>IOTA Goals for Integrable Optics</vt:lpstr>
      <vt:lpstr>ASTA/IOTA Accelerator Operations</vt:lpstr>
      <vt:lpstr>PXIE overview (courtesy of Paul Derwent)</vt:lpstr>
      <vt:lpstr>PXIE overview (courtesy of Paul Derwent)</vt:lpstr>
      <vt:lpstr>PXIE Goals (courtesy of Paul Derwent)</vt:lpstr>
      <vt:lpstr>PXIE time line (courtesy of Paul Derwent)</vt:lpstr>
      <vt:lpstr>MEBT plan (technically driven, with no contingency)</vt:lpstr>
      <vt:lpstr>PXIE Deliverable</vt:lpstr>
      <vt:lpstr>PXIE Milestones</vt:lpstr>
      <vt:lpstr>PXIE Accelerator Operations</vt:lpstr>
      <vt:lpstr>A0/HBESL Overview</vt:lpstr>
      <vt:lpstr>A0/HBESL Status</vt:lpstr>
      <vt:lpstr>A0/HBESL Operations</vt:lpstr>
      <vt:lpstr>AD Test Facilities Budget Summary</vt:lpstr>
      <vt:lpstr>Summary</vt:lpstr>
      <vt:lpstr>PowerPoint Presentation</vt:lpstr>
      <vt:lpstr>PowerPoint Presentation</vt:lpstr>
      <vt:lpstr>Backup slides </vt:lpstr>
      <vt:lpstr>IOTA Parameters</vt:lpstr>
      <vt:lpstr>IOTA Ring Elements in Hand</vt:lpstr>
      <vt:lpstr>IOTA Nonlinear Magnet</vt:lpstr>
      <vt:lpstr>IOTA Staging – Phase I</vt:lpstr>
      <vt:lpstr>IOTA Staging – Phase I</vt:lpstr>
      <vt:lpstr>IOTA Staging – Phase II</vt:lpstr>
      <vt:lpstr>PXIE layout </vt:lpstr>
      <vt:lpstr>PXIE Current setup: LEBT installed (30 keV)</vt:lpstr>
      <vt:lpstr>PXIE MEBT layout:  to be built 2015-16</vt:lpstr>
      <vt:lpstr>PXIE Summary 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Elvin Harms</cp:lastModifiedBy>
  <cp:revision>212</cp:revision>
  <cp:lastPrinted>2015-02-02T17:18:52Z</cp:lastPrinted>
  <dcterms:created xsi:type="dcterms:W3CDTF">2014-01-03T20:18:13Z</dcterms:created>
  <dcterms:modified xsi:type="dcterms:W3CDTF">2015-03-17T12:40:19Z</dcterms:modified>
</cp:coreProperties>
</file>