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0"/>
  </p:notesMasterIdLst>
  <p:handoutMasterIdLst>
    <p:handoutMasterId r:id="rId11"/>
  </p:handoutMasterIdLst>
  <p:sldIdLst>
    <p:sldId id="298" r:id="rId3"/>
    <p:sldId id="300" r:id="rId4"/>
    <p:sldId id="266" r:id="rId5"/>
    <p:sldId id="299" r:id="rId6"/>
    <p:sldId id="295" r:id="rId7"/>
    <p:sldId id="301" r:id="rId8"/>
    <p:sldId id="302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7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FA8902F8-29D6-41AF-84AD-E8AA53D21324}" type="datetimeFigureOut">
              <a:rPr lang="en-US" altLang="en-US"/>
              <a:pPr/>
              <a:t>3/17/2015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952BFF99-A0EA-42D1-8282-31E17144D8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3046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CBED952E-9118-462C-BE5A-759EA93B28FB}" type="datetimeFigureOut">
              <a:rPr lang="en-US" altLang="en-US"/>
              <a:pPr/>
              <a:t>3/17/2015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0E552A98-9511-4CC2-AF52-ABFAF1E60C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20742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50847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17/3/2015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S. Nagaitsev| AD Test Facilities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FEDAF-D47E-4429-A4A7-0F6BFC4717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4902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17/3/2015</a:t>
            </a:r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Nagaitsev| AD Test Facilities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5E979BC4-630B-45E6-81B9-4F6156244F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5998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17/3/2015</a:t>
            </a:r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Nagaitsev| AD Test Facilities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73E3D74D-0048-4A3B-98AB-1A0E9C3EAB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452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17/3/2015</a:t>
            </a:r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Nagaitsev| AD Test Facilities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4BFCF-62CC-4209-9597-D585C3CB77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8174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17/3/2015</a:t>
            </a: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Nagaitsev| AD Test Facilities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A42628-AEF8-49A2-8F35-0752AE69B0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197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17/3/2015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Nagaitsev| AD Test Facilities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68C279-E37B-4CA7-BDD6-1499BE5D72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363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17/3/2015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Nagaitsev| AD Test Facilities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79B313-248D-49A9-BAAC-1C3ACE85C1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5588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17/3/2015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Nagaitsev| AD Test Facilities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5FD54-1EA5-40EC-9B4B-B7AB13C078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711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r>
              <a:rPr lang="en-US" altLang="en-US" smtClean="0"/>
              <a:t>17/3/2015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S. Nagaitsev| AD Test Facilities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fld id="{8EAD2587-29B0-47A6-B623-723CE60CFDD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79" r:id="rId3"/>
    <p:sldLayoutId id="2147484080" r:id="rId4"/>
    <p:sldLayoutId id="214748408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r>
              <a:rPr lang="en-US" altLang="en-US" smtClean="0"/>
              <a:t>17/3/2015</a:t>
            </a:r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S. Nagaitsev| AD Test Facilities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fld id="{A74B118A-8536-4131-8638-F3AE17452972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Fermilab</a:t>
            </a:r>
            <a:r>
              <a:rPr lang="en-US" dirty="0" smtClean="0"/>
              <a:t> Accelerator Division:</a:t>
            </a:r>
            <a:br>
              <a:rPr lang="en-US" dirty="0" smtClean="0"/>
            </a:br>
            <a:r>
              <a:rPr lang="en-US" dirty="0" smtClean="0"/>
              <a:t>Test Facilities </a:t>
            </a: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Sergei </a:t>
            </a:r>
            <a:r>
              <a:rPr lang="en-US" dirty="0" err="1" smtClean="0"/>
              <a:t>Nagaitsev</a:t>
            </a:r>
            <a:endParaRPr lang="en-US" dirty="0" smtClean="0"/>
          </a:p>
          <a:p>
            <a:r>
              <a:rPr lang="en-US" dirty="0"/>
              <a:t>Mini-Review of </a:t>
            </a:r>
            <a:r>
              <a:rPr lang="en-US" dirty="0" err="1"/>
              <a:t>Fermilab’s</a:t>
            </a:r>
            <a:r>
              <a:rPr lang="en-US" dirty="0"/>
              <a:t> Accelerator Test Facilities Program</a:t>
            </a:r>
            <a:endParaRPr lang="en-US" dirty="0" smtClean="0"/>
          </a:p>
          <a:p>
            <a:r>
              <a:rPr lang="en-US" dirty="0" smtClean="0"/>
              <a:t>March 17,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83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test facilities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categories:</a:t>
            </a:r>
          </a:p>
          <a:p>
            <a:pPr lvl="1"/>
            <a:r>
              <a:rPr lang="en-US" dirty="0" smtClean="0"/>
              <a:t>Common </a:t>
            </a:r>
            <a:r>
              <a:rPr lang="en-US" dirty="0" err="1" smtClean="0"/>
              <a:t>cryo</a:t>
            </a:r>
            <a:r>
              <a:rPr lang="en-US" dirty="0" smtClean="0"/>
              <a:t> infrastructure (ops, maintenance and upgrades);</a:t>
            </a:r>
          </a:p>
          <a:p>
            <a:pPr lvl="1"/>
            <a:r>
              <a:rPr lang="en-US" dirty="0" smtClean="0"/>
              <a:t>Facilities ops in support of SRF fabrication and testing;</a:t>
            </a:r>
          </a:p>
          <a:p>
            <a:pPr lvl="1"/>
            <a:r>
              <a:rPr lang="en-US" dirty="0" smtClean="0"/>
              <a:t>Beam-based test facilities (ops) for Accelerator Science, GARD, and project-specific R&amp;D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17/3/2015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Nagaitsev| AD Test Facilities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FEDAF-D47E-4429-A4A7-0F6BFC471780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763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2"/>
          <p:cNvSpPr>
            <a:spLocks noGrp="1"/>
          </p:cNvSpPr>
          <p:nvPr>
            <p:ph type="dt" sz="quarter" idx="14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900" smtClean="0">
                <a:solidFill>
                  <a:srgbClr val="004C97"/>
                </a:solidFill>
                <a:latin typeface="Helvetica" pitchFamily="124" charset="0"/>
              </a:rPr>
              <a:t>17/3/2015</a:t>
            </a:r>
            <a:endParaRPr lang="en-US" altLang="en-US" sz="900">
              <a:solidFill>
                <a:srgbClr val="004C97"/>
              </a:solidFill>
              <a:latin typeface="Helvetica" pitchFamily="124" charset="0"/>
            </a:endParaRPr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0FA2C25C-482E-4483-B240-9B438FD4E76C}" type="slidenum">
              <a:rPr lang="en-US" altLang="en-US" sz="900">
                <a:solidFill>
                  <a:srgbClr val="004C97"/>
                </a:solidFill>
                <a:latin typeface="Helvetica" pitchFamily="124" charset="0"/>
              </a:rPr>
              <a:pPr eaLnBrk="1" hangingPunct="1"/>
              <a:t>3</a:t>
            </a:fld>
            <a:endParaRPr lang="en-US" altLang="en-US" sz="900">
              <a:solidFill>
                <a:srgbClr val="004C97"/>
              </a:solidFill>
              <a:latin typeface="Helvetica" pitchFamily="12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974797" y="103188"/>
            <a:ext cx="4622964" cy="6572250"/>
            <a:chOff x="2974797" y="103188"/>
            <a:chExt cx="4622964" cy="6572250"/>
          </a:xfrm>
        </p:grpSpPr>
        <p:grpSp>
          <p:nvGrpSpPr>
            <p:cNvPr id="6" name="Group 5"/>
            <p:cNvGrpSpPr/>
            <p:nvPr/>
          </p:nvGrpSpPr>
          <p:grpSpPr>
            <a:xfrm>
              <a:off x="2974797" y="103188"/>
              <a:ext cx="4622964" cy="6572250"/>
              <a:chOff x="2904459" y="103188"/>
              <a:chExt cx="4622964" cy="6572250"/>
            </a:xfrm>
          </p:grpSpPr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04459" y="103188"/>
                <a:ext cx="4572000" cy="65722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Text Box 2"/>
              <p:cNvSpPr txBox="1">
                <a:spLocks noChangeArrowheads="1"/>
              </p:cNvSpPr>
              <p:nvPr/>
            </p:nvSpPr>
            <p:spPr bwMode="auto">
              <a:xfrm>
                <a:off x="6404471" y="934671"/>
                <a:ext cx="664544" cy="288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  <a:ea typeface="MS PGothic" pitchFamily="34" charset="-128"/>
                    <a:cs typeface="Times New Roman" pitchFamily="18" charset="0"/>
                  </a:rPr>
                  <a:t>CMTF</a:t>
                </a:r>
                <a:endPara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MS PGothic" pitchFamily="34" charset="-128"/>
                </a:endParaRPr>
              </a:p>
            </p:txBody>
          </p:sp>
          <p:sp>
            <p:nvSpPr>
              <p:cNvPr id="9" name="Text Box 20"/>
              <p:cNvSpPr txBox="1">
                <a:spLocks noChangeArrowheads="1"/>
              </p:cNvSpPr>
              <p:nvPr/>
            </p:nvSpPr>
            <p:spPr bwMode="auto">
              <a:xfrm>
                <a:off x="6941636" y="1444995"/>
                <a:ext cx="585787" cy="339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  <a:ea typeface="MS PGothic" pitchFamily="34" charset="-128"/>
                    <a:cs typeface="Times New Roman" pitchFamily="18" charset="0"/>
                  </a:rPr>
                  <a:t>NML</a:t>
                </a:r>
                <a:endPara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MS PGothic" pitchFamily="34" charset="-128"/>
                </a:endParaRPr>
              </a:p>
            </p:txBody>
          </p:sp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5252835" y="2006477"/>
                <a:ext cx="617537" cy="339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  <a:ea typeface="MS PGothic" pitchFamily="34" charset="-128"/>
                    <a:cs typeface="Times New Roman" pitchFamily="18" charset="0"/>
                  </a:rPr>
                  <a:t>MDB</a:t>
                </a:r>
                <a:endPara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MS PGothic" pitchFamily="34" charset="-128"/>
                </a:endParaRPr>
              </a:p>
            </p:txBody>
          </p:sp>
          <p:sp>
            <p:nvSpPr>
              <p:cNvPr id="12" name="Text Box 16"/>
              <p:cNvSpPr txBox="1">
                <a:spLocks noChangeArrowheads="1"/>
              </p:cNvSpPr>
              <p:nvPr/>
            </p:nvSpPr>
            <p:spPr bwMode="auto">
              <a:xfrm>
                <a:off x="3966659" y="3886067"/>
                <a:ext cx="639763" cy="339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libri" pitchFamily="34" charset="0"/>
                    <a:ea typeface="MS PGothic" pitchFamily="34" charset="-128"/>
                    <a:cs typeface="Times New Roman" pitchFamily="18" charset="0"/>
                  </a:rPr>
                  <a:t>MTA</a:t>
                </a:r>
                <a:endParaRPr kumimoji="0" lang="en-US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MS PGothic" pitchFamily="34" charset="-128"/>
                </a:endParaRPr>
              </a:p>
            </p:txBody>
          </p:sp>
          <p:sp>
            <p:nvSpPr>
              <p:cNvPr id="16" name="AutoShape 12"/>
              <p:cNvSpPr>
                <a:spLocks noChangeArrowheads="1"/>
              </p:cNvSpPr>
              <p:nvPr/>
            </p:nvSpPr>
            <p:spPr bwMode="auto">
              <a:xfrm>
                <a:off x="4328017" y="4152900"/>
                <a:ext cx="158750" cy="158750"/>
              </a:xfrm>
              <a:prstGeom prst="star5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AutoShape 10"/>
              <p:cNvSpPr>
                <a:spLocks noChangeArrowheads="1"/>
              </p:cNvSpPr>
              <p:nvPr/>
            </p:nvSpPr>
            <p:spPr bwMode="auto">
              <a:xfrm>
                <a:off x="5502988" y="3478212"/>
                <a:ext cx="158750" cy="158750"/>
              </a:xfrm>
              <a:prstGeom prst="star5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AutoShape 9"/>
              <p:cNvSpPr>
                <a:spLocks noChangeArrowheads="1"/>
              </p:cNvSpPr>
              <p:nvPr/>
            </p:nvSpPr>
            <p:spPr bwMode="auto">
              <a:xfrm>
                <a:off x="5831993" y="2141538"/>
                <a:ext cx="158750" cy="158750"/>
              </a:xfrm>
              <a:prstGeom prst="star5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AutoShape 8"/>
              <p:cNvSpPr>
                <a:spLocks noChangeArrowheads="1"/>
              </p:cNvSpPr>
              <p:nvPr/>
            </p:nvSpPr>
            <p:spPr bwMode="auto">
              <a:xfrm>
                <a:off x="7038979" y="1279525"/>
                <a:ext cx="158750" cy="158750"/>
              </a:xfrm>
              <a:prstGeom prst="star5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AutoShape 7"/>
              <p:cNvSpPr>
                <a:spLocks noChangeArrowheads="1"/>
              </p:cNvSpPr>
              <p:nvPr/>
            </p:nvSpPr>
            <p:spPr bwMode="auto">
              <a:xfrm>
                <a:off x="6923462" y="1200150"/>
                <a:ext cx="158750" cy="158750"/>
              </a:xfrm>
              <a:prstGeom prst="star5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4" name="Text Box 16"/>
            <p:cNvSpPr txBox="1">
              <a:spLocks noChangeArrowheads="1"/>
            </p:cNvSpPr>
            <p:nvPr/>
          </p:nvSpPr>
          <p:spPr bwMode="auto">
            <a:xfrm>
              <a:off x="5326528" y="3182688"/>
              <a:ext cx="57877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600" b="1" dirty="0" smtClean="0">
                  <a:solidFill>
                    <a:srgbClr val="FFFFFF"/>
                  </a:solidFill>
                  <a:cs typeface="Times New Roman" pitchFamily="18" charset="0"/>
                </a:rPr>
                <a:t>CHL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S PGothic" pitchFamily="34" charset="-128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28600" y="1175480"/>
            <a:ext cx="25879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 Test Facilities</a:t>
            </a:r>
          </a:p>
          <a:p>
            <a:endParaRPr lang="en-US" dirty="0"/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4733992" y="4225792"/>
            <a:ext cx="6397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b="1" dirty="0" smtClean="0">
                <a:solidFill>
                  <a:srgbClr val="FFFFFF"/>
                </a:solidFill>
                <a:cs typeface="Times New Roman" pitchFamily="18" charset="0"/>
              </a:rPr>
              <a:t>A0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23" name="AutoShape 12"/>
          <p:cNvSpPr>
            <a:spLocks noChangeArrowheads="1"/>
          </p:cNvSpPr>
          <p:nvPr/>
        </p:nvSpPr>
        <p:spPr bwMode="auto">
          <a:xfrm>
            <a:off x="4733992" y="4152900"/>
            <a:ext cx="158750" cy="158750"/>
          </a:xfrm>
          <a:prstGeom prst="star5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AutoShape 9"/>
          <p:cNvSpPr>
            <a:spLocks noChangeArrowheads="1"/>
          </p:cNvSpPr>
          <p:nvPr/>
        </p:nvSpPr>
        <p:spPr bwMode="auto">
          <a:xfrm>
            <a:off x="6061081" y="1764083"/>
            <a:ext cx="158750" cy="158750"/>
          </a:xfrm>
          <a:prstGeom prst="star5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4477730" y="1298590"/>
            <a:ext cx="166672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b="1" dirty="0" smtClean="0">
                <a:solidFill>
                  <a:srgbClr val="FFFFFF"/>
                </a:solidFill>
                <a:cs typeface="Times New Roman" pitchFamily="18" charset="0"/>
              </a:rPr>
              <a:t>MW9</a:t>
            </a:r>
          </a:p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b="1" dirty="0" err="1">
                <a:solidFill>
                  <a:srgbClr val="FFFFFF"/>
                </a:solidFill>
                <a:cs typeface="Times New Roman" pitchFamily="18" charset="0"/>
              </a:rPr>
              <a:t>C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MS PGothic" pitchFamily="34" charset="-128"/>
                <a:cs typeface="Times New Roman" pitchFamily="18" charset="0"/>
              </a:rPr>
              <a:t>ryo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MS PGothic" pitchFamily="34" charset="-128"/>
                <a:cs typeface="Times New Roman" pitchFamily="18" charset="0"/>
              </a:rPr>
              <a:t>dept</a:t>
            </a:r>
            <a:r>
              <a:rPr kumimoji="0" lang="en-US" altLang="en-US" sz="1600" b="1" i="0" u="none" strike="noStrike" cap="none" normalizeH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MS PGothic" pitchFamily="34" charset="-128"/>
                <a:cs typeface="Times New Roman" pitchFamily="18" charset="0"/>
              </a:rPr>
              <a:t> base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Nagaitsev| AD Test Facilities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altLang="en-US" smtClean="0"/>
              <a:t>17/3/2015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Nagaitsev| AD Test Facilities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D68C279-E37B-4CA7-BDD6-1499BE5D7259}" type="slidenum">
              <a:rPr lang="en-US" altLang="en-US" smtClean="0"/>
              <a:pPr/>
              <a:t>4</a:t>
            </a:fld>
            <a:endParaRPr lang="en-US" altLang="en-US"/>
          </a:p>
        </p:txBody>
      </p:sp>
      <p:graphicFrame>
        <p:nvGraphicFramePr>
          <p:cNvPr id="7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182394"/>
              </p:ext>
            </p:extLst>
          </p:nvPr>
        </p:nvGraphicFramePr>
        <p:xfrm>
          <a:off x="162815" y="897446"/>
          <a:ext cx="8779394" cy="51346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4529"/>
                <a:gridCol w="525518"/>
                <a:gridCol w="588579"/>
                <a:gridCol w="546538"/>
                <a:gridCol w="346841"/>
                <a:gridCol w="557048"/>
                <a:gridCol w="651642"/>
                <a:gridCol w="515007"/>
                <a:gridCol w="630620"/>
                <a:gridCol w="525518"/>
                <a:gridCol w="483475"/>
                <a:gridCol w="472966"/>
                <a:gridCol w="546538"/>
                <a:gridCol w="734575"/>
              </a:tblGrid>
              <a:tr h="498778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LCLS-II</a:t>
                      </a:r>
                      <a:endParaRPr lang="en-US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2060"/>
                          </a:solidFill>
                          <a:effectLst/>
                        </a:rPr>
                        <a:t>CLAS12</a:t>
                      </a:r>
                      <a:endParaRPr lang="en-US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Mu2e</a:t>
                      </a:r>
                      <a:endParaRPr lang="en-US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g-2</a:t>
                      </a:r>
                      <a:endParaRPr lang="en-US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LARP</a:t>
                      </a:r>
                      <a:endParaRPr lang="en-US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FNAL Complex</a:t>
                      </a:r>
                      <a:endParaRPr lang="en-US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PIP-II</a:t>
                      </a:r>
                      <a:endParaRPr lang="en-US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US-</a:t>
                      </a: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HiLumi</a:t>
                      </a:r>
                      <a:endParaRPr lang="en-US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2060"/>
                          </a:solidFill>
                          <a:effectLst/>
                        </a:rPr>
                        <a:t>MAP/ MICE</a:t>
                      </a:r>
                      <a:endParaRPr lang="en-US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SRF R&amp;D</a:t>
                      </a:r>
                      <a:endParaRPr lang="en-US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HFM R&amp;D</a:t>
                      </a:r>
                      <a:endParaRPr lang="en-US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2060"/>
                          </a:solidFill>
                          <a:effectLst/>
                        </a:rPr>
                        <a:t>Accel</a:t>
                      </a:r>
                      <a:endParaRPr lang="en-US" sz="11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rgbClr val="002060"/>
                          </a:solidFill>
                          <a:effectLst/>
                        </a:rPr>
                        <a:t>Sci</a:t>
                      </a:r>
                      <a:endParaRPr lang="en-US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Detector R&amp;D</a:t>
                      </a:r>
                      <a:endParaRPr lang="en-US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733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3366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Cavity Processing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226003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rgbClr val="3366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VTS-1, 2, 3</a:t>
                      </a:r>
                      <a:endParaRPr lang="en-US" sz="1100" b="1" kern="1200" dirty="0">
                        <a:solidFill>
                          <a:srgbClr val="3366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226003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3366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String Assembly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292819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3366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Cryomodule </a:t>
                      </a:r>
                      <a:r>
                        <a:rPr lang="en-US" sz="1100" b="1" kern="1200" dirty="0" smtClean="0">
                          <a:solidFill>
                            <a:srgbClr val="3366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Assembly</a:t>
                      </a:r>
                      <a:endParaRPr lang="en-US" sz="1100" b="1" kern="1200" dirty="0">
                        <a:solidFill>
                          <a:srgbClr val="3366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226003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rgbClr val="3366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HTS1 &amp; HTS2</a:t>
                      </a:r>
                      <a:endParaRPr lang="en-US" sz="1100" b="1" kern="1200" dirty="0">
                        <a:solidFill>
                          <a:srgbClr val="3366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279652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rgbClr val="3366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Spoke Test Cryostat</a:t>
                      </a:r>
                      <a:endParaRPr lang="en-US" sz="1100" b="1" kern="1200" dirty="0">
                        <a:solidFill>
                          <a:srgbClr val="3366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79652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rgbClr val="3366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CMTS1</a:t>
                      </a:r>
                      <a:endParaRPr lang="en-US" sz="1100" b="1" kern="1200" dirty="0">
                        <a:solidFill>
                          <a:srgbClr val="3366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226003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Strand &amp; Cable Lab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26003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Magnet fabrication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226003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MTF -</a:t>
                      </a:r>
                      <a:r>
                        <a:rPr lang="en-US" sz="11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warm</a:t>
                      </a:r>
                      <a:endParaRPr lang="en-US" sz="11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250258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MTF - cold</a:t>
                      </a:r>
                      <a:endParaRPr lang="en-US" sz="11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252855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Vertical MTF </a:t>
                      </a:r>
                      <a:endParaRPr lang="en-US" sz="11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276901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Solenoid</a:t>
                      </a:r>
                      <a:r>
                        <a:rPr lang="en-US" sz="11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TF</a:t>
                      </a:r>
                      <a:endParaRPr lang="en-US" sz="11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226003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rgbClr val="66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PXIE</a:t>
                      </a:r>
                      <a:endParaRPr lang="en-US" sz="1100" b="1" kern="1200" dirty="0">
                        <a:solidFill>
                          <a:srgbClr val="66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26003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rgbClr val="66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NML Injector &amp; CM</a:t>
                      </a:r>
                      <a:endParaRPr lang="en-US" sz="1100" b="1" kern="1200" dirty="0">
                        <a:solidFill>
                          <a:srgbClr val="66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26003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66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IOTA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226003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rgbClr val="66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A0 (3.9 GHz)</a:t>
                      </a:r>
                      <a:endParaRPr lang="en-US" sz="1100" b="1" kern="1200" dirty="0">
                        <a:solidFill>
                          <a:srgbClr val="66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226003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rgbClr val="66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MTA</a:t>
                      </a:r>
                      <a:endParaRPr lang="en-US" sz="1100" b="1" kern="1200" dirty="0">
                        <a:solidFill>
                          <a:srgbClr val="66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</a:tr>
              <a:tr h="226003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Cryo plants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 bwMode="auto">
          <a:xfrm>
            <a:off x="228600" y="103188"/>
            <a:ext cx="8915400" cy="64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2E5286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mtClean="0">
                <a:latin typeface="Helvetica" pitchFamily="124" charset="0"/>
              </a:rPr>
              <a:t>Accelerator Test Facilities and Uses 2015-2020</a:t>
            </a:r>
            <a:endParaRPr lang="en-US" dirty="0" smtClean="0">
              <a:latin typeface="Helvetica" pitchFamily="12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2815" y="6072028"/>
            <a:ext cx="3885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# indicates strong interest but no commitment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0" y="4629150"/>
            <a:ext cx="9067800" cy="140298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2447783"/>
            <a:ext cx="9067800" cy="80038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6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altLang="en-US" smtClean="0"/>
              <a:t>17/3/2015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D68C279-E37B-4CA7-BDD6-1499BE5D7259}" type="slidenum">
              <a:rPr lang="en-US" altLang="en-US" smtClean="0"/>
              <a:pPr/>
              <a:t>5</a:t>
            </a:fld>
            <a:endParaRPr lang="en-US" altLang="en-US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" y="523875"/>
            <a:ext cx="8927939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Nagaitsev| AD Test Facilities</a:t>
            </a:r>
            <a:endParaRPr lang="en-US" b="1"/>
          </a:p>
        </p:txBody>
      </p:sp>
      <p:sp>
        <p:nvSpPr>
          <p:cNvPr id="5" name="TextBox 4"/>
          <p:cNvSpPr txBox="1"/>
          <p:nvPr/>
        </p:nvSpPr>
        <p:spPr>
          <a:xfrm>
            <a:off x="352831" y="5646759"/>
            <a:ext cx="60971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MTA FY14 (actual): $1,129k (paid by MAP)</a:t>
            </a:r>
          </a:p>
          <a:p>
            <a:r>
              <a:rPr lang="en-US" sz="1800" dirty="0" smtClean="0"/>
              <a:t>MTA transitions to Test Fact ops in FY16 (50%) and FY17 (100%)</a:t>
            </a:r>
            <a:endParaRPr lang="en-US" sz="18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583" y="4694971"/>
            <a:ext cx="57816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448175" y="4387194"/>
            <a:ext cx="742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404040"/>
                </a:solidFill>
              </a:rPr>
              <a:t>request</a:t>
            </a:r>
            <a:endParaRPr lang="en-US" sz="1400" dirty="0">
              <a:solidFill>
                <a:srgbClr val="40404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05214" y="5297604"/>
            <a:ext cx="20072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404040"/>
                </a:solidFill>
              </a:rPr>
              <a:t>FY15 Lab plan: $5.1M</a:t>
            </a:r>
            <a:endParaRPr lang="en-US" sz="1600" b="1" dirty="0">
              <a:solidFill>
                <a:srgbClr val="40404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43535" y="4389610"/>
            <a:ext cx="742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404040"/>
                </a:solidFill>
              </a:rPr>
              <a:t>request</a:t>
            </a:r>
            <a:endParaRPr lang="en-US" sz="1400" dirty="0">
              <a:solidFill>
                <a:srgbClr val="40404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39715" y="4385705"/>
            <a:ext cx="742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404040"/>
                </a:solidFill>
              </a:rPr>
              <a:t>request</a:t>
            </a:r>
            <a:endParaRPr lang="en-US" sz="14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06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17/3/2015</a:t>
            </a: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Nagaitsev| AD Test Facilities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3D74D-0048-4A3B-98AB-1A0E9C3EAB32}" type="slidenum">
              <a:rPr lang="en-US" altLang="en-US" smtClean="0"/>
              <a:pPr/>
              <a:t>6</a:t>
            </a:fld>
            <a:endParaRPr lang="en-US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71" y="1314001"/>
            <a:ext cx="8513559" cy="4008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427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17/3/2015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Nagaitsev| AD Test Facilities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FEDAF-D47E-4429-A4A7-0F6BFC471780}" type="slidenum">
              <a:rPr lang="en-US" altLang="en-US" smtClean="0"/>
              <a:pPr/>
              <a:t>7</a:t>
            </a:fld>
            <a:endParaRPr lang="en-US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5857"/>
            <a:ext cx="9047540" cy="5039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1576"/>
            <a:ext cx="9047540" cy="365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8954001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P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FNAL_TemplatePC_060514</Template>
  <TotalTime>1565</TotalTime>
  <Words>309</Words>
  <Application>Microsoft Office PowerPoint</Application>
  <PresentationFormat>On-screen Show (4:3)</PresentationFormat>
  <Paragraphs>260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FNAL_TemplatePC_060514</vt:lpstr>
      <vt:lpstr>Fermilab: Footer Only</vt:lpstr>
      <vt:lpstr>Fermilab Accelerator Division: Test Facilities Summary</vt:lpstr>
      <vt:lpstr>AD test facilities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Jay C. Theilacker</dc:creator>
  <cp:lastModifiedBy>nsergei</cp:lastModifiedBy>
  <cp:revision>100</cp:revision>
  <cp:lastPrinted>2014-01-20T19:40:21Z</cp:lastPrinted>
  <dcterms:created xsi:type="dcterms:W3CDTF">2015-01-28T23:59:36Z</dcterms:created>
  <dcterms:modified xsi:type="dcterms:W3CDTF">2015-03-17T19:08:13Z</dcterms:modified>
</cp:coreProperties>
</file>