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2" r:id="rId2"/>
  </p:sldMasterIdLst>
  <p:notesMasterIdLst>
    <p:notesMasterId r:id="rId13"/>
  </p:notesMasterIdLst>
  <p:handoutMasterIdLst>
    <p:handoutMasterId r:id="rId14"/>
  </p:handoutMasterIdLst>
  <p:sldIdLst>
    <p:sldId id="265" r:id="rId3"/>
    <p:sldId id="365" r:id="rId4"/>
    <p:sldId id="366" r:id="rId5"/>
    <p:sldId id="367" r:id="rId6"/>
    <p:sldId id="368" r:id="rId7"/>
    <p:sldId id="360" r:id="rId8"/>
    <p:sldId id="361" r:id="rId9"/>
    <p:sldId id="369" r:id="rId10"/>
    <p:sldId id="355" r:id="rId11"/>
    <p:sldId id="359" r:id="rId12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2D945"/>
    <a:srgbClr val="A7A8AA"/>
    <a:srgbClr val="404040"/>
    <a:srgbClr val="505050"/>
    <a:srgbClr val="004C97"/>
    <a:srgbClr val="63666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8" autoAdjust="0"/>
    <p:restoredTop sz="84439" autoAdjust="0"/>
  </p:normalViewPr>
  <p:slideViewPr>
    <p:cSldViewPr snapToGrid="0" snapToObjects="1">
      <p:cViewPr varScale="1">
        <p:scale>
          <a:sx n="117" d="100"/>
          <a:sy n="11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068917F6-E136-4664-9215-03F49D70A3E7}" type="datetimeFigureOut">
              <a:rPr lang="en-US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D810EE9C-9489-46C1-A332-A01684DE7A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93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61710C4C-316D-4475-ABBF-C7415A98551F}" type="datetimeFigureOut">
              <a:rPr lang="en-US"/>
              <a:pPr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188CE0F0-BD00-4C9B-9C91-A71A32D0E5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35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682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E3881-287A-46E8-9687-CD190C4627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82A6C2C3-277D-47F8-A92C-B3CC375DDA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1F80753C-5E1C-4C14-A517-0A9E5832AE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3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1D839-C534-4AFE-B1D3-5AFE8A6B0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5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AC23E-A324-4541-97E3-359927D2D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5ECE9-7BAD-46B2-B9FD-65E2E3FEF3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4D6A43-C963-4452-8078-941322FE5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0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BA7D9-A834-4BDB-B263-8211F787D4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6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46ADD15A-2FFD-4861-89D1-DCF2DC65DE3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64C90C33-987E-4E8B-8EDE-A8E15D16C32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377236"/>
            <a:ext cx="7526338" cy="16291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pitchFamily="124" charset="0"/>
              </a:rPr>
              <a:t/>
            </a:r>
            <a:br>
              <a:rPr lang="en-US" dirty="0" smtClean="0">
                <a:latin typeface="Helvetica" pitchFamily="124" charset="0"/>
              </a:rPr>
            </a:br>
            <a:r>
              <a:rPr lang="en-US" dirty="0" smtClean="0">
                <a:latin typeface="Helvetica" pitchFamily="124" charset="0"/>
              </a:rPr>
              <a:t>Accelerator Technology &amp; Development Facilities Operations - Summary and Conclusions 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pitchFamily="124" charset="0"/>
              </a:rPr>
              <a:t>Hasan Padamsee, Chief Technology Officer</a:t>
            </a:r>
          </a:p>
          <a:p>
            <a:r>
              <a:rPr lang="en-US" dirty="0" smtClean="0">
                <a:latin typeface="Helvetica" pitchFamily="124" charset="0"/>
              </a:rPr>
              <a:t>Mini-Review: </a:t>
            </a:r>
            <a:r>
              <a:rPr lang="en-US" dirty="0" err="1" smtClean="0">
                <a:latin typeface="Helvetica" pitchFamily="124" charset="0"/>
              </a:rPr>
              <a:t>Fermilab</a:t>
            </a:r>
            <a:r>
              <a:rPr lang="en-US" dirty="0" smtClean="0">
                <a:latin typeface="Helvetica" pitchFamily="124" charset="0"/>
              </a:rPr>
              <a:t> Accelerator Test Facilities Operations</a:t>
            </a:r>
          </a:p>
          <a:p>
            <a:r>
              <a:rPr lang="en-US" dirty="0" smtClean="0">
                <a:latin typeface="Helvetica" pitchFamily="124" charset="0"/>
              </a:rPr>
              <a:t>March 17, 2015</a:t>
            </a:r>
          </a:p>
          <a:p>
            <a:endParaRPr lang="en-US" dirty="0" smtClean="0">
              <a:latin typeface="Helvetica" pitchFamily="1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900" smtClean="0">
                <a:solidFill>
                  <a:srgbClr val="003087"/>
                </a:solidFill>
                <a:latin typeface="Helvetica" pitchFamily="123" charset="0"/>
              </a:rPr>
              <a:t>3/17/2015</a:t>
            </a:r>
            <a:endParaRPr lang="en-US" sz="900">
              <a:solidFill>
                <a:srgbClr val="003087"/>
              </a:solidFill>
              <a:latin typeface="Helvetica" pitchFamily="123" charset="0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900" smtClean="0">
                <a:solidFill>
                  <a:srgbClr val="003087"/>
                </a:solidFill>
                <a:latin typeface="Helvetica" pitchFamily="123" charset="0"/>
              </a:rPr>
              <a:t>Hasan Padamsee /Test Facilities B&amp;R Review, March 17, 2015</a:t>
            </a:r>
            <a:endParaRPr lang="en-US" sz="900" b="1" dirty="0" smtClean="0">
              <a:solidFill>
                <a:srgbClr val="003087"/>
              </a:solidFill>
              <a:latin typeface="Helvetica" pitchFamily="123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51710AA-75FE-4348-BA82-5BC3B2EE287F}" type="slidenum">
              <a:rPr lang="en-US" sz="900">
                <a:solidFill>
                  <a:srgbClr val="003087"/>
                </a:solidFill>
                <a:latin typeface="Helvetica" pitchFamily="123" charset="0"/>
              </a:rPr>
              <a:pPr eaLnBrk="1" hangingPunct="1"/>
              <a:t>10</a:t>
            </a:fld>
            <a:endParaRPr lang="en-US" sz="900">
              <a:solidFill>
                <a:srgbClr val="003087"/>
              </a:solidFill>
              <a:latin typeface="Helvetica" pitchFamily="123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FY15 Test Facilities Operations Summary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710586"/>
              </p:ext>
            </p:extLst>
          </p:nvPr>
        </p:nvGraphicFramePr>
        <p:xfrm>
          <a:off x="228601" y="1561657"/>
          <a:ext cx="8640862" cy="3243448"/>
        </p:xfrm>
        <a:graphic>
          <a:graphicData uri="http://schemas.openxmlformats.org/drawingml/2006/table">
            <a:tbl>
              <a:tblPr/>
              <a:tblGrid>
                <a:gridCol w="3313651"/>
                <a:gridCol w="1062271"/>
                <a:gridCol w="1204965"/>
                <a:gridCol w="998852"/>
                <a:gridCol w="967142"/>
                <a:gridCol w="1093981"/>
              </a:tblGrid>
              <a:tr h="973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FTE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SWF (K$)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M&amp;S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Direct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Loaded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4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IB1, IB2, IB3 Subtotal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5.67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661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687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1,348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2,068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4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&amp; Instrumentation Subtotal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16.88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1,790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1,119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2,909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4,688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4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SRF Subtotal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11.95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1,706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2,134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3,840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5,780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4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 Grand 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34.50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4,157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3,940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8,097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12,536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4345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4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 Grand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21.30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2,303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1,239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3,542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5,785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4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Fermilab Grand 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55.80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6,460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5,179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11,639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18,320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41" y="5096843"/>
            <a:ext cx="7826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Anticipated Total B&amp;R for FY16 from DOE 17.2 M (loaded)</a:t>
            </a:r>
          </a:p>
          <a:p>
            <a:r>
              <a:rPr lang="en-US" dirty="0" smtClean="0"/>
              <a:t>1M shortage in FY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227525"/>
              </p:ext>
            </p:extLst>
          </p:nvPr>
        </p:nvGraphicFramePr>
        <p:xfrm>
          <a:off x="228601" y="1458696"/>
          <a:ext cx="8439104" cy="2677124"/>
        </p:xfrm>
        <a:graphic>
          <a:graphicData uri="http://schemas.openxmlformats.org/drawingml/2006/table">
            <a:tbl>
              <a:tblPr/>
              <a:tblGrid>
                <a:gridCol w="3046240"/>
                <a:gridCol w="243732"/>
                <a:gridCol w="827239"/>
                <a:gridCol w="1095104"/>
                <a:gridCol w="1331999"/>
                <a:gridCol w="889094"/>
                <a:gridCol w="1005696"/>
              </a:tblGrid>
              <a:tr h="892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FTE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SWF (K$)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M&amp;S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Direct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Loaded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7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Quality Control Lab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0.85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393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659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7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Strand &amp; Cable Lab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0.45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7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IB3A Helium recovery project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0.80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250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379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7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 Magnet Fabrication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2.85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320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365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647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7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Conv Magnet Fabrication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0.72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174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263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7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IB1, IB2, IB3 Subtotal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5.67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661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687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1,348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2,068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881-287A-46E8-9687-CD190C4627B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noFill/>
          <a:extLst/>
        </p:spPr>
        <p:txBody>
          <a:bodyPr vert="horz" wrap="square" numCol="1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Helvetica" pitchFamily="123" charset="0"/>
              </a:rPr>
              <a:t>QC Lab and Magnet Facility Summary</a:t>
            </a:r>
          </a:p>
        </p:txBody>
      </p:sp>
    </p:spTree>
    <p:extLst>
      <p:ext uri="{BB962C8B-B14F-4D97-AF65-F5344CB8AC3E}">
        <p14:creationId xmlns:p14="http://schemas.microsoft.com/office/powerpoint/2010/main" val="2093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838520"/>
              </p:ext>
            </p:extLst>
          </p:nvPr>
        </p:nvGraphicFramePr>
        <p:xfrm>
          <a:off x="411931" y="1166950"/>
          <a:ext cx="8135626" cy="3620998"/>
        </p:xfrm>
        <a:graphic>
          <a:graphicData uri="http://schemas.openxmlformats.org/drawingml/2006/table">
            <a:tbl>
              <a:tblPr/>
              <a:tblGrid>
                <a:gridCol w="3119901"/>
                <a:gridCol w="1000159"/>
                <a:gridCol w="1134510"/>
                <a:gridCol w="940448"/>
                <a:gridCol w="910593"/>
                <a:gridCol w="1030015"/>
              </a:tblGrid>
              <a:tr h="905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FTE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SWF (K$)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M&amp;S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Direct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Loaded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 and Mechanical Systems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6.50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665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298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963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1,597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Cryogens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492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and Electrical Systems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0.94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179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293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Instrumentation &amp; DAQ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3.72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371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454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Computing and Software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1.13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215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354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 Magnet Test Stands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1.50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285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444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Conventional Magnet Testing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0.10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&amp; Instrumentation Management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2.99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326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386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677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&amp; Instrumentation Subtotal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16.88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1,790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1,119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2,909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4,688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881-287A-46E8-9687-CD190C4627B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Helvetica" pitchFamily="123" charset="0"/>
              </a:rPr>
              <a:t>Test &amp; Instrumentation Summary</a:t>
            </a:r>
          </a:p>
        </p:txBody>
      </p:sp>
    </p:spTree>
    <p:extLst>
      <p:ext uri="{BB962C8B-B14F-4D97-AF65-F5344CB8AC3E}">
        <p14:creationId xmlns:p14="http://schemas.microsoft.com/office/powerpoint/2010/main" val="28383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030519"/>
              </p:ext>
            </p:extLst>
          </p:nvPr>
        </p:nvGraphicFramePr>
        <p:xfrm>
          <a:off x="228598" y="1407211"/>
          <a:ext cx="8301796" cy="4257840"/>
        </p:xfrm>
        <a:graphic>
          <a:graphicData uri="http://schemas.openxmlformats.org/drawingml/2006/table">
            <a:tbl>
              <a:tblPr/>
              <a:tblGrid>
                <a:gridCol w="3183625"/>
                <a:gridCol w="1020588"/>
                <a:gridCol w="1157682"/>
                <a:gridCol w="959657"/>
                <a:gridCol w="929191"/>
                <a:gridCol w="1051053"/>
              </a:tblGrid>
              <a:tr h="942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FTE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SWF (K$)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M&amp;S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Direct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Loaded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141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VTS - Vertical Cavity Testing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6.10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909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660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1,569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2,493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141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HTS - Horizontal cavity testing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355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706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141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ANL - Cavity processing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0.80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179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374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141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CPL - Cavity Processing Lab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1.50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223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348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566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141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CAF/MP9 = Cryomodule assembly facility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650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141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ICB SRF Lab and Analytic Equipment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1.10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221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365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141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 2 Improvements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0.20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275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385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141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SRF Miscellaneous Ops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0.10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141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SRF Engineering Computing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0.15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213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141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SRF Subtotal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11.95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1,706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2,134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3,840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5,780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881-287A-46E8-9687-CD190C4627B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noFill/>
          <a:extLst/>
        </p:spPr>
        <p:txBody>
          <a:bodyPr vert="horz" wrap="square" numCol="1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Helvetica" pitchFamily="123" charset="0"/>
              </a:rPr>
              <a:t>SRF Operations Summary</a:t>
            </a:r>
          </a:p>
        </p:txBody>
      </p:sp>
    </p:spTree>
    <p:extLst>
      <p:ext uri="{BB962C8B-B14F-4D97-AF65-F5344CB8AC3E}">
        <p14:creationId xmlns:p14="http://schemas.microsoft.com/office/powerpoint/2010/main" val="13608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 Totals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881-287A-46E8-9687-CD190C4627B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122148"/>
              </p:ext>
            </p:extLst>
          </p:nvPr>
        </p:nvGraphicFramePr>
        <p:xfrm>
          <a:off x="676274" y="1571132"/>
          <a:ext cx="8060085" cy="3131008"/>
        </p:xfrm>
        <a:graphic>
          <a:graphicData uri="http://schemas.openxmlformats.org/drawingml/2006/table">
            <a:tbl>
              <a:tblPr/>
              <a:tblGrid>
                <a:gridCol w="3090932"/>
                <a:gridCol w="990873"/>
                <a:gridCol w="1123975"/>
                <a:gridCol w="931716"/>
                <a:gridCol w="902138"/>
                <a:gridCol w="1020451"/>
              </a:tblGrid>
              <a:tr h="85981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FY15 Plan as of 3/12/2015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3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FTE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SWF (K$)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M&amp;S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Direct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Loaded (K$)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24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IB1, IB2, IB3 Subtotal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5.67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661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687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1,348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2,068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24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&amp; Instrumentation Subtotal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16.88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1,790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1,119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2,909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4,688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24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SRF Subtotal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11.95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1,706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2,134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3,840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5,780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  <a:tr h="324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 Grand 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34.50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4,157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3,940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8,097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12,536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9D6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7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Totals FY 15 TD Estimates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FY 15 cost </a:t>
            </a:r>
            <a:r>
              <a:rPr lang="en-US" dirty="0" smtClean="0"/>
              <a:t>estimates for Direct Costs:</a:t>
            </a:r>
            <a:endParaRPr lang="en-US" dirty="0"/>
          </a:p>
          <a:p>
            <a:r>
              <a:rPr lang="en-US" dirty="0"/>
              <a:t>Total</a:t>
            </a:r>
            <a:r>
              <a:rPr lang="en-US" dirty="0" smtClean="0"/>
              <a:t>: Direct  $8.1 M</a:t>
            </a:r>
            <a:endParaRPr lang="en-US" dirty="0"/>
          </a:p>
          <a:p>
            <a:pPr lvl="1"/>
            <a:r>
              <a:rPr lang="en-US" dirty="0"/>
              <a:t>FTE: </a:t>
            </a:r>
            <a:r>
              <a:rPr lang="en-US" dirty="0" smtClean="0"/>
              <a:t>34.5 </a:t>
            </a:r>
            <a:r>
              <a:rPr lang="en-US" dirty="0"/>
              <a:t>, SWF </a:t>
            </a:r>
            <a:r>
              <a:rPr lang="en-US" dirty="0" smtClean="0"/>
              <a:t>4.16 </a:t>
            </a:r>
            <a:r>
              <a:rPr lang="en-US" dirty="0"/>
              <a:t>M, M&amp;S: </a:t>
            </a:r>
            <a:r>
              <a:rPr lang="en-US" dirty="0" smtClean="0"/>
              <a:t>3.94 M</a:t>
            </a:r>
          </a:p>
          <a:p>
            <a:r>
              <a:rPr lang="en-US" dirty="0" smtClean="0"/>
              <a:t>Total Loaded :  12.54 M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881-287A-46E8-9687-CD190C4627B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Costs, Budget and Shortfall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FY 15: Estimated Expenses: 8.1M </a:t>
            </a:r>
          </a:p>
          <a:p>
            <a:pPr lvl="1"/>
            <a:r>
              <a:rPr lang="en-US" dirty="0" smtClean="0"/>
              <a:t>FY 14 Actual Operations expense:</a:t>
            </a:r>
            <a:r>
              <a:rPr lang="en-US" dirty="0"/>
              <a:t> </a:t>
            </a:r>
            <a:r>
              <a:rPr lang="en-US" dirty="0" smtClean="0"/>
              <a:t>7.6 M$</a:t>
            </a:r>
          </a:p>
          <a:p>
            <a:r>
              <a:rPr lang="en-US" dirty="0" smtClean="0"/>
              <a:t>Linear forecast from expenses to end of Feb 15: 7.8 M</a:t>
            </a:r>
          </a:p>
          <a:p>
            <a:r>
              <a:rPr lang="en-US" dirty="0" smtClean="0"/>
              <a:t>FY 15 Budget = 5.35 (4.1+ 0.7 + 0.55) M </a:t>
            </a:r>
          </a:p>
          <a:p>
            <a:endParaRPr lang="en-US" dirty="0" smtClean="0"/>
          </a:p>
          <a:p>
            <a:r>
              <a:rPr lang="en-US" dirty="0" smtClean="0"/>
              <a:t>Anticipated shortfall 8.1 – 5.35 = 2.75 M (Direct)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881-287A-46E8-9687-CD190C4627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9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843350"/>
            <a:ext cx="8672513" cy="5485531"/>
          </a:xfrm>
        </p:spPr>
        <p:txBody>
          <a:bodyPr/>
          <a:lstStyle/>
          <a:p>
            <a:r>
              <a:rPr lang="en-US" dirty="0" smtClean="0"/>
              <a:t>All facilities needed for LCLS-II prototype will be supported</a:t>
            </a:r>
          </a:p>
          <a:p>
            <a:pPr lvl="1"/>
            <a:r>
              <a:rPr lang="en-US" sz="2000" dirty="0" smtClean="0"/>
              <a:t>but with impaired efficiency and reliability</a:t>
            </a:r>
            <a:r>
              <a:rPr lang="en-US" sz="2000" dirty="0"/>
              <a:t> </a:t>
            </a:r>
            <a:r>
              <a:rPr lang="en-US" sz="2000" dirty="0" smtClean="0"/>
              <a:t>in case of breakdowns</a:t>
            </a:r>
          </a:p>
          <a:p>
            <a:r>
              <a:rPr lang="en-US" dirty="0"/>
              <a:t>All facilities needed for PIP-II R&amp;D will be </a:t>
            </a:r>
            <a:r>
              <a:rPr lang="en-US" dirty="0" smtClean="0"/>
              <a:t>supported</a:t>
            </a:r>
            <a:endParaRPr lang="en-US" dirty="0"/>
          </a:p>
          <a:p>
            <a:pPr lvl="1"/>
            <a:r>
              <a:rPr lang="en-US" sz="2000" dirty="0"/>
              <a:t>but with impaired efficiency and reliability.  </a:t>
            </a:r>
          </a:p>
          <a:p>
            <a:r>
              <a:rPr lang="en-US" dirty="0" smtClean="0"/>
              <a:t>SRF R&amp;D  </a:t>
            </a:r>
            <a:r>
              <a:rPr lang="en-US" dirty="0"/>
              <a:t>and HFM R&amp;D will </a:t>
            </a:r>
            <a:r>
              <a:rPr lang="en-US" dirty="0" smtClean="0"/>
              <a:t>continue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but may be delayed </a:t>
            </a:r>
            <a:r>
              <a:rPr lang="en-US" sz="2000" dirty="0" smtClean="0"/>
              <a:t>in </a:t>
            </a:r>
            <a:r>
              <a:rPr lang="en-US" sz="2000" dirty="0"/>
              <a:t>competition with projects and programs for facilities in the event of equipment failures.  </a:t>
            </a:r>
          </a:p>
          <a:p>
            <a:r>
              <a:rPr lang="en-US" dirty="0" smtClean="0"/>
              <a:t>Mu2e cable QA will continue in the Stand and Cable Lab.</a:t>
            </a:r>
          </a:p>
          <a:p>
            <a:r>
              <a:rPr lang="en-US" dirty="0" smtClean="0"/>
              <a:t>LARP magnet fabrication and testing will be supported</a:t>
            </a:r>
            <a:endParaRPr lang="en-US" dirty="0"/>
          </a:p>
          <a:p>
            <a:pPr lvl="1"/>
            <a:r>
              <a:rPr lang="en-US" sz="2000" dirty="0" smtClean="0"/>
              <a:t>but </a:t>
            </a:r>
            <a:r>
              <a:rPr lang="en-US" sz="2000" dirty="0"/>
              <a:t>with impaired efficiency and </a:t>
            </a:r>
            <a:r>
              <a:rPr lang="en-US" sz="2000" dirty="0" smtClean="0"/>
              <a:t>reliability</a:t>
            </a:r>
          </a:p>
          <a:p>
            <a:r>
              <a:rPr lang="en-US" dirty="0" smtClean="0"/>
              <a:t>Room temperature magnet fabrication and maintenance in support of the Fermilab accelerator complex, including the Muon Campus, will continue</a:t>
            </a:r>
          </a:p>
          <a:p>
            <a:pPr lvl="1"/>
            <a:r>
              <a:rPr lang="en-US" sz="2000" dirty="0" smtClean="0"/>
              <a:t> but with increased risk in the magnet measurement system.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881-287A-46E8-9687-CD190C4627B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0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costs presented</a:t>
            </a:r>
          </a:p>
          <a:p>
            <a:r>
              <a:rPr lang="en-US" dirty="0" smtClean="0"/>
              <a:t>Comparison to FY 14</a:t>
            </a:r>
          </a:p>
          <a:p>
            <a:r>
              <a:rPr lang="en-US" dirty="0" smtClean="0"/>
              <a:t>Year-to-date for FY 15</a:t>
            </a:r>
          </a:p>
          <a:p>
            <a:r>
              <a:rPr lang="en-US" dirty="0" smtClean="0"/>
              <a:t>Shortage summary</a:t>
            </a:r>
          </a:p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Hasan Padamsee /Test Facilities B&amp;R Review, March 17, 2015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E3881-287A-46E8-9687-CD190C4627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NAL_TemplateP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</Template>
  <TotalTime>2234</TotalTime>
  <Words>1016</Words>
  <Application>Microsoft Office PowerPoint</Application>
  <PresentationFormat>On-screen Show (4:3)</PresentationFormat>
  <Paragraphs>311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FNAL_TemplatePC_060514</vt:lpstr>
      <vt:lpstr>Fermilab: Footer Only</vt:lpstr>
      <vt:lpstr> Accelerator Technology &amp; Development Facilities Operations - Summary and Conclusions </vt:lpstr>
      <vt:lpstr>QC Lab and Magnet Facility Summary</vt:lpstr>
      <vt:lpstr>Test &amp; Instrumentation Summary</vt:lpstr>
      <vt:lpstr>SRF Operations Summary</vt:lpstr>
      <vt:lpstr>TD Totals Summary</vt:lpstr>
      <vt:lpstr>Totals FY 15 TD Estimates Summary</vt:lpstr>
      <vt:lpstr>Actual Costs, Budget and Shortfall</vt:lpstr>
      <vt:lpstr>Possible Impact</vt:lpstr>
      <vt:lpstr>Conclusions</vt:lpstr>
      <vt:lpstr>FY15 Test Facilities Operations Summary 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Test Facilities</dc:title>
  <dc:creator>David Harding</dc:creator>
  <cp:lastModifiedBy>Stephany Unruh x3027 16441N</cp:lastModifiedBy>
  <cp:revision>142</cp:revision>
  <cp:lastPrinted>2015-02-28T21:14:00Z</cp:lastPrinted>
  <dcterms:created xsi:type="dcterms:W3CDTF">2015-02-24T01:04:44Z</dcterms:created>
  <dcterms:modified xsi:type="dcterms:W3CDTF">2015-03-16T13:39:14Z</dcterms:modified>
</cp:coreProperties>
</file>