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82" r:id="rId5"/>
  </p:sldMasterIdLst>
  <p:notesMasterIdLst>
    <p:notesMasterId r:id="rId14"/>
  </p:notesMasterIdLst>
  <p:handoutMasterIdLst>
    <p:handoutMasterId r:id="rId15"/>
  </p:handoutMasterIdLst>
  <p:sldIdLst>
    <p:sldId id="265" r:id="rId6"/>
    <p:sldId id="325" r:id="rId7"/>
    <p:sldId id="330" r:id="rId8"/>
    <p:sldId id="331" r:id="rId9"/>
    <p:sldId id="332" r:id="rId10"/>
    <p:sldId id="328" r:id="rId11"/>
    <p:sldId id="327" r:id="rId12"/>
    <p:sldId id="329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A7A8AA"/>
    <a:srgbClr val="404040"/>
    <a:srgbClr val="505050"/>
    <a:srgbClr val="63666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01" autoAdjust="0"/>
  </p:normalViewPr>
  <p:slideViewPr>
    <p:cSldViewPr snapToGrid="0" snapToObjects="1">
      <p:cViewPr varScale="1">
        <p:scale>
          <a:sx n="123" d="100"/>
          <a:sy n="12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E6F29856-FFE1-AE42-BCCA-0D78928A922B}" type="datetimeFigureOut">
              <a:rPr lang="en-US"/>
              <a:pPr>
                <a:defRPr/>
              </a:pPr>
              <a:t>3/17/2015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EFC1AB2-CF57-DF49-A528-85490AB860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1156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3886E6E6-E9CE-D440-A32F-54DDF1CCF107}" type="datetimeFigureOut">
              <a:rPr lang="en-US"/>
              <a:pPr>
                <a:defRPr/>
              </a:pPr>
              <a:t>3/17/2015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0591FB0-047F-484E-9E8C-9233C9F80E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1363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5212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17 Mar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fld id="{B5EF0115-723D-3245-8012-402B1A378F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0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 Mar 2015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F7D61-992E-5D45-B667-D396028800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59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 Mar 2015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EBD08-A13A-524E-8698-A38BA2733D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74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 Mar 2015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F423E-4122-E646-9AD1-1B531A02A2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9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 Mar 2015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C12CD-BD24-134B-BCD6-EB6A7595E3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98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 Mar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A568F-9211-2B4B-BAA0-28B514177D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715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 Mar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DE7C3-37E5-414E-ADE1-9F077E00B8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21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 Mar 2015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B3201-DAA3-F641-A8E3-C1CD8C7153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145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17 Mar 2015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BD2361-C18D-7544-B3B8-3C47435CAD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17 Mar 2015</a:t>
            </a:r>
            <a:endParaRPr 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</a:defRPr>
            </a:lvl1pPr>
          </a:lstStyle>
          <a:p>
            <a:pPr>
              <a:defRPr/>
            </a:pPr>
            <a:fld id="{5571A3C3-79B3-3245-8DD6-B95A0D0024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Welcome</a:t>
            </a:r>
            <a:endParaRPr lang="en-US" dirty="0">
              <a:latin typeface="Helvetica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5089585"/>
            <a:ext cx="7526338" cy="12413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endParaRPr lang="en-US" sz="1600" dirty="0" smtClean="0">
              <a:latin typeface="Helvetica" charset="0"/>
            </a:endParaRPr>
          </a:p>
          <a:p>
            <a:endParaRPr lang="en-US" sz="1600" dirty="0">
              <a:latin typeface="Helvetica" charset="0"/>
            </a:endParaRPr>
          </a:p>
          <a:p>
            <a:r>
              <a:rPr lang="en-US" sz="1600" dirty="0" smtClean="0">
                <a:latin typeface="Helvetica" charset="0"/>
              </a:rPr>
              <a:t>T.I. Meyer | Chief Operating Officer, Fermilab</a:t>
            </a:r>
            <a:endParaRPr lang="en-US" sz="1600" dirty="0">
              <a:latin typeface="Helvetica" charset="0"/>
            </a:endParaRPr>
          </a:p>
          <a:p>
            <a:r>
              <a:rPr lang="en-US" sz="1600" dirty="0" smtClean="0">
                <a:latin typeface="Helvetica" charset="0"/>
              </a:rPr>
              <a:t>Mini-Review of Accelerator Test Facilities | 17 March 2015</a:t>
            </a:r>
            <a:endParaRPr lang="en-US" sz="1600" dirty="0">
              <a:latin typeface="Helvetica" charset="0"/>
            </a:endParaRPr>
          </a:p>
          <a:p>
            <a:endParaRPr lang="en-US" sz="1800" dirty="0">
              <a:latin typeface="Helvetic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26" y="-10751"/>
            <a:ext cx="9158274" cy="3107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Feb 3, 2015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25A9-49C9-421D-88EF-A40A8297FEA2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 descr="Snowfall%20chicago%20boston%20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428" y="3770650"/>
            <a:ext cx="5978804" cy="2354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nowfall%20chicago%20boston%2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32" y="914299"/>
            <a:ext cx="4084422" cy="2592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nowfall%20chicago%20boston%2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59" y="914299"/>
            <a:ext cx="4433682" cy="2592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93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Context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26934"/>
            <a:ext cx="8813800" cy="4987867"/>
          </a:xfrm>
        </p:spPr>
        <p:txBody>
          <a:bodyPr/>
          <a:lstStyle/>
          <a:p>
            <a:r>
              <a:rPr lang="en-US" dirty="0" smtClean="0"/>
              <a:t>We are at a </a:t>
            </a:r>
            <a:r>
              <a:rPr lang="en-US" dirty="0"/>
              <a:t>special and critical moment in </a:t>
            </a:r>
            <a:r>
              <a:rPr lang="en-US" dirty="0" smtClean="0"/>
              <a:t>U.S. </a:t>
            </a:r>
            <a:r>
              <a:rPr lang="en-US" dirty="0"/>
              <a:t>HEP history</a:t>
            </a:r>
          </a:p>
          <a:p>
            <a:endParaRPr lang="en-US" dirty="0" smtClean="0"/>
          </a:p>
          <a:p>
            <a:r>
              <a:rPr lang="en-US" dirty="0" smtClean="0"/>
              <a:t>P5: </a:t>
            </a:r>
            <a:r>
              <a:rPr lang="en-US" dirty="0"/>
              <a:t>F</a:t>
            </a:r>
            <a:r>
              <a:rPr lang="en-US" dirty="0" smtClean="0"/>
              <a:t>uture of U.S. particle physics is long-baseline neutrinos</a:t>
            </a:r>
          </a:p>
          <a:p>
            <a:pPr lvl="1"/>
            <a:r>
              <a:rPr lang="en-US" dirty="0" smtClean="0"/>
              <a:t>Without LBNF, no major thrust in U.S. for at least two decades</a:t>
            </a:r>
          </a:p>
          <a:p>
            <a:r>
              <a:rPr lang="en-US" dirty="0" smtClean="0"/>
              <a:t>LBNF proceeding more rapidly than anticipated</a:t>
            </a:r>
          </a:p>
          <a:p>
            <a:r>
              <a:rPr lang="en-US" dirty="0"/>
              <a:t>Partners are </a:t>
            </a:r>
            <a:r>
              <a:rPr lang="en-US" dirty="0" smtClean="0"/>
              <a:t>aligned</a:t>
            </a:r>
          </a:p>
          <a:p>
            <a:r>
              <a:rPr lang="en-US" dirty="0"/>
              <a:t>I</a:t>
            </a:r>
            <a:r>
              <a:rPr lang="en-US" dirty="0" smtClean="0"/>
              <a:t>nternational funding agencies “almost” at the table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 Seek to cement global team with U.S. constr. start in FY2017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Simultaneously…</a:t>
            </a:r>
          </a:p>
          <a:p>
            <a:pPr lvl="1"/>
            <a:r>
              <a:rPr lang="en-US" dirty="0" smtClean="0"/>
              <a:t>Execute the current program </a:t>
            </a:r>
          </a:p>
          <a:p>
            <a:endParaRPr lang="en-US" sz="30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Mar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52C86A-56CA-C846-AB85-01C4489D8FB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97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 whole is greater than the sum of the parts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69711" y="1229368"/>
            <a:ext cx="83110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Fermilab is a research lab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Fermilab is an operations lab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Fermilab is a projects lab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en-US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Excellence in each strengthens the others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user community is fully engaged on all three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en-US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F0115-723D-3245-8012-402B1A378F7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Mar 2015</a:t>
            </a:r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7713" y="3252247"/>
            <a:ext cx="7953862" cy="107824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3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…Fermilab is an operations lab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F0115-723D-3245-8012-402B1A378F7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Mar 2015</a:t>
            </a:r>
            <a:endParaRPr lang="en-US"/>
          </a:p>
        </p:txBody>
      </p:sp>
      <p:pic>
        <p:nvPicPr>
          <p:cNvPr id="9" name="Picture Placeholder 11" descr="Accelerator Comple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8" r="-848"/>
          <a:stretch>
            <a:fillRect/>
          </a:stretch>
        </p:blipFill>
        <p:spPr>
          <a:xfrm>
            <a:off x="3236119" y="1377414"/>
            <a:ext cx="5888038" cy="44164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5136" y="2655716"/>
            <a:ext cx="33921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Accelerator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Detector</a:t>
            </a:r>
          </a:p>
          <a:p>
            <a:pPr marL="342900" indent="-342900">
              <a:buFont typeface="Arial"/>
              <a:buChar char="•"/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omputing 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Off-site operations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Test facilities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59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Charge &amp; Expectations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purpose of this mini-review is to outline the full scope of activities that fall within the Accelerator Test Facilities </a:t>
            </a:r>
            <a:r>
              <a:rPr lang="en-US" dirty="0" smtClean="0"/>
              <a:t>Program, </a:t>
            </a:r>
            <a:r>
              <a:rPr lang="en-US" dirty="0"/>
              <a:t>examine resource needs and gaps, and discuss priorities and plans for the </a:t>
            </a:r>
            <a:r>
              <a:rPr lang="en-US" dirty="0" smtClean="0"/>
              <a:t>next few years</a:t>
            </a:r>
            <a:r>
              <a:rPr lang="en-US" dirty="0"/>
              <a:t>.</a:t>
            </a:r>
            <a:endParaRPr lang="en-US" dirty="0" smtClean="0"/>
          </a:p>
          <a:p>
            <a:pPr lvl="1"/>
            <a:r>
              <a:rPr lang="en-US" dirty="0" smtClean="0"/>
              <a:t>Comment </a:t>
            </a:r>
            <a:r>
              <a:rPr lang="en-US" dirty="0"/>
              <a:t>on the budget and cost estimates presented for the primary activities.  Do they seem fair and reasonable?</a:t>
            </a:r>
          </a:p>
          <a:p>
            <a:pPr lvl="1"/>
            <a:r>
              <a:rPr lang="en-US" dirty="0" smtClean="0"/>
              <a:t>Suggest </a:t>
            </a:r>
            <a:r>
              <a:rPr lang="en-US" dirty="0"/>
              <a:t>relative priorities and/or </a:t>
            </a:r>
            <a:r>
              <a:rPr lang="en-US" dirty="0" smtClean="0"/>
              <a:t>trade-offs, </a:t>
            </a:r>
            <a:r>
              <a:rPr lang="en-US" dirty="0"/>
              <a:t>taking into account the cross-cutting nature of the facilities and operational activities. </a:t>
            </a:r>
          </a:p>
          <a:p>
            <a:pPr lvl="1"/>
            <a:r>
              <a:rPr lang="en-US" dirty="0"/>
              <a:t>Advise on strategies for supporting the program including considerations for engaging DOE. 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A short, written report should be prepared within a week. 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Mar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F0115-723D-3245-8012-402B1A378F7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065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Structure of the day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Deluge of information</a:t>
            </a:r>
          </a:p>
          <a:p>
            <a:r>
              <a:rPr lang="en-US" dirty="0" smtClean="0"/>
              <a:t>Lunch &amp; discussion</a:t>
            </a:r>
          </a:p>
          <a:p>
            <a:r>
              <a:rPr lang="en-US" dirty="0" smtClean="0"/>
              <a:t>Further deluge</a:t>
            </a:r>
          </a:p>
          <a:p>
            <a:r>
              <a:rPr lang="en-US" dirty="0" smtClean="0"/>
              <a:t>Strategy session</a:t>
            </a:r>
          </a:p>
          <a:p>
            <a:r>
              <a:rPr lang="en-US" dirty="0" smtClean="0"/>
              <a:t>Executive session</a:t>
            </a:r>
          </a:p>
          <a:p>
            <a:r>
              <a:rPr lang="en-US" dirty="0" err="1" smtClean="0"/>
              <a:t>Outbrief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Mar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F0115-723D-3245-8012-402B1A378F7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855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Tough love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Above all, we request that you</a:t>
            </a:r>
          </a:p>
          <a:p>
            <a:endParaRPr lang="en-US" dirty="0"/>
          </a:p>
          <a:p>
            <a:pPr lvl="1"/>
            <a:r>
              <a:rPr lang="en-US" dirty="0" smtClean="0"/>
              <a:t>Listen carefully</a:t>
            </a:r>
          </a:p>
          <a:p>
            <a:pPr lvl="1"/>
            <a:r>
              <a:rPr lang="en-US" dirty="0" smtClean="0"/>
              <a:t>Challenge our assumptions</a:t>
            </a:r>
          </a:p>
          <a:p>
            <a:pPr lvl="1"/>
            <a:r>
              <a:rPr lang="en-US" dirty="0"/>
              <a:t>Critique our arguments</a:t>
            </a:r>
          </a:p>
          <a:p>
            <a:pPr lvl="1"/>
            <a:r>
              <a:rPr lang="en-US" dirty="0" smtClean="0"/>
              <a:t>Press us on our conclusions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Mar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F0115-723D-3245-8012-402B1A378F7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97152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l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1B6C2027F2A5478549467E55F1FB67" ma:contentTypeVersion="0" ma:contentTypeDescription="Create a new document." ma:contentTypeScope="" ma:versionID="4bbbd1ae9808832c6f76f5cd897975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701B01-A787-4D2D-BD7B-D5E7EBD2DB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8B6CCE-D2CE-467C-93A1-0F475DCFF1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8C4A8F9-8E39-4E47-BD2B-F371F4DB898A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FermilabTemplate.potx</Template>
  <TotalTime>6770</TotalTime>
  <Words>326</Words>
  <Application>Microsoft Office PowerPoint</Application>
  <PresentationFormat>On-screen Show (4:3)</PresentationFormat>
  <Paragraphs>68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FermilabTemplate</vt:lpstr>
      <vt:lpstr>Fermilab: Footer Only</vt:lpstr>
      <vt:lpstr>Welcome</vt:lpstr>
      <vt:lpstr>Feb 3, 2015</vt:lpstr>
      <vt:lpstr>Context</vt:lpstr>
      <vt:lpstr>The whole is greater than the sum of the parts</vt:lpstr>
      <vt:lpstr>…Fermilab is an operations lab</vt:lpstr>
      <vt:lpstr>Charge &amp; Expectations</vt:lpstr>
      <vt:lpstr>Structure of the day</vt:lpstr>
      <vt:lpstr>Tough love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Stephany Unruh x3027 16441N</cp:lastModifiedBy>
  <cp:revision>679</cp:revision>
  <cp:lastPrinted>2014-01-20T19:40:21Z</cp:lastPrinted>
  <dcterms:created xsi:type="dcterms:W3CDTF">2014-01-03T20:18:13Z</dcterms:created>
  <dcterms:modified xsi:type="dcterms:W3CDTF">2015-03-17T12:00:01Z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0x010100BD1B6C2027F2A5478549467E55F1FB67</vt:lpwstr>
  </property>
</Properties>
</file>