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Lst>
  <p:notesMasterIdLst>
    <p:notesMasterId r:id="rId17"/>
  </p:notesMasterIdLst>
  <p:handoutMasterIdLst>
    <p:handoutMasterId r:id="rId18"/>
  </p:handoutMasterIdLst>
  <p:sldIdLst>
    <p:sldId id="298" r:id="rId3"/>
    <p:sldId id="300" r:id="rId4"/>
    <p:sldId id="266" r:id="rId5"/>
    <p:sldId id="299" r:id="rId6"/>
    <p:sldId id="295" r:id="rId7"/>
    <p:sldId id="296" r:id="rId8"/>
    <p:sldId id="288" r:id="rId9"/>
    <p:sldId id="297" r:id="rId10"/>
    <p:sldId id="285" r:id="rId11"/>
    <p:sldId id="287" r:id="rId12"/>
    <p:sldId id="286" r:id="rId13"/>
    <p:sldId id="294" r:id="rId14"/>
    <p:sldId id="293" r:id="rId15"/>
    <p:sldId id="301" r:id="rId16"/>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5pPr>
    <a:lvl6pPr marL="2286000" algn="l" defTabSz="914400" rtl="0" eaLnBrk="1" latinLnBrk="0" hangingPunct="1">
      <a:defRPr sz="2400" kern="1200">
        <a:solidFill>
          <a:schemeClr val="tx1"/>
        </a:solidFill>
        <a:latin typeface="Calibri" pitchFamily="34" charset="0"/>
        <a:ea typeface="MS PGothic" pitchFamily="34" charset="-128"/>
        <a:cs typeface="+mn-cs"/>
      </a:defRPr>
    </a:lvl6pPr>
    <a:lvl7pPr marL="2743200" algn="l" defTabSz="914400" rtl="0" eaLnBrk="1" latinLnBrk="0" hangingPunct="1">
      <a:defRPr sz="2400" kern="1200">
        <a:solidFill>
          <a:schemeClr val="tx1"/>
        </a:solidFill>
        <a:latin typeface="Calibri" pitchFamily="34" charset="0"/>
        <a:ea typeface="MS PGothic" pitchFamily="34" charset="-128"/>
        <a:cs typeface="+mn-cs"/>
      </a:defRPr>
    </a:lvl7pPr>
    <a:lvl8pPr marL="3200400" algn="l" defTabSz="914400" rtl="0" eaLnBrk="1" latinLnBrk="0" hangingPunct="1">
      <a:defRPr sz="2400" kern="1200">
        <a:solidFill>
          <a:schemeClr val="tx1"/>
        </a:solidFill>
        <a:latin typeface="Calibri" pitchFamily="34" charset="0"/>
        <a:ea typeface="MS PGothic" pitchFamily="34" charset="-128"/>
        <a:cs typeface="+mn-cs"/>
      </a:defRPr>
    </a:lvl8pPr>
    <a:lvl9pPr marL="3657600" algn="l" defTabSz="914400" rtl="0" eaLnBrk="1" latinLnBrk="0" hangingPunct="1">
      <a:defRPr sz="2400"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04040"/>
    <a:srgbClr val="505050"/>
    <a:srgbClr val="004C97"/>
    <a:srgbClr val="63666A"/>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0" d="100"/>
          <a:sy n="80" d="100"/>
        </p:scale>
        <p:origin x="-732"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itchFamily="124" charset="0"/>
              </a:defRPr>
            </a:lvl1pPr>
          </a:lstStyle>
          <a:p>
            <a:fld id="{FA8902F8-29D6-41AF-84AD-E8AA53D21324}" type="datetimeFigureOut">
              <a:rPr lang="en-US" altLang="en-US"/>
              <a:pPr/>
              <a:t>3/16/2015</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itchFamily="124" charset="0"/>
              </a:defRPr>
            </a:lvl1pPr>
          </a:lstStyle>
          <a:p>
            <a:fld id="{952BFF99-A0EA-42D1-8282-31E17144D81B}" type="slidenum">
              <a:rPr lang="en-US" altLang="en-US"/>
              <a:pPr/>
              <a:t>‹#›</a:t>
            </a:fld>
            <a:endParaRPr lang="en-US" altLang="en-US"/>
          </a:p>
        </p:txBody>
      </p:sp>
    </p:spTree>
    <p:extLst>
      <p:ext uri="{BB962C8B-B14F-4D97-AF65-F5344CB8AC3E}">
        <p14:creationId xmlns:p14="http://schemas.microsoft.com/office/powerpoint/2010/main" val="38030460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itchFamily="124" charset="0"/>
              </a:defRPr>
            </a:lvl1pPr>
          </a:lstStyle>
          <a:p>
            <a:fld id="{CBED952E-9118-462C-BE5A-759EA93B28FB}" type="datetimeFigureOut">
              <a:rPr lang="en-US" altLang="en-US"/>
              <a:pPr/>
              <a:t>3/16/2015</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itchFamily="124" charset="0"/>
              </a:defRPr>
            </a:lvl1pPr>
          </a:lstStyle>
          <a:p>
            <a:fld id="{0E552A98-9511-4CC2-AF52-ABFAF1E60C61}" type="slidenum">
              <a:rPr lang="en-US" altLang="en-US"/>
              <a:pPr/>
              <a:t>‹#›</a:t>
            </a:fld>
            <a:endParaRPr lang="en-US" altLang="en-US"/>
          </a:p>
        </p:txBody>
      </p:sp>
    </p:spTree>
    <p:extLst>
      <p:ext uri="{BB962C8B-B14F-4D97-AF65-F5344CB8AC3E}">
        <p14:creationId xmlns:p14="http://schemas.microsoft.com/office/powerpoint/2010/main" val="171207421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380508472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a:lvl1pPr>
          </a:lstStyle>
          <a:p>
            <a:r>
              <a:rPr lang="en-US" altLang="en-US" smtClean="0"/>
              <a:t>17/3/2015</a:t>
            </a:r>
            <a:endParaRPr lang="en-US" altLang="en-US" dirty="0"/>
          </a:p>
        </p:txBody>
      </p:sp>
      <p:sp>
        <p:nvSpPr>
          <p:cNvPr id="5" name="Footer Placeholder 4"/>
          <p:cNvSpPr>
            <a:spLocks noGrp="1"/>
          </p:cNvSpPr>
          <p:nvPr>
            <p:ph type="ftr" sz="quarter" idx="11"/>
          </p:nvPr>
        </p:nvSpPr>
        <p:spPr/>
        <p:txBody>
          <a:bodyPr/>
          <a:lstStyle>
            <a:lvl1pPr>
              <a:defRPr sz="900">
                <a:solidFill>
                  <a:srgbClr val="004C97"/>
                </a:solidFill>
              </a:defRPr>
            </a:lvl1pPr>
          </a:lstStyle>
          <a:p>
            <a:pPr>
              <a:defRPr/>
            </a:pPr>
            <a:r>
              <a:rPr lang="en-US" smtClean="0"/>
              <a:t>S. Nagaitsev| AD Test Facilities</a:t>
            </a:r>
            <a:endParaRPr lang="en-US" b="1" dirty="0"/>
          </a:p>
        </p:txBody>
      </p:sp>
      <p:sp>
        <p:nvSpPr>
          <p:cNvPr id="6" name="Slide Number Placeholder 5"/>
          <p:cNvSpPr>
            <a:spLocks noGrp="1"/>
          </p:cNvSpPr>
          <p:nvPr>
            <p:ph type="sldNum" sz="quarter" idx="12"/>
          </p:nvPr>
        </p:nvSpPr>
        <p:spPr/>
        <p:txBody>
          <a:bodyPr/>
          <a:lstStyle>
            <a:lvl1pPr>
              <a:defRPr/>
            </a:lvl1pPr>
          </a:lstStyle>
          <a:p>
            <a:fld id="{051FEDAF-D47E-4429-A4A7-0F6BFC471780}" type="slidenum">
              <a:rPr lang="en-US" altLang="en-US"/>
              <a:pPr/>
              <a:t>‹#›</a:t>
            </a:fld>
            <a:endParaRPr lang="en-US" altLang="en-US"/>
          </a:p>
        </p:txBody>
      </p:sp>
    </p:spTree>
    <p:extLst>
      <p:ext uri="{BB962C8B-B14F-4D97-AF65-F5344CB8AC3E}">
        <p14:creationId xmlns:p14="http://schemas.microsoft.com/office/powerpoint/2010/main" val="2184902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r>
              <a:rPr lang="en-US" altLang="en-US" smtClean="0"/>
              <a:t>17/3/2015</a:t>
            </a:r>
            <a:endParaRPr lang="en-US" altLang="en-US" dirty="0"/>
          </a:p>
        </p:txBody>
      </p:sp>
      <p:sp>
        <p:nvSpPr>
          <p:cNvPr id="8" name="Footer Placeholder 4"/>
          <p:cNvSpPr>
            <a:spLocks noGrp="1"/>
          </p:cNvSpPr>
          <p:nvPr>
            <p:ph type="ftr" sz="quarter" idx="20"/>
          </p:nvPr>
        </p:nvSpPr>
        <p:spPr/>
        <p:txBody>
          <a:bodyPr/>
          <a:lstStyle>
            <a:lvl1pPr>
              <a:defRPr/>
            </a:lvl1pPr>
          </a:lstStyle>
          <a:p>
            <a:pPr>
              <a:defRPr/>
            </a:pPr>
            <a:r>
              <a:rPr lang="en-US" smtClean="0"/>
              <a:t>S. Nagaitsev| AD Test Facilities</a:t>
            </a:r>
            <a:endParaRPr lang="en-US" b="1" dirty="0"/>
          </a:p>
        </p:txBody>
      </p:sp>
      <p:sp>
        <p:nvSpPr>
          <p:cNvPr id="9" name="Slide Number Placeholder 5"/>
          <p:cNvSpPr>
            <a:spLocks noGrp="1"/>
          </p:cNvSpPr>
          <p:nvPr>
            <p:ph type="sldNum" sz="quarter" idx="21"/>
          </p:nvPr>
        </p:nvSpPr>
        <p:spPr/>
        <p:txBody>
          <a:bodyPr/>
          <a:lstStyle>
            <a:lvl1pPr>
              <a:defRPr/>
            </a:lvl1pPr>
          </a:lstStyle>
          <a:p>
            <a:fld id="{5E979BC4-630B-45E6-81B9-4F6156244F85}" type="slidenum">
              <a:rPr lang="en-US" altLang="en-US"/>
              <a:pPr/>
              <a:t>‹#›</a:t>
            </a:fld>
            <a:endParaRPr lang="en-US" altLang="en-US"/>
          </a:p>
        </p:txBody>
      </p:sp>
    </p:spTree>
    <p:extLst>
      <p:ext uri="{BB962C8B-B14F-4D97-AF65-F5344CB8AC3E}">
        <p14:creationId xmlns:p14="http://schemas.microsoft.com/office/powerpoint/2010/main" val="2255998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r>
              <a:rPr lang="en-US" altLang="en-US" smtClean="0"/>
              <a:t>17/3/2015</a:t>
            </a:r>
            <a:endParaRPr lang="en-US" altLang="en-US" dirty="0"/>
          </a:p>
        </p:txBody>
      </p:sp>
      <p:sp>
        <p:nvSpPr>
          <p:cNvPr id="6" name="Footer Placeholder 4"/>
          <p:cNvSpPr>
            <a:spLocks noGrp="1"/>
          </p:cNvSpPr>
          <p:nvPr>
            <p:ph type="ftr" sz="quarter" idx="17"/>
          </p:nvPr>
        </p:nvSpPr>
        <p:spPr/>
        <p:txBody>
          <a:bodyPr/>
          <a:lstStyle>
            <a:lvl1pPr>
              <a:defRPr/>
            </a:lvl1pPr>
          </a:lstStyle>
          <a:p>
            <a:pPr>
              <a:defRPr/>
            </a:pPr>
            <a:r>
              <a:rPr lang="en-US" smtClean="0"/>
              <a:t>S. Nagaitsev| AD Test Facilities</a:t>
            </a:r>
            <a:endParaRPr lang="en-US" b="1" dirty="0"/>
          </a:p>
        </p:txBody>
      </p:sp>
      <p:sp>
        <p:nvSpPr>
          <p:cNvPr id="7" name="Slide Number Placeholder 5"/>
          <p:cNvSpPr>
            <a:spLocks noGrp="1"/>
          </p:cNvSpPr>
          <p:nvPr>
            <p:ph type="sldNum" sz="quarter" idx="18"/>
          </p:nvPr>
        </p:nvSpPr>
        <p:spPr/>
        <p:txBody>
          <a:bodyPr/>
          <a:lstStyle>
            <a:lvl1pPr>
              <a:defRPr/>
            </a:lvl1pPr>
          </a:lstStyle>
          <a:p>
            <a:fld id="{73E3D74D-0048-4A3B-98AB-1A0E9C3EAB32}" type="slidenum">
              <a:rPr lang="en-US" altLang="en-US"/>
              <a:pPr/>
              <a:t>‹#›</a:t>
            </a:fld>
            <a:endParaRPr lang="en-US" altLang="en-US"/>
          </a:p>
        </p:txBody>
      </p:sp>
    </p:spTree>
    <p:extLst>
      <p:ext uri="{BB962C8B-B14F-4D97-AF65-F5344CB8AC3E}">
        <p14:creationId xmlns:p14="http://schemas.microsoft.com/office/powerpoint/2010/main" val="1664523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r>
              <a:rPr lang="en-US" altLang="en-US" smtClean="0"/>
              <a:t>17/3/2015</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S. Nagaitsev| AD Test Facilities</a:t>
            </a:r>
            <a:endParaRPr lang="en-US" b="1" dirty="0"/>
          </a:p>
        </p:txBody>
      </p:sp>
      <p:sp>
        <p:nvSpPr>
          <p:cNvPr id="7" name="Slide Number Placeholder 5"/>
          <p:cNvSpPr>
            <a:spLocks noGrp="1"/>
          </p:cNvSpPr>
          <p:nvPr>
            <p:ph type="sldNum" sz="quarter" idx="12"/>
          </p:nvPr>
        </p:nvSpPr>
        <p:spPr/>
        <p:txBody>
          <a:bodyPr/>
          <a:lstStyle>
            <a:lvl1pPr>
              <a:defRPr/>
            </a:lvl1pPr>
          </a:lstStyle>
          <a:p>
            <a:fld id="{05A4BFCF-62CC-4209-9597-D585C3CB77CF}" type="slidenum">
              <a:rPr lang="en-US" altLang="en-US"/>
              <a:pPr/>
              <a:t>‹#›</a:t>
            </a:fld>
            <a:endParaRPr lang="en-US" altLang="en-US"/>
          </a:p>
        </p:txBody>
      </p:sp>
    </p:spTree>
    <p:extLst>
      <p:ext uri="{BB962C8B-B14F-4D97-AF65-F5344CB8AC3E}">
        <p14:creationId xmlns:p14="http://schemas.microsoft.com/office/powerpoint/2010/main" val="2428174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ln/>
        </p:spPr>
        <p:txBody>
          <a:bodyPr/>
          <a:lstStyle>
            <a:lvl1pPr>
              <a:defRPr/>
            </a:lvl1pPr>
          </a:lstStyle>
          <a:p>
            <a:r>
              <a:rPr lang="en-US" altLang="en-US" smtClean="0"/>
              <a:t>17/3/2015</a:t>
            </a:r>
            <a:endParaRPr lang="en-US" altLang="en-US"/>
          </a:p>
        </p:txBody>
      </p:sp>
      <p:sp>
        <p:nvSpPr>
          <p:cNvPr id="4" name="Footer Placeholder 4"/>
          <p:cNvSpPr>
            <a:spLocks noGrp="1"/>
          </p:cNvSpPr>
          <p:nvPr>
            <p:ph type="ftr" sz="quarter" idx="15"/>
          </p:nvPr>
        </p:nvSpPr>
        <p:spPr>
          <a:ln/>
        </p:spPr>
        <p:txBody>
          <a:bodyPr/>
          <a:lstStyle>
            <a:lvl1pPr>
              <a:defRPr/>
            </a:lvl1pPr>
          </a:lstStyle>
          <a:p>
            <a:pPr>
              <a:defRPr/>
            </a:pPr>
            <a:r>
              <a:rPr lang="en-US" smtClean="0"/>
              <a:t>S. Nagaitsev| AD Test Facilities</a:t>
            </a:r>
            <a:endParaRPr lang="en-US" b="1"/>
          </a:p>
        </p:txBody>
      </p:sp>
      <p:sp>
        <p:nvSpPr>
          <p:cNvPr id="5" name="Slide Number Placeholder 5"/>
          <p:cNvSpPr>
            <a:spLocks noGrp="1"/>
          </p:cNvSpPr>
          <p:nvPr>
            <p:ph type="sldNum" sz="quarter" idx="16"/>
          </p:nvPr>
        </p:nvSpPr>
        <p:spPr>
          <a:ln/>
        </p:spPr>
        <p:txBody>
          <a:bodyPr/>
          <a:lstStyle>
            <a:lvl1pPr>
              <a:defRPr/>
            </a:lvl1pPr>
          </a:lstStyle>
          <a:p>
            <a:fld id="{C9A42628-AEF8-49A2-8F35-0752AE69B087}" type="slidenum">
              <a:rPr lang="en-US" altLang="en-US"/>
              <a:pPr/>
              <a:t>‹#›</a:t>
            </a:fld>
            <a:endParaRPr lang="en-US" altLang="en-US"/>
          </a:p>
        </p:txBody>
      </p:sp>
    </p:spTree>
    <p:extLst>
      <p:ext uri="{BB962C8B-B14F-4D97-AF65-F5344CB8AC3E}">
        <p14:creationId xmlns:p14="http://schemas.microsoft.com/office/powerpoint/2010/main" val="1741974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 name="Date Placeholder 3"/>
          <p:cNvSpPr>
            <a:spLocks noGrp="1"/>
          </p:cNvSpPr>
          <p:nvPr>
            <p:ph type="dt" sz="half" idx="14"/>
          </p:nvPr>
        </p:nvSpPr>
        <p:spPr>
          <a:ln/>
        </p:spPr>
        <p:txBody>
          <a:bodyPr/>
          <a:lstStyle>
            <a:lvl1pPr>
              <a:defRPr/>
            </a:lvl1pPr>
          </a:lstStyle>
          <a:p>
            <a:r>
              <a:rPr lang="en-US" altLang="en-US" smtClean="0"/>
              <a:t>17/3/2015</a:t>
            </a:r>
            <a:endParaRPr lang="en-US" altLang="en-US"/>
          </a:p>
        </p:txBody>
      </p:sp>
      <p:sp>
        <p:nvSpPr>
          <p:cNvPr id="5" name="Footer Placeholder 4"/>
          <p:cNvSpPr>
            <a:spLocks noGrp="1"/>
          </p:cNvSpPr>
          <p:nvPr>
            <p:ph type="ftr" sz="quarter" idx="15"/>
          </p:nvPr>
        </p:nvSpPr>
        <p:spPr>
          <a:ln/>
        </p:spPr>
        <p:txBody>
          <a:bodyPr/>
          <a:lstStyle>
            <a:lvl1pPr>
              <a:defRPr/>
            </a:lvl1pPr>
          </a:lstStyle>
          <a:p>
            <a:pPr>
              <a:defRPr/>
            </a:pPr>
            <a:r>
              <a:rPr lang="en-US" smtClean="0"/>
              <a:t>S. Nagaitsev| AD Test Facilities</a:t>
            </a:r>
            <a:endParaRPr lang="en-US" b="1"/>
          </a:p>
        </p:txBody>
      </p:sp>
      <p:sp>
        <p:nvSpPr>
          <p:cNvPr id="6" name="Slide Number Placeholder 5"/>
          <p:cNvSpPr>
            <a:spLocks noGrp="1"/>
          </p:cNvSpPr>
          <p:nvPr>
            <p:ph type="sldNum" sz="quarter" idx="16"/>
          </p:nvPr>
        </p:nvSpPr>
        <p:spPr>
          <a:ln/>
        </p:spPr>
        <p:txBody>
          <a:bodyPr/>
          <a:lstStyle>
            <a:lvl1pPr>
              <a:defRPr/>
            </a:lvl1pPr>
          </a:lstStyle>
          <a:p>
            <a:fld id="{CD68C279-E37B-4CA7-BDD6-1499BE5D7259}" type="slidenum">
              <a:rPr lang="en-US" altLang="en-US"/>
              <a:pPr/>
              <a:t>‹#›</a:t>
            </a:fld>
            <a:endParaRPr lang="en-US" altLang="en-US"/>
          </a:p>
        </p:txBody>
      </p:sp>
    </p:spTree>
    <p:extLst>
      <p:ext uri="{BB962C8B-B14F-4D97-AF65-F5344CB8AC3E}">
        <p14:creationId xmlns:p14="http://schemas.microsoft.com/office/powerpoint/2010/main" val="3901363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ln/>
        </p:spPr>
        <p:txBody>
          <a:bodyPr/>
          <a:lstStyle>
            <a:lvl1pPr>
              <a:defRPr/>
            </a:lvl1pPr>
          </a:lstStyle>
          <a:p>
            <a:r>
              <a:rPr lang="en-US" altLang="en-US" smtClean="0"/>
              <a:t>17/3/2015</a:t>
            </a:r>
            <a:endParaRPr lang="en-US" altLang="en-US"/>
          </a:p>
        </p:txBody>
      </p:sp>
      <p:sp>
        <p:nvSpPr>
          <p:cNvPr id="5" name="Footer Placeholder 4"/>
          <p:cNvSpPr>
            <a:spLocks noGrp="1"/>
          </p:cNvSpPr>
          <p:nvPr>
            <p:ph type="ftr" sz="quarter" idx="11"/>
          </p:nvPr>
        </p:nvSpPr>
        <p:spPr>
          <a:ln/>
        </p:spPr>
        <p:txBody>
          <a:bodyPr/>
          <a:lstStyle>
            <a:lvl1pPr>
              <a:defRPr/>
            </a:lvl1pPr>
          </a:lstStyle>
          <a:p>
            <a:pPr>
              <a:defRPr/>
            </a:pPr>
            <a:r>
              <a:rPr lang="en-US" smtClean="0"/>
              <a:t>S. Nagaitsev| AD Test Facilities</a:t>
            </a:r>
            <a:endParaRPr lang="en-US" b="1"/>
          </a:p>
        </p:txBody>
      </p:sp>
      <p:sp>
        <p:nvSpPr>
          <p:cNvPr id="8" name="Slide Number Placeholder 5"/>
          <p:cNvSpPr>
            <a:spLocks noGrp="1"/>
          </p:cNvSpPr>
          <p:nvPr>
            <p:ph type="sldNum" sz="quarter" idx="12"/>
          </p:nvPr>
        </p:nvSpPr>
        <p:spPr>
          <a:ln/>
        </p:spPr>
        <p:txBody>
          <a:bodyPr/>
          <a:lstStyle>
            <a:lvl1pPr>
              <a:defRPr/>
            </a:lvl1pPr>
          </a:lstStyle>
          <a:p>
            <a:fld id="{1C79B313-248D-49A9-BAAC-1C3ACE85C102}" type="slidenum">
              <a:rPr lang="en-US" altLang="en-US"/>
              <a:pPr/>
              <a:t>‹#›</a:t>
            </a:fld>
            <a:endParaRPr lang="en-US" altLang="en-US"/>
          </a:p>
        </p:txBody>
      </p:sp>
    </p:spTree>
    <p:extLst>
      <p:ext uri="{BB962C8B-B14F-4D97-AF65-F5344CB8AC3E}">
        <p14:creationId xmlns:p14="http://schemas.microsoft.com/office/powerpoint/2010/main" val="3555588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3"/>
          <p:cNvSpPr>
            <a:spLocks noGrp="1"/>
          </p:cNvSpPr>
          <p:nvPr>
            <p:ph type="dt" sz="half" idx="20"/>
          </p:nvPr>
        </p:nvSpPr>
        <p:spPr>
          <a:ln/>
        </p:spPr>
        <p:txBody>
          <a:bodyPr/>
          <a:lstStyle>
            <a:lvl1pPr>
              <a:defRPr/>
            </a:lvl1pPr>
          </a:lstStyle>
          <a:p>
            <a:r>
              <a:rPr lang="en-US" altLang="en-US" smtClean="0"/>
              <a:t>17/3/2015</a:t>
            </a:r>
            <a:endParaRPr lang="en-US" altLang="en-US"/>
          </a:p>
        </p:txBody>
      </p:sp>
      <p:sp>
        <p:nvSpPr>
          <p:cNvPr id="11" name="Footer Placeholder 4"/>
          <p:cNvSpPr>
            <a:spLocks noGrp="1"/>
          </p:cNvSpPr>
          <p:nvPr>
            <p:ph type="ftr" sz="quarter" idx="21"/>
          </p:nvPr>
        </p:nvSpPr>
        <p:spPr>
          <a:ln/>
        </p:spPr>
        <p:txBody>
          <a:bodyPr/>
          <a:lstStyle>
            <a:lvl1pPr>
              <a:defRPr/>
            </a:lvl1pPr>
          </a:lstStyle>
          <a:p>
            <a:pPr>
              <a:defRPr/>
            </a:pPr>
            <a:r>
              <a:rPr lang="en-US" smtClean="0"/>
              <a:t>S. Nagaitsev| AD Test Facilities</a:t>
            </a:r>
            <a:endParaRPr lang="en-US" b="1"/>
          </a:p>
        </p:txBody>
      </p:sp>
      <p:sp>
        <p:nvSpPr>
          <p:cNvPr id="12" name="Slide Number Placeholder 5"/>
          <p:cNvSpPr>
            <a:spLocks noGrp="1"/>
          </p:cNvSpPr>
          <p:nvPr>
            <p:ph type="sldNum" sz="quarter" idx="22"/>
          </p:nvPr>
        </p:nvSpPr>
        <p:spPr>
          <a:ln/>
        </p:spPr>
        <p:txBody>
          <a:bodyPr/>
          <a:lstStyle>
            <a:lvl1pPr>
              <a:defRPr/>
            </a:lvl1pPr>
          </a:lstStyle>
          <a:p>
            <a:fld id="{D9D5FD54-1EA5-40EC-9B4B-B7AB13C078CB}" type="slidenum">
              <a:rPr lang="en-US" altLang="en-US"/>
              <a:pPr/>
              <a:t>‹#›</a:t>
            </a:fld>
            <a:endParaRPr lang="en-US" altLang="en-US"/>
          </a:p>
        </p:txBody>
      </p:sp>
    </p:spTree>
    <p:extLst>
      <p:ext uri="{BB962C8B-B14F-4D97-AF65-F5344CB8AC3E}">
        <p14:creationId xmlns:p14="http://schemas.microsoft.com/office/powerpoint/2010/main" val="211711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itchFamily="124" charset="0"/>
              </a:defRPr>
            </a:lvl1pPr>
          </a:lstStyle>
          <a:p>
            <a:r>
              <a:rPr lang="en-US" altLang="en-US" smtClean="0"/>
              <a:t>17/3/2015</a:t>
            </a:r>
            <a:endParaRPr lang="en-US" altLang="en-US"/>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smtClean="0"/>
              <a:t>S. Nagaitsev| AD Test Facilities</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itchFamily="124" charset="0"/>
              </a:defRPr>
            </a:lvl1pPr>
          </a:lstStyle>
          <a:p>
            <a:fld id="{8EAD2587-29B0-47A6-B623-723CE60CFDD9}" type="slidenum">
              <a:rPr lang="en-US" altLang="en-US"/>
              <a:pPr/>
              <a:t>‹#›</a:t>
            </a:fld>
            <a:endParaRPr lang="en-US" altLang="en-US"/>
          </a:p>
        </p:txBody>
      </p:sp>
      <p:pic>
        <p:nvPicPr>
          <p:cNvPr id="1029" name="Picture 2" descr="HeaderFooter_0060314.pn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6" r:id="rId1"/>
    <p:sldLayoutId id="2147484087" r:id="rId2"/>
    <p:sldLayoutId id="2147484079" r:id="rId3"/>
    <p:sldLayoutId id="2147484080" r:id="rId4"/>
    <p:sldLayoutId id="2147484081" r:id="rId5"/>
  </p:sldLayoutIdLst>
  <p:timing>
    <p:tnLst>
      <p:par>
        <p:cTn id="1" dur="indefinite" restart="never" nodeType="tmRoot"/>
      </p:par>
    </p:tnLst>
  </p:timing>
  <p:hf hdr="0"/>
  <p:txStyles>
    <p:titleStyle>
      <a:lvl1pPr algn="l" defTabSz="457200" rtl="0" eaLnBrk="1" fontAlgn="base" hangingPunct="1">
        <a:spcBef>
          <a:spcPct val="0"/>
        </a:spcBef>
        <a:spcAft>
          <a:spcPct val="0"/>
        </a:spcAft>
        <a:defRPr sz="1700" b="1" kern="1200">
          <a:solidFill>
            <a:srgbClr val="074184"/>
          </a:solidFill>
          <a:latin typeface="Helvetica"/>
          <a:ea typeface="MS PGothic" pitchFamily="34" charset="-128"/>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kern="1200">
          <a:solidFill>
            <a:srgbClr val="595959"/>
          </a:solidFill>
          <a:latin typeface="Helvetica"/>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1600" kern="1200">
          <a:solidFill>
            <a:srgbClr val="595959"/>
          </a:solidFill>
          <a:latin typeface="Helvetica"/>
          <a:ea typeface="MS PGothic" pitchFamily="34" charset="-128"/>
          <a:cs typeface="ＭＳ Ｐゴシック" charset="0"/>
        </a:defRPr>
      </a:lvl2pPr>
      <a:lvl3pPr marL="1143000" indent="-228600" algn="l" defTabSz="457200" rtl="0" eaLnBrk="1" fontAlgn="base" hangingPunct="1">
        <a:spcBef>
          <a:spcPct val="20000"/>
        </a:spcBef>
        <a:spcAft>
          <a:spcPct val="0"/>
        </a:spcAft>
        <a:buFont typeface="Arial" pitchFamily="34" charset="0"/>
        <a:buChar char="•"/>
        <a:defRPr sz="1400" kern="1200">
          <a:solidFill>
            <a:srgbClr val="595959"/>
          </a:solidFill>
          <a:latin typeface="Helvetica"/>
          <a:ea typeface="MS PGothic" pitchFamily="34" charset="-128"/>
          <a:cs typeface="ＭＳ Ｐゴシック" charset="0"/>
        </a:defRPr>
      </a:lvl3pPr>
      <a:lvl4pPr marL="1600200" indent="-228600" algn="l" defTabSz="457200" rtl="0" eaLnBrk="1" fontAlgn="base" hangingPunct="1">
        <a:spcBef>
          <a:spcPct val="20000"/>
        </a:spcBef>
        <a:spcAft>
          <a:spcPct val="0"/>
        </a:spcAft>
        <a:buFont typeface="Arial" pitchFamily="34" charset="0"/>
        <a:buChar char="–"/>
        <a:defRPr sz="1200" kern="1200">
          <a:solidFill>
            <a:srgbClr val="595959"/>
          </a:solidFill>
          <a:latin typeface="Helvetica"/>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pitchFamily="34" charset="0"/>
        <a:buChar char="»"/>
        <a:defRPr sz="1200" kern="1200">
          <a:solidFill>
            <a:srgbClr val="595959"/>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itchFamily="124" charset="0"/>
              </a:defRPr>
            </a:lvl1pPr>
          </a:lstStyle>
          <a:p>
            <a:r>
              <a:rPr lang="en-US" altLang="en-US" smtClean="0"/>
              <a:t>17/3/2015</a:t>
            </a:r>
            <a:endParaRPr lang="en-US" altLang="en-US"/>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en-US" smtClean="0"/>
              <a:t>S. Nagaitsev| AD Test Facilities</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itchFamily="124" charset="0"/>
              </a:defRPr>
            </a:lvl1pPr>
          </a:lstStyle>
          <a:p>
            <a:fld id="{A74B118A-8536-4131-8638-F3AE17452972}" type="slidenum">
              <a:rPr lang="en-US" altLang="en-US"/>
              <a:pPr/>
              <a:t>‹#›</a:t>
            </a:fld>
            <a:endParaRPr lang="en-US" altLang="en-US"/>
          </a:p>
        </p:txBody>
      </p:sp>
      <p:pic>
        <p:nvPicPr>
          <p:cNvPr id="7173" name="Picture 1" descr="Footer_060314.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Lst>
  <p:timing>
    <p:tnLst>
      <p:par>
        <p:cTn id="1" dur="indefinite" restart="never" nodeType="tmRoot"/>
      </p:par>
    </p:tnLst>
  </p:timing>
  <p:hf hdr="0"/>
  <p:txStyles>
    <p:titleStyle>
      <a:lvl1pPr algn="l" defTabSz="457200" rtl="0" eaLnBrk="0" fontAlgn="base" hangingPunct="0">
        <a:spcBef>
          <a:spcPct val="0"/>
        </a:spcBef>
        <a:spcAft>
          <a:spcPct val="0"/>
        </a:spcAft>
        <a:defRPr sz="1700" b="1" kern="1200">
          <a:solidFill>
            <a:srgbClr val="2E5286"/>
          </a:solidFill>
          <a:latin typeface="Helvetica"/>
          <a:ea typeface="MS PGothic" pitchFamily="34" charset="-128"/>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7F7F7F"/>
          </a:solidFill>
          <a:latin typeface="Helvetica"/>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1600" kern="1200">
          <a:solidFill>
            <a:srgbClr val="7F7F7F"/>
          </a:solidFill>
          <a:latin typeface="Helvetica"/>
          <a:ea typeface="MS PGothic" pitchFamily="34" charset="-128"/>
          <a:cs typeface="ＭＳ Ｐゴシック" charset="0"/>
        </a:defRPr>
      </a:lvl2pPr>
      <a:lvl3pPr marL="1143000" indent="-228600" algn="l" defTabSz="457200" rtl="0" eaLnBrk="0" fontAlgn="base" hangingPunct="0">
        <a:spcBef>
          <a:spcPct val="20000"/>
        </a:spcBef>
        <a:spcAft>
          <a:spcPct val="0"/>
        </a:spcAft>
        <a:buFont typeface="Arial" pitchFamily="34" charset="0"/>
        <a:buChar char="•"/>
        <a:defRPr sz="1400" kern="1200">
          <a:solidFill>
            <a:srgbClr val="7F7F7F"/>
          </a:solidFill>
          <a:latin typeface="Helvetica"/>
          <a:ea typeface="MS PGothic" pitchFamily="34" charset="-128"/>
          <a:cs typeface="ＭＳ Ｐゴシック" charset="0"/>
        </a:defRPr>
      </a:lvl3pPr>
      <a:lvl4pPr marL="1600200" indent="-228600" algn="l" defTabSz="457200" rtl="0" eaLnBrk="0" fontAlgn="base" hangingPunct="0">
        <a:spcBef>
          <a:spcPct val="20000"/>
        </a:spcBef>
        <a:spcAft>
          <a:spcPct val="0"/>
        </a:spcAft>
        <a:buFont typeface="Arial" pitchFamily="34" charset="0"/>
        <a:buChar char="–"/>
        <a:defRPr sz="1200" kern="1200">
          <a:solidFill>
            <a:srgbClr val="7F7F7F"/>
          </a:solidFill>
          <a:latin typeface="Helvetica"/>
          <a:ea typeface="MS PGothic" pitchFamily="34" charset="-128"/>
          <a:cs typeface="ＭＳ Ｐゴシック" charset="0"/>
        </a:defRPr>
      </a:lvl4pPr>
      <a:lvl5pPr marL="2057400" indent="-228600" algn="l" defTabSz="457200" rtl="0" eaLnBrk="0" fontAlgn="base" hangingPunct="0">
        <a:spcBef>
          <a:spcPct val="20000"/>
        </a:spcBef>
        <a:spcAft>
          <a:spcPct val="0"/>
        </a:spcAft>
        <a:buFont typeface="Arial" pitchFamily="34" charset="0"/>
        <a:buChar char="»"/>
        <a:defRPr sz="1200" kern="1200">
          <a:solidFill>
            <a:srgbClr val="7F7F7F"/>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Fermilab</a:t>
            </a:r>
            <a:r>
              <a:rPr lang="en-US" dirty="0" smtClean="0"/>
              <a:t> Accelerator Division:</a:t>
            </a:r>
            <a:br>
              <a:rPr lang="en-US" dirty="0" smtClean="0"/>
            </a:br>
            <a:r>
              <a:rPr lang="en-US" dirty="0" smtClean="0"/>
              <a:t>Test Facilities Introduction</a:t>
            </a:r>
            <a:endParaRPr lang="en-US" dirty="0"/>
          </a:p>
        </p:txBody>
      </p:sp>
      <p:sp>
        <p:nvSpPr>
          <p:cNvPr id="7" name="Text Placeholder 6"/>
          <p:cNvSpPr>
            <a:spLocks noGrp="1"/>
          </p:cNvSpPr>
          <p:nvPr>
            <p:ph type="body" sz="quarter" idx="10"/>
          </p:nvPr>
        </p:nvSpPr>
        <p:spPr/>
        <p:txBody>
          <a:bodyPr/>
          <a:lstStyle/>
          <a:p>
            <a:r>
              <a:rPr lang="en-US" dirty="0" smtClean="0"/>
              <a:t>Sergei </a:t>
            </a:r>
            <a:r>
              <a:rPr lang="en-US" dirty="0" err="1" smtClean="0"/>
              <a:t>Nagaitsev</a:t>
            </a:r>
            <a:endParaRPr lang="en-US" dirty="0" smtClean="0"/>
          </a:p>
          <a:p>
            <a:r>
              <a:rPr lang="en-US" dirty="0"/>
              <a:t>Mini-Review of </a:t>
            </a:r>
            <a:r>
              <a:rPr lang="en-US" dirty="0" err="1"/>
              <a:t>Fermilab’s</a:t>
            </a:r>
            <a:r>
              <a:rPr lang="en-US" dirty="0"/>
              <a:t> Accelerator Test Facilities Program</a:t>
            </a:r>
            <a:endParaRPr lang="en-US" dirty="0" smtClean="0"/>
          </a:p>
          <a:p>
            <a:r>
              <a:rPr lang="en-US" dirty="0" smtClean="0"/>
              <a:t>March </a:t>
            </a:r>
            <a:r>
              <a:rPr lang="en-US" dirty="0" smtClean="0"/>
              <a:t>17, 2015</a:t>
            </a:r>
            <a:endParaRPr lang="en-US" dirty="0"/>
          </a:p>
        </p:txBody>
      </p:sp>
    </p:spTree>
    <p:extLst>
      <p:ext uri="{BB962C8B-B14F-4D97-AF65-F5344CB8AC3E}">
        <p14:creationId xmlns:p14="http://schemas.microsoft.com/office/powerpoint/2010/main" val="2192839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15"/>
          </p:nvPr>
        </p:nvPicPr>
        <p:blipFill>
          <a:blip r:embed="rId2" cstate="screen">
            <a:extLst>
              <a:ext uri="{28A0092B-C50C-407E-A947-70E740481C1C}">
                <a14:useLocalDpi xmlns:a14="http://schemas.microsoft.com/office/drawing/2010/main"/>
              </a:ext>
            </a:extLst>
          </a:blip>
          <a:stretch>
            <a:fillRect/>
          </a:stretch>
        </p:blipFill>
        <p:spPr>
          <a:xfrm>
            <a:off x="5084431" y="4168361"/>
            <a:ext cx="3124165" cy="2081474"/>
          </a:xfrm>
        </p:spPr>
      </p:pic>
      <p:sp>
        <p:nvSpPr>
          <p:cNvPr id="2" name="Title 1"/>
          <p:cNvSpPr>
            <a:spLocks noGrp="1"/>
          </p:cNvSpPr>
          <p:nvPr>
            <p:ph type="title"/>
          </p:nvPr>
        </p:nvSpPr>
        <p:spPr/>
        <p:txBody>
          <a:bodyPr/>
          <a:lstStyle/>
          <a:p>
            <a:r>
              <a:rPr lang="en-US" dirty="0" smtClean="0"/>
              <a:t>Meson Detector Building (MDB) Facility</a:t>
            </a:r>
            <a:endParaRPr lang="en-US" dirty="0"/>
          </a:p>
        </p:txBody>
      </p:sp>
      <p:sp>
        <p:nvSpPr>
          <p:cNvPr id="4" name="Date Placeholder 3"/>
          <p:cNvSpPr>
            <a:spLocks noGrp="1"/>
          </p:cNvSpPr>
          <p:nvPr>
            <p:ph type="dt" sz="half" idx="16"/>
          </p:nvPr>
        </p:nvSpPr>
        <p:spPr/>
        <p:txBody>
          <a:bodyPr/>
          <a:lstStyle/>
          <a:p>
            <a:r>
              <a:rPr lang="en-US" altLang="en-US" smtClean="0"/>
              <a:t>17/3/2015</a:t>
            </a:r>
            <a:endParaRPr lang="en-US" altLang="en-US" dirty="0"/>
          </a:p>
        </p:txBody>
      </p:sp>
      <p:sp>
        <p:nvSpPr>
          <p:cNvPr id="6" name="Slide Number Placeholder 5"/>
          <p:cNvSpPr>
            <a:spLocks noGrp="1"/>
          </p:cNvSpPr>
          <p:nvPr>
            <p:ph type="sldNum" sz="quarter" idx="18"/>
          </p:nvPr>
        </p:nvSpPr>
        <p:spPr/>
        <p:txBody>
          <a:bodyPr/>
          <a:lstStyle/>
          <a:p>
            <a:fld id="{051FEDAF-D47E-4429-A4A7-0F6BFC471780}" type="slidenum">
              <a:rPr lang="en-US" altLang="en-US" smtClean="0"/>
              <a:pPr/>
              <a:t>10</a:t>
            </a:fld>
            <a:endParaRPr lang="en-US" altLang="en-US"/>
          </a:p>
        </p:txBody>
      </p:sp>
      <p:sp>
        <p:nvSpPr>
          <p:cNvPr id="9" name="Text Placeholder 6"/>
          <p:cNvSpPr>
            <a:spLocks noGrp="1"/>
          </p:cNvSpPr>
          <p:nvPr>
            <p:ph type="body" sz="half" idx="2"/>
          </p:nvPr>
        </p:nvSpPr>
        <p:spPr>
          <a:xfrm>
            <a:off x="228599" y="2056806"/>
            <a:ext cx="3985314" cy="1679835"/>
          </a:xfrm>
        </p:spPr>
        <p:txBody>
          <a:bodyPr/>
          <a:lstStyle/>
          <a:p>
            <a:r>
              <a:rPr lang="en-US" b="1" dirty="0" smtClean="0"/>
              <a:t>FY16</a:t>
            </a:r>
            <a:endParaRPr lang="en-US" b="1" dirty="0"/>
          </a:p>
          <a:p>
            <a:r>
              <a:rPr lang="en-US" dirty="0" smtClean="0"/>
              <a:t>• Complete assembly of HTS2</a:t>
            </a:r>
          </a:p>
          <a:p>
            <a:r>
              <a:rPr lang="en-US" dirty="0" smtClean="0"/>
              <a:t>• Test cavities for LCLSII and PIPII</a:t>
            </a:r>
          </a:p>
          <a:p>
            <a:r>
              <a:rPr lang="en-US" dirty="0" smtClean="0"/>
              <a:t>• </a:t>
            </a:r>
            <a:r>
              <a:rPr lang="en-US" dirty="0"/>
              <a:t>Maintain facility support </a:t>
            </a:r>
            <a:r>
              <a:rPr lang="en-US" dirty="0" smtClean="0"/>
              <a:t>systems</a:t>
            </a:r>
            <a:endParaRPr lang="en-US" dirty="0"/>
          </a:p>
        </p:txBody>
      </p:sp>
      <p:sp>
        <p:nvSpPr>
          <p:cNvPr id="10" name="Text Placeholder 6"/>
          <p:cNvSpPr txBox="1">
            <a:spLocks/>
          </p:cNvSpPr>
          <p:nvPr/>
        </p:nvSpPr>
        <p:spPr>
          <a:xfrm>
            <a:off x="228600" y="4054210"/>
            <a:ext cx="4195342" cy="1870298"/>
          </a:xfrm>
          <a:prstGeom prst="rect">
            <a:avLst/>
          </a:prstGeom>
        </p:spPr>
        <p:txBody>
          <a:bodyPr lIns="0" tIns="0" rIns="0" bIns="0"/>
          <a:lstStyle>
            <a:lvl1pPr marL="0" indent="0" algn="l" defTabSz="457200" rtl="0" eaLnBrk="1" fontAlgn="base" hangingPunct="1">
              <a:spcBef>
                <a:spcPct val="20000"/>
              </a:spcBef>
              <a:spcAft>
                <a:spcPct val="0"/>
              </a:spcAft>
              <a:buFont typeface="Arial" pitchFamily="34" charset="0"/>
              <a:buNone/>
              <a:defRPr sz="2000" kern="1200">
                <a:solidFill>
                  <a:srgbClr val="505050"/>
                </a:solidFill>
                <a:latin typeface="Helvetica"/>
                <a:ea typeface="MS PGothic" pitchFamily="34" charset="-128"/>
                <a:cs typeface="ＭＳ Ｐゴシック" charset="0"/>
              </a:defRPr>
            </a:lvl1pPr>
            <a:lvl2pPr marL="457200" indent="0" algn="l" defTabSz="457200" rtl="0" eaLnBrk="1" fontAlgn="base" hangingPunct="1">
              <a:spcBef>
                <a:spcPct val="20000"/>
              </a:spcBef>
              <a:spcAft>
                <a:spcPct val="0"/>
              </a:spcAft>
              <a:buFont typeface="Arial" pitchFamily="34" charset="0"/>
              <a:buNone/>
              <a:defRPr sz="1200" kern="1200">
                <a:solidFill>
                  <a:srgbClr val="595959"/>
                </a:solidFill>
                <a:latin typeface="Helvetica"/>
                <a:ea typeface="MS PGothic" pitchFamily="34" charset="-128"/>
                <a:cs typeface="ＭＳ Ｐゴシック" charset="0"/>
              </a:defRPr>
            </a:lvl2pPr>
            <a:lvl3pPr marL="914400" indent="0" algn="l" defTabSz="457200" rtl="0" eaLnBrk="1" fontAlgn="base" hangingPunct="1">
              <a:spcBef>
                <a:spcPct val="20000"/>
              </a:spcBef>
              <a:spcAft>
                <a:spcPct val="0"/>
              </a:spcAft>
              <a:buFont typeface="Arial" pitchFamily="34" charset="0"/>
              <a:buNone/>
              <a:defRPr sz="1000" kern="1200">
                <a:solidFill>
                  <a:srgbClr val="595959"/>
                </a:solidFill>
                <a:latin typeface="Helvetica"/>
                <a:ea typeface="MS PGothic" pitchFamily="34" charset="-128"/>
                <a:cs typeface="ＭＳ Ｐゴシック" charset="0"/>
              </a:defRPr>
            </a:lvl3pPr>
            <a:lvl4pPr marL="1371600" indent="0" algn="l" defTabSz="457200" rtl="0" eaLnBrk="1" fontAlgn="base" hangingPunct="1">
              <a:spcBef>
                <a:spcPct val="20000"/>
              </a:spcBef>
              <a:spcAft>
                <a:spcPct val="0"/>
              </a:spcAft>
              <a:buFont typeface="Arial" pitchFamily="34" charset="0"/>
              <a:buNone/>
              <a:defRPr sz="900" kern="1200">
                <a:solidFill>
                  <a:srgbClr val="595959"/>
                </a:solidFill>
                <a:latin typeface="Helvetica"/>
                <a:ea typeface="MS PGothic" pitchFamily="34" charset="-128"/>
                <a:cs typeface="ＭＳ Ｐゴシック" charset="0"/>
              </a:defRPr>
            </a:lvl4pPr>
            <a:lvl5pPr marL="1828800" indent="0" algn="l" defTabSz="457200" rtl="0" eaLnBrk="1" fontAlgn="base" hangingPunct="1">
              <a:spcBef>
                <a:spcPct val="20000"/>
              </a:spcBef>
              <a:spcAft>
                <a:spcPct val="0"/>
              </a:spcAft>
              <a:buFont typeface="Arial" pitchFamily="34" charset="0"/>
              <a:buNone/>
              <a:defRPr sz="900" kern="1200">
                <a:solidFill>
                  <a:srgbClr val="595959"/>
                </a:solidFill>
                <a:latin typeface="Helvetica"/>
                <a:ea typeface="MS PGothic" pitchFamily="34" charset="-128"/>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b="1" dirty="0" smtClean="0"/>
              <a:t>FY17</a:t>
            </a:r>
          </a:p>
          <a:p>
            <a:r>
              <a:rPr lang="en-US" dirty="0" smtClean="0"/>
              <a:t>• Test cavities for LCLSII and PIPII</a:t>
            </a:r>
          </a:p>
          <a:p>
            <a:r>
              <a:rPr lang="en-US" dirty="0" smtClean="0"/>
              <a:t>• Maintain facility support systems</a:t>
            </a:r>
            <a:endParaRPr lang="en-US" dirty="0"/>
          </a:p>
        </p:txBody>
      </p:sp>
      <p:sp>
        <p:nvSpPr>
          <p:cNvPr id="11" name="Text Placeholder 6"/>
          <p:cNvSpPr txBox="1">
            <a:spLocks/>
          </p:cNvSpPr>
          <p:nvPr/>
        </p:nvSpPr>
        <p:spPr>
          <a:xfrm>
            <a:off x="228600" y="1043694"/>
            <a:ext cx="8686800" cy="811266"/>
          </a:xfrm>
          <a:prstGeom prst="rect">
            <a:avLst/>
          </a:prstGeom>
        </p:spPr>
        <p:txBody>
          <a:bodyPr lIns="0" tIns="0" rIns="0" bIns="0"/>
          <a:lstStyle>
            <a:lvl1pPr marL="0" indent="0" algn="l" defTabSz="457200" rtl="0" eaLnBrk="1" fontAlgn="base" hangingPunct="1">
              <a:spcBef>
                <a:spcPct val="20000"/>
              </a:spcBef>
              <a:spcAft>
                <a:spcPct val="0"/>
              </a:spcAft>
              <a:buFont typeface="Arial" pitchFamily="34" charset="0"/>
              <a:buNone/>
              <a:defRPr sz="2000" kern="1200">
                <a:solidFill>
                  <a:srgbClr val="505050"/>
                </a:solidFill>
                <a:latin typeface="Helvetica"/>
                <a:ea typeface="MS PGothic" pitchFamily="34" charset="-128"/>
                <a:cs typeface="ＭＳ Ｐゴシック" charset="0"/>
              </a:defRPr>
            </a:lvl1pPr>
            <a:lvl2pPr marL="457200" indent="0" algn="l" defTabSz="457200" rtl="0" eaLnBrk="1" fontAlgn="base" hangingPunct="1">
              <a:spcBef>
                <a:spcPct val="20000"/>
              </a:spcBef>
              <a:spcAft>
                <a:spcPct val="0"/>
              </a:spcAft>
              <a:buFont typeface="Arial" pitchFamily="34" charset="0"/>
              <a:buNone/>
              <a:defRPr sz="1200" kern="1200">
                <a:solidFill>
                  <a:srgbClr val="595959"/>
                </a:solidFill>
                <a:latin typeface="Helvetica"/>
                <a:ea typeface="MS PGothic" pitchFamily="34" charset="-128"/>
                <a:cs typeface="ＭＳ Ｐゴシック" charset="0"/>
              </a:defRPr>
            </a:lvl2pPr>
            <a:lvl3pPr marL="914400" indent="0" algn="l" defTabSz="457200" rtl="0" eaLnBrk="1" fontAlgn="base" hangingPunct="1">
              <a:spcBef>
                <a:spcPct val="20000"/>
              </a:spcBef>
              <a:spcAft>
                <a:spcPct val="0"/>
              </a:spcAft>
              <a:buFont typeface="Arial" pitchFamily="34" charset="0"/>
              <a:buNone/>
              <a:defRPr sz="1000" kern="1200">
                <a:solidFill>
                  <a:srgbClr val="595959"/>
                </a:solidFill>
                <a:latin typeface="Helvetica"/>
                <a:ea typeface="MS PGothic" pitchFamily="34" charset="-128"/>
                <a:cs typeface="ＭＳ Ｐゴシック" charset="0"/>
              </a:defRPr>
            </a:lvl3pPr>
            <a:lvl4pPr marL="1371600" indent="0" algn="l" defTabSz="457200" rtl="0" eaLnBrk="1" fontAlgn="base" hangingPunct="1">
              <a:spcBef>
                <a:spcPct val="20000"/>
              </a:spcBef>
              <a:spcAft>
                <a:spcPct val="0"/>
              </a:spcAft>
              <a:buFont typeface="Arial" pitchFamily="34" charset="0"/>
              <a:buNone/>
              <a:defRPr sz="900" kern="1200">
                <a:solidFill>
                  <a:srgbClr val="595959"/>
                </a:solidFill>
                <a:latin typeface="Helvetica"/>
                <a:ea typeface="MS PGothic" pitchFamily="34" charset="-128"/>
                <a:cs typeface="ＭＳ Ｐゴシック" charset="0"/>
              </a:defRPr>
            </a:lvl4pPr>
            <a:lvl5pPr marL="1828800" indent="0" algn="l" defTabSz="457200" rtl="0" eaLnBrk="1" fontAlgn="base" hangingPunct="1">
              <a:spcBef>
                <a:spcPct val="20000"/>
              </a:spcBef>
              <a:spcAft>
                <a:spcPct val="0"/>
              </a:spcAft>
              <a:buFont typeface="Arial" pitchFamily="34" charset="0"/>
              <a:buNone/>
              <a:defRPr sz="900" kern="1200">
                <a:solidFill>
                  <a:srgbClr val="595959"/>
                </a:solidFill>
                <a:latin typeface="Helvetica"/>
                <a:ea typeface="MS PGothic" pitchFamily="34" charset="-128"/>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b="1" dirty="0" smtClean="0"/>
              <a:t>MDB</a:t>
            </a:r>
            <a:r>
              <a:rPr lang="en-US" dirty="0" smtClean="0"/>
              <a:t> - an SRF Test Facility that includes two horizontal cavity test stands (HTS1 &amp; HTS2) and a spoke cavity test stand (STC)</a:t>
            </a:r>
          </a:p>
        </p:txBody>
      </p:sp>
      <p:pic>
        <p:nvPicPr>
          <p:cNvPr id="12" name="Picture 11" descr="IMG_9322.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84431" y="1711086"/>
            <a:ext cx="3124165" cy="2343124"/>
          </a:xfrm>
          <a:prstGeom prst="rect">
            <a:avLst/>
          </a:prstGeom>
        </p:spPr>
      </p:pic>
      <p:sp>
        <p:nvSpPr>
          <p:cNvPr id="5" name="Footer Placeholder 4"/>
          <p:cNvSpPr>
            <a:spLocks noGrp="1"/>
          </p:cNvSpPr>
          <p:nvPr>
            <p:ph type="ftr" sz="quarter" idx="17"/>
          </p:nvPr>
        </p:nvSpPr>
        <p:spPr/>
        <p:txBody>
          <a:bodyPr/>
          <a:lstStyle/>
          <a:p>
            <a:pPr>
              <a:defRPr/>
            </a:pPr>
            <a:r>
              <a:rPr lang="en-US" smtClean="0"/>
              <a:t>S. Nagaitsev| AD Test Facilities</a:t>
            </a:r>
            <a:endParaRPr lang="en-US" b="1" dirty="0"/>
          </a:p>
        </p:txBody>
      </p:sp>
    </p:spTree>
    <p:extLst>
      <p:ext uri="{BB962C8B-B14F-4D97-AF65-F5344CB8AC3E}">
        <p14:creationId xmlns:p14="http://schemas.microsoft.com/office/powerpoint/2010/main" val="2952927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228600" y="2035736"/>
            <a:ext cx="4378569" cy="2089118"/>
          </a:xfrm>
        </p:spPr>
        <p:txBody>
          <a:bodyPr/>
          <a:lstStyle/>
          <a:p>
            <a:r>
              <a:rPr lang="en-US" b="1" dirty="0" smtClean="0"/>
              <a:t>FY16</a:t>
            </a:r>
            <a:endParaRPr lang="en-US" b="1" dirty="0"/>
          </a:p>
          <a:p>
            <a:r>
              <a:rPr lang="en-US" dirty="0" smtClean="0"/>
              <a:t>• PXIE – Operate LEBT, MEBT and RFQ with beam</a:t>
            </a:r>
          </a:p>
          <a:p>
            <a:r>
              <a:rPr lang="en-US" dirty="0" smtClean="0"/>
              <a:t>• Commission cryomodule test stand (CMTS1) for LCLSII CM testing </a:t>
            </a:r>
          </a:p>
          <a:p>
            <a:r>
              <a:rPr lang="en-US" dirty="0" smtClean="0"/>
              <a:t>• </a:t>
            </a:r>
            <a:r>
              <a:rPr lang="en-US" dirty="0"/>
              <a:t>Maintain facility support </a:t>
            </a:r>
            <a:r>
              <a:rPr lang="en-US" dirty="0" smtClean="0"/>
              <a:t>systems</a:t>
            </a:r>
            <a:endParaRPr lang="en-US" dirty="0"/>
          </a:p>
        </p:txBody>
      </p:sp>
      <p:sp>
        <p:nvSpPr>
          <p:cNvPr id="2" name="Title 1"/>
          <p:cNvSpPr>
            <a:spLocks noGrp="1"/>
          </p:cNvSpPr>
          <p:nvPr>
            <p:ph type="title"/>
          </p:nvPr>
        </p:nvSpPr>
        <p:spPr/>
        <p:txBody>
          <a:bodyPr/>
          <a:lstStyle/>
          <a:p>
            <a:r>
              <a:rPr lang="en-US" dirty="0" err="1" smtClean="0"/>
              <a:t>Cryomodule</a:t>
            </a:r>
            <a:r>
              <a:rPr lang="en-US" dirty="0" smtClean="0"/>
              <a:t> Test Facility (CMTF)</a:t>
            </a:r>
            <a:endParaRPr lang="en-US" dirty="0"/>
          </a:p>
        </p:txBody>
      </p:sp>
      <p:sp>
        <p:nvSpPr>
          <p:cNvPr id="4" name="Date Placeholder 3"/>
          <p:cNvSpPr>
            <a:spLocks noGrp="1"/>
          </p:cNvSpPr>
          <p:nvPr>
            <p:ph type="dt" sz="half" idx="16"/>
          </p:nvPr>
        </p:nvSpPr>
        <p:spPr/>
        <p:txBody>
          <a:bodyPr/>
          <a:lstStyle/>
          <a:p>
            <a:r>
              <a:rPr lang="en-US" altLang="en-US" smtClean="0"/>
              <a:t>17/3/2015</a:t>
            </a:r>
            <a:endParaRPr lang="en-US" altLang="en-US" dirty="0"/>
          </a:p>
        </p:txBody>
      </p:sp>
      <p:sp>
        <p:nvSpPr>
          <p:cNvPr id="6" name="Slide Number Placeholder 5"/>
          <p:cNvSpPr>
            <a:spLocks noGrp="1"/>
          </p:cNvSpPr>
          <p:nvPr>
            <p:ph type="sldNum" sz="quarter" idx="18"/>
          </p:nvPr>
        </p:nvSpPr>
        <p:spPr/>
        <p:txBody>
          <a:bodyPr/>
          <a:lstStyle/>
          <a:p>
            <a:fld id="{051FEDAF-D47E-4429-A4A7-0F6BFC471780}" type="slidenum">
              <a:rPr lang="en-US" altLang="en-US" smtClean="0"/>
              <a:pPr/>
              <a:t>11</a:t>
            </a:fld>
            <a:endParaRPr lang="en-US" altLang="en-US"/>
          </a:p>
        </p:txBody>
      </p:sp>
      <p:sp>
        <p:nvSpPr>
          <p:cNvPr id="8" name="Text Placeholder 6"/>
          <p:cNvSpPr txBox="1">
            <a:spLocks/>
          </p:cNvSpPr>
          <p:nvPr/>
        </p:nvSpPr>
        <p:spPr>
          <a:xfrm>
            <a:off x="228600" y="4296779"/>
            <a:ext cx="4308231" cy="1870298"/>
          </a:xfrm>
          <a:prstGeom prst="rect">
            <a:avLst/>
          </a:prstGeom>
        </p:spPr>
        <p:txBody>
          <a:bodyPr lIns="0" tIns="0" rIns="0" bIns="0"/>
          <a:lstStyle>
            <a:lvl1pPr marL="0" indent="0" algn="l" defTabSz="457200" rtl="0" eaLnBrk="1" fontAlgn="base" hangingPunct="1">
              <a:spcBef>
                <a:spcPct val="20000"/>
              </a:spcBef>
              <a:spcAft>
                <a:spcPct val="0"/>
              </a:spcAft>
              <a:buFont typeface="Arial" pitchFamily="34" charset="0"/>
              <a:buNone/>
              <a:defRPr sz="2000" kern="1200">
                <a:solidFill>
                  <a:srgbClr val="505050"/>
                </a:solidFill>
                <a:latin typeface="Helvetica"/>
                <a:ea typeface="MS PGothic" pitchFamily="34" charset="-128"/>
                <a:cs typeface="ＭＳ Ｐゴシック" charset="0"/>
              </a:defRPr>
            </a:lvl1pPr>
            <a:lvl2pPr marL="457200" indent="0" algn="l" defTabSz="457200" rtl="0" eaLnBrk="1" fontAlgn="base" hangingPunct="1">
              <a:spcBef>
                <a:spcPct val="20000"/>
              </a:spcBef>
              <a:spcAft>
                <a:spcPct val="0"/>
              </a:spcAft>
              <a:buFont typeface="Arial" pitchFamily="34" charset="0"/>
              <a:buNone/>
              <a:defRPr sz="1200" kern="1200">
                <a:solidFill>
                  <a:srgbClr val="595959"/>
                </a:solidFill>
                <a:latin typeface="Helvetica"/>
                <a:ea typeface="MS PGothic" pitchFamily="34" charset="-128"/>
                <a:cs typeface="ＭＳ Ｐゴシック" charset="0"/>
              </a:defRPr>
            </a:lvl2pPr>
            <a:lvl3pPr marL="914400" indent="0" algn="l" defTabSz="457200" rtl="0" eaLnBrk="1" fontAlgn="base" hangingPunct="1">
              <a:spcBef>
                <a:spcPct val="20000"/>
              </a:spcBef>
              <a:spcAft>
                <a:spcPct val="0"/>
              </a:spcAft>
              <a:buFont typeface="Arial" pitchFamily="34" charset="0"/>
              <a:buNone/>
              <a:defRPr sz="1000" kern="1200">
                <a:solidFill>
                  <a:srgbClr val="595959"/>
                </a:solidFill>
                <a:latin typeface="Helvetica"/>
                <a:ea typeface="MS PGothic" pitchFamily="34" charset="-128"/>
                <a:cs typeface="ＭＳ Ｐゴシック" charset="0"/>
              </a:defRPr>
            </a:lvl3pPr>
            <a:lvl4pPr marL="1371600" indent="0" algn="l" defTabSz="457200" rtl="0" eaLnBrk="1" fontAlgn="base" hangingPunct="1">
              <a:spcBef>
                <a:spcPct val="20000"/>
              </a:spcBef>
              <a:spcAft>
                <a:spcPct val="0"/>
              </a:spcAft>
              <a:buFont typeface="Arial" pitchFamily="34" charset="0"/>
              <a:buNone/>
              <a:defRPr sz="900" kern="1200">
                <a:solidFill>
                  <a:srgbClr val="595959"/>
                </a:solidFill>
                <a:latin typeface="Helvetica"/>
                <a:ea typeface="MS PGothic" pitchFamily="34" charset="-128"/>
                <a:cs typeface="ＭＳ Ｐゴシック" charset="0"/>
              </a:defRPr>
            </a:lvl4pPr>
            <a:lvl5pPr marL="1828800" indent="0" algn="l" defTabSz="457200" rtl="0" eaLnBrk="1" fontAlgn="base" hangingPunct="1">
              <a:spcBef>
                <a:spcPct val="20000"/>
              </a:spcBef>
              <a:spcAft>
                <a:spcPct val="0"/>
              </a:spcAft>
              <a:buFont typeface="Arial" pitchFamily="34" charset="0"/>
              <a:buNone/>
              <a:defRPr sz="900" kern="1200">
                <a:solidFill>
                  <a:srgbClr val="595959"/>
                </a:solidFill>
                <a:latin typeface="Helvetica"/>
                <a:ea typeface="MS PGothic" pitchFamily="34" charset="-128"/>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b="1" dirty="0" smtClean="0"/>
              <a:t>FY17</a:t>
            </a:r>
          </a:p>
          <a:p>
            <a:r>
              <a:rPr lang="en-US" dirty="0" smtClean="0"/>
              <a:t>• PXIE – Extend cave to include HWR and SSR</a:t>
            </a:r>
          </a:p>
          <a:p>
            <a:r>
              <a:rPr lang="en-US" dirty="0" smtClean="0"/>
              <a:t>• Test LCLS-II cryomodules in CMTS1</a:t>
            </a:r>
          </a:p>
          <a:p>
            <a:r>
              <a:rPr lang="en-US" dirty="0" smtClean="0"/>
              <a:t>• Maintain facility support systems</a:t>
            </a:r>
            <a:endParaRPr lang="en-US" dirty="0"/>
          </a:p>
        </p:txBody>
      </p:sp>
      <p:pic>
        <p:nvPicPr>
          <p:cNvPr id="9"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95280" y="1854960"/>
            <a:ext cx="3097143" cy="24418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MG_864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5280" y="3844888"/>
            <a:ext cx="3096250" cy="2322189"/>
          </a:xfrm>
          <a:prstGeom prst="rect">
            <a:avLst/>
          </a:prstGeom>
        </p:spPr>
      </p:pic>
      <p:sp>
        <p:nvSpPr>
          <p:cNvPr id="13" name="Text Placeholder 6"/>
          <p:cNvSpPr txBox="1">
            <a:spLocks/>
          </p:cNvSpPr>
          <p:nvPr/>
        </p:nvSpPr>
        <p:spPr>
          <a:xfrm>
            <a:off x="228600" y="1043694"/>
            <a:ext cx="8686800" cy="811266"/>
          </a:xfrm>
          <a:prstGeom prst="rect">
            <a:avLst/>
          </a:prstGeom>
        </p:spPr>
        <p:txBody>
          <a:bodyPr lIns="0" tIns="0" rIns="0" bIns="0"/>
          <a:lstStyle>
            <a:lvl1pPr marL="0" indent="0" algn="l" defTabSz="457200" rtl="0" eaLnBrk="1" fontAlgn="base" hangingPunct="1">
              <a:spcBef>
                <a:spcPct val="20000"/>
              </a:spcBef>
              <a:spcAft>
                <a:spcPct val="0"/>
              </a:spcAft>
              <a:buFont typeface="Arial" pitchFamily="34" charset="0"/>
              <a:buNone/>
              <a:defRPr sz="2000" kern="1200">
                <a:solidFill>
                  <a:srgbClr val="505050"/>
                </a:solidFill>
                <a:latin typeface="Helvetica"/>
                <a:ea typeface="MS PGothic" pitchFamily="34" charset="-128"/>
                <a:cs typeface="ＭＳ Ｐゴシック" charset="0"/>
              </a:defRPr>
            </a:lvl1pPr>
            <a:lvl2pPr marL="457200" indent="0" algn="l" defTabSz="457200" rtl="0" eaLnBrk="1" fontAlgn="base" hangingPunct="1">
              <a:spcBef>
                <a:spcPct val="20000"/>
              </a:spcBef>
              <a:spcAft>
                <a:spcPct val="0"/>
              </a:spcAft>
              <a:buFont typeface="Arial" pitchFamily="34" charset="0"/>
              <a:buNone/>
              <a:defRPr sz="1200" kern="1200">
                <a:solidFill>
                  <a:srgbClr val="595959"/>
                </a:solidFill>
                <a:latin typeface="Helvetica"/>
                <a:ea typeface="MS PGothic" pitchFamily="34" charset="-128"/>
                <a:cs typeface="ＭＳ Ｐゴシック" charset="0"/>
              </a:defRPr>
            </a:lvl2pPr>
            <a:lvl3pPr marL="914400" indent="0" algn="l" defTabSz="457200" rtl="0" eaLnBrk="1" fontAlgn="base" hangingPunct="1">
              <a:spcBef>
                <a:spcPct val="20000"/>
              </a:spcBef>
              <a:spcAft>
                <a:spcPct val="0"/>
              </a:spcAft>
              <a:buFont typeface="Arial" pitchFamily="34" charset="0"/>
              <a:buNone/>
              <a:defRPr sz="1000" kern="1200">
                <a:solidFill>
                  <a:srgbClr val="595959"/>
                </a:solidFill>
                <a:latin typeface="Helvetica"/>
                <a:ea typeface="MS PGothic" pitchFamily="34" charset="-128"/>
                <a:cs typeface="ＭＳ Ｐゴシック" charset="0"/>
              </a:defRPr>
            </a:lvl3pPr>
            <a:lvl4pPr marL="1371600" indent="0" algn="l" defTabSz="457200" rtl="0" eaLnBrk="1" fontAlgn="base" hangingPunct="1">
              <a:spcBef>
                <a:spcPct val="20000"/>
              </a:spcBef>
              <a:spcAft>
                <a:spcPct val="0"/>
              </a:spcAft>
              <a:buFont typeface="Arial" pitchFamily="34" charset="0"/>
              <a:buNone/>
              <a:defRPr sz="900" kern="1200">
                <a:solidFill>
                  <a:srgbClr val="595959"/>
                </a:solidFill>
                <a:latin typeface="Helvetica"/>
                <a:ea typeface="MS PGothic" pitchFamily="34" charset="-128"/>
                <a:cs typeface="ＭＳ Ｐゴシック" charset="0"/>
              </a:defRPr>
            </a:lvl4pPr>
            <a:lvl5pPr marL="1828800" indent="0" algn="l" defTabSz="457200" rtl="0" eaLnBrk="1" fontAlgn="base" hangingPunct="1">
              <a:spcBef>
                <a:spcPct val="20000"/>
              </a:spcBef>
              <a:spcAft>
                <a:spcPct val="0"/>
              </a:spcAft>
              <a:buFont typeface="Arial" pitchFamily="34" charset="0"/>
              <a:buNone/>
              <a:defRPr sz="900" kern="1200">
                <a:solidFill>
                  <a:srgbClr val="595959"/>
                </a:solidFill>
                <a:latin typeface="Helvetica"/>
                <a:ea typeface="MS PGothic" pitchFamily="34" charset="-128"/>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b="1" dirty="0" smtClean="0"/>
              <a:t>CMTF</a:t>
            </a:r>
            <a:r>
              <a:rPr lang="en-US" dirty="0" smtClean="0"/>
              <a:t> - an SRF Accelerator R&amp;D Test Facility that includes a </a:t>
            </a:r>
            <a:r>
              <a:rPr lang="en-US" dirty="0" err="1" smtClean="0"/>
              <a:t>Cryoplant</a:t>
            </a:r>
            <a:r>
              <a:rPr lang="en-US" dirty="0" smtClean="0"/>
              <a:t> and two </a:t>
            </a:r>
            <a:r>
              <a:rPr lang="en-US" dirty="0" err="1" smtClean="0"/>
              <a:t>cryomodule</a:t>
            </a:r>
            <a:r>
              <a:rPr lang="en-US" dirty="0" smtClean="0"/>
              <a:t> test stands -- PXIE and CMTS1</a:t>
            </a:r>
          </a:p>
        </p:txBody>
      </p:sp>
      <p:sp>
        <p:nvSpPr>
          <p:cNvPr id="3" name="Footer Placeholder 2"/>
          <p:cNvSpPr>
            <a:spLocks noGrp="1"/>
          </p:cNvSpPr>
          <p:nvPr>
            <p:ph type="ftr" sz="quarter" idx="17"/>
          </p:nvPr>
        </p:nvSpPr>
        <p:spPr/>
        <p:txBody>
          <a:bodyPr/>
          <a:lstStyle/>
          <a:p>
            <a:pPr>
              <a:defRPr/>
            </a:pPr>
            <a:r>
              <a:rPr lang="en-US" smtClean="0"/>
              <a:t>S. Nagaitsev| AD Test Facilities</a:t>
            </a:r>
            <a:endParaRPr lang="en-US" b="1" dirty="0"/>
          </a:p>
        </p:txBody>
      </p:sp>
    </p:spTree>
    <p:extLst>
      <p:ext uri="{BB962C8B-B14F-4D97-AF65-F5344CB8AC3E}">
        <p14:creationId xmlns:p14="http://schemas.microsoft.com/office/powerpoint/2010/main" val="2244865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A0/HBESL Test Facility</a:t>
            </a:r>
            <a:endParaRPr lang="en-US" dirty="0"/>
          </a:p>
        </p:txBody>
      </p:sp>
      <p:sp>
        <p:nvSpPr>
          <p:cNvPr id="4" name="Date Placeholder 3"/>
          <p:cNvSpPr>
            <a:spLocks noGrp="1"/>
          </p:cNvSpPr>
          <p:nvPr>
            <p:ph type="dt" sz="half" idx="16"/>
          </p:nvPr>
        </p:nvSpPr>
        <p:spPr/>
        <p:txBody>
          <a:bodyPr/>
          <a:lstStyle/>
          <a:p>
            <a:r>
              <a:rPr lang="en-US" altLang="en-US" smtClean="0"/>
              <a:t>17/3/2015</a:t>
            </a:r>
            <a:endParaRPr lang="en-US" altLang="en-US" dirty="0"/>
          </a:p>
        </p:txBody>
      </p:sp>
      <p:sp>
        <p:nvSpPr>
          <p:cNvPr id="6" name="Slide Number Placeholder 5"/>
          <p:cNvSpPr>
            <a:spLocks noGrp="1"/>
          </p:cNvSpPr>
          <p:nvPr>
            <p:ph type="sldNum" sz="quarter" idx="18"/>
          </p:nvPr>
        </p:nvSpPr>
        <p:spPr/>
        <p:txBody>
          <a:bodyPr/>
          <a:lstStyle/>
          <a:p>
            <a:fld id="{051FEDAF-D47E-4429-A4A7-0F6BFC471780}" type="slidenum">
              <a:rPr lang="en-US" altLang="en-US" smtClean="0"/>
              <a:pPr/>
              <a:t>12</a:t>
            </a:fld>
            <a:endParaRPr lang="en-US" altLang="en-US"/>
          </a:p>
        </p:txBody>
      </p:sp>
      <p:sp>
        <p:nvSpPr>
          <p:cNvPr id="9" name="Text Placeholder 6"/>
          <p:cNvSpPr>
            <a:spLocks noGrp="1"/>
          </p:cNvSpPr>
          <p:nvPr>
            <p:ph type="body" sz="half" idx="2"/>
          </p:nvPr>
        </p:nvSpPr>
        <p:spPr>
          <a:xfrm>
            <a:off x="228598" y="2493424"/>
            <a:ext cx="5951539" cy="1938876"/>
          </a:xfrm>
        </p:spPr>
        <p:txBody>
          <a:bodyPr/>
          <a:lstStyle/>
          <a:p>
            <a:r>
              <a:rPr lang="en-US" b="1" dirty="0" smtClean="0"/>
              <a:t>FY16</a:t>
            </a:r>
          </a:p>
          <a:p>
            <a:r>
              <a:rPr lang="en-US" dirty="0" smtClean="0"/>
              <a:t>• Operation of HBESL</a:t>
            </a:r>
          </a:p>
          <a:p>
            <a:r>
              <a:rPr lang="en-US" dirty="0"/>
              <a:t>• </a:t>
            </a:r>
            <a:r>
              <a:rPr lang="en-US" dirty="0" smtClean="0"/>
              <a:t>Conduct 3.9 GHz and misc. SRF cavity tests</a:t>
            </a:r>
          </a:p>
          <a:p>
            <a:r>
              <a:rPr lang="en-US" dirty="0"/>
              <a:t>• </a:t>
            </a:r>
            <a:r>
              <a:rPr lang="en-US" dirty="0" smtClean="0"/>
              <a:t>Coupler assembly &amp; testing for XFEL (funded by WFO with DESY)</a:t>
            </a:r>
          </a:p>
        </p:txBody>
      </p:sp>
      <p:sp>
        <p:nvSpPr>
          <p:cNvPr id="10" name="Text Placeholder 6"/>
          <p:cNvSpPr txBox="1">
            <a:spLocks/>
          </p:cNvSpPr>
          <p:nvPr/>
        </p:nvSpPr>
        <p:spPr>
          <a:xfrm>
            <a:off x="228600" y="4640059"/>
            <a:ext cx="5951539" cy="1253658"/>
          </a:xfrm>
          <a:prstGeom prst="rect">
            <a:avLst/>
          </a:prstGeom>
        </p:spPr>
        <p:txBody>
          <a:bodyPr lIns="0" tIns="0" rIns="0" bIns="0"/>
          <a:lstStyle>
            <a:lvl1pPr marL="0" indent="0" algn="l" defTabSz="457200" rtl="0" eaLnBrk="1" fontAlgn="base" hangingPunct="1">
              <a:spcBef>
                <a:spcPct val="20000"/>
              </a:spcBef>
              <a:spcAft>
                <a:spcPct val="0"/>
              </a:spcAft>
              <a:buFont typeface="Arial" pitchFamily="34" charset="0"/>
              <a:buNone/>
              <a:defRPr sz="2000" kern="1200">
                <a:solidFill>
                  <a:srgbClr val="505050"/>
                </a:solidFill>
                <a:latin typeface="Helvetica"/>
                <a:ea typeface="MS PGothic" pitchFamily="34" charset="-128"/>
                <a:cs typeface="ＭＳ Ｐゴシック" charset="0"/>
              </a:defRPr>
            </a:lvl1pPr>
            <a:lvl2pPr marL="457200" indent="0" algn="l" defTabSz="457200" rtl="0" eaLnBrk="1" fontAlgn="base" hangingPunct="1">
              <a:spcBef>
                <a:spcPct val="20000"/>
              </a:spcBef>
              <a:spcAft>
                <a:spcPct val="0"/>
              </a:spcAft>
              <a:buFont typeface="Arial" pitchFamily="34" charset="0"/>
              <a:buNone/>
              <a:defRPr sz="1200" kern="1200">
                <a:solidFill>
                  <a:srgbClr val="595959"/>
                </a:solidFill>
                <a:latin typeface="Helvetica"/>
                <a:ea typeface="MS PGothic" pitchFamily="34" charset="-128"/>
                <a:cs typeface="ＭＳ Ｐゴシック" charset="0"/>
              </a:defRPr>
            </a:lvl2pPr>
            <a:lvl3pPr marL="914400" indent="0" algn="l" defTabSz="457200" rtl="0" eaLnBrk="1" fontAlgn="base" hangingPunct="1">
              <a:spcBef>
                <a:spcPct val="20000"/>
              </a:spcBef>
              <a:spcAft>
                <a:spcPct val="0"/>
              </a:spcAft>
              <a:buFont typeface="Arial" pitchFamily="34" charset="0"/>
              <a:buNone/>
              <a:defRPr sz="1000" kern="1200">
                <a:solidFill>
                  <a:srgbClr val="595959"/>
                </a:solidFill>
                <a:latin typeface="Helvetica"/>
                <a:ea typeface="MS PGothic" pitchFamily="34" charset="-128"/>
                <a:cs typeface="ＭＳ Ｐゴシック" charset="0"/>
              </a:defRPr>
            </a:lvl3pPr>
            <a:lvl4pPr marL="1371600" indent="0" algn="l" defTabSz="457200" rtl="0" eaLnBrk="1" fontAlgn="base" hangingPunct="1">
              <a:spcBef>
                <a:spcPct val="20000"/>
              </a:spcBef>
              <a:spcAft>
                <a:spcPct val="0"/>
              </a:spcAft>
              <a:buFont typeface="Arial" pitchFamily="34" charset="0"/>
              <a:buNone/>
              <a:defRPr sz="900" kern="1200">
                <a:solidFill>
                  <a:srgbClr val="595959"/>
                </a:solidFill>
                <a:latin typeface="Helvetica"/>
                <a:ea typeface="MS PGothic" pitchFamily="34" charset="-128"/>
                <a:cs typeface="ＭＳ Ｐゴシック" charset="0"/>
              </a:defRPr>
            </a:lvl4pPr>
            <a:lvl5pPr marL="1828800" indent="0" algn="l" defTabSz="457200" rtl="0" eaLnBrk="1" fontAlgn="base" hangingPunct="1">
              <a:spcBef>
                <a:spcPct val="20000"/>
              </a:spcBef>
              <a:spcAft>
                <a:spcPct val="0"/>
              </a:spcAft>
              <a:buFont typeface="Arial" pitchFamily="34" charset="0"/>
              <a:buNone/>
              <a:defRPr sz="900" kern="1200">
                <a:solidFill>
                  <a:srgbClr val="595959"/>
                </a:solidFill>
                <a:latin typeface="Helvetica"/>
                <a:ea typeface="MS PGothic" pitchFamily="34" charset="-128"/>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b="1" dirty="0" smtClean="0"/>
              <a:t>FY17</a:t>
            </a:r>
          </a:p>
          <a:p>
            <a:r>
              <a:rPr lang="en-US" dirty="0" smtClean="0"/>
              <a:t>• All test activities relocated to other locations</a:t>
            </a:r>
          </a:p>
          <a:p>
            <a:r>
              <a:rPr lang="en-US" dirty="0" smtClean="0"/>
              <a:t>• Area repurposed to support AD vacuum operations</a:t>
            </a:r>
            <a:endParaRPr lang="en-US" dirty="0"/>
          </a:p>
        </p:txBody>
      </p:sp>
      <p:sp>
        <p:nvSpPr>
          <p:cNvPr id="11" name="Text Placeholder 6"/>
          <p:cNvSpPr txBox="1">
            <a:spLocks/>
          </p:cNvSpPr>
          <p:nvPr/>
        </p:nvSpPr>
        <p:spPr>
          <a:xfrm>
            <a:off x="228600" y="1043693"/>
            <a:ext cx="8686800" cy="1310031"/>
          </a:xfrm>
          <a:prstGeom prst="rect">
            <a:avLst/>
          </a:prstGeom>
        </p:spPr>
        <p:txBody>
          <a:bodyPr lIns="0" tIns="0" rIns="0" bIns="0"/>
          <a:lstStyle>
            <a:lvl1pPr marL="0" indent="0" algn="l" defTabSz="457200" rtl="0" eaLnBrk="1" fontAlgn="base" hangingPunct="1">
              <a:spcBef>
                <a:spcPct val="20000"/>
              </a:spcBef>
              <a:spcAft>
                <a:spcPct val="0"/>
              </a:spcAft>
              <a:buFont typeface="Arial" pitchFamily="34" charset="0"/>
              <a:buNone/>
              <a:defRPr sz="2000" kern="1200">
                <a:solidFill>
                  <a:srgbClr val="505050"/>
                </a:solidFill>
                <a:latin typeface="Helvetica"/>
                <a:ea typeface="MS PGothic" pitchFamily="34" charset="-128"/>
                <a:cs typeface="ＭＳ Ｐゴシック" charset="0"/>
              </a:defRPr>
            </a:lvl1pPr>
            <a:lvl2pPr marL="457200" indent="0" algn="l" defTabSz="457200" rtl="0" eaLnBrk="1" fontAlgn="base" hangingPunct="1">
              <a:spcBef>
                <a:spcPct val="20000"/>
              </a:spcBef>
              <a:spcAft>
                <a:spcPct val="0"/>
              </a:spcAft>
              <a:buFont typeface="Arial" pitchFamily="34" charset="0"/>
              <a:buNone/>
              <a:defRPr sz="1200" kern="1200">
                <a:solidFill>
                  <a:srgbClr val="595959"/>
                </a:solidFill>
                <a:latin typeface="Helvetica"/>
                <a:ea typeface="MS PGothic" pitchFamily="34" charset="-128"/>
                <a:cs typeface="ＭＳ Ｐゴシック" charset="0"/>
              </a:defRPr>
            </a:lvl2pPr>
            <a:lvl3pPr marL="914400" indent="0" algn="l" defTabSz="457200" rtl="0" eaLnBrk="1" fontAlgn="base" hangingPunct="1">
              <a:spcBef>
                <a:spcPct val="20000"/>
              </a:spcBef>
              <a:spcAft>
                <a:spcPct val="0"/>
              </a:spcAft>
              <a:buFont typeface="Arial" pitchFamily="34" charset="0"/>
              <a:buNone/>
              <a:defRPr sz="1000" kern="1200">
                <a:solidFill>
                  <a:srgbClr val="595959"/>
                </a:solidFill>
                <a:latin typeface="Helvetica"/>
                <a:ea typeface="MS PGothic" pitchFamily="34" charset="-128"/>
                <a:cs typeface="ＭＳ Ｐゴシック" charset="0"/>
              </a:defRPr>
            </a:lvl3pPr>
            <a:lvl4pPr marL="1371600" indent="0" algn="l" defTabSz="457200" rtl="0" eaLnBrk="1" fontAlgn="base" hangingPunct="1">
              <a:spcBef>
                <a:spcPct val="20000"/>
              </a:spcBef>
              <a:spcAft>
                <a:spcPct val="0"/>
              </a:spcAft>
              <a:buFont typeface="Arial" pitchFamily="34" charset="0"/>
              <a:buNone/>
              <a:defRPr sz="900" kern="1200">
                <a:solidFill>
                  <a:srgbClr val="595959"/>
                </a:solidFill>
                <a:latin typeface="Helvetica"/>
                <a:ea typeface="MS PGothic" pitchFamily="34" charset="-128"/>
                <a:cs typeface="ＭＳ Ｐゴシック" charset="0"/>
              </a:defRPr>
            </a:lvl4pPr>
            <a:lvl5pPr marL="1828800" indent="0" algn="l" defTabSz="457200" rtl="0" eaLnBrk="1" fontAlgn="base" hangingPunct="1">
              <a:spcBef>
                <a:spcPct val="20000"/>
              </a:spcBef>
              <a:spcAft>
                <a:spcPct val="0"/>
              </a:spcAft>
              <a:buFont typeface="Arial" pitchFamily="34" charset="0"/>
              <a:buNone/>
              <a:defRPr sz="900" kern="1200">
                <a:solidFill>
                  <a:srgbClr val="595959"/>
                </a:solidFill>
                <a:latin typeface="Helvetica"/>
                <a:ea typeface="MS PGothic" pitchFamily="34" charset="-128"/>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b="1" dirty="0" smtClean="0"/>
              <a:t>A0/HBESL – </a:t>
            </a:r>
            <a:r>
              <a:rPr lang="en-US" dirty="0" smtClean="0"/>
              <a:t>birthplace of many SRF activities at Fermilab, including first deliverable 3.9-GHz </a:t>
            </a:r>
            <a:r>
              <a:rPr lang="en-US" dirty="0" err="1" smtClean="0"/>
              <a:t>cryomodule</a:t>
            </a:r>
            <a:r>
              <a:rPr lang="en-US" dirty="0" smtClean="0"/>
              <a:t> to DESY/FLASH, 14 MeV </a:t>
            </a:r>
            <a:r>
              <a:rPr lang="en-US" dirty="0" err="1" smtClean="0"/>
              <a:t>photoinjector</a:t>
            </a:r>
            <a:r>
              <a:rPr lang="en-US" dirty="0" smtClean="0"/>
              <a:t> (now relocated to NML), High Brightness Electron Source Lab (HBESL), and  Clean room. </a:t>
            </a:r>
            <a:r>
              <a:rPr lang="en-US" dirty="0"/>
              <a:t>	</a:t>
            </a:r>
            <a:r>
              <a:rPr lang="en-US" dirty="0" smtClean="0"/>
              <a:t>  </a:t>
            </a: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08637" y="2353725"/>
            <a:ext cx="2506763" cy="1671175"/>
          </a:xfrm>
          <a:prstGeom prst="rect">
            <a:avLst/>
          </a:prstGeom>
        </p:spPr>
      </p:pic>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8637" y="4176095"/>
            <a:ext cx="2506763" cy="1671175"/>
          </a:xfrm>
          <a:prstGeom prst="rect">
            <a:avLst/>
          </a:prstGeom>
        </p:spPr>
      </p:pic>
      <p:sp>
        <p:nvSpPr>
          <p:cNvPr id="3" name="Footer Placeholder 2"/>
          <p:cNvSpPr>
            <a:spLocks noGrp="1"/>
          </p:cNvSpPr>
          <p:nvPr>
            <p:ph type="ftr" sz="quarter" idx="17"/>
          </p:nvPr>
        </p:nvSpPr>
        <p:spPr/>
        <p:txBody>
          <a:bodyPr/>
          <a:lstStyle/>
          <a:p>
            <a:pPr>
              <a:defRPr/>
            </a:pPr>
            <a:r>
              <a:rPr lang="en-US" smtClean="0"/>
              <a:t>S. Nagaitsev| AD Test Facilities</a:t>
            </a:r>
            <a:endParaRPr lang="en-US" b="1" dirty="0"/>
          </a:p>
        </p:txBody>
      </p:sp>
    </p:spTree>
    <p:extLst>
      <p:ext uri="{BB962C8B-B14F-4D97-AF65-F5344CB8AC3E}">
        <p14:creationId xmlns:p14="http://schemas.microsoft.com/office/powerpoint/2010/main" val="1462232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Muon</a:t>
            </a:r>
            <a:r>
              <a:rPr lang="en-US" dirty="0" smtClean="0"/>
              <a:t> Test Area (MTA)</a:t>
            </a:r>
            <a:endParaRPr lang="en-US" dirty="0"/>
          </a:p>
        </p:txBody>
      </p:sp>
      <p:sp>
        <p:nvSpPr>
          <p:cNvPr id="4" name="Date Placeholder 3"/>
          <p:cNvSpPr>
            <a:spLocks noGrp="1"/>
          </p:cNvSpPr>
          <p:nvPr>
            <p:ph type="dt" sz="half" idx="16"/>
          </p:nvPr>
        </p:nvSpPr>
        <p:spPr/>
        <p:txBody>
          <a:bodyPr/>
          <a:lstStyle/>
          <a:p>
            <a:r>
              <a:rPr lang="en-US" altLang="en-US" smtClean="0"/>
              <a:t>17/3/2015</a:t>
            </a:r>
            <a:endParaRPr lang="en-US" altLang="en-US" dirty="0"/>
          </a:p>
        </p:txBody>
      </p:sp>
      <p:sp>
        <p:nvSpPr>
          <p:cNvPr id="6" name="Slide Number Placeholder 5"/>
          <p:cNvSpPr>
            <a:spLocks noGrp="1"/>
          </p:cNvSpPr>
          <p:nvPr>
            <p:ph type="sldNum" sz="quarter" idx="18"/>
          </p:nvPr>
        </p:nvSpPr>
        <p:spPr/>
        <p:txBody>
          <a:bodyPr/>
          <a:lstStyle/>
          <a:p>
            <a:fld id="{051FEDAF-D47E-4429-A4A7-0F6BFC471780}" type="slidenum">
              <a:rPr lang="en-US" altLang="en-US" smtClean="0"/>
              <a:pPr/>
              <a:t>13</a:t>
            </a:fld>
            <a:endParaRPr lang="en-US" altLang="en-US"/>
          </a:p>
        </p:txBody>
      </p:sp>
      <p:sp>
        <p:nvSpPr>
          <p:cNvPr id="10" name="Text Placeholder 6"/>
          <p:cNvSpPr>
            <a:spLocks noGrp="1"/>
          </p:cNvSpPr>
          <p:nvPr>
            <p:ph type="body" sz="half" idx="2"/>
          </p:nvPr>
        </p:nvSpPr>
        <p:spPr>
          <a:xfrm>
            <a:off x="228598" y="2004679"/>
            <a:ext cx="3867825" cy="2182047"/>
          </a:xfrm>
        </p:spPr>
        <p:txBody>
          <a:bodyPr/>
          <a:lstStyle/>
          <a:p>
            <a:r>
              <a:rPr lang="en-US" b="1" dirty="0" smtClean="0"/>
              <a:t>FY16</a:t>
            </a:r>
            <a:endParaRPr lang="en-US" dirty="0" smtClean="0"/>
          </a:p>
          <a:p>
            <a:pPr marL="342900" indent="-342900">
              <a:buFont typeface="Arial"/>
              <a:buChar char="•"/>
            </a:pPr>
            <a:r>
              <a:rPr lang="en-US" dirty="0"/>
              <a:t>T</a:t>
            </a:r>
            <a:r>
              <a:rPr lang="en-US" dirty="0" smtClean="0"/>
              <a:t>hru Mar 31,2016 – MAP fully</a:t>
            </a:r>
            <a:br>
              <a:rPr lang="en-US" dirty="0" smtClean="0"/>
            </a:br>
            <a:r>
              <a:rPr lang="en-US" dirty="0" smtClean="0"/>
              <a:t>supports facility operations</a:t>
            </a:r>
          </a:p>
          <a:p>
            <a:pPr marL="800100" lvl="1" indent="-342900">
              <a:buFont typeface="Arial"/>
              <a:buChar char="•"/>
            </a:pPr>
            <a:r>
              <a:rPr lang="en-US" dirty="0" smtClean="0"/>
              <a:t>Focus on MICE RF Module Characterization</a:t>
            </a:r>
          </a:p>
          <a:p>
            <a:pPr marL="342900" indent="-342900">
              <a:buFont typeface="Arial"/>
              <a:buChar char="•"/>
            </a:pPr>
            <a:r>
              <a:rPr lang="en-US" dirty="0" smtClean="0"/>
              <a:t>Apr 1, 2016 onwards </a:t>
            </a:r>
            <a:r>
              <a:rPr lang="en-US" dirty="0" smtClean="0">
                <a:latin typeface="Wingdings 3" charset="2"/>
                <a:cs typeface="Wingdings 3" charset="2"/>
              </a:rPr>
              <a:t>a</a:t>
            </a:r>
            <a:r>
              <a:rPr lang="en-US" dirty="0" smtClean="0"/>
              <a:t> </a:t>
            </a:r>
            <a:br>
              <a:rPr lang="en-US" dirty="0" smtClean="0"/>
            </a:br>
            <a:r>
              <a:rPr lang="en-US" dirty="0" smtClean="0"/>
              <a:t>AD Test Facility for detector development (in B-field, with beam) &amp; high gradient RF R&amp;D</a:t>
            </a:r>
          </a:p>
          <a:p>
            <a:pPr lvl="1"/>
            <a:endParaRPr lang="en-US" dirty="0"/>
          </a:p>
          <a:p>
            <a:endParaRPr lang="en-US" dirty="0"/>
          </a:p>
        </p:txBody>
      </p:sp>
      <p:pic>
        <p:nvPicPr>
          <p:cNvPr id="11" name="Content Placeholder 2"/>
          <p:cNvPicPr>
            <a:picLocks noGrp="1" noChangeAspect="1"/>
          </p:cNvPicPr>
          <p:nvPr>
            <p:ph sz="half" idx="15"/>
          </p:nvPr>
        </p:nvPicPr>
        <p:blipFill>
          <a:blip r:embed="rId2" cstate="screen">
            <a:extLst>
              <a:ext uri="{28A0092B-C50C-407E-A947-70E740481C1C}">
                <a14:useLocalDpi xmlns:a14="http://schemas.microsoft.com/office/drawing/2010/main"/>
              </a:ext>
            </a:extLst>
          </a:blip>
          <a:stretch>
            <a:fillRect/>
          </a:stretch>
        </p:blipFill>
        <p:spPr>
          <a:xfrm>
            <a:off x="4096424" y="2101300"/>
            <a:ext cx="5030787" cy="3353858"/>
          </a:xfrm>
        </p:spPr>
      </p:pic>
      <p:sp>
        <p:nvSpPr>
          <p:cNvPr id="12" name="Text Placeholder 6"/>
          <p:cNvSpPr txBox="1">
            <a:spLocks/>
          </p:cNvSpPr>
          <p:nvPr/>
        </p:nvSpPr>
        <p:spPr>
          <a:xfrm>
            <a:off x="228600" y="1043694"/>
            <a:ext cx="8686800" cy="811266"/>
          </a:xfrm>
          <a:prstGeom prst="rect">
            <a:avLst/>
          </a:prstGeom>
        </p:spPr>
        <p:txBody>
          <a:bodyPr lIns="0" tIns="0" rIns="0" bIns="0"/>
          <a:lstStyle>
            <a:lvl1pPr marL="0" indent="0" algn="l" defTabSz="457200" rtl="0" eaLnBrk="1" fontAlgn="base" hangingPunct="1">
              <a:spcBef>
                <a:spcPct val="20000"/>
              </a:spcBef>
              <a:spcAft>
                <a:spcPct val="0"/>
              </a:spcAft>
              <a:buFont typeface="Arial" pitchFamily="34" charset="0"/>
              <a:buNone/>
              <a:defRPr sz="2000" kern="1200">
                <a:solidFill>
                  <a:srgbClr val="505050"/>
                </a:solidFill>
                <a:latin typeface="Helvetica"/>
                <a:ea typeface="MS PGothic" pitchFamily="34" charset="-128"/>
                <a:cs typeface="ＭＳ Ｐゴシック" charset="0"/>
              </a:defRPr>
            </a:lvl1pPr>
            <a:lvl2pPr marL="457200" indent="0" algn="l" defTabSz="457200" rtl="0" eaLnBrk="1" fontAlgn="base" hangingPunct="1">
              <a:spcBef>
                <a:spcPct val="20000"/>
              </a:spcBef>
              <a:spcAft>
                <a:spcPct val="0"/>
              </a:spcAft>
              <a:buFont typeface="Arial" pitchFamily="34" charset="0"/>
              <a:buNone/>
              <a:defRPr sz="1200" kern="1200">
                <a:solidFill>
                  <a:srgbClr val="595959"/>
                </a:solidFill>
                <a:latin typeface="Helvetica"/>
                <a:ea typeface="MS PGothic" pitchFamily="34" charset="-128"/>
                <a:cs typeface="ＭＳ Ｐゴシック" charset="0"/>
              </a:defRPr>
            </a:lvl2pPr>
            <a:lvl3pPr marL="914400" indent="0" algn="l" defTabSz="457200" rtl="0" eaLnBrk="1" fontAlgn="base" hangingPunct="1">
              <a:spcBef>
                <a:spcPct val="20000"/>
              </a:spcBef>
              <a:spcAft>
                <a:spcPct val="0"/>
              </a:spcAft>
              <a:buFont typeface="Arial" pitchFamily="34" charset="0"/>
              <a:buNone/>
              <a:defRPr sz="1000" kern="1200">
                <a:solidFill>
                  <a:srgbClr val="595959"/>
                </a:solidFill>
                <a:latin typeface="Helvetica"/>
                <a:ea typeface="MS PGothic" pitchFamily="34" charset="-128"/>
                <a:cs typeface="ＭＳ Ｐゴシック" charset="0"/>
              </a:defRPr>
            </a:lvl3pPr>
            <a:lvl4pPr marL="1371600" indent="0" algn="l" defTabSz="457200" rtl="0" eaLnBrk="1" fontAlgn="base" hangingPunct="1">
              <a:spcBef>
                <a:spcPct val="20000"/>
              </a:spcBef>
              <a:spcAft>
                <a:spcPct val="0"/>
              </a:spcAft>
              <a:buFont typeface="Arial" pitchFamily="34" charset="0"/>
              <a:buNone/>
              <a:defRPr sz="900" kern="1200">
                <a:solidFill>
                  <a:srgbClr val="595959"/>
                </a:solidFill>
                <a:latin typeface="Helvetica"/>
                <a:ea typeface="MS PGothic" pitchFamily="34" charset="-128"/>
                <a:cs typeface="ＭＳ Ｐゴシック" charset="0"/>
              </a:defRPr>
            </a:lvl4pPr>
            <a:lvl5pPr marL="1828800" indent="0" algn="l" defTabSz="457200" rtl="0" eaLnBrk="1" fontAlgn="base" hangingPunct="1">
              <a:spcBef>
                <a:spcPct val="20000"/>
              </a:spcBef>
              <a:spcAft>
                <a:spcPct val="0"/>
              </a:spcAft>
              <a:buFont typeface="Arial" pitchFamily="34" charset="0"/>
              <a:buNone/>
              <a:defRPr sz="900" kern="1200">
                <a:solidFill>
                  <a:srgbClr val="595959"/>
                </a:solidFill>
                <a:latin typeface="Helvetica"/>
                <a:ea typeface="MS PGothic" pitchFamily="34" charset="-128"/>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b="1" dirty="0" smtClean="0"/>
              <a:t>MTA –</a:t>
            </a:r>
            <a:r>
              <a:rPr lang="en-US" dirty="0" smtClean="0"/>
              <a:t> Test facility to provide RF test capability in high magnetic fields and to deliver Linac beam for RF and detector testing.  Supports separate as well as combined beam and magnetic field testing.</a:t>
            </a:r>
          </a:p>
        </p:txBody>
      </p:sp>
      <p:sp>
        <p:nvSpPr>
          <p:cNvPr id="13" name="Text Placeholder 6"/>
          <p:cNvSpPr txBox="1">
            <a:spLocks/>
          </p:cNvSpPr>
          <p:nvPr/>
        </p:nvSpPr>
        <p:spPr>
          <a:xfrm>
            <a:off x="232168" y="4563732"/>
            <a:ext cx="3867825" cy="1779436"/>
          </a:xfrm>
          <a:prstGeom prst="rect">
            <a:avLst/>
          </a:prstGeom>
        </p:spPr>
        <p:txBody>
          <a:bodyPr lIns="0" tIns="0" rIns="0" bIns="0"/>
          <a:lstStyle>
            <a:lvl1pPr marL="0" indent="0" algn="l" defTabSz="457200" rtl="0" eaLnBrk="1" fontAlgn="base" hangingPunct="1">
              <a:spcBef>
                <a:spcPct val="20000"/>
              </a:spcBef>
              <a:spcAft>
                <a:spcPct val="0"/>
              </a:spcAft>
              <a:buFont typeface="Arial" pitchFamily="34" charset="0"/>
              <a:buNone/>
              <a:defRPr sz="2000" kern="1200">
                <a:solidFill>
                  <a:srgbClr val="505050"/>
                </a:solidFill>
                <a:latin typeface="Helvetica"/>
                <a:ea typeface="MS PGothic" pitchFamily="34" charset="-128"/>
                <a:cs typeface="ＭＳ Ｐゴシック" charset="0"/>
              </a:defRPr>
            </a:lvl1pPr>
            <a:lvl2pPr marL="457200" indent="0" algn="l" defTabSz="457200" rtl="0" eaLnBrk="1" fontAlgn="base" hangingPunct="1">
              <a:spcBef>
                <a:spcPct val="20000"/>
              </a:spcBef>
              <a:spcAft>
                <a:spcPct val="0"/>
              </a:spcAft>
              <a:buFont typeface="Arial" pitchFamily="34" charset="0"/>
              <a:buNone/>
              <a:defRPr sz="1200" kern="1200">
                <a:solidFill>
                  <a:srgbClr val="595959"/>
                </a:solidFill>
                <a:latin typeface="Helvetica"/>
                <a:ea typeface="MS PGothic" pitchFamily="34" charset="-128"/>
                <a:cs typeface="ＭＳ Ｐゴシック" charset="0"/>
              </a:defRPr>
            </a:lvl2pPr>
            <a:lvl3pPr marL="914400" indent="0" algn="l" defTabSz="457200" rtl="0" eaLnBrk="1" fontAlgn="base" hangingPunct="1">
              <a:spcBef>
                <a:spcPct val="20000"/>
              </a:spcBef>
              <a:spcAft>
                <a:spcPct val="0"/>
              </a:spcAft>
              <a:buFont typeface="Arial" pitchFamily="34" charset="0"/>
              <a:buNone/>
              <a:defRPr sz="1000" kern="1200">
                <a:solidFill>
                  <a:srgbClr val="595959"/>
                </a:solidFill>
                <a:latin typeface="Helvetica"/>
                <a:ea typeface="MS PGothic" pitchFamily="34" charset="-128"/>
                <a:cs typeface="ＭＳ Ｐゴシック" charset="0"/>
              </a:defRPr>
            </a:lvl3pPr>
            <a:lvl4pPr marL="1371600" indent="0" algn="l" defTabSz="457200" rtl="0" eaLnBrk="1" fontAlgn="base" hangingPunct="1">
              <a:spcBef>
                <a:spcPct val="20000"/>
              </a:spcBef>
              <a:spcAft>
                <a:spcPct val="0"/>
              </a:spcAft>
              <a:buFont typeface="Arial" pitchFamily="34" charset="0"/>
              <a:buNone/>
              <a:defRPr sz="900" kern="1200">
                <a:solidFill>
                  <a:srgbClr val="595959"/>
                </a:solidFill>
                <a:latin typeface="Helvetica"/>
                <a:ea typeface="MS PGothic" pitchFamily="34" charset="-128"/>
                <a:cs typeface="ＭＳ Ｐゴシック" charset="0"/>
              </a:defRPr>
            </a:lvl4pPr>
            <a:lvl5pPr marL="1828800" indent="0" algn="l" defTabSz="457200" rtl="0" eaLnBrk="1" fontAlgn="base" hangingPunct="1">
              <a:spcBef>
                <a:spcPct val="20000"/>
              </a:spcBef>
              <a:spcAft>
                <a:spcPct val="0"/>
              </a:spcAft>
              <a:buFont typeface="Arial" pitchFamily="34" charset="0"/>
              <a:buNone/>
              <a:defRPr sz="900" kern="1200">
                <a:solidFill>
                  <a:srgbClr val="595959"/>
                </a:solidFill>
                <a:latin typeface="Helvetica"/>
                <a:ea typeface="MS PGothic" pitchFamily="34" charset="-128"/>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b="1" dirty="0" smtClean="0"/>
              <a:t>FY17</a:t>
            </a:r>
            <a:endParaRPr lang="en-US" dirty="0" smtClean="0"/>
          </a:p>
          <a:p>
            <a:pPr marL="342900" indent="-342900">
              <a:buFont typeface="Arial"/>
              <a:buChar char="•"/>
            </a:pPr>
            <a:r>
              <a:rPr lang="en-US" dirty="0" smtClean="0"/>
              <a:t>Ongoing operation for detector development &amp; high gradient RF R&amp;D</a:t>
            </a:r>
          </a:p>
        </p:txBody>
      </p:sp>
      <p:sp>
        <p:nvSpPr>
          <p:cNvPr id="14" name="Footer Placeholder 13"/>
          <p:cNvSpPr>
            <a:spLocks noGrp="1"/>
          </p:cNvSpPr>
          <p:nvPr>
            <p:ph type="ftr" sz="quarter" idx="17"/>
          </p:nvPr>
        </p:nvSpPr>
        <p:spPr/>
        <p:txBody>
          <a:bodyPr/>
          <a:lstStyle/>
          <a:p>
            <a:pPr>
              <a:defRPr/>
            </a:pPr>
            <a:r>
              <a:rPr lang="en-US" smtClean="0"/>
              <a:t>S. Nagaitsev| AD Test Facilities</a:t>
            </a:r>
            <a:endParaRPr lang="en-US" b="1" dirty="0"/>
          </a:p>
        </p:txBody>
      </p:sp>
    </p:spTree>
    <p:extLst>
      <p:ext uri="{BB962C8B-B14F-4D97-AF65-F5344CB8AC3E}">
        <p14:creationId xmlns:p14="http://schemas.microsoft.com/office/powerpoint/2010/main" val="2061425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ltLang="en-US" smtClean="0"/>
              <a:t>17/3/2015</a:t>
            </a:r>
            <a:endParaRPr lang="en-US" altLang="en-US" dirty="0"/>
          </a:p>
        </p:txBody>
      </p:sp>
      <p:sp>
        <p:nvSpPr>
          <p:cNvPr id="6" name="Footer Placeholder 5"/>
          <p:cNvSpPr>
            <a:spLocks noGrp="1"/>
          </p:cNvSpPr>
          <p:nvPr>
            <p:ph type="ftr" sz="quarter" idx="11"/>
          </p:nvPr>
        </p:nvSpPr>
        <p:spPr/>
        <p:txBody>
          <a:bodyPr/>
          <a:lstStyle/>
          <a:p>
            <a:pPr>
              <a:defRPr/>
            </a:pPr>
            <a:r>
              <a:rPr lang="en-US" smtClean="0"/>
              <a:t>S. Nagaitsev| AD Test Facilities</a:t>
            </a:r>
            <a:endParaRPr lang="en-US" b="1" dirty="0"/>
          </a:p>
        </p:txBody>
      </p:sp>
      <p:sp>
        <p:nvSpPr>
          <p:cNvPr id="7" name="Slide Number Placeholder 6"/>
          <p:cNvSpPr>
            <a:spLocks noGrp="1"/>
          </p:cNvSpPr>
          <p:nvPr>
            <p:ph type="sldNum" sz="quarter" idx="12"/>
          </p:nvPr>
        </p:nvSpPr>
        <p:spPr/>
        <p:txBody>
          <a:bodyPr/>
          <a:lstStyle/>
          <a:p>
            <a:fld id="{73E3D74D-0048-4A3B-98AB-1A0E9C3EAB32}" type="slidenum">
              <a:rPr lang="en-US" altLang="en-US" smtClean="0"/>
              <a:pPr/>
              <a:t>14</a:t>
            </a:fld>
            <a:endParaRPr lang="en-US"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50" y="539458"/>
            <a:ext cx="6405235" cy="5783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4276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 test facilities</a:t>
            </a:r>
            <a:endParaRPr lang="en-US" dirty="0"/>
          </a:p>
        </p:txBody>
      </p:sp>
      <p:sp>
        <p:nvSpPr>
          <p:cNvPr id="3" name="Content Placeholder 2"/>
          <p:cNvSpPr>
            <a:spLocks noGrp="1"/>
          </p:cNvSpPr>
          <p:nvPr>
            <p:ph idx="1"/>
          </p:nvPr>
        </p:nvSpPr>
        <p:spPr/>
        <p:txBody>
          <a:bodyPr/>
          <a:lstStyle/>
          <a:p>
            <a:r>
              <a:rPr lang="en-US" dirty="0" smtClean="0"/>
              <a:t>Three categories:</a:t>
            </a:r>
          </a:p>
          <a:p>
            <a:pPr lvl="1"/>
            <a:r>
              <a:rPr lang="en-US" dirty="0" smtClean="0"/>
              <a:t>Common </a:t>
            </a:r>
            <a:r>
              <a:rPr lang="en-US" dirty="0" err="1" smtClean="0"/>
              <a:t>cryo</a:t>
            </a:r>
            <a:r>
              <a:rPr lang="en-US" dirty="0" smtClean="0"/>
              <a:t> infrastructure (ops, maintenance and upgrades);</a:t>
            </a:r>
          </a:p>
          <a:p>
            <a:pPr lvl="1"/>
            <a:r>
              <a:rPr lang="en-US" dirty="0" smtClean="0"/>
              <a:t>Facilities ops in support of SRF fabrication and testing;</a:t>
            </a:r>
          </a:p>
          <a:p>
            <a:pPr lvl="1"/>
            <a:r>
              <a:rPr lang="en-US" dirty="0" smtClean="0"/>
              <a:t>Beam-based test facilities (ops) for Accelerator Science, GARD, and project-specific R&amp;D</a:t>
            </a:r>
            <a:endParaRPr lang="en-US" dirty="0"/>
          </a:p>
        </p:txBody>
      </p:sp>
      <p:sp>
        <p:nvSpPr>
          <p:cNvPr id="4" name="Date Placeholder 3"/>
          <p:cNvSpPr>
            <a:spLocks noGrp="1"/>
          </p:cNvSpPr>
          <p:nvPr>
            <p:ph type="dt" sz="half" idx="10"/>
          </p:nvPr>
        </p:nvSpPr>
        <p:spPr/>
        <p:txBody>
          <a:bodyPr/>
          <a:lstStyle/>
          <a:p>
            <a:r>
              <a:rPr lang="en-US" altLang="en-US" smtClean="0"/>
              <a:t>17/3/2015</a:t>
            </a:r>
            <a:endParaRPr lang="en-US" altLang="en-US" dirty="0"/>
          </a:p>
        </p:txBody>
      </p:sp>
      <p:sp>
        <p:nvSpPr>
          <p:cNvPr id="5" name="Footer Placeholder 4"/>
          <p:cNvSpPr>
            <a:spLocks noGrp="1"/>
          </p:cNvSpPr>
          <p:nvPr>
            <p:ph type="ftr" sz="quarter" idx="11"/>
          </p:nvPr>
        </p:nvSpPr>
        <p:spPr/>
        <p:txBody>
          <a:bodyPr/>
          <a:lstStyle/>
          <a:p>
            <a:pPr>
              <a:defRPr/>
            </a:pPr>
            <a:r>
              <a:rPr lang="en-US" smtClean="0"/>
              <a:t>S. Nagaitsev| AD Test Facilities</a:t>
            </a:r>
            <a:endParaRPr lang="en-US" b="1" dirty="0"/>
          </a:p>
        </p:txBody>
      </p:sp>
      <p:sp>
        <p:nvSpPr>
          <p:cNvPr id="6" name="Slide Number Placeholder 5"/>
          <p:cNvSpPr>
            <a:spLocks noGrp="1"/>
          </p:cNvSpPr>
          <p:nvPr>
            <p:ph type="sldNum" sz="quarter" idx="12"/>
          </p:nvPr>
        </p:nvSpPr>
        <p:spPr/>
        <p:txBody>
          <a:bodyPr/>
          <a:lstStyle/>
          <a:p>
            <a:fld id="{051FEDAF-D47E-4429-A4A7-0F6BFC471780}" type="slidenum">
              <a:rPr lang="en-US" altLang="en-US" smtClean="0"/>
              <a:pPr/>
              <a:t>2</a:t>
            </a:fld>
            <a:endParaRPr lang="en-US" altLang="en-US"/>
          </a:p>
        </p:txBody>
      </p:sp>
    </p:spTree>
    <p:extLst>
      <p:ext uri="{BB962C8B-B14F-4D97-AF65-F5344CB8AC3E}">
        <p14:creationId xmlns:p14="http://schemas.microsoft.com/office/powerpoint/2010/main" val="1517639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2"/>
          <p:cNvSpPr>
            <a:spLocks noGrp="1"/>
          </p:cNvSpPr>
          <p:nvPr>
            <p:ph type="dt" sz="quarter" idx="14"/>
          </p:nvPr>
        </p:nvSpPr>
        <p:spPr>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900" smtClean="0">
                <a:solidFill>
                  <a:srgbClr val="004C97"/>
                </a:solidFill>
                <a:latin typeface="Helvetica" pitchFamily="124" charset="0"/>
              </a:rPr>
              <a:t>17/3/2015</a:t>
            </a:r>
            <a:endParaRPr lang="en-US" altLang="en-US" sz="900">
              <a:solidFill>
                <a:srgbClr val="004C97"/>
              </a:solidFill>
              <a:latin typeface="Helvetica" pitchFamily="124" charset="0"/>
            </a:endParaRPr>
          </a:p>
        </p:txBody>
      </p:sp>
      <p:sp>
        <p:nvSpPr>
          <p:cNvPr id="18436" name="Slide Number Placeholder 4"/>
          <p:cNvSpPr>
            <a:spLocks noGrp="1"/>
          </p:cNvSpPr>
          <p:nvPr>
            <p:ph type="sldNum" sz="quarter" idx="16"/>
          </p:nvPr>
        </p:nvSpPr>
        <p:spPr>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0FA2C25C-482E-4483-B240-9B438FD4E76C}" type="slidenum">
              <a:rPr lang="en-US" altLang="en-US" sz="900">
                <a:solidFill>
                  <a:srgbClr val="004C97"/>
                </a:solidFill>
                <a:latin typeface="Helvetica" pitchFamily="124" charset="0"/>
              </a:rPr>
              <a:pPr eaLnBrk="1" hangingPunct="1"/>
              <a:t>3</a:t>
            </a:fld>
            <a:endParaRPr lang="en-US" altLang="en-US" sz="900">
              <a:solidFill>
                <a:srgbClr val="004C97"/>
              </a:solidFill>
              <a:latin typeface="Helvetica" pitchFamily="124" charset="0"/>
            </a:endParaRPr>
          </a:p>
        </p:txBody>
      </p:sp>
      <p:grpSp>
        <p:nvGrpSpPr>
          <p:cNvPr id="2" name="Group 1"/>
          <p:cNvGrpSpPr/>
          <p:nvPr/>
        </p:nvGrpSpPr>
        <p:grpSpPr>
          <a:xfrm>
            <a:off x="2974797" y="103188"/>
            <a:ext cx="4622964" cy="6572250"/>
            <a:chOff x="2974797" y="103188"/>
            <a:chExt cx="4622964" cy="6572250"/>
          </a:xfrm>
        </p:grpSpPr>
        <p:grpSp>
          <p:nvGrpSpPr>
            <p:cNvPr id="6" name="Group 5"/>
            <p:cNvGrpSpPr/>
            <p:nvPr/>
          </p:nvGrpSpPr>
          <p:grpSpPr>
            <a:xfrm>
              <a:off x="2974797" y="103188"/>
              <a:ext cx="4622964" cy="6572250"/>
              <a:chOff x="2904459" y="103188"/>
              <a:chExt cx="4622964" cy="657225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04459" y="103188"/>
                <a:ext cx="4572000" cy="657225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2"/>
              <p:cNvSpPr txBox="1">
                <a:spLocks noChangeArrowheads="1"/>
              </p:cNvSpPr>
              <p:nvPr/>
            </p:nvSpPr>
            <p:spPr bwMode="auto">
              <a:xfrm>
                <a:off x="6404471" y="934671"/>
                <a:ext cx="664544"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Calibri" pitchFamily="34" charset="0"/>
                    <a:ea typeface="MS PGothic" pitchFamily="34" charset="-128"/>
                    <a:cs typeface="Times New Roman" pitchFamily="18" charset="0"/>
                  </a:rPr>
                  <a:t>CMTF</a:t>
                </a:r>
                <a:endParaRPr kumimoji="0" lang="en-US" altLang="en-US" sz="2400" b="0" i="0" u="none" strike="noStrike" cap="none" normalizeH="0" baseline="0" dirty="0" smtClean="0">
                  <a:ln>
                    <a:noFill/>
                  </a:ln>
                  <a:solidFill>
                    <a:schemeClr val="tx1"/>
                  </a:solidFill>
                  <a:effectLst/>
                  <a:latin typeface="Calibri" pitchFamily="34" charset="0"/>
                  <a:ea typeface="MS PGothic" pitchFamily="34" charset="-128"/>
                </a:endParaRPr>
              </a:p>
            </p:txBody>
          </p:sp>
          <p:sp>
            <p:nvSpPr>
              <p:cNvPr id="9" name="Text Box 20"/>
              <p:cNvSpPr txBox="1">
                <a:spLocks noChangeArrowheads="1"/>
              </p:cNvSpPr>
              <p:nvPr/>
            </p:nvSpPr>
            <p:spPr bwMode="auto">
              <a:xfrm>
                <a:off x="6941636" y="1444995"/>
                <a:ext cx="5857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Calibri" pitchFamily="34" charset="0"/>
                    <a:ea typeface="MS PGothic" pitchFamily="34" charset="-128"/>
                    <a:cs typeface="Times New Roman" pitchFamily="18" charset="0"/>
                  </a:rPr>
                  <a:t>NML</a:t>
                </a:r>
                <a:endParaRPr kumimoji="0" lang="en-US" altLang="en-US" sz="2400" b="0" i="0" u="none" strike="noStrike" cap="none" normalizeH="0" baseline="0" dirty="0" smtClean="0">
                  <a:ln>
                    <a:noFill/>
                  </a:ln>
                  <a:solidFill>
                    <a:schemeClr val="tx1"/>
                  </a:solidFill>
                  <a:effectLst/>
                  <a:latin typeface="Calibri" pitchFamily="34" charset="0"/>
                  <a:ea typeface="MS PGothic" pitchFamily="34" charset="-128"/>
                </a:endParaRPr>
              </a:p>
            </p:txBody>
          </p:sp>
          <p:sp>
            <p:nvSpPr>
              <p:cNvPr id="10" name="Text Box 18"/>
              <p:cNvSpPr txBox="1">
                <a:spLocks noChangeArrowheads="1"/>
              </p:cNvSpPr>
              <p:nvPr/>
            </p:nvSpPr>
            <p:spPr bwMode="auto">
              <a:xfrm>
                <a:off x="5252835" y="2006477"/>
                <a:ext cx="6175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Calibri" pitchFamily="34" charset="0"/>
                    <a:ea typeface="MS PGothic" pitchFamily="34" charset="-128"/>
                    <a:cs typeface="Times New Roman" pitchFamily="18" charset="0"/>
                  </a:rPr>
                  <a:t>MDB</a:t>
                </a:r>
                <a:endParaRPr kumimoji="0" lang="en-US" altLang="en-US" sz="2400" b="0" i="0" u="none" strike="noStrike" cap="none" normalizeH="0" baseline="0" dirty="0" smtClean="0">
                  <a:ln>
                    <a:noFill/>
                  </a:ln>
                  <a:solidFill>
                    <a:schemeClr val="tx1"/>
                  </a:solidFill>
                  <a:effectLst/>
                  <a:latin typeface="Calibri" pitchFamily="34" charset="0"/>
                  <a:ea typeface="MS PGothic" pitchFamily="34" charset="-128"/>
                </a:endParaRPr>
              </a:p>
            </p:txBody>
          </p:sp>
          <p:sp>
            <p:nvSpPr>
              <p:cNvPr id="12" name="Text Box 16"/>
              <p:cNvSpPr txBox="1">
                <a:spLocks noChangeArrowheads="1"/>
              </p:cNvSpPr>
              <p:nvPr/>
            </p:nvSpPr>
            <p:spPr bwMode="auto">
              <a:xfrm>
                <a:off x="3966659" y="3886067"/>
                <a:ext cx="6397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Calibri" pitchFamily="34" charset="0"/>
                    <a:ea typeface="MS PGothic" pitchFamily="34" charset="-128"/>
                    <a:cs typeface="Times New Roman" pitchFamily="18" charset="0"/>
                  </a:rPr>
                  <a:t>MTA</a:t>
                </a:r>
                <a:endParaRPr kumimoji="0" lang="en-US" altLang="en-US" sz="2400" b="0" i="0" u="none" strike="noStrike" cap="none" normalizeH="0" baseline="0" dirty="0" smtClean="0">
                  <a:ln>
                    <a:noFill/>
                  </a:ln>
                  <a:solidFill>
                    <a:schemeClr val="tx1"/>
                  </a:solidFill>
                  <a:effectLst/>
                  <a:latin typeface="Calibri" pitchFamily="34" charset="0"/>
                  <a:ea typeface="MS PGothic" pitchFamily="34" charset="-128"/>
                </a:endParaRPr>
              </a:p>
            </p:txBody>
          </p:sp>
          <p:sp>
            <p:nvSpPr>
              <p:cNvPr id="16" name="AutoShape 12"/>
              <p:cNvSpPr>
                <a:spLocks noChangeArrowheads="1"/>
              </p:cNvSpPr>
              <p:nvPr/>
            </p:nvSpPr>
            <p:spPr bwMode="auto">
              <a:xfrm>
                <a:off x="4328017" y="4152900"/>
                <a:ext cx="158750" cy="15875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AutoShape 10"/>
              <p:cNvSpPr>
                <a:spLocks noChangeArrowheads="1"/>
              </p:cNvSpPr>
              <p:nvPr/>
            </p:nvSpPr>
            <p:spPr bwMode="auto">
              <a:xfrm>
                <a:off x="5502988" y="3478212"/>
                <a:ext cx="158750" cy="15875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AutoShape 9"/>
              <p:cNvSpPr>
                <a:spLocks noChangeArrowheads="1"/>
              </p:cNvSpPr>
              <p:nvPr/>
            </p:nvSpPr>
            <p:spPr bwMode="auto">
              <a:xfrm>
                <a:off x="5831993" y="2141538"/>
                <a:ext cx="158750" cy="15875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AutoShape 8"/>
              <p:cNvSpPr>
                <a:spLocks noChangeArrowheads="1"/>
              </p:cNvSpPr>
              <p:nvPr/>
            </p:nvSpPr>
            <p:spPr bwMode="auto">
              <a:xfrm>
                <a:off x="7038979" y="1279525"/>
                <a:ext cx="158750" cy="15875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AutoShape 7"/>
              <p:cNvSpPr>
                <a:spLocks noChangeArrowheads="1"/>
              </p:cNvSpPr>
              <p:nvPr/>
            </p:nvSpPr>
            <p:spPr bwMode="auto">
              <a:xfrm>
                <a:off x="6923462" y="1200150"/>
                <a:ext cx="158750" cy="15875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4" name="Text Box 16"/>
            <p:cNvSpPr txBox="1">
              <a:spLocks noChangeArrowheads="1"/>
            </p:cNvSpPr>
            <p:nvPr/>
          </p:nvSpPr>
          <p:spPr bwMode="auto">
            <a:xfrm>
              <a:off x="5326528" y="3182688"/>
              <a:ext cx="578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457200" rtl="0" eaLnBrk="0" fontAlgn="base" latinLnBrk="0" hangingPunct="0">
                <a:lnSpc>
                  <a:spcPct val="100000"/>
                </a:lnSpc>
                <a:spcBef>
                  <a:spcPct val="0"/>
                </a:spcBef>
                <a:spcAft>
                  <a:spcPct val="0"/>
                </a:spcAft>
                <a:buClrTx/>
                <a:buSzTx/>
                <a:buFontTx/>
                <a:buNone/>
                <a:tabLst/>
              </a:pPr>
              <a:r>
                <a:rPr lang="en-US" altLang="en-US" sz="1600" b="1" dirty="0" smtClean="0">
                  <a:solidFill>
                    <a:srgbClr val="FFFFFF"/>
                  </a:solidFill>
                  <a:cs typeface="Times New Roman" pitchFamily="18" charset="0"/>
                </a:rPr>
                <a:t>CHL</a:t>
              </a:r>
              <a:endParaRPr kumimoji="0" lang="en-US" altLang="en-US" sz="2400" b="0" i="0" u="none" strike="noStrike" cap="none" normalizeH="0" baseline="0" dirty="0" smtClean="0">
                <a:ln>
                  <a:noFill/>
                </a:ln>
                <a:solidFill>
                  <a:schemeClr val="tx1"/>
                </a:solidFill>
                <a:effectLst/>
                <a:latin typeface="Calibri" pitchFamily="34" charset="0"/>
                <a:ea typeface="MS PGothic" pitchFamily="34" charset="-128"/>
              </a:endParaRPr>
            </a:p>
          </p:txBody>
        </p:sp>
      </p:grpSp>
      <p:sp>
        <p:nvSpPr>
          <p:cNvPr id="3" name="TextBox 2"/>
          <p:cNvSpPr txBox="1"/>
          <p:nvPr/>
        </p:nvSpPr>
        <p:spPr>
          <a:xfrm>
            <a:off x="228600" y="1175480"/>
            <a:ext cx="2587935" cy="830997"/>
          </a:xfrm>
          <a:prstGeom prst="rect">
            <a:avLst/>
          </a:prstGeom>
          <a:noFill/>
        </p:spPr>
        <p:txBody>
          <a:bodyPr wrap="square" rtlCol="0">
            <a:spAutoFit/>
          </a:bodyPr>
          <a:lstStyle/>
          <a:p>
            <a:r>
              <a:rPr lang="en-US" dirty="0" smtClean="0"/>
              <a:t>AD Test Facilities</a:t>
            </a:r>
          </a:p>
          <a:p>
            <a:endParaRPr lang="en-US" dirty="0"/>
          </a:p>
        </p:txBody>
      </p:sp>
      <p:sp>
        <p:nvSpPr>
          <p:cNvPr id="22" name="Text Box 16"/>
          <p:cNvSpPr txBox="1">
            <a:spLocks noChangeArrowheads="1"/>
          </p:cNvSpPr>
          <p:nvPr/>
        </p:nvSpPr>
        <p:spPr bwMode="auto">
          <a:xfrm>
            <a:off x="4733992" y="4225792"/>
            <a:ext cx="6397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457200" rtl="0" eaLnBrk="0" fontAlgn="base" latinLnBrk="0" hangingPunct="0">
              <a:lnSpc>
                <a:spcPct val="100000"/>
              </a:lnSpc>
              <a:spcBef>
                <a:spcPct val="0"/>
              </a:spcBef>
              <a:spcAft>
                <a:spcPct val="0"/>
              </a:spcAft>
              <a:buClrTx/>
              <a:buSzTx/>
              <a:buFontTx/>
              <a:buNone/>
              <a:tabLst/>
            </a:pPr>
            <a:r>
              <a:rPr lang="en-US" altLang="en-US" sz="1600" b="1" dirty="0" smtClean="0">
                <a:solidFill>
                  <a:srgbClr val="FFFFFF"/>
                </a:solidFill>
                <a:cs typeface="Times New Roman" pitchFamily="18" charset="0"/>
              </a:rPr>
              <a:t>A0</a:t>
            </a:r>
            <a:endParaRPr kumimoji="0" lang="en-US" altLang="en-US" sz="2400" b="0" i="0" u="none" strike="noStrike" cap="none" normalizeH="0" baseline="0" dirty="0" smtClean="0">
              <a:ln>
                <a:noFill/>
              </a:ln>
              <a:solidFill>
                <a:schemeClr val="tx1"/>
              </a:solidFill>
              <a:effectLst/>
              <a:latin typeface="Calibri" pitchFamily="34" charset="0"/>
              <a:ea typeface="MS PGothic" pitchFamily="34" charset="-128"/>
            </a:endParaRPr>
          </a:p>
        </p:txBody>
      </p:sp>
      <p:sp>
        <p:nvSpPr>
          <p:cNvPr id="23" name="AutoShape 12"/>
          <p:cNvSpPr>
            <a:spLocks noChangeArrowheads="1"/>
          </p:cNvSpPr>
          <p:nvPr/>
        </p:nvSpPr>
        <p:spPr bwMode="auto">
          <a:xfrm>
            <a:off x="4733992" y="4152900"/>
            <a:ext cx="158750" cy="15875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AutoShape 9"/>
          <p:cNvSpPr>
            <a:spLocks noChangeArrowheads="1"/>
          </p:cNvSpPr>
          <p:nvPr/>
        </p:nvSpPr>
        <p:spPr bwMode="auto">
          <a:xfrm>
            <a:off x="6061081" y="1764083"/>
            <a:ext cx="158750" cy="15875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Text Box 18"/>
          <p:cNvSpPr txBox="1">
            <a:spLocks noChangeArrowheads="1"/>
          </p:cNvSpPr>
          <p:nvPr/>
        </p:nvSpPr>
        <p:spPr bwMode="auto">
          <a:xfrm>
            <a:off x="4477730" y="1298590"/>
            <a:ext cx="16667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r" defTabSz="457200" rtl="0" eaLnBrk="0" fontAlgn="base" latinLnBrk="0" hangingPunct="0">
              <a:lnSpc>
                <a:spcPct val="100000"/>
              </a:lnSpc>
              <a:spcBef>
                <a:spcPct val="0"/>
              </a:spcBef>
              <a:spcAft>
                <a:spcPct val="0"/>
              </a:spcAft>
              <a:buClrTx/>
              <a:buSzTx/>
              <a:buFontTx/>
              <a:buNone/>
              <a:tabLst/>
            </a:pPr>
            <a:r>
              <a:rPr lang="en-US" altLang="en-US" sz="1600" b="1" dirty="0" smtClean="0">
                <a:solidFill>
                  <a:srgbClr val="FFFFFF"/>
                </a:solidFill>
                <a:cs typeface="Times New Roman" pitchFamily="18" charset="0"/>
              </a:rPr>
              <a:t>MW9</a:t>
            </a:r>
          </a:p>
          <a:p>
            <a:pPr marL="0" marR="0" lvl="0" indent="0" algn="r" defTabSz="457200" rtl="0" eaLnBrk="0" fontAlgn="base" latinLnBrk="0" hangingPunct="0">
              <a:lnSpc>
                <a:spcPct val="100000"/>
              </a:lnSpc>
              <a:spcBef>
                <a:spcPct val="0"/>
              </a:spcBef>
              <a:spcAft>
                <a:spcPct val="0"/>
              </a:spcAft>
              <a:buClrTx/>
              <a:buSzTx/>
              <a:buFontTx/>
              <a:buNone/>
              <a:tabLst/>
            </a:pPr>
            <a:r>
              <a:rPr lang="en-US" altLang="en-US" sz="1600" b="1" dirty="0" err="1">
                <a:solidFill>
                  <a:srgbClr val="FFFFFF"/>
                </a:solidFill>
                <a:cs typeface="Times New Roman" pitchFamily="18" charset="0"/>
              </a:rPr>
              <a:t>C</a:t>
            </a:r>
            <a:r>
              <a:rPr kumimoji="0" lang="en-US" altLang="en-US" sz="1600" b="1" i="0" u="none" strike="noStrike" cap="none" normalizeH="0" baseline="0" dirty="0" err="1" smtClean="0">
                <a:ln>
                  <a:noFill/>
                </a:ln>
                <a:solidFill>
                  <a:srgbClr val="FFFFFF"/>
                </a:solidFill>
                <a:effectLst/>
                <a:latin typeface="Calibri" pitchFamily="34" charset="0"/>
                <a:ea typeface="MS PGothic" pitchFamily="34" charset="-128"/>
                <a:cs typeface="Times New Roman" pitchFamily="18" charset="0"/>
              </a:rPr>
              <a:t>ryo</a:t>
            </a:r>
            <a:r>
              <a:rPr kumimoji="0" lang="en-US" altLang="en-US" sz="1600" b="1" i="0" u="none" strike="noStrike" cap="none" normalizeH="0" baseline="0" dirty="0" smtClean="0">
                <a:ln>
                  <a:noFill/>
                </a:ln>
                <a:solidFill>
                  <a:srgbClr val="FFFFFF"/>
                </a:solidFill>
                <a:effectLst/>
                <a:latin typeface="Calibri" pitchFamily="34" charset="0"/>
                <a:ea typeface="MS PGothic" pitchFamily="34" charset="-128"/>
                <a:cs typeface="Times New Roman" pitchFamily="18" charset="0"/>
              </a:rPr>
              <a:t> </a:t>
            </a:r>
            <a:r>
              <a:rPr kumimoji="0" lang="en-US" altLang="en-US" sz="1600" b="1" i="0" u="none" strike="noStrike" cap="none" normalizeH="0" baseline="0" dirty="0" err="1" smtClean="0">
                <a:ln>
                  <a:noFill/>
                </a:ln>
                <a:solidFill>
                  <a:srgbClr val="FFFFFF"/>
                </a:solidFill>
                <a:effectLst/>
                <a:latin typeface="Calibri" pitchFamily="34" charset="0"/>
                <a:ea typeface="MS PGothic" pitchFamily="34" charset="-128"/>
                <a:cs typeface="Times New Roman" pitchFamily="18" charset="0"/>
              </a:rPr>
              <a:t>dept</a:t>
            </a:r>
            <a:r>
              <a:rPr kumimoji="0" lang="en-US" altLang="en-US" sz="1600" b="1" i="0" u="none" strike="noStrike" cap="none" normalizeH="0" dirty="0" smtClean="0">
                <a:ln>
                  <a:noFill/>
                </a:ln>
                <a:solidFill>
                  <a:srgbClr val="FFFFFF"/>
                </a:solidFill>
                <a:effectLst/>
                <a:latin typeface="Calibri" pitchFamily="34" charset="0"/>
                <a:ea typeface="MS PGothic" pitchFamily="34" charset="-128"/>
                <a:cs typeface="Times New Roman" pitchFamily="18" charset="0"/>
              </a:rPr>
              <a:t> base</a:t>
            </a:r>
            <a:endParaRPr kumimoji="0" lang="en-US" altLang="en-US" sz="2400" b="0" i="0" u="none" strike="noStrike" cap="none" normalizeH="0" baseline="0" dirty="0" smtClean="0">
              <a:ln>
                <a:noFill/>
              </a:ln>
              <a:solidFill>
                <a:schemeClr val="tx1"/>
              </a:solidFill>
              <a:effectLst/>
              <a:latin typeface="Calibri" pitchFamily="34" charset="0"/>
              <a:ea typeface="MS PGothic" pitchFamily="34" charset="-128"/>
            </a:endParaRPr>
          </a:p>
        </p:txBody>
      </p:sp>
      <p:sp>
        <p:nvSpPr>
          <p:cNvPr id="4" name="Footer Placeholder 3"/>
          <p:cNvSpPr>
            <a:spLocks noGrp="1"/>
          </p:cNvSpPr>
          <p:nvPr>
            <p:ph type="ftr" sz="quarter" idx="15"/>
          </p:nvPr>
        </p:nvSpPr>
        <p:spPr/>
        <p:txBody>
          <a:bodyPr/>
          <a:lstStyle/>
          <a:p>
            <a:pPr>
              <a:defRPr/>
            </a:pPr>
            <a:r>
              <a:rPr lang="en-US" smtClean="0"/>
              <a:t>S. Nagaitsev| AD Test Facilities</a:t>
            </a:r>
            <a:endParaRPr lang="en-US" b="1"/>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r>
              <a:rPr lang="en-US" altLang="en-US" smtClean="0"/>
              <a:t>17/3/2015</a:t>
            </a:r>
            <a:endParaRPr lang="en-US" altLang="en-US"/>
          </a:p>
        </p:txBody>
      </p:sp>
      <p:sp>
        <p:nvSpPr>
          <p:cNvPr id="5" name="Footer Placeholder 4"/>
          <p:cNvSpPr>
            <a:spLocks noGrp="1"/>
          </p:cNvSpPr>
          <p:nvPr>
            <p:ph type="ftr" sz="quarter" idx="15"/>
          </p:nvPr>
        </p:nvSpPr>
        <p:spPr/>
        <p:txBody>
          <a:bodyPr/>
          <a:lstStyle/>
          <a:p>
            <a:pPr>
              <a:defRPr/>
            </a:pPr>
            <a:r>
              <a:rPr lang="en-US" smtClean="0"/>
              <a:t>S. Nagaitsev| AD Test Facilities</a:t>
            </a:r>
            <a:endParaRPr lang="en-US" b="1"/>
          </a:p>
        </p:txBody>
      </p:sp>
      <p:sp>
        <p:nvSpPr>
          <p:cNvPr id="6" name="Slide Number Placeholder 5"/>
          <p:cNvSpPr>
            <a:spLocks noGrp="1"/>
          </p:cNvSpPr>
          <p:nvPr>
            <p:ph type="sldNum" sz="quarter" idx="16"/>
          </p:nvPr>
        </p:nvSpPr>
        <p:spPr/>
        <p:txBody>
          <a:bodyPr/>
          <a:lstStyle/>
          <a:p>
            <a:fld id="{CD68C279-E37B-4CA7-BDD6-1499BE5D7259}" type="slidenum">
              <a:rPr lang="en-US" altLang="en-US" smtClean="0"/>
              <a:pPr/>
              <a:t>4</a:t>
            </a:fld>
            <a:endParaRPr lang="en-US" altLang="en-US"/>
          </a:p>
        </p:txBody>
      </p:sp>
      <p:graphicFrame>
        <p:nvGraphicFramePr>
          <p:cNvPr id="7" name="Content Placeholder 1"/>
          <p:cNvGraphicFramePr>
            <a:graphicFrameLocks/>
          </p:cNvGraphicFramePr>
          <p:nvPr>
            <p:extLst>
              <p:ext uri="{D42A27DB-BD31-4B8C-83A1-F6EECF244321}">
                <p14:modId xmlns:p14="http://schemas.microsoft.com/office/powerpoint/2010/main" val="205182394"/>
              </p:ext>
            </p:extLst>
          </p:nvPr>
        </p:nvGraphicFramePr>
        <p:xfrm>
          <a:off x="162815" y="897446"/>
          <a:ext cx="8779394" cy="5134684"/>
        </p:xfrm>
        <a:graphic>
          <a:graphicData uri="http://schemas.openxmlformats.org/drawingml/2006/table">
            <a:tbl>
              <a:tblPr firstRow="1" firstCol="1" bandRow="1">
                <a:tableStyleId>{5C22544A-7EE6-4342-B048-85BDC9FD1C3A}</a:tableStyleId>
              </a:tblPr>
              <a:tblGrid>
                <a:gridCol w="1654529"/>
                <a:gridCol w="525518"/>
                <a:gridCol w="588579"/>
                <a:gridCol w="546538"/>
                <a:gridCol w="346841"/>
                <a:gridCol w="557048"/>
                <a:gridCol w="651642"/>
                <a:gridCol w="515007"/>
                <a:gridCol w="630620"/>
                <a:gridCol w="525518"/>
                <a:gridCol w="483475"/>
                <a:gridCol w="472966"/>
                <a:gridCol w="546538"/>
                <a:gridCol w="734575"/>
              </a:tblGrid>
              <a:tr h="498778">
                <a:tc>
                  <a:txBody>
                    <a:bodyPr/>
                    <a:lstStyle/>
                    <a:p>
                      <a:pPr marL="0" marR="0" algn="l" defTabSz="457200" rtl="0" eaLnBrk="1" latinLnBrk="0" hangingPunct="1">
                        <a:lnSpc>
                          <a:spcPct val="115000"/>
                        </a:lnSpc>
                        <a:spcBef>
                          <a:spcPts val="0"/>
                        </a:spcBef>
                        <a:spcAft>
                          <a:spcPts val="0"/>
                        </a:spcAft>
                      </a:pPr>
                      <a:r>
                        <a:rPr lang="en-US" sz="1100" b="1" kern="1200" dirty="0">
                          <a:solidFill>
                            <a:schemeClr val="lt1"/>
                          </a:solidFill>
                          <a:effectLst/>
                          <a:latin typeface="+mn-lt"/>
                          <a:ea typeface="+mn-ea"/>
                          <a:cs typeface="+mn-cs"/>
                        </a:rPr>
                        <a:t> </a:t>
                      </a:r>
                    </a:p>
                  </a:txBody>
                  <a:tcPr marL="68580" marR="68580" marT="0" marB="0" anchor="ctr"/>
                </a:tc>
                <a:tc>
                  <a:txBody>
                    <a:bodyPr/>
                    <a:lstStyle/>
                    <a:p>
                      <a:pPr marL="0" marR="0" algn="ctr">
                        <a:lnSpc>
                          <a:spcPct val="115000"/>
                        </a:lnSpc>
                        <a:spcBef>
                          <a:spcPts val="0"/>
                        </a:spcBef>
                        <a:spcAft>
                          <a:spcPts val="0"/>
                        </a:spcAft>
                      </a:pPr>
                      <a:r>
                        <a:rPr lang="en-US" sz="1100" dirty="0">
                          <a:solidFill>
                            <a:srgbClr val="002060"/>
                          </a:solidFill>
                          <a:effectLst/>
                        </a:rPr>
                        <a:t>LCLS-II</a:t>
                      </a:r>
                      <a:endParaRPr lang="en-US" sz="1100" dirty="0">
                        <a:solidFill>
                          <a:srgbClr val="00206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smtClean="0">
                          <a:solidFill>
                            <a:srgbClr val="002060"/>
                          </a:solidFill>
                          <a:effectLst/>
                        </a:rPr>
                        <a:t>CLAS12</a:t>
                      </a:r>
                      <a:endParaRPr lang="en-US" sz="1100" dirty="0">
                        <a:solidFill>
                          <a:srgbClr val="00206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rgbClr val="002060"/>
                          </a:solidFill>
                          <a:effectLst/>
                        </a:rPr>
                        <a:t>Mu2e</a:t>
                      </a:r>
                      <a:endParaRPr lang="en-US" sz="1100" dirty="0">
                        <a:solidFill>
                          <a:srgbClr val="00206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rgbClr val="002060"/>
                          </a:solidFill>
                          <a:effectLst/>
                        </a:rPr>
                        <a:t>g-2</a:t>
                      </a:r>
                      <a:endParaRPr lang="en-US" sz="1100" dirty="0">
                        <a:solidFill>
                          <a:srgbClr val="00206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rgbClr val="002060"/>
                          </a:solidFill>
                          <a:effectLst/>
                        </a:rPr>
                        <a:t>LARP</a:t>
                      </a:r>
                      <a:endParaRPr lang="en-US" sz="1100" dirty="0">
                        <a:solidFill>
                          <a:srgbClr val="00206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baseline="0" dirty="0" smtClean="0">
                          <a:solidFill>
                            <a:srgbClr val="002060"/>
                          </a:solidFill>
                          <a:effectLst/>
                          <a:latin typeface="Calibri"/>
                          <a:ea typeface="Calibri"/>
                          <a:cs typeface="Times New Roman"/>
                        </a:rPr>
                        <a:t>FNAL Complex</a:t>
                      </a:r>
                      <a:endParaRPr lang="en-US" sz="1100" dirty="0">
                        <a:solidFill>
                          <a:srgbClr val="00206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rgbClr val="002060"/>
                          </a:solidFill>
                          <a:effectLst/>
                        </a:rPr>
                        <a:t>PIP-II</a:t>
                      </a:r>
                      <a:endParaRPr lang="en-US" sz="1100" dirty="0">
                        <a:solidFill>
                          <a:srgbClr val="00206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rgbClr val="002060"/>
                          </a:solidFill>
                          <a:effectLst/>
                        </a:rPr>
                        <a:t>US-</a:t>
                      </a:r>
                      <a:r>
                        <a:rPr lang="en-US" sz="1100" dirty="0" err="1">
                          <a:solidFill>
                            <a:srgbClr val="002060"/>
                          </a:solidFill>
                          <a:effectLst/>
                        </a:rPr>
                        <a:t>HiLumi</a:t>
                      </a:r>
                      <a:endParaRPr lang="en-US" sz="1100" dirty="0">
                        <a:solidFill>
                          <a:srgbClr val="00206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smtClean="0">
                          <a:solidFill>
                            <a:srgbClr val="002060"/>
                          </a:solidFill>
                          <a:effectLst/>
                        </a:rPr>
                        <a:t>MAP/ MICE</a:t>
                      </a:r>
                      <a:endParaRPr lang="en-US" sz="1100" dirty="0">
                        <a:solidFill>
                          <a:srgbClr val="00206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rgbClr val="002060"/>
                          </a:solidFill>
                          <a:effectLst/>
                        </a:rPr>
                        <a:t>SRF R&amp;D</a:t>
                      </a:r>
                      <a:endParaRPr lang="en-US" sz="1100" dirty="0">
                        <a:solidFill>
                          <a:srgbClr val="00206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rgbClr val="002060"/>
                          </a:solidFill>
                          <a:effectLst/>
                        </a:rPr>
                        <a:t>HFM R&amp;D</a:t>
                      </a:r>
                      <a:endParaRPr lang="en-US" sz="1100" dirty="0">
                        <a:solidFill>
                          <a:srgbClr val="00206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err="1">
                          <a:solidFill>
                            <a:srgbClr val="002060"/>
                          </a:solidFill>
                          <a:effectLst/>
                        </a:rPr>
                        <a:t>Accel</a:t>
                      </a:r>
                      <a:endParaRPr lang="en-US" sz="1100" dirty="0">
                        <a:solidFill>
                          <a:srgbClr val="002060"/>
                        </a:solidFill>
                        <a:effectLst/>
                      </a:endParaRPr>
                    </a:p>
                    <a:p>
                      <a:pPr marL="0" marR="0" algn="ctr">
                        <a:lnSpc>
                          <a:spcPct val="115000"/>
                        </a:lnSpc>
                        <a:spcBef>
                          <a:spcPts val="0"/>
                        </a:spcBef>
                        <a:spcAft>
                          <a:spcPts val="0"/>
                        </a:spcAft>
                      </a:pPr>
                      <a:r>
                        <a:rPr lang="en-US" sz="1100" dirty="0" err="1" smtClean="0">
                          <a:solidFill>
                            <a:srgbClr val="002060"/>
                          </a:solidFill>
                          <a:effectLst/>
                        </a:rPr>
                        <a:t>Sci</a:t>
                      </a:r>
                      <a:endParaRPr lang="en-US" sz="1100" dirty="0">
                        <a:solidFill>
                          <a:srgbClr val="00206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rgbClr val="002060"/>
                          </a:solidFill>
                          <a:effectLst/>
                        </a:rPr>
                        <a:t>Detector R&amp;D</a:t>
                      </a:r>
                      <a:endParaRPr lang="en-US" sz="1100" dirty="0">
                        <a:solidFill>
                          <a:srgbClr val="002060"/>
                        </a:solidFill>
                        <a:effectLst/>
                        <a:latin typeface="Calibri"/>
                        <a:ea typeface="Calibri"/>
                        <a:cs typeface="Times New Roman"/>
                      </a:endParaRPr>
                    </a:p>
                  </a:txBody>
                  <a:tcPr marL="68580" marR="68580" marT="0" marB="0" anchor="ctr"/>
                </a:tc>
              </a:tr>
              <a:tr h="291733">
                <a:tc>
                  <a:txBody>
                    <a:bodyPr/>
                    <a:lstStyle/>
                    <a:p>
                      <a:pPr marL="0" marR="0" algn="l" defTabSz="457200" rtl="0" eaLnBrk="1" latinLnBrk="0" hangingPunct="1">
                        <a:lnSpc>
                          <a:spcPct val="115000"/>
                        </a:lnSpc>
                        <a:spcBef>
                          <a:spcPts val="0"/>
                        </a:spcBef>
                        <a:spcAft>
                          <a:spcPts val="0"/>
                        </a:spcAft>
                      </a:pPr>
                      <a:r>
                        <a:rPr lang="en-US" sz="1100" b="1" kern="1200" dirty="0">
                          <a:solidFill>
                            <a:srgbClr val="3366FF"/>
                          </a:solidFill>
                          <a:effectLst/>
                          <a:latin typeface="+mn-lt"/>
                          <a:ea typeface="+mn-ea"/>
                          <a:cs typeface="+mn-cs"/>
                        </a:rPr>
                        <a:t>Cavity Processing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r>
              <a:tr h="226003">
                <a:tc>
                  <a:txBody>
                    <a:bodyPr/>
                    <a:lstStyle/>
                    <a:p>
                      <a:pPr marL="0" marR="0" algn="l" defTabSz="457200" rtl="0" eaLnBrk="1" latinLnBrk="0" hangingPunct="1">
                        <a:lnSpc>
                          <a:spcPct val="115000"/>
                        </a:lnSpc>
                        <a:spcBef>
                          <a:spcPts val="0"/>
                        </a:spcBef>
                        <a:spcAft>
                          <a:spcPts val="0"/>
                        </a:spcAft>
                      </a:pPr>
                      <a:r>
                        <a:rPr lang="en-US" sz="1100" b="1" kern="1200" dirty="0" smtClean="0">
                          <a:solidFill>
                            <a:srgbClr val="3366FF"/>
                          </a:solidFill>
                          <a:effectLst/>
                          <a:latin typeface="+mn-lt"/>
                          <a:ea typeface="+mn-ea"/>
                          <a:cs typeface="+mn-cs"/>
                        </a:rPr>
                        <a:t>VTS-1, 2, 3</a:t>
                      </a:r>
                      <a:endParaRPr lang="en-US" sz="1100" b="1" kern="1200" dirty="0">
                        <a:solidFill>
                          <a:srgbClr val="3366FF"/>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r>
              <a:tr h="226003">
                <a:tc>
                  <a:txBody>
                    <a:bodyPr/>
                    <a:lstStyle/>
                    <a:p>
                      <a:pPr marL="0" marR="0" algn="l" defTabSz="457200" rtl="0" eaLnBrk="1" latinLnBrk="0" hangingPunct="1">
                        <a:lnSpc>
                          <a:spcPct val="115000"/>
                        </a:lnSpc>
                        <a:spcBef>
                          <a:spcPts val="0"/>
                        </a:spcBef>
                        <a:spcAft>
                          <a:spcPts val="0"/>
                        </a:spcAft>
                      </a:pPr>
                      <a:r>
                        <a:rPr lang="en-US" sz="1100" b="1" kern="1200" dirty="0">
                          <a:solidFill>
                            <a:srgbClr val="3366FF"/>
                          </a:solidFill>
                          <a:effectLst/>
                          <a:latin typeface="+mn-lt"/>
                          <a:ea typeface="+mn-ea"/>
                          <a:cs typeface="+mn-cs"/>
                        </a:rPr>
                        <a:t>String Assembly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r>
              <a:tr h="292819">
                <a:tc>
                  <a:txBody>
                    <a:bodyPr/>
                    <a:lstStyle/>
                    <a:p>
                      <a:pPr marL="0" marR="0" algn="l" defTabSz="457200" rtl="0" eaLnBrk="1" latinLnBrk="0" hangingPunct="1">
                        <a:lnSpc>
                          <a:spcPct val="115000"/>
                        </a:lnSpc>
                        <a:spcBef>
                          <a:spcPts val="0"/>
                        </a:spcBef>
                        <a:spcAft>
                          <a:spcPts val="0"/>
                        </a:spcAft>
                      </a:pPr>
                      <a:r>
                        <a:rPr lang="en-US" sz="1100" b="1" kern="1200" dirty="0">
                          <a:solidFill>
                            <a:srgbClr val="3366FF"/>
                          </a:solidFill>
                          <a:effectLst/>
                          <a:latin typeface="+mn-lt"/>
                          <a:ea typeface="+mn-ea"/>
                          <a:cs typeface="+mn-cs"/>
                        </a:rPr>
                        <a:t>Cryomodule </a:t>
                      </a:r>
                      <a:r>
                        <a:rPr lang="en-US" sz="1100" b="1" kern="1200" dirty="0" smtClean="0">
                          <a:solidFill>
                            <a:srgbClr val="3366FF"/>
                          </a:solidFill>
                          <a:effectLst/>
                          <a:latin typeface="+mn-lt"/>
                          <a:ea typeface="+mn-ea"/>
                          <a:cs typeface="+mn-cs"/>
                        </a:rPr>
                        <a:t>Assembly</a:t>
                      </a:r>
                      <a:endParaRPr lang="en-US" sz="1100" b="1" kern="1200" dirty="0">
                        <a:solidFill>
                          <a:srgbClr val="3366FF"/>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r>
              <a:tr h="226003">
                <a:tc>
                  <a:txBody>
                    <a:bodyPr/>
                    <a:lstStyle/>
                    <a:p>
                      <a:pPr marL="0" marR="0" algn="l" defTabSz="457200" rtl="0" eaLnBrk="1" latinLnBrk="0" hangingPunct="1">
                        <a:lnSpc>
                          <a:spcPct val="115000"/>
                        </a:lnSpc>
                        <a:spcBef>
                          <a:spcPts val="0"/>
                        </a:spcBef>
                        <a:spcAft>
                          <a:spcPts val="0"/>
                        </a:spcAft>
                      </a:pPr>
                      <a:r>
                        <a:rPr lang="en-US" sz="1100" b="1" kern="1200" dirty="0" smtClean="0">
                          <a:solidFill>
                            <a:srgbClr val="3366FF"/>
                          </a:solidFill>
                          <a:effectLst/>
                          <a:latin typeface="+mn-lt"/>
                          <a:ea typeface="+mn-ea"/>
                          <a:cs typeface="+mn-cs"/>
                        </a:rPr>
                        <a:t>HTS1 &amp; HTS2</a:t>
                      </a:r>
                      <a:endParaRPr lang="en-US" sz="1100" b="1" kern="1200" dirty="0">
                        <a:solidFill>
                          <a:srgbClr val="3366FF"/>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r>
              <a:tr h="279652">
                <a:tc>
                  <a:txBody>
                    <a:bodyPr/>
                    <a:lstStyle/>
                    <a:p>
                      <a:pPr marL="0" marR="0" algn="l" defTabSz="457200" rtl="0" eaLnBrk="1" latinLnBrk="0" hangingPunct="1">
                        <a:lnSpc>
                          <a:spcPct val="115000"/>
                        </a:lnSpc>
                        <a:spcBef>
                          <a:spcPts val="0"/>
                        </a:spcBef>
                        <a:spcAft>
                          <a:spcPts val="0"/>
                        </a:spcAft>
                      </a:pPr>
                      <a:r>
                        <a:rPr lang="en-US" sz="1100" b="1" kern="1200" dirty="0" smtClean="0">
                          <a:solidFill>
                            <a:srgbClr val="3366FF"/>
                          </a:solidFill>
                          <a:effectLst/>
                          <a:latin typeface="+mn-lt"/>
                          <a:ea typeface="+mn-ea"/>
                          <a:cs typeface="+mn-cs"/>
                        </a:rPr>
                        <a:t>Spoke Test Cryostat</a:t>
                      </a:r>
                      <a:endParaRPr lang="en-US" sz="1100" b="1" kern="1200" dirty="0">
                        <a:solidFill>
                          <a:srgbClr val="3366FF"/>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smtClean="0">
                          <a:solidFill>
                            <a:schemeClr val="dk1"/>
                          </a:solidFill>
                          <a:effectLst/>
                          <a:latin typeface="+mn-lt"/>
                          <a:ea typeface="+mn-ea"/>
                          <a:cs typeface="+mn-cs"/>
                        </a:rPr>
                        <a:t>X</a:t>
                      </a: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smtClean="0">
                          <a:solidFill>
                            <a:schemeClr val="dk1"/>
                          </a:solidFill>
                          <a:effectLst/>
                          <a:latin typeface="+mn-lt"/>
                          <a:ea typeface="+mn-ea"/>
                          <a:cs typeface="+mn-cs"/>
                        </a:rPr>
                        <a:t>X</a:t>
                      </a: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smtClean="0">
                          <a:solidFill>
                            <a:schemeClr val="dk1"/>
                          </a:solidFill>
                          <a:effectLst/>
                          <a:latin typeface="+mn-lt"/>
                          <a:ea typeface="+mn-ea"/>
                          <a:cs typeface="+mn-cs"/>
                        </a:rPr>
                        <a:t>X</a:t>
                      </a: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r>
              <a:tr h="279652">
                <a:tc>
                  <a:txBody>
                    <a:bodyPr/>
                    <a:lstStyle/>
                    <a:p>
                      <a:pPr marL="0" marR="0" algn="l" defTabSz="457200" rtl="0" eaLnBrk="1" latinLnBrk="0" hangingPunct="1">
                        <a:lnSpc>
                          <a:spcPct val="115000"/>
                        </a:lnSpc>
                        <a:spcBef>
                          <a:spcPts val="0"/>
                        </a:spcBef>
                        <a:spcAft>
                          <a:spcPts val="0"/>
                        </a:spcAft>
                      </a:pPr>
                      <a:r>
                        <a:rPr lang="en-US" sz="1100" b="1" kern="1200" dirty="0" smtClean="0">
                          <a:solidFill>
                            <a:srgbClr val="3366FF"/>
                          </a:solidFill>
                          <a:effectLst/>
                          <a:latin typeface="+mn-lt"/>
                          <a:ea typeface="+mn-ea"/>
                          <a:cs typeface="+mn-cs"/>
                        </a:rPr>
                        <a:t>CMTS1</a:t>
                      </a:r>
                      <a:endParaRPr lang="en-US" sz="1100" b="1" kern="1200" dirty="0">
                        <a:solidFill>
                          <a:srgbClr val="3366FF"/>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r>
              <a:tr h="226003">
                <a:tc>
                  <a:txBody>
                    <a:bodyPr/>
                    <a:lstStyle/>
                    <a:p>
                      <a:pPr marL="0" marR="0" algn="l" defTabSz="457200" rtl="0" eaLnBrk="1" latinLnBrk="0" hangingPunct="1">
                        <a:lnSpc>
                          <a:spcPct val="115000"/>
                        </a:lnSpc>
                        <a:spcBef>
                          <a:spcPts val="0"/>
                        </a:spcBef>
                        <a:spcAft>
                          <a:spcPts val="0"/>
                        </a:spcAft>
                      </a:pPr>
                      <a:r>
                        <a:rPr lang="en-US" sz="1100" b="1" kern="1200" dirty="0">
                          <a:solidFill>
                            <a:srgbClr val="002060"/>
                          </a:solidFill>
                          <a:effectLst/>
                          <a:latin typeface="+mn-lt"/>
                          <a:ea typeface="+mn-ea"/>
                          <a:cs typeface="+mn-cs"/>
                        </a:rPr>
                        <a:t>Strand &amp; Cable Lab</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smtClean="0">
                          <a:solidFill>
                            <a:schemeClr val="dk1"/>
                          </a:solidFill>
                          <a:effectLst/>
                          <a:latin typeface="+mn-lt"/>
                          <a:ea typeface="+mn-ea"/>
                          <a:cs typeface="+mn-cs"/>
                        </a:rPr>
                        <a:t>X</a:t>
                      </a: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r>
              <a:tr h="226003">
                <a:tc>
                  <a:txBody>
                    <a:bodyPr/>
                    <a:lstStyle/>
                    <a:p>
                      <a:pPr marL="0" marR="0" algn="l" defTabSz="457200" rtl="0" eaLnBrk="1" latinLnBrk="0" hangingPunct="1">
                        <a:lnSpc>
                          <a:spcPct val="115000"/>
                        </a:lnSpc>
                        <a:spcBef>
                          <a:spcPts val="0"/>
                        </a:spcBef>
                        <a:spcAft>
                          <a:spcPts val="0"/>
                        </a:spcAft>
                      </a:pPr>
                      <a:r>
                        <a:rPr lang="en-US" sz="1100" b="1" kern="1200" dirty="0">
                          <a:solidFill>
                            <a:srgbClr val="002060"/>
                          </a:solidFill>
                          <a:effectLst/>
                          <a:latin typeface="+mn-lt"/>
                          <a:ea typeface="+mn-ea"/>
                          <a:cs typeface="+mn-cs"/>
                        </a:rPr>
                        <a:t>Magnet fabrication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smtClean="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r>
              <a:tr h="226003">
                <a:tc>
                  <a:txBody>
                    <a:bodyPr/>
                    <a:lstStyle/>
                    <a:p>
                      <a:pPr marL="0" marR="0" algn="l" defTabSz="457200" rtl="0" eaLnBrk="1" latinLnBrk="0" hangingPunct="1">
                        <a:lnSpc>
                          <a:spcPct val="115000"/>
                        </a:lnSpc>
                        <a:spcBef>
                          <a:spcPts val="0"/>
                        </a:spcBef>
                        <a:spcAft>
                          <a:spcPts val="0"/>
                        </a:spcAft>
                      </a:pPr>
                      <a:r>
                        <a:rPr lang="en-US" sz="1100" b="1" kern="1200" dirty="0" smtClean="0">
                          <a:solidFill>
                            <a:srgbClr val="002060"/>
                          </a:solidFill>
                          <a:effectLst/>
                          <a:latin typeface="+mn-lt"/>
                          <a:ea typeface="+mn-ea"/>
                          <a:cs typeface="+mn-cs"/>
                        </a:rPr>
                        <a:t>MTF -</a:t>
                      </a:r>
                      <a:r>
                        <a:rPr lang="en-US" sz="1100" b="1" kern="1200" baseline="0" dirty="0" smtClean="0">
                          <a:solidFill>
                            <a:srgbClr val="002060"/>
                          </a:solidFill>
                          <a:effectLst/>
                          <a:latin typeface="+mn-lt"/>
                          <a:ea typeface="+mn-ea"/>
                          <a:cs typeface="+mn-cs"/>
                        </a:rPr>
                        <a:t> warm</a:t>
                      </a:r>
                      <a:endParaRPr lang="en-US" sz="1100" b="1" kern="1200" dirty="0">
                        <a:solidFill>
                          <a:srgbClr val="002060"/>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smtClean="0">
                          <a:solidFill>
                            <a:schemeClr val="dk1"/>
                          </a:solidFill>
                          <a:effectLst/>
                          <a:latin typeface="+mn-lt"/>
                          <a:ea typeface="+mn-ea"/>
                          <a:cs typeface="+mn-cs"/>
                        </a:rPr>
                        <a:t>X</a:t>
                      </a: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smtClean="0">
                          <a:solidFill>
                            <a:schemeClr val="dk1"/>
                          </a:solidFill>
                          <a:effectLst/>
                          <a:latin typeface="+mn-lt"/>
                          <a:ea typeface="+mn-ea"/>
                          <a:cs typeface="+mn-cs"/>
                        </a:rPr>
                        <a:t>X</a:t>
                      </a: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smtClean="0">
                          <a:solidFill>
                            <a:schemeClr val="dk1"/>
                          </a:solidFill>
                          <a:effectLst/>
                          <a:latin typeface="+mn-lt"/>
                          <a:ea typeface="+mn-ea"/>
                          <a:cs typeface="+mn-cs"/>
                        </a:rPr>
                        <a:t>X</a:t>
                      </a: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smtClean="0">
                          <a:solidFill>
                            <a:schemeClr val="dk1"/>
                          </a:solidFill>
                          <a:effectLst/>
                          <a:latin typeface="+mn-lt"/>
                          <a:ea typeface="+mn-ea"/>
                          <a:cs typeface="+mn-cs"/>
                        </a:rPr>
                        <a:t>X</a:t>
                      </a: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r>
              <a:tr h="250258">
                <a:tc>
                  <a:txBody>
                    <a:bodyPr/>
                    <a:lstStyle/>
                    <a:p>
                      <a:pPr marL="0" marR="0" algn="l" defTabSz="457200" rtl="0" eaLnBrk="1" latinLnBrk="0" hangingPunct="1">
                        <a:lnSpc>
                          <a:spcPct val="115000"/>
                        </a:lnSpc>
                        <a:spcBef>
                          <a:spcPts val="0"/>
                        </a:spcBef>
                        <a:spcAft>
                          <a:spcPts val="0"/>
                        </a:spcAft>
                      </a:pPr>
                      <a:r>
                        <a:rPr lang="en-US" sz="1100" b="1" kern="1200" dirty="0" smtClean="0">
                          <a:solidFill>
                            <a:srgbClr val="002060"/>
                          </a:solidFill>
                          <a:effectLst/>
                          <a:latin typeface="+mn-lt"/>
                          <a:ea typeface="+mn-ea"/>
                          <a:cs typeface="+mn-cs"/>
                        </a:rPr>
                        <a:t>MTF - cold</a:t>
                      </a:r>
                      <a:endParaRPr lang="en-US" sz="1100" b="1" kern="1200" dirty="0">
                        <a:solidFill>
                          <a:srgbClr val="002060"/>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smtClean="0">
                          <a:solidFill>
                            <a:schemeClr val="dk1"/>
                          </a:solidFill>
                          <a:effectLst/>
                          <a:latin typeface="+mn-lt"/>
                          <a:ea typeface="+mn-ea"/>
                          <a:cs typeface="+mn-cs"/>
                        </a:rPr>
                        <a:t>X</a:t>
                      </a: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r>
              <a:tr h="252855">
                <a:tc>
                  <a:txBody>
                    <a:bodyPr/>
                    <a:lstStyle/>
                    <a:p>
                      <a:pPr marL="0" marR="0" algn="l" defTabSz="457200" rtl="0" eaLnBrk="1" latinLnBrk="0" hangingPunct="1">
                        <a:lnSpc>
                          <a:spcPct val="115000"/>
                        </a:lnSpc>
                        <a:spcBef>
                          <a:spcPts val="0"/>
                        </a:spcBef>
                        <a:spcAft>
                          <a:spcPts val="0"/>
                        </a:spcAft>
                      </a:pPr>
                      <a:r>
                        <a:rPr lang="en-US" sz="1100" b="1" kern="1200" dirty="0" smtClean="0">
                          <a:solidFill>
                            <a:srgbClr val="002060"/>
                          </a:solidFill>
                          <a:effectLst/>
                          <a:latin typeface="+mn-lt"/>
                          <a:ea typeface="+mn-ea"/>
                          <a:cs typeface="+mn-cs"/>
                        </a:rPr>
                        <a:t>Vertical MTF </a:t>
                      </a:r>
                      <a:endParaRPr lang="en-US" sz="1100" b="1" kern="1200" dirty="0">
                        <a:solidFill>
                          <a:srgbClr val="002060"/>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smtClean="0">
                          <a:solidFill>
                            <a:schemeClr val="dk1"/>
                          </a:solidFill>
                          <a:effectLst/>
                          <a:latin typeface="+mn-lt"/>
                          <a:ea typeface="+mn-ea"/>
                          <a:cs typeface="+mn-cs"/>
                        </a:rPr>
                        <a:t>X</a:t>
                      </a: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smtClean="0">
                          <a:solidFill>
                            <a:schemeClr val="dk1"/>
                          </a:solidFill>
                          <a:effectLst/>
                          <a:latin typeface="+mn-lt"/>
                          <a:ea typeface="+mn-ea"/>
                          <a:cs typeface="+mn-cs"/>
                        </a:rPr>
                        <a:t>X</a:t>
                      </a: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r>
              <a:tr h="276901">
                <a:tc>
                  <a:txBody>
                    <a:bodyPr/>
                    <a:lstStyle/>
                    <a:p>
                      <a:pPr marL="0" marR="0" algn="l" defTabSz="457200" rtl="0" eaLnBrk="1" latinLnBrk="0" hangingPunct="1">
                        <a:lnSpc>
                          <a:spcPct val="115000"/>
                        </a:lnSpc>
                        <a:spcBef>
                          <a:spcPts val="0"/>
                        </a:spcBef>
                        <a:spcAft>
                          <a:spcPts val="0"/>
                        </a:spcAft>
                      </a:pPr>
                      <a:r>
                        <a:rPr lang="en-US" sz="1100" b="1" kern="1200" dirty="0" smtClean="0">
                          <a:solidFill>
                            <a:srgbClr val="002060"/>
                          </a:solidFill>
                          <a:effectLst/>
                          <a:latin typeface="+mn-lt"/>
                          <a:ea typeface="+mn-ea"/>
                          <a:cs typeface="+mn-cs"/>
                        </a:rPr>
                        <a:t>Solenoid</a:t>
                      </a:r>
                      <a:r>
                        <a:rPr lang="en-US" sz="1100" b="1" kern="1200" baseline="0" dirty="0" smtClean="0">
                          <a:solidFill>
                            <a:srgbClr val="002060"/>
                          </a:solidFill>
                          <a:effectLst/>
                          <a:latin typeface="+mn-lt"/>
                          <a:ea typeface="+mn-ea"/>
                          <a:cs typeface="+mn-cs"/>
                        </a:rPr>
                        <a:t> </a:t>
                      </a:r>
                      <a:r>
                        <a:rPr lang="en-US" sz="1100" b="1" kern="1200" dirty="0" smtClean="0">
                          <a:solidFill>
                            <a:srgbClr val="002060"/>
                          </a:solidFill>
                          <a:effectLst/>
                          <a:latin typeface="+mn-lt"/>
                          <a:ea typeface="+mn-ea"/>
                          <a:cs typeface="+mn-cs"/>
                        </a:rPr>
                        <a:t>TF</a:t>
                      </a:r>
                      <a:endParaRPr lang="en-US" sz="1100" b="1" kern="1200" dirty="0">
                        <a:solidFill>
                          <a:srgbClr val="002060"/>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r>
              <a:tr h="226003">
                <a:tc>
                  <a:txBody>
                    <a:bodyPr/>
                    <a:lstStyle/>
                    <a:p>
                      <a:pPr marL="0" marR="0" algn="l" defTabSz="457200" rtl="0" eaLnBrk="1" latinLnBrk="0" hangingPunct="1">
                        <a:lnSpc>
                          <a:spcPct val="115000"/>
                        </a:lnSpc>
                        <a:spcBef>
                          <a:spcPts val="0"/>
                        </a:spcBef>
                        <a:spcAft>
                          <a:spcPts val="0"/>
                        </a:spcAft>
                      </a:pPr>
                      <a:r>
                        <a:rPr lang="en-US" sz="1100" b="1" kern="1200" dirty="0" smtClean="0">
                          <a:solidFill>
                            <a:srgbClr val="660066"/>
                          </a:solidFill>
                          <a:effectLst/>
                          <a:latin typeface="+mn-lt"/>
                          <a:ea typeface="+mn-ea"/>
                          <a:cs typeface="+mn-cs"/>
                        </a:rPr>
                        <a:t>PXIE</a:t>
                      </a:r>
                      <a:endParaRPr lang="en-US" sz="1100" b="1" kern="1200" dirty="0">
                        <a:solidFill>
                          <a:srgbClr val="660066"/>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smtClean="0">
                          <a:solidFill>
                            <a:schemeClr val="dk1"/>
                          </a:solidFill>
                          <a:effectLst/>
                          <a:latin typeface="+mn-lt"/>
                          <a:ea typeface="+mn-ea"/>
                          <a:cs typeface="+mn-cs"/>
                        </a:rPr>
                        <a:t>X</a:t>
                      </a: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smtClean="0">
                          <a:solidFill>
                            <a:schemeClr val="dk1"/>
                          </a:solidFill>
                          <a:effectLst/>
                          <a:latin typeface="+mn-lt"/>
                          <a:ea typeface="+mn-ea"/>
                          <a:cs typeface="+mn-cs"/>
                        </a:rPr>
                        <a:t>X</a:t>
                      </a: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r>
              <a:tr h="226003">
                <a:tc>
                  <a:txBody>
                    <a:bodyPr/>
                    <a:lstStyle/>
                    <a:p>
                      <a:pPr marL="0" marR="0" algn="l" defTabSz="457200" rtl="0" eaLnBrk="1" latinLnBrk="0" hangingPunct="1">
                        <a:lnSpc>
                          <a:spcPct val="115000"/>
                        </a:lnSpc>
                        <a:spcBef>
                          <a:spcPts val="0"/>
                        </a:spcBef>
                        <a:spcAft>
                          <a:spcPts val="0"/>
                        </a:spcAft>
                      </a:pPr>
                      <a:r>
                        <a:rPr lang="en-US" sz="1100" b="1" kern="1200" dirty="0" smtClean="0">
                          <a:solidFill>
                            <a:srgbClr val="660066"/>
                          </a:solidFill>
                          <a:effectLst/>
                          <a:latin typeface="+mn-lt"/>
                          <a:ea typeface="+mn-ea"/>
                          <a:cs typeface="+mn-cs"/>
                        </a:rPr>
                        <a:t>NML Injector &amp; CM</a:t>
                      </a:r>
                      <a:endParaRPr lang="en-US" sz="1100" b="1" kern="1200" dirty="0">
                        <a:solidFill>
                          <a:srgbClr val="660066"/>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smtClean="0">
                          <a:solidFill>
                            <a:schemeClr val="dk1"/>
                          </a:solidFill>
                          <a:effectLst/>
                          <a:latin typeface="+mn-lt"/>
                          <a:ea typeface="+mn-ea"/>
                          <a:cs typeface="+mn-cs"/>
                        </a:rPr>
                        <a:t>#</a:t>
                      </a: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smtClean="0">
                          <a:solidFill>
                            <a:schemeClr val="dk1"/>
                          </a:solidFill>
                          <a:effectLst/>
                          <a:latin typeface="+mn-lt"/>
                          <a:ea typeface="+mn-ea"/>
                          <a:cs typeface="+mn-cs"/>
                        </a:rPr>
                        <a:t>X</a:t>
                      </a: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smtClean="0">
                          <a:solidFill>
                            <a:schemeClr val="dk1"/>
                          </a:solidFill>
                          <a:effectLst/>
                          <a:latin typeface="+mn-lt"/>
                          <a:ea typeface="+mn-ea"/>
                          <a:cs typeface="+mn-cs"/>
                        </a:rPr>
                        <a:t>X</a:t>
                      </a: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r>
              <a:tr h="226003">
                <a:tc>
                  <a:txBody>
                    <a:bodyPr/>
                    <a:lstStyle/>
                    <a:p>
                      <a:pPr marL="0" marR="0" algn="l" defTabSz="457200" rtl="0" eaLnBrk="1" latinLnBrk="0" hangingPunct="1">
                        <a:lnSpc>
                          <a:spcPct val="115000"/>
                        </a:lnSpc>
                        <a:spcBef>
                          <a:spcPts val="0"/>
                        </a:spcBef>
                        <a:spcAft>
                          <a:spcPts val="0"/>
                        </a:spcAft>
                      </a:pPr>
                      <a:r>
                        <a:rPr lang="en-US" sz="1100" b="1" kern="1200" dirty="0">
                          <a:solidFill>
                            <a:srgbClr val="660066"/>
                          </a:solidFill>
                          <a:effectLst/>
                          <a:latin typeface="+mn-lt"/>
                          <a:ea typeface="+mn-ea"/>
                          <a:cs typeface="+mn-cs"/>
                        </a:rPr>
                        <a:t>IOTA</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smtClean="0">
                          <a:solidFill>
                            <a:schemeClr val="dk1"/>
                          </a:solidFill>
                          <a:effectLst/>
                          <a:latin typeface="+mn-lt"/>
                          <a:ea typeface="+mn-ea"/>
                          <a:cs typeface="+mn-cs"/>
                        </a:rPr>
                        <a:t>#</a:t>
                      </a: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r>
              <a:tr h="226003">
                <a:tc>
                  <a:txBody>
                    <a:bodyPr/>
                    <a:lstStyle/>
                    <a:p>
                      <a:pPr marL="0" marR="0" algn="l" defTabSz="457200" rtl="0" eaLnBrk="1" latinLnBrk="0" hangingPunct="1">
                        <a:lnSpc>
                          <a:spcPct val="115000"/>
                        </a:lnSpc>
                        <a:spcBef>
                          <a:spcPts val="0"/>
                        </a:spcBef>
                        <a:spcAft>
                          <a:spcPts val="0"/>
                        </a:spcAft>
                      </a:pPr>
                      <a:r>
                        <a:rPr lang="en-US" sz="1100" b="1" kern="1200" dirty="0" smtClean="0">
                          <a:solidFill>
                            <a:srgbClr val="660066"/>
                          </a:solidFill>
                          <a:effectLst/>
                          <a:latin typeface="+mn-lt"/>
                          <a:ea typeface="+mn-ea"/>
                          <a:cs typeface="+mn-cs"/>
                        </a:rPr>
                        <a:t>A0 (3.9 GHz)</a:t>
                      </a:r>
                      <a:endParaRPr lang="en-US" sz="1100" b="1" kern="1200" dirty="0">
                        <a:solidFill>
                          <a:srgbClr val="660066"/>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r>
                        <a:rPr lang="en-US" sz="1100" b="1" kern="1200" dirty="0" smtClean="0">
                          <a:solidFill>
                            <a:schemeClr val="dk1"/>
                          </a:solidFill>
                          <a:effectLst/>
                          <a:latin typeface="+mn-lt"/>
                          <a:ea typeface="+mn-ea"/>
                          <a:cs typeface="+mn-cs"/>
                        </a:rPr>
                        <a:t>X</a:t>
                      </a: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r>
                        <a:rPr lang="en-US" sz="1100" b="1" kern="1200" dirty="0" smtClean="0">
                          <a:solidFill>
                            <a:schemeClr val="dk1"/>
                          </a:solidFill>
                          <a:effectLst/>
                          <a:latin typeface="+mn-lt"/>
                          <a:ea typeface="+mn-ea"/>
                          <a:cs typeface="+mn-cs"/>
                        </a:rPr>
                        <a:t>X</a:t>
                      </a: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r>
              <a:tr h="226003">
                <a:tc>
                  <a:txBody>
                    <a:bodyPr/>
                    <a:lstStyle/>
                    <a:p>
                      <a:pPr marL="0" marR="0" algn="l" defTabSz="457200" rtl="0" eaLnBrk="1" latinLnBrk="0" hangingPunct="1">
                        <a:lnSpc>
                          <a:spcPct val="115000"/>
                        </a:lnSpc>
                        <a:spcBef>
                          <a:spcPts val="0"/>
                        </a:spcBef>
                        <a:spcAft>
                          <a:spcPts val="0"/>
                        </a:spcAft>
                      </a:pPr>
                      <a:r>
                        <a:rPr lang="en-US" sz="1100" b="1" kern="1200" dirty="0" smtClean="0">
                          <a:solidFill>
                            <a:srgbClr val="660066"/>
                          </a:solidFill>
                          <a:effectLst/>
                          <a:latin typeface="+mn-lt"/>
                          <a:ea typeface="+mn-ea"/>
                          <a:cs typeface="+mn-cs"/>
                        </a:rPr>
                        <a:t>MTA</a:t>
                      </a:r>
                      <a:endParaRPr lang="en-US" sz="1100" b="1" kern="1200" dirty="0">
                        <a:solidFill>
                          <a:srgbClr val="660066"/>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a:solidFill>
                            <a:schemeClr val="dk1"/>
                          </a:solidFill>
                          <a:effectLst/>
                          <a:latin typeface="+mn-lt"/>
                          <a:ea typeface="+mn-ea"/>
                          <a:cs typeface="+mn-cs"/>
                        </a:rPr>
                        <a:t>X</a:t>
                      </a:r>
                    </a:p>
                  </a:txBody>
                  <a:tcPr marL="68580" marR="68580" marT="0" marB="0" anchor="ctr"/>
                </a:tc>
              </a:tr>
              <a:tr h="226003">
                <a:tc>
                  <a:txBody>
                    <a:bodyPr/>
                    <a:lstStyle/>
                    <a:p>
                      <a:pPr marL="0" marR="0" algn="l" defTabSz="457200" rtl="0" eaLnBrk="1" latinLnBrk="0" hangingPunct="1">
                        <a:lnSpc>
                          <a:spcPct val="115000"/>
                        </a:lnSpc>
                        <a:spcBef>
                          <a:spcPts val="0"/>
                        </a:spcBef>
                        <a:spcAft>
                          <a:spcPts val="0"/>
                        </a:spcAft>
                      </a:pPr>
                      <a:r>
                        <a:rPr lang="en-US" sz="1100" b="1" kern="1200" dirty="0">
                          <a:solidFill>
                            <a:srgbClr val="FF0000"/>
                          </a:solidFill>
                          <a:effectLst/>
                          <a:latin typeface="+mn-lt"/>
                          <a:ea typeface="+mn-ea"/>
                          <a:cs typeface="+mn-cs"/>
                        </a:rPr>
                        <a:t>Cryo plants</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smtClean="0">
                          <a:solidFill>
                            <a:schemeClr val="dk1"/>
                          </a:solidFill>
                          <a:effectLst/>
                          <a:latin typeface="+mn-lt"/>
                          <a:ea typeface="+mn-ea"/>
                          <a:cs typeface="+mn-cs"/>
                        </a:rPr>
                        <a:t>X</a:t>
                      </a:r>
                      <a:r>
                        <a:rPr lang="en-US" sz="1100" b="1" kern="1200" dirty="0">
                          <a:solidFill>
                            <a:schemeClr val="dk1"/>
                          </a:solidFill>
                          <a:effectLst/>
                          <a:latin typeface="+mn-lt"/>
                          <a:ea typeface="+mn-ea"/>
                          <a:cs typeface="+mn-cs"/>
                        </a:rPr>
                        <a:t> </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endParaRPr lang="en-US" sz="1100" b="1" kern="1200" dirty="0">
                        <a:solidFill>
                          <a:schemeClr val="dk1"/>
                        </a:solidFill>
                        <a:effectLst/>
                        <a:latin typeface="+mn-lt"/>
                        <a:ea typeface="+mn-ea"/>
                        <a:cs typeface="+mn-cs"/>
                      </a:endParaRP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X</a:t>
                      </a:r>
                    </a:p>
                  </a:txBody>
                  <a:tcPr marL="68580" marR="68580" marT="0" marB="0" anchor="ctr"/>
                </a:tc>
                <a:tc>
                  <a:txBody>
                    <a:bodyPr/>
                    <a:lstStyle/>
                    <a:p>
                      <a:pPr marL="0" marR="0" algn="ctr" defTabSz="457200" rtl="0" eaLnBrk="1" latinLnBrk="0" hangingPunct="1">
                        <a:lnSpc>
                          <a:spcPct val="115000"/>
                        </a:lnSpc>
                        <a:spcBef>
                          <a:spcPts val="0"/>
                        </a:spcBef>
                        <a:spcAft>
                          <a:spcPts val="0"/>
                        </a:spcAft>
                      </a:pPr>
                      <a:r>
                        <a:rPr lang="en-US" sz="1100" b="1" kern="1200" dirty="0">
                          <a:solidFill>
                            <a:schemeClr val="dk1"/>
                          </a:solidFill>
                          <a:effectLst/>
                          <a:latin typeface="+mn-lt"/>
                          <a:ea typeface="+mn-ea"/>
                          <a:cs typeface="+mn-cs"/>
                        </a:rPr>
                        <a:t> </a:t>
                      </a:r>
                    </a:p>
                  </a:txBody>
                  <a:tcPr marL="68580" marR="68580" marT="0" marB="0" anchor="ctr"/>
                </a:tc>
              </a:tr>
            </a:tbl>
          </a:graphicData>
        </a:graphic>
      </p:graphicFrame>
      <p:sp>
        <p:nvSpPr>
          <p:cNvPr id="8" name="Title 1"/>
          <p:cNvSpPr txBox="1">
            <a:spLocks/>
          </p:cNvSpPr>
          <p:nvPr/>
        </p:nvSpPr>
        <p:spPr bwMode="auto">
          <a:xfrm>
            <a:off x="228600" y="103188"/>
            <a:ext cx="8915400" cy="642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algn="l" defTabSz="457200" rtl="0" eaLnBrk="0" fontAlgn="base" hangingPunct="0">
              <a:spcBef>
                <a:spcPct val="0"/>
              </a:spcBef>
              <a:spcAft>
                <a:spcPct val="0"/>
              </a:spcAft>
              <a:defRPr sz="1700" b="1" kern="1200">
                <a:solidFill>
                  <a:srgbClr val="2E5286"/>
                </a:solidFill>
                <a:latin typeface="Helvetica"/>
                <a:ea typeface="MS PGothic" pitchFamily="34" charset="-128"/>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a:lstStyle>
          <a:p>
            <a:r>
              <a:rPr lang="en-US" smtClean="0">
                <a:latin typeface="Helvetica" pitchFamily="124" charset="0"/>
              </a:rPr>
              <a:t>Accelerator Test Facilities and Uses 2015-2020</a:t>
            </a:r>
            <a:endParaRPr lang="en-US" dirty="0" smtClean="0">
              <a:latin typeface="Helvetica" pitchFamily="124" charset="0"/>
            </a:endParaRPr>
          </a:p>
        </p:txBody>
      </p:sp>
      <p:sp>
        <p:nvSpPr>
          <p:cNvPr id="9" name="TextBox 8"/>
          <p:cNvSpPr txBox="1"/>
          <p:nvPr/>
        </p:nvSpPr>
        <p:spPr>
          <a:xfrm>
            <a:off x="162815" y="6072028"/>
            <a:ext cx="3885203" cy="276999"/>
          </a:xfrm>
          <a:prstGeom prst="rect">
            <a:avLst/>
          </a:prstGeom>
          <a:noFill/>
        </p:spPr>
        <p:txBody>
          <a:bodyPr wrap="square" rtlCol="0">
            <a:spAutoFit/>
          </a:bodyPr>
          <a:lstStyle/>
          <a:p>
            <a:r>
              <a:rPr lang="en-US" sz="1200" dirty="0" smtClean="0"/>
              <a:t># indicates strong interest but no commitment</a:t>
            </a:r>
            <a:endParaRPr lang="en-US" sz="1200" dirty="0"/>
          </a:p>
        </p:txBody>
      </p:sp>
      <p:sp>
        <p:nvSpPr>
          <p:cNvPr id="10" name="Rectangle 9"/>
          <p:cNvSpPr/>
          <p:nvPr/>
        </p:nvSpPr>
        <p:spPr>
          <a:xfrm>
            <a:off x="0" y="4629150"/>
            <a:ext cx="9067800" cy="140298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0" y="2447783"/>
            <a:ext cx="9067800" cy="80038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5661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r>
              <a:rPr lang="en-US" altLang="en-US" smtClean="0"/>
              <a:t>17/3/2015</a:t>
            </a:r>
            <a:endParaRPr lang="en-US" altLang="en-US"/>
          </a:p>
        </p:txBody>
      </p:sp>
      <p:sp>
        <p:nvSpPr>
          <p:cNvPr id="6" name="Slide Number Placeholder 5"/>
          <p:cNvSpPr>
            <a:spLocks noGrp="1"/>
          </p:cNvSpPr>
          <p:nvPr>
            <p:ph type="sldNum" sz="quarter" idx="16"/>
          </p:nvPr>
        </p:nvSpPr>
        <p:spPr/>
        <p:txBody>
          <a:bodyPr/>
          <a:lstStyle/>
          <a:p>
            <a:fld id="{CD68C279-E37B-4CA7-BDD6-1499BE5D7259}" type="slidenum">
              <a:rPr lang="en-US" altLang="en-US" smtClean="0"/>
              <a:pPr/>
              <a:t>5</a:t>
            </a:fld>
            <a:endParaRPr lang="en-US" altLang="en-US"/>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 y="523875"/>
            <a:ext cx="8927939"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5"/>
          </p:nvPr>
        </p:nvSpPr>
        <p:spPr/>
        <p:txBody>
          <a:bodyPr/>
          <a:lstStyle/>
          <a:p>
            <a:pPr>
              <a:defRPr/>
            </a:pPr>
            <a:r>
              <a:rPr lang="en-US" smtClean="0"/>
              <a:t>S. Nagaitsev| AD Test Facilities</a:t>
            </a:r>
            <a:endParaRPr lang="en-US" b="1"/>
          </a:p>
        </p:txBody>
      </p:sp>
      <p:sp>
        <p:nvSpPr>
          <p:cNvPr id="5" name="TextBox 4"/>
          <p:cNvSpPr txBox="1"/>
          <p:nvPr/>
        </p:nvSpPr>
        <p:spPr>
          <a:xfrm>
            <a:off x="352831" y="5646759"/>
            <a:ext cx="6097182" cy="646331"/>
          </a:xfrm>
          <a:prstGeom prst="rect">
            <a:avLst/>
          </a:prstGeom>
          <a:noFill/>
        </p:spPr>
        <p:txBody>
          <a:bodyPr wrap="none" rtlCol="0">
            <a:spAutoFit/>
          </a:bodyPr>
          <a:lstStyle/>
          <a:p>
            <a:r>
              <a:rPr lang="en-US" sz="1800" dirty="0" smtClean="0"/>
              <a:t>MTA FY14 (actual): $1,129k (paid by MAP)</a:t>
            </a:r>
          </a:p>
          <a:p>
            <a:r>
              <a:rPr lang="en-US" sz="1800" dirty="0" smtClean="0"/>
              <a:t>MTA transitions to Test Fact ops in FY16 (50%) and FY17 (100%)</a:t>
            </a:r>
            <a:endParaRPr lang="en-US" sz="1800"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583" y="4694971"/>
            <a:ext cx="57816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448175" y="4387194"/>
            <a:ext cx="742960" cy="307777"/>
          </a:xfrm>
          <a:prstGeom prst="rect">
            <a:avLst/>
          </a:prstGeom>
          <a:noFill/>
        </p:spPr>
        <p:txBody>
          <a:bodyPr wrap="none" rtlCol="0">
            <a:spAutoFit/>
          </a:bodyPr>
          <a:lstStyle/>
          <a:p>
            <a:r>
              <a:rPr lang="en-US" sz="1400" dirty="0" smtClean="0">
                <a:solidFill>
                  <a:srgbClr val="404040"/>
                </a:solidFill>
              </a:rPr>
              <a:t>request</a:t>
            </a:r>
            <a:endParaRPr lang="en-US" sz="1400" dirty="0">
              <a:solidFill>
                <a:srgbClr val="404040"/>
              </a:solidFill>
            </a:endParaRPr>
          </a:p>
        </p:txBody>
      </p:sp>
      <p:sp>
        <p:nvSpPr>
          <p:cNvPr id="8" name="TextBox 7"/>
          <p:cNvSpPr txBox="1"/>
          <p:nvPr/>
        </p:nvSpPr>
        <p:spPr>
          <a:xfrm>
            <a:off x="3305214" y="5297604"/>
            <a:ext cx="2007281" cy="338554"/>
          </a:xfrm>
          <a:prstGeom prst="rect">
            <a:avLst/>
          </a:prstGeom>
          <a:noFill/>
        </p:spPr>
        <p:txBody>
          <a:bodyPr wrap="none" rtlCol="0">
            <a:spAutoFit/>
          </a:bodyPr>
          <a:lstStyle/>
          <a:p>
            <a:r>
              <a:rPr lang="en-US" sz="1600" b="1" dirty="0" smtClean="0">
                <a:solidFill>
                  <a:srgbClr val="404040"/>
                </a:solidFill>
              </a:rPr>
              <a:t>FY15 Lab plan: $5.1M</a:t>
            </a:r>
            <a:endParaRPr lang="en-US" sz="1600" b="1" dirty="0">
              <a:solidFill>
                <a:srgbClr val="404040"/>
              </a:solidFill>
            </a:endParaRPr>
          </a:p>
        </p:txBody>
      </p:sp>
      <p:sp>
        <p:nvSpPr>
          <p:cNvPr id="10" name="TextBox 9"/>
          <p:cNvSpPr txBox="1"/>
          <p:nvPr/>
        </p:nvSpPr>
        <p:spPr>
          <a:xfrm>
            <a:off x="5343535" y="4389610"/>
            <a:ext cx="742960" cy="307777"/>
          </a:xfrm>
          <a:prstGeom prst="rect">
            <a:avLst/>
          </a:prstGeom>
          <a:noFill/>
        </p:spPr>
        <p:txBody>
          <a:bodyPr wrap="none" rtlCol="0">
            <a:spAutoFit/>
          </a:bodyPr>
          <a:lstStyle/>
          <a:p>
            <a:r>
              <a:rPr lang="en-US" sz="1400" dirty="0" smtClean="0">
                <a:solidFill>
                  <a:srgbClr val="404040"/>
                </a:solidFill>
              </a:rPr>
              <a:t>request</a:t>
            </a:r>
            <a:endParaRPr lang="en-US" sz="1400" dirty="0">
              <a:solidFill>
                <a:srgbClr val="404040"/>
              </a:solidFill>
            </a:endParaRPr>
          </a:p>
        </p:txBody>
      </p:sp>
      <p:sp>
        <p:nvSpPr>
          <p:cNvPr id="11" name="TextBox 10"/>
          <p:cNvSpPr txBox="1"/>
          <p:nvPr/>
        </p:nvSpPr>
        <p:spPr>
          <a:xfrm>
            <a:off x="6239715" y="4385705"/>
            <a:ext cx="742960" cy="307777"/>
          </a:xfrm>
          <a:prstGeom prst="rect">
            <a:avLst/>
          </a:prstGeom>
          <a:noFill/>
        </p:spPr>
        <p:txBody>
          <a:bodyPr wrap="none" rtlCol="0">
            <a:spAutoFit/>
          </a:bodyPr>
          <a:lstStyle/>
          <a:p>
            <a:r>
              <a:rPr lang="en-US" sz="1400" dirty="0" smtClean="0">
                <a:solidFill>
                  <a:srgbClr val="404040"/>
                </a:solidFill>
              </a:rPr>
              <a:t>request</a:t>
            </a:r>
            <a:endParaRPr lang="en-US" sz="1400" dirty="0">
              <a:solidFill>
                <a:srgbClr val="404040"/>
              </a:solidFill>
            </a:endParaRPr>
          </a:p>
        </p:txBody>
      </p:sp>
    </p:spTree>
    <p:extLst>
      <p:ext uri="{BB962C8B-B14F-4D97-AF65-F5344CB8AC3E}">
        <p14:creationId xmlns:p14="http://schemas.microsoft.com/office/powerpoint/2010/main" val="1907061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228600" y="1043693"/>
            <a:ext cx="3251200" cy="4994276"/>
          </a:xfrm>
        </p:spPr>
        <p:txBody>
          <a:bodyPr/>
          <a:lstStyle/>
          <a:p>
            <a:r>
              <a:rPr lang="en-US" b="1" dirty="0" smtClean="0"/>
              <a:t>MW9</a:t>
            </a:r>
            <a:r>
              <a:rPr lang="en-US" dirty="0" smtClean="0"/>
              <a:t> - this facility is home for all </a:t>
            </a:r>
            <a:r>
              <a:rPr lang="en-US" dirty="0" err="1" smtClean="0"/>
              <a:t>cryo</a:t>
            </a:r>
            <a:r>
              <a:rPr lang="en-US" dirty="0" smtClean="0"/>
              <a:t> design, fabrication, assembly and maintenance services.</a:t>
            </a:r>
          </a:p>
          <a:p>
            <a:endParaRPr lang="en-US" dirty="0" smtClean="0"/>
          </a:p>
          <a:p>
            <a:pPr marL="342900" indent="-342900">
              <a:buFont typeface="Arial" panose="020B0604020202020204" pitchFamily="34" charset="0"/>
              <a:buChar char="•"/>
            </a:pPr>
            <a:r>
              <a:rPr lang="en-US" sz="1600" dirty="0" smtClean="0"/>
              <a:t>Provides </a:t>
            </a:r>
            <a:r>
              <a:rPr lang="en-US" sz="1600" dirty="0"/>
              <a:t>on-demand/on-call staff to support operations of five AD cryogenic test facilities</a:t>
            </a:r>
          </a:p>
          <a:p>
            <a:pPr marL="342900" indent="-342900">
              <a:buFont typeface="Arial" panose="020B0604020202020204" pitchFamily="34" charset="0"/>
              <a:buChar char="•"/>
            </a:pPr>
            <a:r>
              <a:rPr lang="en-US" sz="1600" dirty="0" smtClean="0"/>
              <a:t>Provides </a:t>
            </a:r>
            <a:r>
              <a:rPr lang="en-US" sz="1600" dirty="0"/>
              <a:t>full-time staff to support all maintenance and upgrades of cryogenic rotating equipment, components and controls for all AD cryogenic facilities </a:t>
            </a:r>
          </a:p>
          <a:p>
            <a:pPr marL="342900" indent="-342900">
              <a:buFont typeface="Arial" panose="020B0604020202020204" pitchFamily="34" charset="0"/>
              <a:buChar char="•"/>
            </a:pPr>
            <a:r>
              <a:rPr lang="en-US" sz="1600" dirty="0" smtClean="0"/>
              <a:t>Coordinates </a:t>
            </a:r>
            <a:r>
              <a:rPr lang="en-US" sz="1600" dirty="0"/>
              <a:t>helium distribution to all AD test facilities (Cost of helium is paid by project running the test)</a:t>
            </a:r>
          </a:p>
          <a:p>
            <a:pPr marL="800100" lvl="1" indent="-342900">
              <a:buFont typeface="Arial" panose="020B0604020202020204" pitchFamily="34" charset="0"/>
              <a:buChar char="•"/>
            </a:pPr>
            <a:endParaRPr lang="en-US" dirty="0"/>
          </a:p>
          <a:p>
            <a:endParaRPr lang="en-US" dirty="0"/>
          </a:p>
        </p:txBody>
      </p:sp>
      <p:pic>
        <p:nvPicPr>
          <p:cNvPr id="8" name="Content Placeholder 7"/>
          <p:cNvPicPr>
            <a:picLocks noGrp="1" noChangeAspect="1"/>
          </p:cNvPicPr>
          <p:nvPr>
            <p:ph sz="half" idx="15"/>
          </p:nvPr>
        </p:nvPicPr>
        <p:blipFill>
          <a:blip r:embed="rId2">
            <a:extLst>
              <a:ext uri="{28A0092B-C50C-407E-A947-70E740481C1C}">
                <a14:useLocalDpi xmlns:a14="http://schemas.microsoft.com/office/drawing/2010/main" val="0"/>
              </a:ext>
            </a:extLst>
          </a:blip>
          <a:stretch>
            <a:fillRect/>
          </a:stretch>
        </p:blipFill>
        <p:spPr>
          <a:xfrm>
            <a:off x="3632200" y="1507729"/>
            <a:ext cx="5419725" cy="4064793"/>
          </a:xfrm>
        </p:spPr>
      </p:pic>
      <p:sp>
        <p:nvSpPr>
          <p:cNvPr id="4" name="Title 3"/>
          <p:cNvSpPr>
            <a:spLocks noGrp="1"/>
          </p:cNvSpPr>
          <p:nvPr>
            <p:ph type="title"/>
          </p:nvPr>
        </p:nvSpPr>
        <p:spPr/>
        <p:txBody>
          <a:bodyPr/>
          <a:lstStyle/>
          <a:p>
            <a:r>
              <a:rPr lang="en-US" dirty="0" err="1" smtClean="0"/>
              <a:t>Cryo</a:t>
            </a:r>
            <a:r>
              <a:rPr lang="en-US" dirty="0" smtClean="0"/>
              <a:t> Services and Assembly </a:t>
            </a:r>
            <a:r>
              <a:rPr lang="en-US" dirty="0"/>
              <a:t>B</a:t>
            </a:r>
            <a:r>
              <a:rPr lang="en-US" dirty="0" smtClean="0"/>
              <a:t>uilding – MW9</a:t>
            </a:r>
            <a:endParaRPr lang="en-US" dirty="0"/>
          </a:p>
        </p:txBody>
      </p:sp>
      <p:sp>
        <p:nvSpPr>
          <p:cNvPr id="5" name="Date Placeholder 4"/>
          <p:cNvSpPr>
            <a:spLocks noGrp="1"/>
          </p:cNvSpPr>
          <p:nvPr>
            <p:ph type="dt" sz="half" idx="16"/>
          </p:nvPr>
        </p:nvSpPr>
        <p:spPr/>
        <p:txBody>
          <a:bodyPr/>
          <a:lstStyle/>
          <a:p>
            <a:r>
              <a:rPr lang="en-US" altLang="en-US" smtClean="0"/>
              <a:t>17/3/2015</a:t>
            </a:r>
            <a:endParaRPr lang="en-US" altLang="en-US" dirty="0"/>
          </a:p>
        </p:txBody>
      </p:sp>
      <p:sp>
        <p:nvSpPr>
          <p:cNvPr id="7" name="Slide Number Placeholder 6"/>
          <p:cNvSpPr>
            <a:spLocks noGrp="1"/>
          </p:cNvSpPr>
          <p:nvPr>
            <p:ph type="sldNum" sz="quarter" idx="18"/>
          </p:nvPr>
        </p:nvSpPr>
        <p:spPr/>
        <p:txBody>
          <a:bodyPr/>
          <a:lstStyle/>
          <a:p>
            <a:fld id="{73E3D74D-0048-4A3B-98AB-1A0E9C3EAB32}" type="slidenum">
              <a:rPr lang="en-US" altLang="en-US" smtClean="0"/>
              <a:pPr/>
              <a:t>6</a:t>
            </a:fld>
            <a:endParaRPr lang="en-US" altLang="en-US"/>
          </a:p>
        </p:txBody>
      </p:sp>
      <p:sp>
        <p:nvSpPr>
          <p:cNvPr id="3" name="Footer Placeholder 2"/>
          <p:cNvSpPr>
            <a:spLocks noGrp="1"/>
          </p:cNvSpPr>
          <p:nvPr>
            <p:ph type="ftr" sz="quarter" idx="17"/>
          </p:nvPr>
        </p:nvSpPr>
        <p:spPr/>
        <p:txBody>
          <a:bodyPr/>
          <a:lstStyle/>
          <a:p>
            <a:pPr>
              <a:defRPr/>
            </a:pPr>
            <a:r>
              <a:rPr lang="en-US" smtClean="0"/>
              <a:t>S. Nagaitsev| AD Test Facilities</a:t>
            </a:r>
            <a:endParaRPr lang="en-US" b="1" dirty="0"/>
          </a:p>
        </p:txBody>
      </p:sp>
    </p:spTree>
    <p:extLst>
      <p:ext uri="{BB962C8B-B14F-4D97-AF65-F5344CB8AC3E}">
        <p14:creationId xmlns:p14="http://schemas.microsoft.com/office/powerpoint/2010/main" val="417510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228600" y="1846112"/>
            <a:ext cx="4562475" cy="1211413"/>
          </a:xfrm>
        </p:spPr>
        <p:txBody>
          <a:bodyPr/>
          <a:lstStyle/>
          <a:p>
            <a:r>
              <a:rPr lang="en-US" b="1" dirty="0" smtClean="0"/>
              <a:t>FY16</a:t>
            </a:r>
            <a:endParaRPr lang="en-US" dirty="0" smtClean="0"/>
          </a:p>
          <a:p>
            <a:pPr marL="342900" indent="-342900">
              <a:buFont typeface="Arial" panose="020B0604020202020204" pitchFamily="34" charset="0"/>
              <a:buChar char="•"/>
            </a:pPr>
            <a:r>
              <a:rPr lang="en-US" dirty="0" smtClean="0"/>
              <a:t>Controls and equipment upgrades</a:t>
            </a:r>
          </a:p>
          <a:p>
            <a:pPr marL="342900" indent="-342900">
              <a:buFont typeface="Arial" panose="020B0604020202020204" pitchFamily="34" charset="0"/>
              <a:buChar char="•"/>
            </a:pPr>
            <a:r>
              <a:rPr lang="en-US" dirty="0" smtClean="0"/>
              <a:t>Master Substation overhaul, thus no power at CHL</a:t>
            </a:r>
          </a:p>
          <a:p>
            <a:endParaRPr lang="en-US" dirty="0"/>
          </a:p>
          <a:p>
            <a:endParaRPr lang="en-US" dirty="0"/>
          </a:p>
        </p:txBody>
      </p:sp>
      <p:sp>
        <p:nvSpPr>
          <p:cNvPr id="2" name="Title 1"/>
          <p:cNvSpPr>
            <a:spLocks noGrp="1"/>
          </p:cNvSpPr>
          <p:nvPr>
            <p:ph type="title"/>
          </p:nvPr>
        </p:nvSpPr>
        <p:spPr/>
        <p:txBody>
          <a:bodyPr/>
          <a:lstStyle/>
          <a:p>
            <a:r>
              <a:rPr lang="en-US" dirty="0" smtClean="0"/>
              <a:t>Solenoid Test Facility at Central Helium Liquefier (CHL)</a:t>
            </a:r>
            <a:endParaRPr lang="en-US" dirty="0"/>
          </a:p>
        </p:txBody>
      </p:sp>
      <p:sp>
        <p:nvSpPr>
          <p:cNvPr id="4" name="Date Placeholder 3"/>
          <p:cNvSpPr>
            <a:spLocks noGrp="1"/>
          </p:cNvSpPr>
          <p:nvPr>
            <p:ph type="dt" sz="half" idx="16"/>
          </p:nvPr>
        </p:nvSpPr>
        <p:spPr/>
        <p:txBody>
          <a:bodyPr/>
          <a:lstStyle/>
          <a:p>
            <a:r>
              <a:rPr lang="en-US" altLang="en-US" smtClean="0"/>
              <a:t>17/3/2015</a:t>
            </a:r>
            <a:endParaRPr lang="en-US" altLang="en-US" dirty="0"/>
          </a:p>
        </p:txBody>
      </p:sp>
      <p:sp>
        <p:nvSpPr>
          <p:cNvPr id="6" name="Slide Number Placeholder 5"/>
          <p:cNvSpPr>
            <a:spLocks noGrp="1"/>
          </p:cNvSpPr>
          <p:nvPr>
            <p:ph type="sldNum" sz="quarter" idx="18"/>
          </p:nvPr>
        </p:nvSpPr>
        <p:spPr/>
        <p:txBody>
          <a:bodyPr/>
          <a:lstStyle/>
          <a:p>
            <a:fld id="{051FEDAF-D47E-4429-A4A7-0F6BFC471780}" type="slidenum">
              <a:rPr lang="en-US" altLang="en-US" smtClean="0"/>
              <a:pPr/>
              <a:t>7</a:t>
            </a:fld>
            <a:endParaRPr lang="en-US" altLang="en-US"/>
          </a:p>
        </p:txBody>
      </p:sp>
      <p:pic>
        <p:nvPicPr>
          <p:cNvPr id="9" name="Content Placeholder 5" descr="93-0118.jpg"/>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2796343" y="3371190"/>
            <a:ext cx="3551314" cy="2841051"/>
          </a:xfrm>
          <a:prstGeom prst="rect">
            <a:avLst/>
          </a:prstGeom>
        </p:spPr>
      </p:pic>
      <p:pic>
        <p:nvPicPr>
          <p:cNvPr id="10" name="Picture 9" descr="93-0584-10.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51098" y="1449327"/>
            <a:ext cx="2769164" cy="4055196"/>
          </a:xfrm>
          <a:prstGeom prst="rect">
            <a:avLst/>
          </a:prstGeom>
          <a:ln>
            <a:solidFill>
              <a:schemeClr val="bg1"/>
            </a:solidFill>
          </a:ln>
        </p:spPr>
      </p:pic>
      <p:sp>
        <p:nvSpPr>
          <p:cNvPr id="11" name="Text Placeholder 6"/>
          <p:cNvSpPr txBox="1">
            <a:spLocks/>
          </p:cNvSpPr>
          <p:nvPr/>
        </p:nvSpPr>
        <p:spPr>
          <a:xfrm>
            <a:off x="228600" y="1043694"/>
            <a:ext cx="8686800" cy="811266"/>
          </a:xfrm>
          <a:prstGeom prst="rect">
            <a:avLst/>
          </a:prstGeom>
        </p:spPr>
        <p:txBody>
          <a:bodyPr lIns="0" tIns="0" rIns="0" bIns="0"/>
          <a:lstStyle>
            <a:lvl1pPr marL="0" indent="0" algn="l" defTabSz="457200" rtl="0" eaLnBrk="1" fontAlgn="base" hangingPunct="1">
              <a:spcBef>
                <a:spcPct val="20000"/>
              </a:spcBef>
              <a:spcAft>
                <a:spcPct val="0"/>
              </a:spcAft>
              <a:buFont typeface="Arial" pitchFamily="34" charset="0"/>
              <a:buNone/>
              <a:defRPr sz="2000" kern="1200">
                <a:solidFill>
                  <a:srgbClr val="505050"/>
                </a:solidFill>
                <a:latin typeface="Helvetica"/>
                <a:ea typeface="MS PGothic" pitchFamily="34" charset="-128"/>
                <a:cs typeface="ＭＳ Ｐゴシック" charset="0"/>
              </a:defRPr>
            </a:lvl1pPr>
            <a:lvl2pPr marL="457200" indent="0" algn="l" defTabSz="457200" rtl="0" eaLnBrk="1" fontAlgn="base" hangingPunct="1">
              <a:spcBef>
                <a:spcPct val="20000"/>
              </a:spcBef>
              <a:spcAft>
                <a:spcPct val="0"/>
              </a:spcAft>
              <a:buFont typeface="Arial" pitchFamily="34" charset="0"/>
              <a:buNone/>
              <a:defRPr sz="1200" kern="1200">
                <a:solidFill>
                  <a:srgbClr val="595959"/>
                </a:solidFill>
                <a:latin typeface="Helvetica"/>
                <a:ea typeface="MS PGothic" pitchFamily="34" charset="-128"/>
                <a:cs typeface="ＭＳ Ｐゴシック" charset="0"/>
              </a:defRPr>
            </a:lvl2pPr>
            <a:lvl3pPr marL="914400" indent="0" algn="l" defTabSz="457200" rtl="0" eaLnBrk="1" fontAlgn="base" hangingPunct="1">
              <a:spcBef>
                <a:spcPct val="20000"/>
              </a:spcBef>
              <a:spcAft>
                <a:spcPct val="0"/>
              </a:spcAft>
              <a:buFont typeface="Arial" pitchFamily="34" charset="0"/>
              <a:buNone/>
              <a:defRPr sz="1000" kern="1200">
                <a:solidFill>
                  <a:srgbClr val="595959"/>
                </a:solidFill>
                <a:latin typeface="Helvetica"/>
                <a:ea typeface="MS PGothic" pitchFamily="34" charset="-128"/>
                <a:cs typeface="ＭＳ Ｐゴシック" charset="0"/>
              </a:defRPr>
            </a:lvl3pPr>
            <a:lvl4pPr marL="1371600" indent="0" algn="l" defTabSz="457200" rtl="0" eaLnBrk="1" fontAlgn="base" hangingPunct="1">
              <a:spcBef>
                <a:spcPct val="20000"/>
              </a:spcBef>
              <a:spcAft>
                <a:spcPct val="0"/>
              </a:spcAft>
              <a:buFont typeface="Arial" pitchFamily="34" charset="0"/>
              <a:buNone/>
              <a:defRPr sz="900" kern="1200">
                <a:solidFill>
                  <a:srgbClr val="595959"/>
                </a:solidFill>
                <a:latin typeface="Helvetica"/>
                <a:ea typeface="MS PGothic" pitchFamily="34" charset="-128"/>
                <a:cs typeface="ＭＳ Ｐゴシック" charset="0"/>
              </a:defRPr>
            </a:lvl4pPr>
            <a:lvl5pPr marL="1828800" indent="0" algn="l" defTabSz="457200" rtl="0" eaLnBrk="1" fontAlgn="base" hangingPunct="1">
              <a:spcBef>
                <a:spcPct val="20000"/>
              </a:spcBef>
              <a:spcAft>
                <a:spcPct val="0"/>
              </a:spcAft>
              <a:buFont typeface="Arial" pitchFamily="34" charset="0"/>
              <a:buNone/>
              <a:defRPr sz="900" kern="1200">
                <a:solidFill>
                  <a:srgbClr val="595959"/>
                </a:solidFill>
                <a:latin typeface="Helvetica"/>
                <a:ea typeface="MS PGothic" pitchFamily="34" charset="-128"/>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b="1" dirty="0" smtClean="0"/>
              <a:t>CHL – </a:t>
            </a:r>
            <a:r>
              <a:rPr lang="en-US" dirty="0" smtClean="0"/>
              <a:t>provides </a:t>
            </a:r>
            <a:r>
              <a:rPr lang="en-US" dirty="0" err="1" smtClean="0"/>
              <a:t>LHe</a:t>
            </a:r>
            <a:r>
              <a:rPr lang="en-US" dirty="0" smtClean="0"/>
              <a:t> for Mu2e solenoid testing. In the future, the CHL will be used for the PIP-II </a:t>
            </a:r>
            <a:r>
              <a:rPr lang="en-US" dirty="0" err="1" smtClean="0"/>
              <a:t>linac</a:t>
            </a:r>
            <a:r>
              <a:rPr lang="en-US" dirty="0" smtClean="0"/>
              <a:t>.</a:t>
            </a:r>
          </a:p>
          <a:p>
            <a:r>
              <a:rPr lang="en-US" dirty="0" smtClean="0"/>
              <a:t> </a:t>
            </a:r>
            <a:r>
              <a:rPr lang="en-US" b="1" dirty="0" smtClean="0"/>
              <a:t> </a:t>
            </a:r>
            <a:endParaRPr lang="en-US" dirty="0" smtClean="0"/>
          </a:p>
        </p:txBody>
      </p:sp>
      <p:sp>
        <p:nvSpPr>
          <p:cNvPr id="12" name="Text Placeholder 6"/>
          <p:cNvSpPr txBox="1">
            <a:spLocks/>
          </p:cNvSpPr>
          <p:nvPr/>
        </p:nvSpPr>
        <p:spPr>
          <a:xfrm>
            <a:off x="228600" y="3371190"/>
            <a:ext cx="2523293" cy="2634338"/>
          </a:xfrm>
          <a:prstGeom prst="rect">
            <a:avLst/>
          </a:prstGeom>
        </p:spPr>
        <p:txBody>
          <a:bodyPr lIns="0" tIns="0" rIns="0" bIns="0"/>
          <a:lstStyle>
            <a:lvl1pPr marL="0" indent="0" algn="l" defTabSz="457200" rtl="0" eaLnBrk="1" fontAlgn="base" hangingPunct="1">
              <a:spcBef>
                <a:spcPct val="20000"/>
              </a:spcBef>
              <a:spcAft>
                <a:spcPct val="0"/>
              </a:spcAft>
              <a:buFont typeface="Arial" pitchFamily="34" charset="0"/>
              <a:buNone/>
              <a:defRPr sz="2000" kern="1200">
                <a:solidFill>
                  <a:srgbClr val="505050"/>
                </a:solidFill>
                <a:latin typeface="Helvetica"/>
                <a:ea typeface="MS PGothic" pitchFamily="34" charset="-128"/>
                <a:cs typeface="ＭＳ Ｐゴシック" charset="0"/>
              </a:defRPr>
            </a:lvl1pPr>
            <a:lvl2pPr marL="457200" indent="0" algn="l" defTabSz="457200" rtl="0" eaLnBrk="1" fontAlgn="base" hangingPunct="1">
              <a:spcBef>
                <a:spcPct val="20000"/>
              </a:spcBef>
              <a:spcAft>
                <a:spcPct val="0"/>
              </a:spcAft>
              <a:buFont typeface="Arial" pitchFamily="34" charset="0"/>
              <a:buNone/>
              <a:defRPr sz="1200" kern="1200">
                <a:solidFill>
                  <a:srgbClr val="595959"/>
                </a:solidFill>
                <a:latin typeface="Helvetica"/>
                <a:ea typeface="MS PGothic" pitchFamily="34" charset="-128"/>
                <a:cs typeface="ＭＳ Ｐゴシック" charset="0"/>
              </a:defRPr>
            </a:lvl2pPr>
            <a:lvl3pPr marL="914400" indent="0" algn="l" defTabSz="457200" rtl="0" eaLnBrk="1" fontAlgn="base" hangingPunct="1">
              <a:spcBef>
                <a:spcPct val="20000"/>
              </a:spcBef>
              <a:spcAft>
                <a:spcPct val="0"/>
              </a:spcAft>
              <a:buFont typeface="Arial" pitchFamily="34" charset="0"/>
              <a:buNone/>
              <a:defRPr sz="1000" kern="1200">
                <a:solidFill>
                  <a:srgbClr val="595959"/>
                </a:solidFill>
                <a:latin typeface="Helvetica"/>
                <a:ea typeface="MS PGothic" pitchFamily="34" charset="-128"/>
                <a:cs typeface="ＭＳ Ｐゴシック" charset="0"/>
              </a:defRPr>
            </a:lvl3pPr>
            <a:lvl4pPr marL="1371600" indent="0" algn="l" defTabSz="457200" rtl="0" eaLnBrk="1" fontAlgn="base" hangingPunct="1">
              <a:spcBef>
                <a:spcPct val="20000"/>
              </a:spcBef>
              <a:spcAft>
                <a:spcPct val="0"/>
              </a:spcAft>
              <a:buFont typeface="Arial" pitchFamily="34" charset="0"/>
              <a:buNone/>
              <a:defRPr sz="900" kern="1200">
                <a:solidFill>
                  <a:srgbClr val="595959"/>
                </a:solidFill>
                <a:latin typeface="Helvetica"/>
                <a:ea typeface="MS PGothic" pitchFamily="34" charset="-128"/>
                <a:cs typeface="ＭＳ Ｐゴシック" charset="0"/>
              </a:defRPr>
            </a:lvl4pPr>
            <a:lvl5pPr marL="1828800" indent="0" algn="l" defTabSz="457200" rtl="0" eaLnBrk="1" fontAlgn="base" hangingPunct="1">
              <a:spcBef>
                <a:spcPct val="20000"/>
              </a:spcBef>
              <a:spcAft>
                <a:spcPct val="0"/>
              </a:spcAft>
              <a:buFont typeface="Arial" pitchFamily="34" charset="0"/>
              <a:buNone/>
              <a:defRPr sz="900" kern="1200">
                <a:solidFill>
                  <a:srgbClr val="595959"/>
                </a:solidFill>
                <a:latin typeface="Helvetica"/>
                <a:ea typeface="MS PGothic" pitchFamily="34" charset="-128"/>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b="1" dirty="0" smtClean="0"/>
              <a:t>FY17</a:t>
            </a:r>
            <a:endParaRPr lang="en-US" dirty="0" smtClean="0"/>
          </a:p>
          <a:p>
            <a:pPr marL="342900" indent="-342900">
              <a:buFont typeface="Arial" panose="020B0604020202020204" pitchFamily="34" charset="0"/>
              <a:buChar char="•"/>
            </a:pPr>
            <a:r>
              <a:rPr lang="en-US" dirty="0" smtClean="0"/>
              <a:t>Mu2e solenoid testing. Project pays for helium and operations, but not for facility upgrades, repairs or maintenance.</a:t>
            </a:r>
          </a:p>
          <a:p>
            <a:endParaRPr lang="en-US" dirty="0"/>
          </a:p>
        </p:txBody>
      </p:sp>
      <p:sp>
        <p:nvSpPr>
          <p:cNvPr id="3" name="Footer Placeholder 2"/>
          <p:cNvSpPr>
            <a:spLocks noGrp="1"/>
          </p:cNvSpPr>
          <p:nvPr>
            <p:ph type="ftr" sz="quarter" idx="17"/>
          </p:nvPr>
        </p:nvSpPr>
        <p:spPr/>
        <p:txBody>
          <a:bodyPr/>
          <a:lstStyle/>
          <a:p>
            <a:pPr>
              <a:defRPr/>
            </a:pPr>
            <a:r>
              <a:rPr lang="en-US" smtClean="0"/>
              <a:t>S. Nagaitsev| AD Test Facilities</a:t>
            </a:r>
            <a:endParaRPr lang="en-US" b="1" dirty="0"/>
          </a:p>
        </p:txBody>
      </p:sp>
    </p:spTree>
    <p:extLst>
      <p:ext uri="{BB962C8B-B14F-4D97-AF65-F5344CB8AC3E}">
        <p14:creationId xmlns:p14="http://schemas.microsoft.com/office/powerpoint/2010/main" val="3804007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228599" y="2121588"/>
            <a:ext cx="4724400" cy="1840689"/>
          </a:xfrm>
        </p:spPr>
        <p:txBody>
          <a:bodyPr/>
          <a:lstStyle/>
          <a:p>
            <a:r>
              <a:rPr lang="en-US" b="1" dirty="0" smtClean="0"/>
              <a:t>FY16</a:t>
            </a:r>
          </a:p>
          <a:p>
            <a:r>
              <a:rPr lang="en-US" dirty="0" smtClean="0"/>
              <a:t>• Operate 25-50 MeV photo-injector</a:t>
            </a:r>
            <a:endParaRPr lang="en-US" dirty="0"/>
          </a:p>
          <a:p>
            <a:r>
              <a:rPr lang="en-US" dirty="0" smtClean="0"/>
              <a:t>• Operate CM2 with beam (6 months)</a:t>
            </a:r>
          </a:p>
          <a:p>
            <a:r>
              <a:rPr lang="en-US" dirty="0" smtClean="0"/>
              <a:t>• Complete construction of IOTA Ring</a:t>
            </a:r>
          </a:p>
          <a:p>
            <a:r>
              <a:rPr lang="en-US" dirty="0" smtClean="0"/>
              <a:t>• Maintain facility support systems</a:t>
            </a:r>
          </a:p>
        </p:txBody>
      </p:sp>
      <p:sp>
        <p:nvSpPr>
          <p:cNvPr id="2" name="Title 1"/>
          <p:cNvSpPr>
            <a:spLocks noGrp="1"/>
          </p:cNvSpPr>
          <p:nvPr>
            <p:ph type="title"/>
          </p:nvPr>
        </p:nvSpPr>
        <p:spPr/>
        <p:txBody>
          <a:bodyPr/>
          <a:lstStyle/>
          <a:p>
            <a:r>
              <a:rPr lang="en-US" dirty="0" smtClean="0"/>
              <a:t>NML</a:t>
            </a:r>
            <a:r>
              <a:rPr lang="en-US" dirty="0"/>
              <a:t> </a:t>
            </a:r>
            <a:r>
              <a:rPr lang="en-US" dirty="0" smtClean="0"/>
              <a:t>Test Facility</a:t>
            </a:r>
            <a:endParaRPr lang="en-US" dirty="0"/>
          </a:p>
        </p:txBody>
      </p:sp>
      <p:sp>
        <p:nvSpPr>
          <p:cNvPr id="4" name="Date Placeholder 3"/>
          <p:cNvSpPr>
            <a:spLocks noGrp="1"/>
          </p:cNvSpPr>
          <p:nvPr>
            <p:ph type="dt" sz="half" idx="16"/>
          </p:nvPr>
        </p:nvSpPr>
        <p:spPr/>
        <p:txBody>
          <a:bodyPr/>
          <a:lstStyle/>
          <a:p>
            <a:r>
              <a:rPr lang="en-US" altLang="en-US" smtClean="0"/>
              <a:t>17/3/2015</a:t>
            </a:r>
            <a:endParaRPr lang="en-US" altLang="en-US" dirty="0"/>
          </a:p>
        </p:txBody>
      </p:sp>
      <p:sp>
        <p:nvSpPr>
          <p:cNvPr id="6" name="Slide Number Placeholder 5"/>
          <p:cNvSpPr>
            <a:spLocks noGrp="1"/>
          </p:cNvSpPr>
          <p:nvPr>
            <p:ph type="sldNum" sz="quarter" idx="18"/>
          </p:nvPr>
        </p:nvSpPr>
        <p:spPr/>
        <p:txBody>
          <a:bodyPr/>
          <a:lstStyle/>
          <a:p>
            <a:fld id="{051FEDAF-D47E-4429-A4A7-0F6BFC471780}" type="slidenum">
              <a:rPr lang="en-US" altLang="en-US" smtClean="0"/>
              <a:pPr/>
              <a:t>8</a:t>
            </a:fld>
            <a:endParaRPr lang="en-US" altLang="en-US"/>
          </a:p>
        </p:txBody>
      </p:sp>
      <p:sp>
        <p:nvSpPr>
          <p:cNvPr id="8" name="Text Placeholder 6"/>
          <p:cNvSpPr txBox="1">
            <a:spLocks/>
          </p:cNvSpPr>
          <p:nvPr/>
        </p:nvSpPr>
        <p:spPr>
          <a:xfrm>
            <a:off x="228599" y="942094"/>
            <a:ext cx="8810625" cy="1011032"/>
          </a:xfrm>
          <a:prstGeom prst="rect">
            <a:avLst/>
          </a:prstGeom>
        </p:spPr>
        <p:txBody>
          <a:bodyPr lIns="0" tIns="0" rIns="0" bIns="0"/>
          <a:lstStyle>
            <a:lvl1pPr marL="0" indent="0" algn="l" defTabSz="457200" rtl="0" eaLnBrk="1" fontAlgn="base" hangingPunct="1">
              <a:spcBef>
                <a:spcPct val="20000"/>
              </a:spcBef>
              <a:spcAft>
                <a:spcPct val="0"/>
              </a:spcAft>
              <a:buFont typeface="Arial" pitchFamily="34" charset="0"/>
              <a:buNone/>
              <a:defRPr sz="2000" kern="1200">
                <a:solidFill>
                  <a:srgbClr val="505050"/>
                </a:solidFill>
                <a:latin typeface="Helvetica"/>
                <a:ea typeface="MS PGothic" pitchFamily="34" charset="-128"/>
                <a:cs typeface="ＭＳ Ｐゴシック" charset="0"/>
              </a:defRPr>
            </a:lvl1pPr>
            <a:lvl2pPr marL="457200" indent="0" algn="l" defTabSz="457200" rtl="0" eaLnBrk="1" fontAlgn="base" hangingPunct="1">
              <a:spcBef>
                <a:spcPct val="20000"/>
              </a:spcBef>
              <a:spcAft>
                <a:spcPct val="0"/>
              </a:spcAft>
              <a:buFont typeface="Arial" pitchFamily="34" charset="0"/>
              <a:buNone/>
              <a:defRPr sz="1200" kern="1200">
                <a:solidFill>
                  <a:srgbClr val="595959"/>
                </a:solidFill>
                <a:latin typeface="Helvetica"/>
                <a:ea typeface="MS PGothic" pitchFamily="34" charset="-128"/>
                <a:cs typeface="ＭＳ Ｐゴシック" charset="0"/>
              </a:defRPr>
            </a:lvl2pPr>
            <a:lvl3pPr marL="914400" indent="0" algn="l" defTabSz="457200" rtl="0" eaLnBrk="1" fontAlgn="base" hangingPunct="1">
              <a:spcBef>
                <a:spcPct val="20000"/>
              </a:spcBef>
              <a:spcAft>
                <a:spcPct val="0"/>
              </a:spcAft>
              <a:buFont typeface="Arial" pitchFamily="34" charset="0"/>
              <a:buNone/>
              <a:defRPr sz="1000" kern="1200">
                <a:solidFill>
                  <a:srgbClr val="595959"/>
                </a:solidFill>
                <a:latin typeface="Helvetica"/>
                <a:ea typeface="MS PGothic" pitchFamily="34" charset="-128"/>
                <a:cs typeface="ＭＳ Ｐゴシック" charset="0"/>
              </a:defRPr>
            </a:lvl3pPr>
            <a:lvl4pPr marL="1371600" indent="0" algn="l" defTabSz="457200" rtl="0" eaLnBrk="1" fontAlgn="base" hangingPunct="1">
              <a:spcBef>
                <a:spcPct val="20000"/>
              </a:spcBef>
              <a:spcAft>
                <a:spcPct val="0"/>
              </a:spcAft>
              <a:buFont typeface="Arial" pitchFamily="34" charset="0"/>
              <a:buNone/>
              <a:defRPr sz="900" kern="1200">
                <a:solidFill>
                  <a:srgbClr val="595959"/>
                </a:solidFill>
                <a:latin typeface="Helvetica"/>
                <a:ea typeface="MS PGothic" pitchFamily="34" charset="-128"/>
                <a:cs typeface="ＭＳ Ｐゴシック" charset="0"/>
              </a:defRPr>
            </a:lvl4pPr>
            <a:lvl5pPr marL="1828800" indent="0" algn="l" defTabSz="457200" rtl="0" eaLnBrk="1" fontAlgn="base" hangingPunct="1">
              <a:spcBef>
                <a:spcPct val="20000"/>
              </a:spcBef>
              <a:spcAft>
                <a:spcPct val="0"/>
              </a:spcAft>
              <a:buFont typeface="Arial" pitchFamily="34" charset="0"/>
              <a:buNone/>
              <a:defRPr sz="900" kern="1200">
                <a:solidFill>
                  <a:srgbClr val="595959"/>
                </a:solidFill>
                <a:latin typeface="Helvetica"/>
                <a:ea typeface="MS PGothic" pitchFamily="34" charset="-128"/>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b="1" dirty="0" smtClean="0"/>
              <a:t>NML</a:t>
            </a:r>
            <a:r>
              <a:rPr lang="en-US" dirty="0" smtClean="0"/>
              <a:t> – this facility is home of FNAL Accelerator R&amp;D program which includes IOTA</a:t>
            </a:r>
            <a:r>
              <a:rPr lang="en-US" dirty="0"/>
              <a:t> </a:t>
            </a:r>
            <a:r>
              <a:rPr lang="en-US" dirty="0" smtClean="0"/>
              <a:t>ring (under construction) and SRF R&amp;D testing with its 250-MeV electron injector (25-MeV operational at present)</a:t>
            </a:r>
          </a:p>
        </p:txBody>
      </p:sp>
      <p:sp>
        <p:nvSpPr>
          <p:cNvPr id="12" name="Text Placeholder 6"/>
          <p:cNvSpPr txBox="1">
            <a:spLocks/>
          </p:cNvSpPr>
          <p:nvPr/>
        </p:nvSpPr>
        <p:spPr>
          <a:xfrm>
            <a:off x="228600" y="4320492"/>
            <a:ext cx="4445000" cy="1864349"/>
          </a:xfrm>
          <a:prstGeom prst="rect">
            <a:avLst/>
          </a:prstGeom>
          <a:solidFill>
            <a:schemeClr val="bg1"/>
          </a:solidFill>
        </p:spPr>
        <p:txBody>
          <a:bodyPr lIns="0" tIns="0" rIns="0" bIns="0"/>
          <a:lstStyle>
            <a:lvl1pPr marL="0" indent="0" algn="l" defTabSz="457200" rtl="0" eaLnBrk="1" fontAlgn="base" hangingPunct="1">
              <a:spcBef>
                <a:spcPct val="20000"/>
              </a:spcBef>
              <a:spcAft>
                <a:spcPct val="0"/>
              </a:spcAft>
              <a:buFont typeface="Arial" pitchFamily="34" charset="0"/>
              <a:buNone/>
              <a:defRPr sz="2000" kern="1200">
                <a:solidFill>
                  <a:srgbClr val="505050"/>
                </a:solidFill>
                <a:latin typeface="Helvetica"/>
                <a:ea typeface="MS PGothic" pitchFamily="34" charset="-128"/>
                <a:cs typeface="ＭＳ Ｐゴシック" charset="0"/>
              </a:defRPr>
            </a:lvl1pPr>
            <a:lvl2pPr marL="457200" indent="0" algn="l" defTabSz="457200" rtl="0" eaLnBrk="1" fontAlgn="base" hangingPunct="1">
              <a:spcBef>
                <a:spcPct val="20000"/>
              </a:spcBef>
              <a:spcAft>
                <a:spcPct val="0"/>
              </a:spcAft>
              <a:buFont typeface="Arial" pitchFamily="34" charset="0"/>
              <a:buNone/>
              <a:defRPr sz="1200" kern="1200">
                <a:solidFill>
                  <a:srgbClr val="595959"/>
                </a:solidFill>
                <a:latin typeface="Helvetica"/>
                <a:ea typeface="MS PGothic" pitchFamily="34" charset="-128"/>
                <a:cs typeface="ＭＳ Ｐゴシック" charset="0"/>
              </a:defRPr>
            </a:lvl2pPr>
            <a:lvl3pPr marL="914400" indent="0" algn="l" defTabSz="457200" rtl="0" eaLnBrk="1" fontAlgn="base" hangingPunct="1">
              <a:spcBef>
                <a:spcPct val="20000"/>
              </a:spcBef>
              <a:spcAft>
                <a:spcPct val="0"/>
              </a:spcAft>
              <a:buFont typeface="Arial" pitchFamily="34" charset="0"/>
              <a:buNone/>
              <a:defRPr sz="1000" kern="1200">
                <a:solidFill>
                  <a:srgbClr val="595959"/>
                </a:solidFill>
                <a:latin typeface="Helvetica"/>
                <a:ea typeface="MS PGothic" pitchFamily="34" charset="-128"/>
                <a:cs typeface="ＭＳ Ｐゴシック" charset="0"/>
              </a:defRPr>
            </a:lvl3pPr>
            <a:lvl4pPr marL="1371600" indent="0" algn="l" defTabSz="457200" rtl="0" eaLnBrk="1" fontAlgn="base" hangingPunct="1">
              <a:spcBef>
                <a:spcPct val="20000"/>
              </a:spcBef>
              <a:spcAft>
                <a:spcPct val="0"/>
              </a:spcAft>
              <a:buFont typeface="Arial" pitchFamily="34" charset="0"/>
              <a:buNone/>
              <a:defRPr sz="900" kern="1200">
                <a:solidFill>
                  <a:srgbClr val="595959"/>
                </a:solidFill>
                <a:latin typeface="Helvetica"/>
                <a:ea typeface="MS PGothic" pitchFamily="34" charset="-128"/>
                <a:cs typeface="ＭＳ Ｐゴシック" charset="0"/>
              </a:defRPr>
            </a:lvl4pPr>
            <a:lvl5pPr marL="1828800" indent="0" algn="l" defTabSz="457200" rtl="0" eaLnBrk="1" fontAlgn="base" hangingPunct="1">
              <a:spcBef>
                <a:spcPct val="20000"/>
              </a:spcBef>
              <a:spcAft>
                <a:spcPct val="0"/>
              </a:spcAft>
              <a:buFont typeface="Arial" pitchFamily="34" charset="0"/>
              <a:buNone/>
              <a:defRPr sz="900" kern="1200">
                <a:solidFill>
                  <a:srgbClr val="595959"/>
                </a:solidFill>
                <a:latin typeface="Helvetica"/>
                <a:ea typeface="MS PGothic" pitchFamily="34" charset="-128"/>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b="1" dirty="0" smtClean="0"/>
              <a:t>FY17</a:t>
            </a:r>
          </a:p>
          <a:p>
            <a:r>
              <a:rPr lang="en-US" dirty="0" smtClean="0"/>
              <a:t>• Operate full 250-MeV accelerator</a:t>
            </a:r>
          </a:p>
          <a:p>
            <a:r>
              <a:rPr lang="en-US" dirty="0" smtClean="0"/>
              <a:t>• IOTA – commission with electrons and begin installation of proton injector • Maintain facility support systems</a:t>
            </a:r>
          </a:p>
          <a:p>
            <a:endParaRPr lang="en-US" dirty="0" smtClean="0"/>
          </a:p>
          <a:p>
            <a:endParaRPr lang="en-US" dirty="0"/>
          </a:p>
        </p:txBody>
      </p:sp>
      <p:pic>
        <p:nvPicPr>
          <p:cNvPr id="13"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7844" y="1699259"/>
            <a:ext cx="3520056" cy="2227592"/>
          </a:xfrm>
          <a:prstGeom prst="rect">
            <a:avLst/>
          </a:prstGeom>
        </p:spPr>
      </p:pic>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7844" y="3544798"/>
            <a:ext cx="3520056" cy="2640043"/>
          </a:xfrm>
          <a:prstGeom prst="rect">
            <a:avLst/>
          </a:prstGeom>
        </p:spPr>
      </p:pic>
      <p:sp>
        <p:nvSpPr>
          <p:cNvPr id="3" name="Footer Placeholder 2"/>
          <p:cNvSpPr>
            <a:spLocks noGrp="1"/>
          </p:cNvSpPr>
          <p:nvPr>
            <p:ph type="ftr" sz="quarter" idx="17"/>
          </p:nvPr>
        </p:nvSpPr>
        <p:spPr/>
        <p:txBody>
          <a:bodyPr/>
          <a:lstStyle/>
          <a:p>
            <a:pPr>
              <a:defRPr/>
            </a:pPr>
            <a:r>
              <a:rPr lang="en-US" smtClean="0"/>
              <a:t>S. Nagaitsev| AD Test Facilities</a:t>
            </a:r>
            <a:endParaRPr lang="en-US" b="1" dirty="0"/>
          </a:p>
        </p:txBody>
      </p:sp>
    </p:spTree>
    <p:extLst>
      <p:ext uri="{BB962C8B-B14F-4D97-AF65-F5344CB8AC3E}">
        <p14:creationId xmlns:p14="http://schemas.microsoft.com/office/powerpoint/2010/main" val="3984695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228600" y="2115283"/>
            <a:ext cx="2844800" cy="1326417"/>
          </a:xfrm>
        </p:spPr>
        <p:txBody>
          <a:bodyPr/>
          <a:lstStyle/>
          <a:p>
            <a:r>
              <a:rPr lang="en-US" b="1" dirty="0" smtClean="0"/>
              <a:t>Full R&amp;D Program</a:t>
            </a:r>
          </a:p>
          <a:p>
            <a:r>
              <a:rPr lang="en-US" dirty="0" smtClean="0"/>
              <a:t>• </a:t>
            </a:r>
            <a:r>
              <a:rPr lang="en-US" dirty="0"/>
              <a:t>W</a:t>
            </a:r>
            <a:r>
              <a:rPr lang="en-US" dirty="0" smtClean="0"/>
              <a:t>ill begin in FY18 </a:t>
            </a:r>
          </a:p>
          <a:p>
            <a:r>
              <a:rPr lang="en-US" dirty="0" smtClean="0"/>
              <a:t>• 9 </a:t>
            </a:r>
            <a:r>
              <a:rPr lang="en-US" dirty="0" err="1" smtClean="0"/>
              <a:t>mo</a:t>
            </a:r>
            <a:r>
              <a:rPr lang="en-US" dirty="0" smtClean="0"/>
              <a:t>/</a:t>
            </a:r>
            <a:r>
              <a:rPr lang="en-US" dirty="0" err="1" smtClean="0"/>
              <a:t>yr</a:t>
            </a:r>
            <a:r>
              <a:rPr lang="en-US" dirty="0" smtClean="0"/>
              <a:t>, with </a:t>
            </a:r>
            <a:r>
              <a:rPr lang="en-US" i="1" dirty="0" smtClean="0"/>
              <a:t>e-</a:t>
            </a:r>
            <a:r>
              <a:rPr lang="en-US" dirty="0" smtClean="0"/>
              <a:t> and </a:t>
            </a:r>
            <a:r>
              <a:rPr lang="en-US" i="1" dirty="0" smtClean="0"/>
              <a:t>p+</a:t>
            </a:r>
            <a:endParaRPr lang="en-US" i="1" dirty="0"/>
          </a:p>
          <a:p>
            <a:endParaRPr lang="en-US" dirty="0" smtClean="0"/>
          </a:p>
        </p:txBody>
      </p:sp>
      <p:sp>
        <p:nvSpPr>
          <p:cNvPr id="2" name="Title 1"/>
          <p:cNvSpPr>
            <a:spLocks noGrp="1"/>
          </p:cNvSpPr>
          <p:nvPr>
            <p:ph type="title"/>
          </p:nvPr>
        </p:nvSpPr>
        <p:spPr/>
        <p:txBody>
          <a:bodyPr/>
          <a:lstStyle/>
          <a:p>
            <a:r>
              <a:rPr lang="en-US" dirty="0" smtClean="0"/>
              <a:t>IOTA/ASTA Accelerator R&amp;D</a:t>
            </a:r>
            <a:endParaRPr lang="en-US" dirty="0"/>
          </a:p>
        </p:txBody>
      </p:sp>
      <p:sp>
        <p:nvSpPr>
          <p:cNvPr id="4" name="Date Placeholder 3"/>
          <p:cNvSpPr>
            <a:spLocks noGrp="1"/>
          </p:cNvSpPr>
          <p:nvPr>
            <p:ph type="dt" sz="half" idx="16"/>
          </p:nvPr>
        </p:nvSpPr>
        <p:spPr/>
        <p:txBody>
          <a:bodyPr/>
          <a:lstStyle/>
          <a:p>
            <a:r>
              <a:rPr lang="en-US" altLang="en-US" smtClean="0"/>
              <a:t>17/3/2015</a:t>
            </a:r>
            <a:endParaRPr lang="en-US" altLang="en-US" dirty="0"/>
          </a:p>
        </p:txBody>
      </p:sp>
      <p:sp>
        <p:nvSpPr>
          <p:cNvPr id="6" name="Slide Number Placeholder 5"/>
          <p:cNvSpPr>
            <a:spLocks noGrp="1"/>
          </p:cNvSpPr>
          <p:nvPr>
            <p:ph type="sldNum" sz="quarter" idx="18"/>
          </p:nvPr>
        </p:nvSpPr>
        <p:spPr/>
        <p:txBody>
          <a:bodyPr/>
          <a:lstStyle/>
          <a:p>
            <a:fld id="{051FEDAF-D47E-4429-A4A7-0F6BFC471780}" type="slidenum">
              <a:rPr lang="en-US" altLang="en-US" smtClean="0"/>
              <a:pPr/>
              <a:t>9</a:t>
            </a:fld>
            <a:endParaRPr lang="en-US" altLang="en-US"/>
          </a:p>
        </p:txBody>
      </p:sp>
      <p:sp>
        <p:nvSpPr>
          <p:cNvPr id="8" name="Text Placeholder 6"/>
          <p:cNvSpPr txBox="1">
            <a:spLocks/>
          </p:cNvSpPr>
          <p:nvPr/>
        </p:nvSpPr>
        <p:spPr>
          <a:xfrm>
            <a:off x="228599" y="980634"/>
            <a:ext cx="8810625" cy="1011032"/>
          </a:xfrm>
          <a:prstGeom prst="rect">
            <a:avLst/>
          </a:prstGeom>
        </p:spPr>
        <p:txBody>
          <a:bodyPr lIns="0" tIns="0" rIns="0" bIns="0"/>
          <a:lstStyle>
            <a:lvl1pPr marL="0" indent="0" algn="l" defTabSz="457200" rtl="0" eaLnBrk="1" fontAlgn="base" hangingPunct="1">
              <a:spcBef>
                <a:spcPct val="20000"/>
              </a:spcBef>
              <a:spcAft>
                <a:spcPct val="0"/>
              </a:spcAft>
              <a:buFont typeface="Arial" pitchFamily="34" charset="0"/>
              <a:buNone/>
              <a:defRPr sz="2000" kern="1200">
                <a:solidFill>
                  <a:srgbClr val="505050"/>
                </a:solidFill>
                <a:latin typeface="Helvetica"/>
                <a:ea typeface="MS PGothic" pitchFamily="34" charset="-128"/>
                <a:cs typeface="ＭＳ Ｐゴシック" charset="0"/>
              </a:defRPr>
            </a:lvl1pPr>
            <a:lvl2pPr marL="457200" indent="0" algn="l" defTabSz="457200" rtl="0" eaLnBrk="1" fontAlgn="base" hangingPunct="1">
              <a:spcBef>
                <a:spcPct val="20000"/>
              </a:spcBef>
              <a:spcAft>
                <a:spcPct val="0"/>
              </a:spcAft>
              <a:buFont typeface="Arial" pitchFamily="34" charset="0"/>
              <a:buNone/>
              <a:defRPr sz="1200" kern="1200">
                <a:solidFill>
                  <a:srgbClr val="595959"/>
                </a:solidFill>
                <a:latin typeface="Helvetica"/>
                <a:ea typeface="MS PGothic" pitchFamily="34" charset="-128"/>
                <a:cs typeface="ＭＳ Ｐゴシック" charset="0"/>
              </a:defRPr>
            </a:lvl2pPr>
            <a:lvl3pPr marL="914400" indent="0" algn="l" defTabSz="457200" rtl="0" eaLnBrk="1" fontAlgn="base" hangingPunct="1">
              <a:spcBef>
                <a:spcPct val="20000"/>
              </a:spcBef>
              <a:spcAft>
                <a:spcPct val="0"/>
              </a:spcAft>
              <a:buFont typeface="Arial" pitchFamily="34" charset="0"/>
              <a:buNone/>
              <a:defRPr sz="1000" kern="1200">
                <a:solidFill>
                  <a:srgbClr val="595959"/>
                </a:solidFill>
                <a:latin typeface="Helvetica"/>
                <a:ea typeface="MS PGothic" pitchFamily="34" charset="-128"/>
                <a:cs typeface="ＭＳ Ｐゴシック" charset="0"/>
              </a:defRPr>
            </a:lvl3pPr>
            <a:lvl4pPr marL="1371600" indent="0" algn="l" defTabSz="457200" rtl="0" eaLnBrk="1" fontAlgn="base" hangingPunct="1">
              <a:spcBef>
                <a:spcPct val="20000"/>
              </a:spcBef>
              <a:spcAft>
                <a:spcPct val="0"/>
              </a:spcAft>
              <a:buFont typeface="Arial" pitchFamily="34" charset="0"/>
              <a:buNone/>
              <a:defRPr sz="900" kern="1200">
                <a:solidFill>
                  <a:srgbClr val="595959"/>
                </a:solidFill>
                <a:latin typeface="Helvetica"/>
                <a:ea typeface="MS PGothic" pitchFamily="34" charset="-128"/>
                <a:cs typeface="ＭＳ Ｐゴシック" charset="0"/>
              </a:defRPr>
            </a:lvl4pPr>
            <a:lvl5pPr marL="1828800" indent="0" algn="l" defTabSz="457200" rtl="0" eaLnBrk="1" fontAlgn="base" hangingPunct="1">
              <a:spcBef>
                <a:spcPct val="20000"/>
              </a:spcBef>
              <a:spcAft>
                <a:spcPct val="0"/>
              </a:spcAft>
              <a:buFont typeface="Arial" pitchFamily="34" charset="0"/>
              <a:buNone/>
              <a:defRPr sz="900" kern="1200">
                <a:solidFill>
                  <a:srgbClr val="595959"/>
                </a:solidFill>
                <a:latin typeface="Helvetica"/>
                <a:ea typeface="MS PGothic" pitchFamily="34" charset="-128"/>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b="1" dirty="0" smtClean="0"/>
              <a:t>IOTA</a:t>
            </a:r>
            <a:r>
              <a:rPr lang="en-US" dirty="0" smtClean="0"/>
              <a:t> (</a:t>
            </a:r>
            <a:r>
              <a:rPr lang="en-US" dirty="0" err="1" smtClean="0"/>
              <a:t>Integrable</a:t>
            </a:r>
            <a:r>
              <a:rPr lang="en-US" dirty="0" smtClean="0"/>
              <a:t> Optics Test Accelerator) – storage ring with </a:t>
            </a:r>
            <a:r>
              <a:rPr lang="en-US" i="1" dirty="0" smtClean="0"/>
              <a:t>e-</a:t>
            </a:r>
            <a:r>
              <a:rPr lang="en-US" dirty="0"/>
              <a:t> </a:t>
            </a:r>
            <a:r>
              <a:rPr lang="en-US" dirty="0" smtClean="0"/>
              <a:t>and </a:t>
            </a:r>
            <a:r>
              <a:rPr lang="en-US" i="1" dirty="0" smtClean="0"/>
              <a:t>p+ </a:t>
            </a:r>
            <a:r>
              <a:rPr lang="en-US" dirty="0" smtClean="0"/>
              <a:t>injectors to carry out transformative R&amp;D towards future multi-MW proton accelerators</a:t>
            </a:r>
          </a:p>
        </p:txBody>
      </p:sp>
      <p:sp>
        <p:nvSpPr>
          <p:cNvPr id="12" name="Text Placeholder 6"/>
          <p:cNvSpPr txBox="1">
            <a:spLocks/>
          </p:cNvSpPr>
          <p:nvPr/>
        </p:nvSpPr>
        <p:spPr>
          <a:xfrm>
            <a:off x="228598" y="3441700"/>
            <a:ext cx="3683913" cy="2603083"/>
          </a:xfrm>
          <a:prstGeom prst="rect">
            <a:avLst/>
          </a:prstGeom>
        </p:spPr>
        <p:txBody>
          <a:bodyPr lIns="0" tIns="0" rIns="0" bIns="0"/>
          <a:lstStyle>
            <a:lvl1pPr marL="0" indent="0" algn="l" defTabSz="457200" rtl="0" eaLnBrk="1" fontAlgn="base" hangingPunct="1">
              <a:spcBef>
                <a:spcPct val="20000"/>
              </a:spcBef>
              <a:spcAft>
                <a:spcPct val="0"/>
              </a:spcAft>
              <a:buFont typeface="Arial" pitchFamily="34" charset="0"/>
              <a:buNone/>
              <a:defRPr sz="2000" kern="1200">
                <a:solidFill>
                  <a:srgbClr val="505050"/>
                </a:solidFill>
                <a:latin typeface="Helvetica"/>
                <a:ea typeface="MS PGothic" pitchFamily="34" charset="-128"/>
                <a:cs typeface="ＭＳ Ｐゴシック" charset="0"/>
              </a:defRPr>
            </a:lvl1pPr>
            <a:lvl2pPr marL="457200" indent="0" algn="l" defTabSz="457200" rtl="0" eaLnBrk="1" fontAlgn="base" hangingPunct="1">
              <a:spcBef>
                <a:spcPct val="20000"/>
              </a:spcBef>
              <a:spcAft>
                <a:spcPct val="0"/>
              </a:spcAft>
              <a:buFont typeface="Arial" pitchFamily="34" charset="0"/>
              <a:buNone/>
              <a:defRPr sz="1200" kern="1200">
                <a:solidFill>
                  <a:srgbClr val="595959"/>
                </a:solidFill>
                <a:latin typeface="Helvetica"/>
                <a:ea typeface="MS PGothic" pitchFamily="34" charset="-128"/>
                <a:cs typeface="ＭＳ Ｐゴシック" charset="0"/>
              </a:defRPr>
            </a:lvl2pPr>
            <a:lvl3pPr marL="914400" indent="0" algn="l" defTabSz="457200" rtl="0" eaLnBrk="1" fontAlgn="base" hangingPunct="1">
              <a:spcBef>
                <a:spcPct val="20000"/>
              </a:spcBef>
              <a:spcAft>
                <a:spcPct val="0"/>
              </a:spcAft>
              <a:buFont typeface="Arial" pitchFamily="34" charset="0"/>
              <a:buNone/>
              <a:defRPr sz="1000" kern="1200">
                <a:solidFill>
                  <a:srgbClr val="595959"/>
                </a:solidFill>
                <a:latin typeface="Helvetica"/>
                <a:ea typeface="MS PGothic" pitchFamily="34" charset="-128"/>
                <a:cs typeface="ＭＳ Ｐゴシック" charset="0"/>
              </a:defRPr>
            </a:lvl3pPr>
            <a:lvl4pPr marL="1371600" indent="0" algn="l" defTabSz="457200" rtl="0" eaLnBrk="1" fontAlgn="base" hangingPunct="1">
              <a:spcBef>
                <a:spcPct val="20000"/>
              </a:spcBef>
              <a:spcAft>
                <a:spcPct val="0"/>
              </a:spcAft>
              <a:buFont typeface="Arial" pitchFamily="34" charset="0"/>
              <a:buNone/>
              <a:defRPr sz="900" kern="1200">
                <a:solidFill>
                  <a:srgbClr val="595959"/>
                </a:solidFill>
                <a:latin typeface="Helvetica"/>
                <a:ea typeface="MS PGothic" pitchFamily="34" charset="-128"/>
                <a:cs typeface="ＭＳ Ｐゴシック" charset="0"/>
              </a:defRPr>
            </a:lvl4pPr>
            <a:lvl5pPr marL="1828800" indent="0" algn="l" defTabSz="457200" rtl="0" eaLnBrk="1" fontAlgn="base" hangingPunct="1">
              <a:spcBef>
                <a:spcPct val="20000"/>
              </a:spcBef>
              <a:spcAft>
                <a:spcPct val="0"/>
              </a:spcAft>
              <a:buFont typeface="Arial" pitchFamily="34" charset="0"/>
              <a:buNone/>
              <a:defRPr sz="900" kern="1200">
                <a:solidFill>
                  <a:srgbClr val="595959"/>
                </a:solidFill>
                <a:latin typeface="Helvetica"/>
                <a:ea typeface="MS PGothic" pitchFamily="34" charset="-128"/>
                <a:cs typeface="ＭＳ Ｐゴシック"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b="1" dirty="0" smtClean="0"/>
              <a:t>FY16-17</a:t>
            </a:r>
          </a:p>
          <a:p>
            <a:r>
              <a:rPr lang="en-US" dirty="0" smtClean="0"/>
              <a:t>• Extensive installation and commissioning activities: </a:t>
            </a:r>
          </a:p>
          <a:p>
            <a:pPr marL="342900" indent="-342900">
              <a:buFontTx/>
              <a:buChar char="-"/>
            </a:pPr>
            <a:r>
              <a:rPr lang="en-US" dirty="0" smtClean="0"/>
              <a:t>CM2-based SRF </a:t>
            </a:r>
            <a:r>
              <a:rPr lang="en-US" i="1" dirty="0"/>
              <a:t>e</a:t>
            </a:r>
            <a:r>
              <a:rPr lang="en-US" i="1" dirty="0" smtClean="0"/>
              <a:t>-</a:t>
            </a:r>
            <a:r>
              <a:rPr lang="en-US" dirty="0" smtClean="0"/>
              <a:t> injector</a:t>
            </a:r>
          </a:p>
          <a:p>
            <a:pPr marL="342900" indent="-342900">
              <a:buFontTx/>
              <a:buChar char="-"/>
            </a:pPr>
            <a:r>
              <a:rPr lang="en-US" dirty="0" smtClean="0"/>
              <a:t>IOTA ring </a:t>
            </a:r>
          </a:p>
          <a:p>
            <a:pPr marL="342900" indent="-342900">
              <a:buFontTx/>
              <a:buChar char="-"/>
            </a:pPr>
            <a:r>
              <a:rPr lang="en-US" dirty="0" smtClean="0"/>
              <a:t>2.5 MeV RFQ Proton Injector</a:t>
            </a:r>
          </a:p>
        </p:txBody>
      </p:sp>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12511" y="3957357"/>
            <a:ext cx="5094054" cy="1509709"/>
          </a:xfrm>
          <a:prstGeom prst="rect">
            <a:avLst/>
          </a:prstGeom>
        </p:spPr>
      </p:pic>
      <p:pic>
        <p:nvPicPr>
          <p:cNvPr id="13" name="Picture 12"/>
          <p:cNvPicPr>
            <a:picLocks noChangeAspect="1"/>
          </p:cNvPicPr>
          <p:nvPr/>
        </p:nvPicPr>
        <p:blipFill>
          <a:blip r:embed="rId3"/>
          <a:stretch>
            <a:fillRect/>
          </a:stretch>
        </p:blipFill>
        <p:spPr>
          <a:xfrm>
            <a:off x="3073400" y="1673869"/>
            <a:ext cx="5856451" cy="2126453"/>
          </a:xfrm>
          <a:prstGeom prst="rect">
            <a:avLst/>
          </a:prstGeom>
        </p:spPr>
      </p:pic>
      <p:sp>
        <p:nvSpPr>
          <p:cNvPr id="3" name="Footer Placeholder 2"/>
          <p:cNvSpPr>
            <a:spLocks noGrp="1"/>
          </p:cNvSpPr>
          <p:nvPr>
            <p:ph type="ftr" sz="quarter" idx="17"/>
          </p:nvPr>
        </p:nvSpPr>
        <p:spPr/>
        <p:txBody>
          <a:bodyPr/>
          <a:lstStyle/>
          <a:p>
            <a:pPr>
              <a:defRPr/>
            </a:pPr>
            <a:r>
              <a:rPr lang="en-US" smtClean="0"/>
              <a:t>S. Nagaitsev| AD Test Facilities</a:t>
            </a:r>
            <a:endParaRPr lang="en-US" b="1" dirty="0"/>
          </a:p>
        </p:txBody>
      </p:sp>
    </p:spTree>
    <p:extLst>
      <p:ext uri="{BB962C8B-B14F-4D97-AF65-F5344CB8AC3E}">
        <p14:creationId xmlns:p14="http://schemas.microsoft.com/office/powerpoint/2010/main" val="2322972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FNAL_TemplateP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FNAL_TemplatePC_060514</Template>
  <TotalTime>1558</TotalTime>
  <Words>963</Words>
  <Application>Microsoft Office PowerPoint</Application>
  <PresentationFormat>On-screen Show (4:3)</PresentationFormat>
  <Paragraphs>351</Paragraphs>
  <Slides>14</Slides>
  <Notes>0</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FNAL_TemplatePC_060514</vt:lpstr>
      <vt:lpstr>Fermilab: Footer Only</vt:lpstr>
      <vt:lpstr>Fermilab Accelerator Division: Test Facilities Introduction</vt:lpstr>
      <vt:lpstr>AD test facilities</vt:lpstr>
      <vt:lpstr>PowerPoint Presentation</vt:lpstr>
      <vt:lpstr>PowerPoint Presentation</vt:lpstr>
      <vt:lpstr>PowerPoint Presentation</vt:lpstr>
      <vt:lpstr>Cryo Services and Assembly Building – MW9</vt:lpstr>
      <vt:lpstr>Solenoid Test Facility at Central Helium Liquefier (CHL)</vt:lpstr>
      <vt:lpstr>NML Test Facility</vt:lpstr>
      <vt:lpstr>IOTA/ASTA Accelerator R&amp;D</vt:lpstr>
      <vt:lpstr>Meson Detector Building (MDB) Facility</vt:lpstr>
      <vt:lpstr>Cryomodule Test Facility (CMTF)</vt:lpstr>
      <vt:lpstr>A0/HBESL Test Facility</vt:lpstr>
      <vt:lpstr>Muon Test Area (MTA)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 one line or two lines</dc:title>
  <dc:creator>Jay C. Theilacker</dc:creator>
  <cp:lastModifiedBy>nsergei</cp:lastModifiedBy>
  <cp:revision>99</cp:revision>
  <cp:lastPrinted>2014-01-20T19:40:21Z</cp:lastPrinted>
  <dcterms:created xsi:type="dcterms:W3CDTF">2015-01-28T23:59:36Z</dcterms:created>
  <dcterms:modified xsi:type="dcterms:W3CDTF">2015-03-17T03:14:16Z</dcterms:modified>
</cp:coreProperties>
</file>