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69" r:id="rId14"/>
    <p:sldId id="270" r:id="rId15"/>
    <p:sldId id="272" r:id="rId16"/>
    <p:sldId id="276" r:id="rId17"/>
    <p:sldId id="275" r:id="rId18"/>
    <p:sldId id="271" r:id="rId19"/>
    <p:sldId id="274" r:id="rId20"/>
    <p:sldId id="279" r:id="rId21"/>
    <p:sldId id="277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1E6"/>
    <a:srgbClr val="0089B5"/>
    <a:srgbClr val="005872"/>
    <a:srgbClr val="284579"/>
    <a:srgbClr val="9CB0D5"/>
    <a:srgbClr val="38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D457-2C93-4605-B86D-F519940C8090}" type="datetimeFigureOut">
              <a:rPr lang="en-GB" smtClean="0"/>
              <a:t>28/05/2015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5AE1-8DAA-4720-851B-5749129B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4" y="1861231"/>
            <a:ext cx="4149834" cy="1998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>
                  <a:outerShdw blurRad="63500" dist="3175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056C-7C50-47D9-8FC5-1DE549BC4934}" type="datetime1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HiLumi LHC Design Study is included in the High Luminosity LHC project and is partly funded by the European Commission within the Framework Programme 7 Capacities Specific Programme, Grant Agreement 284404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760E-2249-4B52-91A3-4D822E5C828B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HiLumi LHC Design Study is included in the High Luminosity LHC project and is partly funded by the European Commission within the Framework Programme 7 Capacities Specific Programme, Grant Agreement 284404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12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2AA9-A126-4CEC-8F44-C649137035AE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HiLumi LHC Design Study is included in the High Luminosity LHC project and is partly funded by the European Commission within the Framework Programme 7 Capacities Specific Programme, Grant Agreement 284404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4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A0CD-8623-47C2-804B-3818E748C240}" type="datetime1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HiLumi LHC Design Study is included in the High Luminosity LHC project and is partly funded by the European Commission within the Framework Programme 7 Capacities Specific Programme, Grant Agreement 284404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66D-8DB7-48C8-8198-91721BE663D5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HiLumi LHC Design Study is included in the High Luminosity LHC project and is partly funded by the European Commission within the Framework Programme 7 Capacities Specific Programme, Grant Agreement 284404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7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64C-CF15-4466-8A40-2B63316F8F17}" type="datetime1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HiLumi LHC Design Study is included in the High Luminosity LHC project and is partly funded by the European Commission within the Framework Programme 7 Capacities Specific Programme, Grant Agreement 284404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1"/>
            <a:ext cx="9157855" cy="69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8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94D7256-0BB1-4DAE-B62F-9AB083050611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37960"/>
            <a:ext cx="41148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The HiLumi LHC Design Study is included in the High Luminosity LHC project and is partly funded by the European Commission within the Framework Programme 7 Capacities Specific Programme, Grant Agreement 284404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" y="6163009"/>
            <a:ext cx="777850" cy="3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9" r:id="rId3"/>
    <p:sldLayoutId id="2147483657" r:id="rId4"/>
    <p:sldLayoutId id="2147483654" r:id="rId5"/>
    <p:sldLayoutId id="2147483658" r:id="rId6"/>
    <p:sldLayoutId id="2147483655" r:id="rId7"/>
    <p:sldLayoutId id="2147483660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CRAB </a:t>
            </a:r>
            <a:r>
              <a:rPr lang="fr-CH" dirty="0" err="1"/>
              <a:t>cavities</a:t>
            </a:r>
            <a:r>
              <a:rPr lang="en-GB" dirty="0"/>
              <a:t/>
            </a:r>
            <a:br>
              <a:rPr lang="en-GB" dirty="0"/>
            </a:br>
            <a:r>
              <a:rPr lang="fr-CH" dirty="0"/>
              <a:t>Tuner design and </a:t>
            </a:r>
            <a:r>
              <a:rPr lang="fr-CH" dirty="0" err="1"/>
              <a:t>status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Kurt Artoos</a:t>
            </a:r>
            <a:endParaRPr lang="en-US" sz="12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11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1"/>
            <a:r>
              <a:rPr lang="en-US" sz="1400" dirty="0" smtClean="0">
                <a:solidFill>
                  <a:schemeClr val="tx1"/>
                </a:solidFill>
              </a:rPr>
              <a:t>( (</a:t>
            </a:r>
            <a:r>
              <a:rPr lang="en-US" sz="1400" dirty="0">
                <a:solidFill>
                  <a:schemeClr val="tx1"/>
                </a:solidFill>
              </a:rPr>
              <a:t>CERN) </a:t>
            </a:r>
            <a:r>
              <a:rPr lang="en-US" sz="1400" dirty="0" smtClean="0">
                <a:solidFill>
                  <a:schemeClr val="tx1"/>
                </a:solidFill>
              </a:rPr>
              <a:t>Rama </a:t>
            </a:r>
            <a:r>
              <a:rPr lang="en-US" sz="1400" dirty="0">
                <a:solidFill>
                  <a:schemeClr val="tx1"/>
                </a:solidFill>
              </a:rPr>
              <a:t>Calaga, Ofelia Capatina, </a:t>
            </a:r>
            <a:r>
              <a:rPr lang="en-US" sz="1400" dirty="0" smtClean="0">
                <a:solidFill>
                  <a:schemeClr val="tx1"/>
                </a:solidFill>
              </a:rPr>
              <a:t>Teddy Capelli, Federico </a:t>
            </a:r>
            <a:r>
              <a:rPr lang="en-US" sz="1400" dirty="0">
                <a:solidFill>
                  <a:schemeClr val="tx1"/>
                </a:solidFill>
              </a:rPr>
              <a:t>Carra, </a:t>
            </a:r>
            <a:r>
              <a:rPr lang="en-US" sz="1400" dirty="0" smtClean="0">
                <a:solidFill>
                  <a:schemeClr val="tx1"/>
                </a:solidFill>
              </a:rPr>
              <a:t>L. Dassa, Norbert </a:t>
            </a:r>
            <a:r>
              <a:rPr lang="en-US" sz="1400" dirty="0">
                <a:solidFill>
                  <a:schemeClr val="tx1"/>
                </a:solidFill>
              </a:rPr>
              <a:t>Kuder, Raphael Leuxe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</a:p>
          <a:p>
            <a:pPr marL="0" lvl="1"/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P. </a:t>
            </a:r>
            <a:r>
              <a:rPr lang="en-US" sz="1400" dirty="0" smtClean="0">
                <a:solidFill>
                  <a:schemeClr val="tx1"/>
                </a:solidFill>
              </a:rPr>
              <a:t>Minginette</a:t>
            </a:r>
          </a:p>
          <a:p>
            <a:pPr marL="0" lvl="1"/>
            <a:r>
              <a:rPr lang="en-US" sz="1400" dirty="0" smtClean="0">
                <a:solidFill>
                  <a:schemeClr val="tx1"/>
                </a:solidFill>
              </a:rPr>
              <a:t>Colleagues  USLARP , STFC</a:t>
            </a:r>
          </a:p>
          <a:p>
            <a:pPr lvl="1" indent="-457200" algn="l"/>
            <a:r>
              <a:rPr lang="fr-CH" sz="1400" b="1" i="1" dirty="0" err="1" smtClean="0">
                <a:solidFill>
                  <a:schemeClr val="tx1"/>
                </a:solidFill>
              </a:rPr>
              <a:t>Remark</a:t>
            </a:r>
            <a:r>
              <a:rPr lang="fr-CH" sz="1400" b="1" i="1" dirty="0" smtClean="0">
                <a:solidFill>
                  <a:schemeClr val="tx1"/>
                </a:solidFill>
              </a:rPr>
              <a:t>: </a:t>
            </a:r>
            <a:r>
              <a:rPr lang="fr-CH" sz="1400" b="1" i="1" dirty="0" err="1" smtClean="0">
                <a:solidFill>
                  <a:schemeClr val="tx1"/>
                </a:solidFill>
              </a:rPr>
              <a:t>pretuning</a:t>
            </a:r>
            <a:r>
              <a:rPr lang="fr-CH" sz="1400" b="1" i="1" dirty="0" smtClean="0">
                <a:solidFill>
                  <a:schemeClr val="tx1"/>
                </a:solidFill>
              </a:rPr>
              <a:t> </a:t>
            </a:r>
            <a:r>
              <a:rPr lang="fr-CH" sz="1400" b="1" i="1" dirty="0" err="1" smtClean="0">
                <a:solidFill>
                  <a:schemeClr val="tx1"/>
                </a:solidFill>
              </a:rPr>
              <a:t>sensitivity</a:t>
            </a:r>
            <a:r>
              <a:rPr lang="fr-CH" sz="1400" b="1" i="1" dirty="0" smtClean="0">
                <a:solidFill>
                  <a:schemeClr val="tx1"/>
                </a:solidFill>
              </a:rPr>
              <a:t> DQW </a:t>
            </a:r>
            <a:r>
              <a:rPr lang="fr-CH" sz="1400" b="1" i="1" dirty="0" err="1" smtClean="0">
                <a:solidFill>
                  <a:schemeClr val="tx1"/>
                </a:solidFill>
              </a:rPr>
              <a:t>rectified</a:t>
            </a:r>
            <a:r>
              <a:rPr lang="fr-CH" sz="1400" b="1" i="1" dirty="0" smtClean="0">
                <a:solidFill>
                  <a:schemeClr val="tx1"/>
                </a:solidFill>
              </a:rPr>
              <a:t> in slides </a:t>
            </a:r>
            <a:r>
              <a:rPr lang="fr-CH" sz="1400" b="1" i="1" dirty="0" err="1" smtClean="0">
                <a:solidFill>
                  <a:schemeClr val="tx1"/>
                </a:solidFill>
              </a:rPr>
              <a:t>after</a:t>
            </a:r>
            <a:r>
              <a:rPr lang="fr-CH" sz="1400" b="1" i="1" dirty="0" smtClean="0">
                <a:solidFill>
                  <a:schemeClr val="tx1"/>
                </a:solidFill>
              </a:rPr>
              <a:t> meeting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0" lvl="1"/>
            <a:endParaRPr lang="en-US" dirty="0">
              <a:effectLst/>
            </a:endParaRPr>
          </a:p>
        </p:txBody>
      </p:sp>
      <p:pic>
        <p:nvPicPr>
          <p:cNvPr id="4" name="Picture 16" descr="LHC-CC13, 6th LHC Crab Cavity Worksho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6" b="31654"/>
          <a:stretch/>
        </p:blipFill>
        <p:spPr bwMode="auto">
          <a:xfrm>
            <a:off x="7774466" y="2050680"/>
            <a:ext cx="575731" cy="38580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128"/>
            <a:ext cx="8229600" cy="914400"/>
          </a:xfrm>
        </p:spPr>
        <p:txBody>
          <a:bodyPr/>
          <a:lstStyle/>
          <a:p>
            <a:r>
              <a:rPr lang="en-US" dirty="0" smtClean="0">
                <a:effectLst/>
              </a:rPr>
              <a:t>Status SM18 </a:t>
            </a:r>
            <a:r>
              <a:rPr lang="en-US" dirty="0" err="1" smtClean="0">
                <a:effectLst/>
              </a:rPr>
              <a:t>p.o.p</a:t>
            </a:r>
            <a:r>
              <a:rPr lang="en-US" dirty="0" smtClean="0">
                <a:effectLst/>
              </a:rPr>
              <a:t>. tuner 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0412" y="1061304"/>
            <a:ext cx="4477530" cy="5593156"/>
            <a:chOff x="174702" y="1083527"/>
            <a:chExt cx="4477530" cy="559315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02" y="1083527"/>
              <a:ext cx="1676400" cy="5593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1" t="7894" r="32927" b="4414"/>
            <a:stretch/>
          </p:blipFill>
          <p:spPr>
            <a:xfrm>
              <a:off x="2362200" y="1143000"/>
              <a:ext cx="2290032" cy="54102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914400" y="1676400"/>
              <a:ext cx="1524000" cy="3733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14400" y="1295400"/>
              <a:ext cx="1676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594617" y="13453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b="1" dirty="0" err="1" smtClean="0"/>
              <a:t>Motor</a:t>
            </a:r>
            <a:r>
              <a:rPr lang="fr-CH" b="1" dirty="0" smtClean="0"/>
              <a:t> </a:t>
            </a:r>
            <a:r>
              <a:rPr lang="fr-CH" b="1" dirty="0"/>
              <a:t>1.3 Nm </a:t>
            </a:r>
            <a:r>
              <a:rPr lang="fr-CH" b="1" dirty="0" err="1"/>
              <a:t>Bipolar</a:t>
            </a:r>
            <a:r>
              <a:rPr lang="fr-CH" b="1" dirty="0"/>
              <a:t> Nema 23 </a:t>
            </a:r>
            <a:endParaRPr lang="fr-CH" b="1" dirty="0" smtClean="0"/>
          </a:p>
          <a:p>
            <a:r>
              <a:rPr lang="fr-CH" b="1" dirty="0" smtClean="0"/>
              <a:t>(</a:t>
            </a:r>
            <a:r>
              <a:rPr lang="fr-CH" b="1" dirty="0"/>
              <a:t>1.8 </a:t>
            </a:r>
            <a:r>
              <a:rPr lang="fr-CH" b="1" dirty="0" err="1" smtClean="0"/>
              <a:t>deg</a:t>
            </a:r>
            <a:r>
              <a:rPr lang="fr-CH" b="1" dirty="0" smtClean="0"/>
              <a:t>/</a:t>
            </a:r>
            <a:r>
              <a:rPr lang="fr-CH" b="1" dirty="0" err="1" smtClean="0"/>
              <a:t>step</a:t>
            </a:r>
            <a:r>
              <a:rPr lang="fr-CH" b="1" dirty="0" smtClean="0"/>
              <a:t>) </a:t>
            </a:r>
            <a:endParaRPr lang="en-GB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76600" y="1676400"/>
            <a:ext cx="1318017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52078" y="2514600"/>
            <a:ext cx="1676400" cy="202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2209800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HD</a:t>
            </a:r>
            <a:r>
              <a:rPr lang="fr-CH" dirty="0" smtClean="0"/>
              <a:t> </a:t>
            </a:r>
            <a:r>
              <a:rPr lang="fr-CH" dirty="0"/>
              <a:t>HFUS-20-100-2SO</a:t>
            </a:r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181600" y="2590800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Ratio i : 0.01 , </a:t>
            </a:r>
          </a:p>
          <a:p>
            <a:r>
              <a:rPr lang="fr-CH" dirty="0" err="1"/>
              <a:t>repeat</a:t>
            </a:r>
            <a:r>
              <a:rPr lang="fr-CH" dirty="0"/>
              <a:t>. </a:t>
            </a:r>
            <a:r>
              <a:rPr lang="fr-CH" dirty="0" err="1"/>
              <a:t>peak</a:t>
            </a:r>
            <a:r>
              <a:rPr lang="fr-CH" dirty="0"/>
              <a:t> Torque 82 Nm, </a:t>
            </a:r>
            <a:r>
              <a:rPr lang="fr-CH" dirty="0" err="1"/>
              <a:t>average</a:t>
            </a:r>
            <a:r>
              <a:rPr lang="fr-CH" dirty="0"/>
              <a:t> torque 49 Nm</a:t>
            </a:r>
          </a:p>
          <a:p>
            <a:r>
              <a:rPr lang="fr-CH" dirty="0" err="1"/>
              <a:t>Accuracy</a:t>
            </a:r>
            <a:r>
              <a:rPr lang="fr-CH" dirty="0"/>
              <a:t> &lt; 1 </a:t>
            </a:r>
            <a:r>
              <a:rPr lang="fr-CH" dirty="0" err="1"/>
              <a:t>arcmin</a:t>
            </a:r>
            <a:r>
              <a:rPr lang="fr-CH" dirty="0"/>
              <a:t>, </a:t>
            </a:r>
            <a:r>
              <a:rPr lang="fr-CH" dirty="0" err="1"/>
              <a:t>precision</a:t>
            </a:r>
            <a:r>
              <a:rPr lang="fr-CH" dirty="0"/>
              <a:t> &lt;0.1 </a:t>
            </a:r>
            <a:r>
              <a:rPr lang="fr-CH" dirty="0" err="1"/>
              <a:t>arcmin</a:t>
            </a:r>
            <a:endParaRPr lang="fr-CH" dirty="0"/>
          </a:p>
          <a:p>
            <a:r>
              <a:rPr lang="fr-CH" dirty="0"/>
              <a:t>Fa Dyn 7.7 </a:t>
            </a:r>
            <a:r>
              <a:rPr lang="fr-CH" dirty="0" err="1"/>
              <a:t>kN</a:t>
            </a:r>
            <a:r>
              <a:rPr lang="fr-CH" dirty="0"/>
              <a:t>, </a:t>
            </a:r>
            <a:r>
              <a:rPr lang="el-GR" dirty="0"/>
              <a:t>η</a:t>
            </a:r>
            <a:r>
              <a:rPr lang="fr-CH" dirty="0"/>
              <a:t>=~0.80 (</a:t>
            </a:r>
            <a:r>
              <a:rPr lang="fr-CH" dirty="0" err="1"/>
              <a:t>grease</a:t>
            </a:r>
            <a:r>
              <a:rPr lang="fr-CH" dirty="0"/>
              <a:t>, 20 °C)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495800" y="449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b="1" dirty="0"/>
              <a:t>Roller </a:t>
            </a:r>
            <a:r>
              <a:rPr lang="fr-CH" b="1" dirty="0" err="1"/>
              <a:t>screw</a:t>
            </a:r>
            <a:r>
              <a:rPr lang="fr-CH" dirty="0"/>
              <a:t> </a:t>
            </a:r>
            <a:r>
              <a:rPr lang="fr-CH" dirty="0" err="1"/>
              <a:t>Rollvis</a:t>
            </a:r>
            <a:r>
              <a:rPr lang="fr-CH" dirty="0"/>
              <a:t> RV 12 x 1</a:t>
            </a:r>
          </a:p>
          <a:p>
            <a:r>
              <a:rPr lang="el-GR" dirty="0"/>
              <a:t>η</a:t>
            </a:r>
            <a:r>
              <a:rPr lang="fr-CH" dirty="0"/>
              <a:t>=0.79 , </a:t>
            </a:r>
            <a:r>
              <a:rPr lang="fr-CH" dirty="0" err="1"/>
              <a:t>static</a:t>
            </a:r>
            <a:r>
              <a:rPr lang="fr-CH" dirty="0"/>
              <a:t> </a:t>
            </a:r>
            <a:r>
              <a:rPr lang="fr-CH" dirty="0" err="1"/>
              <a:t>load</a:t>
            </a:r>
            <a:r>
              <a:rPr lang="fr-CH" dirty="0"/>
              <a:t> </a:t>
            </a:r>
            <a:r>
              <a:rPr lang="fr-CH" dirty="0" err="1"/>
              <a:t>capacity</a:t>
            </a:r>
            <a:r>
              <a:rPr lang="fr-CH" dirty="0"/>
              <a:t> 17 </a:t>
            </a:r>
            <a:r>
              <a:rPr lang="fr-CH" dirty="0" err="1"/>
              <a:t>kN</a:t>
            </a:r>
            <a:endParaRPr lang="fr-CH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152078" y="2972399"/>
            <a:ext cx="1343722" cy="17709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81661" y="5225534"/>
            <a:ext cx="498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M= p i F</a:t>
            </a:r>
            <a:r>
              <a:rPr lang="en-GB" dirty="0"/>
              <a:t>/2000 </a:t>
            </a:r>
            <a:r>
              <a:rPr lang="el-GR" dirty="0"/>
              <a:t>π</a:t>
            </a:r>
            <a:r>
              <a:rPr lang="fr-CH" dirty="0"/>
              <a:t> </a:t>
            </a:r>
            <a:r>
              <a:rPr lang="el-GR" dirty="0"/>
              <a:t>η</a:t>
            </a:r>
            <a:r>
              <a:rPr lang="fr-CH" dirty="0"/>
              <a:t> = </a:t>
            </a:r>
            <a:r>
              <a:rPr lang="fr-CH" dirty="0" smtClean="0"/>
              <a:t>0.01 </a:t>
            </a:r>
            <a:r>
              <a:rPr lang="fr-CH" dirty="0"/>
              <a:t>Nm           F= </a:t>
            </a:r>
            <a:r>
              <a:rPr lang="fr-CH" dirty="0" smtClean="0"/>
              <a:t>4 </a:t>
            </a:r>
            <a:r>
              <a:rPr lang="fr-CH" dirty="0" err="1"/>
              <a:t>kN</a:t>
            </a:r>
            <a:r>
              <a:rPr lang="fr-CH" dirty="0"/>
              <a:t>, p=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81661" y="56225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dirty="0" err="1"/>
              <a:t>Detend</a:t>
            </a:r>
            <a:r>
              <a:rPr lang="fr-CH" dirty="0"/>
              <a:t> torque 0.017 </a:t>
            </a:r>
            <a:r>
              <a:rPr lang="fr-CH" dirty="0" smtClean="0"/>
              <a:t>Nm,  self </a:t>
            </a:r>
            <a:r>
              <a:rPr lang="fr-CH" dirty="0" err="1"/>
              <a:t>locking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692537" y="398551"/>
            <a:ext cx="219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Design: </a:t>
            </a:r>
            <a:r>
              <a:rPr lang="en-US" b="1" dirty="0" smtClean="0"/>
              <a:t>P. Minginette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928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44" y="170986"/>
            <a:ext cx="8229600" cy="914400"/>
          </a:xfrm>
        </p:spPr>
        <p:txBody>
          <a:bodyPr/>
          <a:lstStyle/>
          <a:p>
            <a:r>
              <a:rPr lang="en-US" dirty="0" smtClean="0">
                <a:effectLst/>
              </a:rPr>
              <a:t>Instrumentation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0" t="21647" r="34553"/>
          <a:stretch/>
        </p:blipFill>
        <p:spPr>
          <a:xfrm>
            <a:off x="152400" y="1219200"/>
            <a:ext cx="2971800" cy="4810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2269" y="2916788"/>
            <a:ext cx="4142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Instrumentation:</a:t>
            </a:r>
          </a:p>
          <a:p>
            <a:r>
              <a:rPr lang="fr-CH" dirty="0" err="1"/>
              <a:t>Potentiometer</a:t>
            </a:r>
            <a:r>
              <a:rPr lang="fr-CH" dirty="0"/>
              <a:t> </a:t>
            </a:r>
            <a:r>
              <a:rPr lang="fr-CH" dirty="0" err="1"/>
              <a:t>Megatron</a:t>
            </a:r>
            <a:r>
              <a:rPr lang="fr-CH" dirty="0"/>
              <a:t> RC13-25 </a:t>
            </a:r>
            <a:r>
              <a:rPr lang="fr-CH" dirty="0" smtClean="0"/>
              <a:t>M</a:t>
            </a:r>
          </a:p>
          <a:p>
            <a:r>
              <a:rPr lang="fr-CH" dirty="0" smtClean="0"/>
              <a:t>25 mm range , 1 k</a:t>
            </a:r>
            <a:r>
              <a:rPr lang="el-GR" dirty="0" smtClean="0"/>
              <a:t>Ω</a:t>
            </a:r>
            <a:r>
              <a:rPr lang="fr-CH" dirty="0" smtClean="0"/>
              <a:t>, </a:t>
            </a:r>
            <a:r>
              <a:rPr lang="fr-CH" dirty="0" err="1" smtClean="0"/>
              <a:t>resolution</a:t>
            </a:r>
            <a:r>
              <a:rPr lang="fr-CH" dirty="0" smtClean="0"/>
              <a:t> </a:t>
            </a:r>
            <a:r>
              <a:rPr lang="fr-CH" b="1" dirty="0" smtClean="0"/>
              <a:t>~10 </a:t>
            </a:r>
            <a:r>
              <a:rPr lang="el-GR" b="1" dirty="0" smtClean="0">
                <a:latin typeface="Calibri"/>
              </a:rPr>
              <a:t>μ</a:t>
            </a:r>
            <a:r>
              <a:rPr lang="fr-CH" b="1" dirty="0" smtClean="0">
                <a:latin typeface="Calibri"/>
              </a:rPr>
              <a:t>m</a:t>
            </a:r>
            <a:endParaRPr lang="fr-CH" b="1" dirty="0"/>
          </a:p>
          <a:p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2142531"/>
            <a:ext cx="2133600" cy="10244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19427" y="3071814"/>
            <a:ext cx="1709573" cy="951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5361" y="2493324"/>
            <a:ext cx="1347439" cy="1623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163211" y="3616087"/>
            <a:ext cx="2290330" cy="75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554" y="4095767"/>
            <a:ext cx="1295400" cy="64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55953" y="4089929"/>
            <a:ext cx="2303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/>
              <a:t>Load</a:t>
            </a:r>
            <a:r>
              <a:rPr lang="fr-CH" dirty="0"/>
              <a:t> </a:t>
            </a:r>
            <a:r>
              <a:rPr lang="fr-CH" dirty="0" err="1"/>
              <a:t>cell</a:t>
            </a:r>
            <a:r>
              <a:rPr lang="fr-CH" dirty="0"/>
              <a:t> </a:t>
            </a:r>
            <a:r>
              <a:rPr lang="fr-CH" dirty="0" err="1"/>
              <a:t>Kistler</a:t>
            </a:r>
            <a:r>
              <a:rPr lang="fr-CH" dirty="0"/>
              <a:t> </a:t>
            </a:r>
          </a:p>
          <a:p>
            <a:r>
              <a:rPr lang="fr-CH" dirty="0" smtClean="0"/>
              <a:t>4576A55C1 class 0.1</a:t>
            </a:r>
          </a:p>
        </p:txBody>
      </p:sp>
      <p:cxnSp>
        <p:nvCxnSpPr>
          <p:cNvPr id="14" name="Straight Connector 13"/>
          <p:cNvCxnSpPr>
            <a:endCxn id="15" idx="1"/>
          </p:cNvCxnSpPr>
          <p:nvPr/>
        </p:nvCxnSpPr>
        <p:spPr>
          <a:xfrm>
            <a:off x="2219093" y="2493324"/>
            <a:ext cx="1209907" cy="31830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9000" y="5491751"/>
            <a:ext cx="149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limit switches</a:t>
            </a:r>
            <a:endParaRPr lang="en-GB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60810" y="2844118"/>
            <a:ext cx="1966331" cy="3185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2800" y="6029278"/>
            <a:ext cx="183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Mechanical stops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92269" y="1085386"/>
            <a:ext cx="44037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Precision</a:t>
            </a:r>
            <a:r>
              <a:rPr lang="fr-CH" b="1" dirty="0" smtClean="0"/>
              <a:t> motorisation:</a:t>
            </a:r>
            <a:r>
              <a:rPr lang="fr-CH" dirty="0" smtClean="0"/>
              <a:t> </a:t>
            </a:r>
          </a:p>
          <a:p>
            <a:r>
              <a:rPr lang="fr-CH" dirty="0" smtClean="0"/>
              <a:t>1 </a:t>
            </a:r>
            <a:r>
              <a:rPr lang="fr-CH" dirty="0" err="1" smtClean="0"/>
              <a:t>step</a:t>
            </a:r>
            <a:r>
              <a:rPr lang="fr-CH" dirty="0" smtClean="0"/>
              <a:t>= 1.8°  x 0.01 </a:t>
            </a:r>
            <a:r>
              <a:rPr lang="fr-CH" dirty="0" smtClean="0">
                <a:latin typeface="Calibri"/>
              </a:rPr>
              <a:t>→ </a:t>
            </a:r>
            <a:r>
              <a:rPr lang="fr-CH" dirty="0" smtClean="0"/>
              <a:t>0.1 </a:t>
            </a:r>
            <a:r>
              <a:rPr lang="el-GR" dirty="0" smtClean="0">
                <a:latin typeface="Calibri"/>
              </a:rPr>
              <a:t>μ</a:t>
            </a:r>
            <a:r>
              <a:rPr lang="fr-CH" dirty="0" smtClean="0">
                <a:latin typeface="Calibri"/>
              </a:rPr>
              <a:t>m   (p=1 mm)</a:t>
            </a:r>
          </a:p>
          <a:p>
            <a:r>
              <a:rPr lang="fr-CH" dirty="0" err="1" smtClean="0">
                <a:latin typeface="Calibri"/>
              </a:rPr>
              <a:t>Precision</a:t>
            </a:r>
            <a:r>
              <a:rPr lang="fr-CH" dirty="0" smtClean="0">
                <a:latin typeface="Calibri"/>
              </a:rPr>
              <a:t> HD</a:t>
            </a:r>
            <a:r>
              <a:rPr lang="fr-CH" dirty="0" smtClean="0"/>
              <a:t> 0.1 </a:t>
            </a:r>
            <a:r>
              <a:rPr lang="fr-CH" dirty="0" err="1" smtClean="0"/>
              <a:t>arcmin</a:t>
            </a:r>
            <a:r>
              <a:rPr lang="fr-CH" dirty="0" smtClean="0"/>
              <a:t> or 0.0017°  </a:t>
            </a:r>
            <a:r>
              <a:rPr lang="fr-CH" dirty="0" smtClean="0">
                <a:latin typeface="Calibri"/>
              </a:rPr>
              <a:t>→ 10 nm</a:t>
            </a:r>
          </a:p>
          <a:p>
            <a:r>
              <a:rPr lang="fr-CH" dirty="0" err="1" smtClean="0"/>
              <a:t>Altered</a:t>
            </a:r>
            <a:r>
              <a:rPr lang="fr-CH" dirty="0" smtClean="0"/>
              <a:t> by friction in guides</a:t>
            </a:r>
          </a:p>
          <a:p>
            <a:r>
              <a:rPr lang="fr-CH" b="1" dirty="0" smtClean="0"/>
              <a:t>DQW 	 ~ 20-2 Hz</a:t>
            </a:r>
          </a:p>
          <a:p>
            <a:r>
              <a:rPr lang="fr-CH" b="1" dirty="0" smtClean="0"/>
              <a:t>RFD 		 ~ 35-3.5 Hz</a:t>
            </a:r>
          </a:p>
          <a:p>
            <a:endParaRPr lang="fr-CH" dirty="0"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9646" y="4780590"/>
            <a:ext cx="3824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CH" b="1" dirty="0">
                <a:solidFill>
                  <a:prstClr val="black"/>
                </a:solidFill>
              </a:rPr>
              <a:t>DQW (2.2 </a:t>
            </a:r>
            <a:r>
              <a:rPr lang="fr-CH" b="1" dirty="0" err="1">
                <a:solidFill>
                  <a:prstClr val="black"/>
                </a:solidFill>
              </a:rPr>
              <a:t>kN</a:t>
            </a:r>
            <a:r>
              <a:rPr lang="fr-CH" b="1" dirty="0">
                <a:solidFill>
                  <a:prstClr val="black"/>
                </a:solidFill>
              </a:rPr>
              <a:t>/mm</a:t>
            </a:r>
            <a:r>
              <a:rPr lang="fr-CH" b="1" dirty="0" smtClean="0">
                <a:solidFill>
                  <a:prstClr val="black"/>
                </a:solidFill>
              </a:rPr>
              <a:t>) </a:t>
            </a:r>
            <a:r>
              <a:rPr lang="fr-CH" b="1" dirty="0"/>
              <a:t>→</a:t>
            </a:r>
            <a:r>
              <a:rPr lang="fr-CH" b="1" dirty="0" smtClean="0">
                <a:solidFill>
                  <a:prstClr val="black"/>
                </a:solidFill>
              </a:rPr>
              <a:t>1.5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μ</a:t>
            </a:r>
            <a:r>
              <a:rPr lang="fr-CH" b="1" dirty="0" smtClean="0">
                <a:solidFill>
                  <a:prstClr val="black"/>
                </a:solidFill>
                <a:latin typeface="Calibri"/>
              </a:rPr>
              <a:t>m </a:t>
            </a:r>
            <a:r>
              <a:rPr lang="fr-CH" b="1" dirty="0" err="1" smtClean="0">
                <a:solidFill>
                  <a:prstClr val="black"/>
                </a:solidFill>
                <a:latin typeface="Calibri"/>
              </a:rPr>
              <a:t>precision</a:t>
            </a:r>
            <a:endParaRPr lang="fr-CH" b="1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fr-CH" b="1" dirty="0" smtClean="0">
                <a:solidFill>
                  <a:prstClr val="black"/>
                </a:solidFill>
                <a:latin typeface="Calibri"/>
              </a:rPr>
              <a:t>RFD (2.5 </a:t>
            </a:r>
            <a:r>
              <a:rPr lang="fr-CH" b="1" dirty="0" err="1" smtClean="0">
                <a:solidFill>
                  <a:prstClr val="black"/>
                </a:solidFill>
                <a:latin typeface="Calibri"/>
              </a:rPr>
              <a:t>kN</a:t>
            </a:r>
            <a:r>
              <a:rPr lang="fr-CH" b="1" dirty="0" smtClean="0">
                <a:solidFill>
                  <a:prstClr val="black"/>
                </a:solidFill>
                <a:latin typeface="Calibri"/>
              </a:rPr>
              <a:t>/mm) </a:t>
            </a:r>
            <a:r>
              <a:rPr lang="fr-CH" b="1" dirty="0" smtClean="0"/>
              <a:t>→ 1.3 </a:t>
            </a:r>
            <a:r>
              <a:rPr lang="el-GR" b="1" dirty="0">
                <a:solidFill>
                  <a:prstClr val="black"/>
                </a:solidFill>
              </a:rPr>
              <a:t>μ</a:t>
            </a:r>
            <a:r>
              <a:rPr lang="fr-CH" b="1" dirty="0">
                <a:solidFill>
                  <a:prstClr val="black"/>
                </a:solidFill>
              </a:rPr>
              <a:t>m </a:t>
            </a:r>
            <a:r>
              <a:rPr lang="fr-CH" b="1" dirty="0" err="1">
                <a:solidFill>
                  <a:prstClr val="black"/>
                </a:solidFill>
              </a:rPr>
              <a:t>precision</a:t>
            </a:r>
            <a:endParaRPr lang="fr-CH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92537" y="398551"/>
            <a:ext cx="219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Design: </a:t>
            </a:r>
            <a:r>
              <a:rPr lang="en-US" b="1" dirty="0" smtClean="0"/>
              <a:t>P. Minginette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928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79"/>
            <a:ext cx="8229600" cy="914400"/>
          </a:xfrm>
        </p:spPr>
        <p:txBody>
          <a:bodyPr/>
          <a:lstStyle/>
          <a:p>
            <a:r>
              <a:rPr lang="en-US" dirty="0" smtClean="0">
                <a:effectLst/>
              </a:rPr>
              <a:t>Pressure compensation</a:t>
            </a:r>
            <a:endParaRPr lang="en-US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3" r="36179"/>
          <a:stretch/>
        </p:blipFill>
        <p:spPr>
          <a:xfrm>
            <a:off x="323386" y="1015743"/>
            <a:ext cx="2631688" cy="464397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4208" y="5703054"/>
            <a:ext cx="198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Surface 0.0083 m</a:t>
            </a:r>
            <a:r>
              <a:rPr lang="fr-CH" baseline="30000" dirty="0" smtClean="0"/>
              <a:t>2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386" y="5329891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R = 51.5 mm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32410" y="1050538"/>
            <a:ext cx="5435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 </a:t>
            </a:r>
            <a:r>
              <a:rPr lang="fr-CH" dirty="0" err="1" smtClean="0"/>
              <a:t>atm</a:t>
            </a:r>
            <a:r>
              <a:rPr lang="fr-CH" dirty="0" smtClean="0"/>
              <a:t> = 101.325 kPa , Force = 844 N  (on 2 </a:t>
            </a:r>
            <a:r>
              <a:rPr lang="fr-CH" dirty="0" err="1" smtClean="0"/>
              <a:t>tuning</a:t>
            </a:r>
            <a:r>
              <a:rPr lang="fr-CH" dirty="0" smtClean="0"/>
              <a:t> tubes)</a:t>
            </a:r>
          </a:p>
          <a:p>
            <a:r>
              <a:rPr lang="fr-CH" dirty="0" smtClean="0"/>
              <a:t> Day variations 3 mbar   2.5 N</a:t>
            </a:r>
          </a:p>
          <a:p>
            <a:r>
              <a:rPr lang="fr-CH" dirty="0" err="1" smtClean="0"/>
              <a:t>Week</a:t>
            </a:r>
            <a:r>
              <a:rPr lang="fr-CH" dirty="0" smtClean="0"/>
              <a:t> variations  10 mbar  8.3 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r="14458" b="8721"/>
          <a:stretch/>
        </p:blipFill>
        <p:spPr bwMode="auto">
          <a:xfrm>
            <a:off x="4059044" y="2090462"/>
            <a:ext cx="5051260" cy="364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4" b="61645"/>
          <a:stretch/>
        </p:blipFill>
        <p:spPr bwMode="auto">
          <a:xfrm>
            <a:off x="7627435" y="2509127"/>
            <a:ext cx="1159726" cy="225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14477" y="5223675"/>
            <a:ext cx="184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10 mbar variation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832410" y="5759956"/>
            <a:ext cx="3995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 </a:t>
            </a:r>
            <a:r>
              <a:rPr lang="fr-CH" dirty="0" err="1" smtClean="0"/>
              <a:t>atm</a:t>
            </a:r>
            <a:r>
              <a:rPr lang="fr-CH" dirty="0" smtClean="0"/>
              <a:t> = 0.19 mm on </a:t>
            </a:r>
            <a:r>
              <a:rPr lang="fr-CH" dirty="0" err="1" smtClean="0"/>
              <a:t>each</a:t>
            </a:r>
            <a:r>
              <a:rPr lang="fr-CH" dirty="0" smtClean="0"/>
              <a:t> plate</a:t>
            </a:r>
          </a:p>
          <a:p>
            <a:r>
              <a:rPr lang="fr-CH" dirty="0" err="1" smtClean="0"/>
              <a:t>Load</a:t>
            </a:r>
            <a:r>
              <a:rPr lang="fr-CH" dirty="0" smtClean="0"/>
              <a:t> </a:t>
            </a:r>
            <a:r>
              <a:rPr lang="fr-CH" dirty="0" err="1" smtClean="0"/>
              <a:t>compensating</a:t>
            </a:r>
            <a:r>
              <a:rPr lang="fr-CH" dirty="0" smtClean="0"/>
              <a:t> </a:t>
            </a:r>
            <a:r>
              <a:rPr lang="fr-CH" dirty="0" err="1" smtClean="0"/>
              <a:t>springs</a:t>
            </a:r>
            <a:r>
              <a:rPr lang="fr-CH" dirty="0" smtClean="0"/>
              <a:t> : 3 x 5 N/mm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9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675"/>
            <a:ext cx="8229600" cy="914400"/>
          </a:xfrm>
        </p:spPr>
        <p:txBody>
          <a:bodyPr/>
          <a:lstStyle/>
          <a:p>
            <a:r>
              <a:rPr lang="en-US" dirty="0" smtClean="0">
                <a:effectLst/>
              </a:rPr>
              <a:t>Status </a:t>
            </a:r>
            <a:r>
              <a:rPr lang="en-US" dirty="0" err="1" smtClean="0">
                <a:effectLst/>
              </a:rPr>
              <a:t>p.o.p</a:t>
            </a:r>
            <a:r>
              <a:rPr lang="en-US" dirty="0" smtClean="0">
                <a:effectLst/>
              </a:rPr>
              <a:t>. tuner test</a:t>
            </a:r>
            <a:endParaRPr lang="en-US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9" r="1612" b="19142"/>
          <a:stretch/>
        </p:blipFill>
        <p:spPr>
          <a:xfrm rot="16200000">
            <a:off x="-972153" y="2600230"/>
            <a:ext cx="4906542" cy="182481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31687" y="1030817"/>
            <a:ext cx="6512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u="sng" dirty="0" smtClean="0"/>
              <a:t>Motorisation: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All parts </a:t>
            </a:r>
            <a:r>
              <a:rPr lang="fr-CH" dirty="0" err="1" smtClean="0"/>
              <a:t>available</a:t>
            </a:r>
            <a:r>
              <a:rPr lang="fr-CH" dirty="0" smtClean="0"/>
              <a:t> and test </a:t>
            </a:r>
            <a:r>
              <a:rPr lang="fr-CH" dirty="0" err="1" smtClean="0"/>
              <a:t>mounted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improvements</a:t>
            </a:r>
            <a:r>
              <a:rPr lang="fr-CH" dirty="0" smtClean="0"/>
              <a:t> </a:t>
            </a:r>
            <a:r>
              <a:rPr lang="fr-CH" dirty="0" err="1" smtClean="0"/>
              <a:t>identified</a:t>
            </a:r>
            <a:r>
              <a:rPr lang="fr-CH" dirty="0" smtClean="0"/>
              <a:t>,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small</a:t>
            </a:r>
            <a:r>
              <a:rPr lang="fr-CH" dirty="0" smtClean="0"/>
              <a:t> parts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machined</a:t>
            </a:r>
            <a:r>
              <a:rPr lang="fr-CH" dirty="0" smtClean="0"/>
              <a:t> </a:t>
            </a:r>
            <a:r>
              <a:rPr lang="en-GB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Qualification tests to </a:t>
            </a:r>
            <a:r>
              <a:rPr lang="fr-CH" dirty="0" err="1" smtClean="0"/>
              <a:t>be</a:t>
            </a:r>
            <a:r>
              <a:rPr lang="fr-CH" dirty="0" smtClean="0"/>
              <a:t> made.</a:t>
            </a:r>
          </a:p>
          <a:p>
            <a:endParaRPr lang="fr-CH" dirty="0"/>
          </a:p>
          <a:p>
            <a:r>
              <a:rPr lang="fr-CH" b="1" u="sng" dirty="0" err="1" smtClean="0"/>
              <a:t>Tuning</a:t>
            </a:r>
            <a:r>
              <a:rPr lang="fr-CH" b="1" u="sng" dirty="0" smtClean="0"/>
              <a:t> frame and </a:t>
            </a:r>
            <a:r>
              <a:rPr lang="fr-CH" b="1" u="sng" dirty="0" err="1" smtClean="0"/>
              <a:t>actuator</a:t>
            </a:r>
            <a:r>
              <a:rPr lang="fr-CH" b="1" u="sng" dirty="0" smtClean="0"/>
              <a:t> tubes cryostat: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 Production </a:t>
            </a:r>
            <a:r>
              <a:rPr lang="fr-CH" dirty="0" err="1" smtClean="0"/>
              <a:t>drawings</a:t>
            </a:r>
            <a:r>
              <a:rPr lang="fr-CH" dirty="0" smtClean="0"/>
              <a:t> </a:t>
            </a:r>
            <a:r>
              <a:rPr lang="fr-CH" dirty="0" err="1" smtClean="0"/>
              <a:t>ready</a:t>
            </a:r>
            <a:r>
              <a:rPr lang="fr-CH" dirty="0" smtClean="0"/>
              <a:t> and </a:t>
            </a:r>
            <a:r>
              <a:rPr lang="fr-CH" dirty="0" err="1" smtClean="0"/>
              <a:t>approved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Production </a:t>
            </a:r>
            <a:r>
              <a:rPr lang="fr-CH" dirty="0" err="1" smtClean="0"/>
              <a:t>being</a:t>
            </a:r>
            <a:r>
              <a:rPr lang="fr-CH" dirty="0" smtClean="0"/>
              <a:t> </a:t>
            </a:r>
            <a:r>
              <a:rPr lang="fr-CH" dirty="0" err="1" smtClean="0"/>
              <a:t>launched</a:t>
            </a:r>
            <a:r>
              <a:rPr lang="fr-CH" dirty="0" smtClean="0"/>
              <a:t> at the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Linked</a:t>
            </a:r>
            <a:r>
              <a:rPr lang="fr-CH" dirty="0" smtClean="0"/>
              <a:t> to production new </a:t>
            </a:r>
            <a:r>
              <a:rPr lang="fr-CH" dirty="0" err="1" smtClean="0"/>
              <a:t>cryo</a:t>
            </a:r>
            <a:r>
              <a:rPr lang="fr-CH" dirty="0" smtClean="0"/>
              <a:t> inserts for SM18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Earliest</a:t>
            </a:r>
            <a:r>
              <a:rPr lang="fr-CH" dirty="0" smtClean="0"/>
              <a:t> (</a:t>
            </a:r>
            <a:r>
              <a:rPr lang="fr-CH" dirty="0" err="1" smtClean="0"/>
              <a:t>own</a:t>
            </a:r>
            <a:r>
              <a:rPr lang="fr-CH" dirty="0" smtClean="0"/>
              <a:t>) </a:t>
            </a:r>
            <a:r>
              <a:rPr lang="fr-CH" dirty="0" err="1" smtClean="0"/>
              <a:t>guess</a:t>
            </a:r>
            <a:r>
              <a:rPr lang="fr-CH" dirty="0" smtClean="0"/>
              <a:t> parts </a:t>
            </a:r>
            <a:r>
              <a:rPr lang="fr-CH" dirty="0" err="1" smtClean="0"/>
              <a:t>available</a:t>
            </a:r>
            <a:r>
              <a:rPr lang="fr-CH" dirty="0" smtClean="0"/>
              <a:t> end of August</a:t>
            </a:r>
          </a:p>
        </p:txBody>
      </p:sp>
    </p:spTree>
    <p:extLst>
      <p:ext uri="{BB962C8B-B14F-4D97-AF65-F5344CB8AC3E}">
        <p14:creationId xmlns:p14="http://schemas.microsoft.com/office/powerpoint/2010/main" val="32690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2" r="9670"/>
          <a:stretch/>
        </p:blipFill>
        <p:spPr bwMode="auto">
          <a:xfrm>
            <a:off x="440471" y="1143000"/>
            <a:ext cx="4100093" cy="409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4909" y="1293541"/>
            <a:ext cx="41349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Drawbacks first design:</a:t>
            </a:r>
          </a:p>
          <a:p>
            <a:r>
              <a:rPr lang="en-US" dirty="0" smtClean="0"/>
              <a:t>Si</a:t>
            </a:r>
            <a:r>
              <a:rPr lang="fr-CH" dirty="0" err="1" smtClean="0"/>
              <a:t>ze</a:t>
            </a:r>
            <a:r>
              <a:rPr lang="fr-CH" dirty="0" smtClean="0"/>
              <a:t> …</a:t>
            </a:r>
          </a:p>
          <a:p>
            <a:r>
              <a:rPr lang="fr-CH" dirty="0" smtClean="0"/>
              <a:t>Mass  ~15 kg + 15 kg frame </a:t>
            </a:r>
          </a:p>
          <a:p>
            <a:r>
              <a:rPr lang="fr-CH" dirty="0" err="1" smtClean="0"/>
              <a:t>Static</a:t>
            </a:r>
            <a:r>
              <a:rPr lang="fr-CH" dirty="0" smtClean="0"/>
              <a:t> : </a:t>
            </a:r>
            <a:r>
              <a:rPr lang="fr-CH" dirty="0" err="1" smtClean="0"/>
              <a:t>compensated</a:t>
            </a:r>
            <a:endParaRPr lang="fr-CH" dirty="0" smtClean="0"/>
          </a:p>
          <a:p>
            <a:r>
              <a:rPr lang="fr-CH" dirty="0" err="1" smtClean="0"/>
              <a:t>Dynamic</a:t>
            </a:r>
            <a:r>
              <a:rPr lang="fr-CH" dirty="0" smtClean="0"/>
              <a:t> First mode on </a:t>
            </a:r>
            <a:r>
              <a:rPr lang="fr-CH" dirty="0" err="1" smtClean="0"/>
              <a:t>cavity</a:t>
            </a:r>
            <a:r>
              <a:rPr lang="fr-CH" dirty="0" smtClean="0"/>
              <a:t> ~ 41 Hz </a:t>
            </a:r>
          </a:p>
          <a:p>
            <a:r>
              <a:rPr lang="fr-CH" dirty="0" smtClean="0"/>
              <a:t>Motorisation </a:t>
            </a:r>
            <a:r>
              <a:rPr lang="fr-CH" dirty="0" err="1" smtClean="0"/>
              <a:t>can</a:t>
            </a:r>
            <a:r>
              <a:rPr lang="fr-CH" dirty="0" smtClean="0"/>
              <a:t> not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replaced</a:t>
            </a:r>
            <a:endParaRPr lang="fr-CH" dirty="0" smtClean="0"/>
          </a:p>
          <a:p>
            <a:r>
              <a:rPr lang="fr-CH" dirty="0" err="1" smtClean="0"/>
              <a:t>without</a:t>
            </a:r>
            <a:r>
              <a:rPr lang="fr-CH" dirty="0" smtClean="0"/>
              <a:t> </a:t>
            </a:r>
            <a:r>
              <a:rPr lang="fr-CH" dirty="0" err="1" smtClean="0"/>
              <a:t>opening</a:t>
            </a:r>
            <a:r>
              <a:rPr lang="fr-CH" dirty="0" smtClean="0"/>
              <a:t> cryostat (</a:t>
            </a:r>
            <a:r>
              <a:rPr lang="fr-CH" dirty="0" err="1" smtClean="0"/>
              <a:t>maintainability</a:t>
            </a:r>
            <a:r>
              <a:rPr lang="fr-CH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4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Status design for SPS test  (v1)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7" t="12807" r="31707" b="8527"/>
          <a:stretch/>
        </p:blipFill>
        <p:spPr>
          <a:xfrm>
            <a:off x="381000" y="1676400"/>
            <a:ext cx="2162381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8" t="13669" r="40726" b="14214"/>
          <a:stretch/>
        </p:blipFill>
        <p:spPr>
          <a:xfrm>
            <a:off x="2971800" y="1676400"/>
            <a:ext cx="3505200" cy="4470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1619071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ok</a:t>
            </a:r>
          </a:p>
          <a:p>
            <a:r>
              <a:rPr lang="en-US" dirty="0" smtClean="0"/>
              <a:t>Smaller mass</a:t>
            </a:r>
          </a:p>
          <a:p>
            <a:r>
              <a:rPr lang="en-US" dirty="0" smtClean="0"/>
              <a:t>Can be dismounted from cryostat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2976" y="5777683"/>
            <a:ext cx="219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Design: </a:t>
            </a:r>
            <a:r>
              <a:rPr lang="en-US" b="1" dirty="0" smtClean="0"/>
              <a:t>P. Minginette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5" r="38948" b="5776"/>
          <a:stretch/>
        </p:blipFill>
        <p:spPr>
          <a:xfrm>
            <a:off x="7368241" y="3403452"/>
            <a:ext cx="869379" cy="291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Status design for SPS test  (</a:t>
            </a:r>
            <a:r>
              <a:rPr lang="en-US" dirty="0" smtClean="0">
                <a:effectLst/>
              </a:rPr>
              <a:t>v2)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1" y="1066830"/>
            <a:ext cx="4876800" cy="367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r="27105"/>
          <a:stretch/>
        </p:blipFill>
        <p:spPr>
          <a:xfrm>
            <a:off x="5775156" y="1127367"/>
            <a:ext cx="3224463" cy="2927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189" y="4766034"/>
            <a:ext cx="3407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Compact</a:t>
            </a:r>
          </a:p>
          <a:p>
            <a:r>
              <a:rPr lang="fr-CH" dirty="0" smtClean="0"/>
              <a:t>10 to 20 times </a:t>
            </a:r>
            <a:r>
              <a:rPr lang="fr-CH" dirty="0" err="1" smtClean="0"/>
              <a:t>better</a:t>
            </a:r>
            <a:r>
              <a:rPr lang="fr-CH" dirty="0" smtClean="0"/>
              <a:t> </a:t>
            </a:r>
            <a:r>
              <a:rPr lang="fr-CH" dirty="0" err="1" smtClean="0"/>
              <a:t>resolution</a:t>
            </a:r>
            <a:endParaRPr lang="fr-CH" dirty="0" smtClean="0"/>
          </a:p>
          <a:p>
            <a:r>
              <a:rPr lang="fr-CH" dirty="0" smtClean="0"/>
              <a:t>Centre of actuation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materialised</a:t>
            </a:r>
            <a:endParaRPr lang="fr-CH" dirty="0" smtClean="0"/>
          </a:p>
          <a:p>
            <a:r>
              <a:rPr lang="fr-CH" dirty="0" err="1" smtClean="0"/>
              <a:t>Dismountable</a:t>
            </a:r>
            <a:endParaRPr lang="fr-CH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73291" y="5868802"/>
            <a:ext cx="219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Design: </a:t>
            </a:r>
            <a:r>
              <a:rPr lang="en-US" b="1" dirty="0" smtClean="0"/>
              <a:t>P. Minginette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909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Piezo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At the moment not </a:t>
            </a:r>
            <a:r>
              <a:rPr lang="fr-CH" dirty="0" err="1" smtClean="0"/>
              <a:t>included</a:t>
            </a:r>
            <a:r>
              <a:rPr lang="fr-CH" dirty="0" smtClean="0"/>
              <a:t>. </a:t>
            </a:r>
          </a:p>
          <a:p>
            <a:r>
              <a:rPr lang="fr-CH" dirty="0" smtClean="0"/>
              <a:t>Maximum input speed </a:t>
            </a:r>
          </a:p>
          <a:p>
            <a:pPr marL="0" indent="0">
              <a:buNone/>
            </a:pPr>
            <a:r>
              <a:rPr lang="fr-CH" dirty="0" err="1" smtClean="0"/>
              <a:t>Assuming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stiff</a:t>
            </a:r>
            <a:r>
              <a:rPr lang="fr-CH" dirty="0" smtClean="0"/>
              <a:t> actuation:</a:t>
            </a:r>
          </a:p>
          <a:p>
            <a:pPr marL="0" indent="0">
              <a:buNone/>
            </a:pPr>
            <a:r>
              <a:rPr lang="fr-CH" dirty="0" smtClean="0"/>
              <a:t>HD 6500 </a:t>
            </a:r>
            <a:r>
              <a:rPr lang="fr-CH" dirty="0" err="1" smtClean="0"/>
              <a:t>rpm</a:t>
            </a:r>
            <a:r>
              <a:rPr lang="fr-CH" dirty="0" smtClean="0"/>
              <a:t> : </a:t>
            </a:r>
            <a:r>
              <a:rPr lang="fr-CH" dirty="0" smtClean="0">
                <a:latin typeface="Calibri"/>
              </a:rPr>
              <a:t>~1 mm/s </a:t>
            </a:r>
          </a:p>
          <a:p>
            <a:r>
              <a:rPr lang="fr-CH" dirty="0" err="1" smtClean="0">
                <a:latin typeface="Calibri"/>
              </a:rPr>
              <a:t>Resolution</a:t>
            </a:r>
            <a:r>
              <a:rPr lang="fr-CH" dirty="0" smtClean="0">
                <a:latin typeface="Calibri"/>
              </a:rPr>
              <a:t> to </a:t>
            </a:r>
            <a:r>
              <a:rPr lang="fr-CH" dirty="0" err="1" smtClean="0">
                <a:latin typeface="Calibri"/>
              </a:rPr>
              <a:t>be</a:t>
            </a:r>
            <a:r>
              <a:rPr lang="fr-CH" dirty="0" smtClean="0">
                <a:latin typeface="Calibri"/>
              </a:rPr>
              <a:t> </a:t>
            </a:r>
            <a:r>
              <a:rPr lang="fr-CH" dirty="0" err="1" smtClean="0">
                <a:latin typeface="Calibri"/>
              </a:rPr>
              <a:t>tested</a:t>
            </a:r>
            <a:r>
              <a:rPr lang="en-GB" dirty="0" smtClean="0"/>
              <a:t> but at best some Hz</a:t>
            </a:r>
            <a:r>
              <a:rPr lang="fr-CH" dirty="0" smtClean="0"/>
              <a:t>,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improved</a:t>
            </a:r>
            <a:r>
              <a:rPr lang="fr-CH" dirty="0" smtClean="0"/>
              <a:t> </a:t>
            </a:r>
          </a:p>
          <a:p>
            <a:pPr marL="0" indent="0">
              <a:buNone/>
            </a:pPr>
            <a:r>
              <a:rPr lang="fr-CH" i="1" dirty="0" err="1" smtClean="0"/>
              <a:t>What</a:t>
            </a:r>
            <a:r>
              <a:rPr lang="fr-CH" i="1" dirty="0" smtClean="0"/>
              <a:t> </a:t>
            </a:r>
            <a:r>
              <a:rPr lang="fr-CH" i="1" dirty="0" err="1" smtClean="0"/>
              <a:t>resolution</a:t>
            </a:r>
            <a:r>
              <a:rPr lang="fr-CH" i="1" dirty="0" smtClean="0"/>
              <a:t> do </a:t>
            </a:r>
            <a:r>
              <a:rPr lang="fr-CH" i="1" dirty="0" err="1" smtClean="0"/>
              <a:t>we</a:t>
            </a:r>
            <a:r>
              <a:rPr lang="fr-CH" i="1" dirty="0" smtClean="0"/>
              <a:t> </a:t>
            </a:r>
            <a:r>
              <a:rPr lang="fr-CH" i="1" dirty="0" err="1" smtClean="0"/>
              <a:t>need</a:t>
            </a:r>
            <a:r>
              <a:rPr lang="fr-CH" i="1" dirty="0" smtClean="0"/>
              <a:t> ? How </a:t>
            </a:r>
            <a:r>
              <a:rPr lang="fr-CH" i="1" dirty="0" err="1" smtClean="0"/>
              <a:t>fast</a:t>
            </a:r>
            <a:r>
              <a:rPr lang="fr-CH" i="1" dirty="0" smtClean="0"/>
              <a:t> ?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13077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Conclusions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059"/>
            <a:ext cx="8229600" cy="534924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effectLst/>
              </a:rPr>
              <a:t>Calculations for DQW and RFD show the tuning ranges available</a:t>
            </a:r>
            <a:r>
              <a:rPr lang="en-US" sz="2800" dirty="0">
                <a:effectLst/>
              </a:rPr>
              <a:t> </a:t>
            </a:r>
            <a:r>
              <a:rPr lang="en-US" sz="2800" dirty="0" smtClean="0">
                <a:effectLst/>
              </a:rPr>
              <a:t>that are smaller than the error on </a:t>
            </a:r>
            <a:r>
              <a:rPr lang="en-US" sz="2800" dirty="0" err="1" smtClean="0">
                <a:effectLst/>
              </a:rPr>
              <a:t>p.o.p</a:t>
            </a:r>
            <a:r>
              <a:rPr lang="en-US" sz="2800" dirty="0" smtClean="0">
                <a:effectLst/>
              </a:rPr>
              <a:t>.  </a:t>
            </a:r>
          </a:p>
          <a:p>
            <a:r>
              <a:rPr lang="en-US" sz="2800" dirty="0">
                <a:effectLst/>
              </a:rPr>
              <a:t> </a:t>
            </a:r>
            <a:r>
              <a:rPr lang="en-US" sz="2800" dirty="0" smtClean="0">
                <a:effectLst/>
              </a:rPr>
              <a:t>A first prototype of the tuner </a:t>
            </a:r>
            <a:r>
              <a:rPr lang="en-US" sz="2800" dirty="0" err="1" smtClean="0">
                <a:effectLst/>
              </a:rPr>
              <a:t>motorisation</a:t>
            </a:r>
            <a:r>
              <a:rPr lang="en-US" sz="2800" dirty="0" smtClean="0">
                <a:effectLst/>
              </a:rPr>
              <a:t> has been built, tests with </a:t>
            </a:r>
            <a:r>
              <a:rPr lang="en-US" sz="2800" dirty="0" err="1" smtClean="0">
                <a:effectLst/>
              </a:rPr>
              <a:t>p.o.p</a:t>
            </a:r>
            <a:r>
              <a:rPr lang="en-US" sz="2800" dirty="0" smtClean="0">
                <a:effectLst/>
              </a:rPr>
              <a:t>. DQW autumn 2015  *</a:t>
            </a:r>
          </a:p>
          <a:p>
            <a:r>
              <a:rPr lang="en-US" sz="2800" dirty="0" smtClean="0">
                <a:effectLst/>
              </a:rPr>
              <a:t>Options for the SPS tuner are under study, taking care of integration, resolution, pressure and load compensation and instrumentation</a:t>
            </a:r>
          </a:p>
          <a:p>
            <a:r>
              <a:rPr lang="en-US" sz="2800" dirty="0" smtClean="0">
                <a:effectLst/>
              </a:rPr>
              <a:t>To be included in study: radiation, thermal </a:t>
            </a:r>
            <a:r>
              <a:rPr lang="en-US" sz="2800" dirty="0" err="1" smtClean="0">
                <a:effectLst/>
              </a:rPr>
              <a:t>optimisation</a:t>
            </a: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Test program to be prepared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4288"/>
            <a:ext cx="8229600" cy="5349240"/>
          </a:xfrm>
        </p:spPr>
        <p:txBody>
          <a:bodyPr/>
          <a:lstStyle/>
          <a:p>
            <a:r>
              <a:rPr lang="fr-CH" dirty="0" err="1" smtClean="0"/>
              <a:t>Thank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9231" y="6167510"/>
            <a:ext cx="7807569" cy="32004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Programme 7 Capacities Specific Programme, Grant Agreement 284404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\\cern.ch\dfs\Users\a\ASZEBERE\Documents\DG-EU\HiLumi\HiLumi-medium-561p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0" y="2428391"/>
            <a:ext cx="3364278" cy="16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Contents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Tuning principle</a:t>
            </a:r>
          </a:p>
          <a:p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DQW and RFD Tuning forces, stress and range</a:t>
            </a:r>
          </a:p>
          <a:p>
            <a:r>
              <a:rPr lang="en-US" dirty="0" smtClean="0">
                <a:effectLst/>
              </a:rPr>
              <a:t>DQW pre tuning</a:t>
            </a:r>
          </a:p>
          <a:p>
            <a:r>
              <a:rPr lang="en-US" dirty="0" smtClean="0">
                <a:effectLst/>
              </a:rPr>
              <a:t>Status SM18 tuner</a:t>
            </a:r>
          </a:p>
          <a:p>
            <a:r>
              <a:rPr lang="en-US" dirty="0" smtClean="0">
                <a:effectLst/>
              </a:rPr>
              <a:t>Studies SPS tuner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279382"/>
            <a:ext cx="6960422" cy="830997"/>
          </a:xfrm>
          <a:prstGeom prst="rect">
            <a:avLst/>
          </a:prstGeom>
          <a:noFill/>
        </p:spPr>
        <p:txBody>
          <a:bodyPr vert="horz" wrap="none" lIns="36000" tIns="0" rIns="3600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z="1800" dirty="0" err="1" smtClean="0">
                <a:latin typeface="+mn-lt"/>
                <a:ea typeface="+mn-ea"/>
                <a:cs typeface="+mn-cs"/>
              </a:rPr>
              <a:t>Symmetric</a:t>
            </a:r>
            <a:r>
              <a:rPr lang="fr-CH" sz="1800" dirty="0" smtClean="0">
                <a:latin typeface="+mn-lt"/>
                <a:ea typeface="+mn-ea"/>
                <a:cs typeface="+mn-cs"/>
              </a:rPr>
              <a:t> actuation on </a:t>
            </a:r>
            <a:r>
              <a:rPr lang="fr-CH" sz="1800" dirty="0" err="1" smtClean="0">
                <a:latin typeface="+mn-lt"/>
                <a:ea typeface="+mn-ea"/>
                <a:cs typeface="+mn-cs"/>
              </a:rPr>
              <a:t>cavity</a:t>
            </a:r>
            <a:r>
              <a:rPr lang="fr-CH" sz="1800" dirty="0" smtClean="0">
                <a:latin typeface="+mn-lt"/>
                <a:ea typeface="+mn-ea"/>
                <a:cs typeface="+mn-cs"/>
              </a:rPr>
              <a:t> </a:t>
            </a:r>
            <a:r>
              <a:rPr lang="fr-CH" sz="1800" dirty="0" err="1" smtClean="0">
                <a:latin typeface="+mn-lt"/>
                <a:ea typeface="+mn-ea"/>
                <a:cs typeface="+mn-cs"/>
              </a:rPr>
              <a:t>through</a:t>
            </a:r>
            <a:r>
              <a:rPr lang="fr-CH" sz="1800" dirty="0" smtClean="0">
                <a:latin typeface="+mn-lt"/>
                <a:ea typeface="+mn-ea"/>
                <a:cs typeface="+mn-cs"/>
              </a:rPr>
              <a:t> tuner frame and </a:t>
            </a:r>
            <a:r>
              <a:rPr lang="fr-CH" sz="1800" dirty="0" err="1" smtClean="0">
                <a:latin typeface="+mn-lt"/>
                <a:ea typeface="+mn-ea"/>
                <a:cs typeface="+mn-cs"/>
              </a:rPr>
              <a:t>concentric</a:t>
            </a:r>
            <a:r>
              <a:rPr lang="fr-CH" sz="1800" dirty="0" smtClean="0">
                <a:latin typeface="+mn-lt"/>
                <a:ea typeface="+mn-ea"/>
                <a:cs typeface="+mn-cs"/>
              </a:rPr>
              <a:t> tubes.</a:t>
            </a:r>
            <a:br>
              <a:rPr lang="fr-CH" sz="1800" dirty="0" smtClean="0">
                <a:latin typeface="+mn-lt"/>
                <a:ea typeface="+mn-ea"/>
                <a:cs typeface="+mn-cs"/>
              </a:rPr>
            </a:br>
            <a:r>
              <a:rPr lang="fr-CH" sz="1800" dirty="0" err="1" smtClean="0">
                <a:latin typeface="+mn-lt"/>
                <a:ea typeface="+mn-ea"/>
                <a:cs typeface="+mn-cs"/>
              </a:rPr>
              <a:t>Motorization</a:t>
            </a:r>
            <a:r>
              <a:rPr lang="fr-CH" sz="1800" dirty="0" smtClean="0">
                <a:latin typeface="+mn-lt"/>
                <a:ea typeface="+mn-ea"/>
                <a:cs typeface="+mn-cs"/>
              </a:rPr>
              <a:t> </a:t>
            </a:r>
            <a:r>
              <a:rPr lang="fr-CH" sz="1800" dirty="0" err="1" smtClean="0">
                <a:latin typeface="+mn-lt"/>
                <a:ea typeface="+mn-ea"/>
                <a:cs typeface="+mn-cs"/>
              </a:rPr>
              <a:t>outside</a:t>
            </a:r>
            <a:r>
              <a:rPr lang="fr-CH" sz="1800" dirty="0" smtClean="0">
                <a:latin typeface="+mn-lt"/>
                <a:ea typeface="+mn-ea"/>
                <a:cs typeface="+mn-cs"/>
              </a:rPr>
              <a:t> cryostat</a:t>
            </a:r>
          </a:p>
          <a:p>
            <a:r>
              <a:rPr lang="fr-CH" sz="1800" dirty="0" smtClean="0">
                <a:latin typeface="+mn-lt"/>
                <a:ea typeface="+mn-ea"/>
                <a:cs typeface="+mn-cs"/>
              </a:rPr>
              <a:t>Centre of the actuation </a:t>
            </a:r>
            <a:r>
              <a:rPr lang="fr-CH" sz="1800" dirty="0" err="1" smtClean="0">
                <a:latin typeface="+mn-lt"/>
                <a:ea typeface="+mn-ea"/>
                <a:cs typeface="+mn-cs"/>
              </a:rPr>
              <a:t>is</a:t>
            </a:r>
            <a:r>
              <a:rPr lang="fr-CH" sz="1800" dirty="0" smtClean="0">
                <a:latin typeface="+mn-lt"/>
                <a:ea typeface="+mn-ea"/>
                <a:cs typeface="+mn-cs"/>
              </a:rPr>
              <a:t> </a:t>
            </a:r>
            <a:r>
              <a:rPr lang="fr-CH" sz="1800" dirty="0" err="1" smtClean="0">
                <a:latin typeface="+mn-lt"/>
                <a:ea typeface="+mn-ea"/>
                <a:cs typeface="+mn-cs"/>
              </a:rPr>
              <a:t>floating</a:t>
            </a:r>
            <a:endParaRPr lang="en-GB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 r="25023"/>
          <a:stretch/>
        </p:blipFill>
        <p:spPr>
          <a:xfrm>
            <a:off x="833846" y="1299123"/>
            <a:ext cx="3246121" cy="4431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 r="11238" b="2701"/>
          <a:stretch/>
        </p:blipFill>
        <p:spPr>
          <a:xfrm>
            <a:off x="4219303" y="1450080"/>
            <a:ext cx="4551032" cy="4040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5657703"/>
            <a:ext cx="22255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DQW : 186 kHz/mm *</a:t>
            </a:r>
          </a:p>
          <a:p>
            <a:pPr algn="ctr"/>
            <a:r>
              <a:rPr lang="fr-CH" sz="1600" dirty="0" smtClean="0"/>
              <a:t>S. </a:t>
            </a:r>
            <a:r>
              <a:rPr lang="fr-CH" sz="1600" dirty="0" err="1" smtClean="0"/>
              <a:t>Vérdu</a:t>
            </a:r>
            <a:r>
              <a:rPr lang="fr-CH" sz="1600" dirty="0" smtClean="0"/>
              <a:t> Andrés 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5601948"/>
            <a:ext cx="2097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RFD : 345 kHz/mm *</a:t>
            </a:r>
          </a:p>
          <a:p>
            <a:pPr algn="ctr"/>
            <a:r>
              <a:rPr lang="fr-CH" sz="1600" dirty="0" smtClean="0"/>
              <a:t>H. Park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56622" y="6128704"/>
            <a:ext cx="563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* </a:t>
            </a:r>
            <a:r>
              <a:rPr lang="fr-CH" dirty="0" err="1" smtClean="0"/>
              <a:t>Measured</a:t>
            </a:r>
            <a:r>
              <a:rPr lang="fr-CH" dirty="0" smtClean="0"/>
              <a:t> as tuner stroke or </a:t>
            </a:r>
            <a:r>
              <a:rPr lang="el-GR" dirty="0" smtClean="0"/>
              <a:t>Δ</a:t>
            </a:r>
            <a:r>
              <a:rPr lang="fr-CH" dirty="0" smtClean="0"/>
              <a:t>distance </a:t>
            </a:r>
            <a:r>
              <a:rPr lang="fr-CH" dirty="0" err="1" smtClean="0"/>
              <a:t>between</a:t>
            </a:r>
            <a:r>
              <a:rPr lang="fr-CH" dirty="0" smtClean="0"/>
              <a:t> 2 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6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940425"/>
            <a:ext cx="4312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Cavity</a:t>
            </a:r>
            <a:r>
              <a:rPr lang="fr-CH" dirty="0" smtClean="0"/>
              <a:t>  (RT , no PCB) </a:t>
            </a:r>
            <a:r>
              <a:rPr lang="fr-CH" dirty="0" err="1" smtClean="0"/>
              <a:t>with</a:t>
            </a:r>
            <a:r>
              <a:rPr lang="fr-CH" dirty="0" smtClean="0"/>
              <a:t> He </a:t>
            </a:r>
            <a:r>
              <a:rPr lang="fr-CH" dirty="0" err="1" smtClean="0"/>
              <a:t>vessel</a:t>
            </a:r>
            <a:r>
              <a:rPr lang="fr-CH" dirty="0" smtClean="0"/>
              <a:t> + </a:t>
            </a:r>
            <a:r>
              <a:rPr lang="fr-CH" dirty="0" err="1" smtClean="0"/>
              <a:t>pretuning</a:t>
            </a:r>
            <a:r>
              <a:rPr lang="fr-CH" dirty="0" smtClean="0"/>
              <a:t> </a:t>
            </a:r>
            <a:r>
              <a:rPr lang="fr-CH" dirty="0" err="1" smtClean="0"/>
              <a:t>device</a:t>
            </a:r>
            <a:endParaRPr lang="fr-CH" dirty="0" smtClean="0"/>
          </a:p>
          <a:p>
            <a:r>
              <a:rPr lang="fr-CH" dirty="0" smtClean="0"/>
              <a:t>Input force 2.5 </a:t>
            </a:r>
            <a:r>
              <a:rPr lang="fr-CH" dirty="0" err="1" smtClean="0"/>
              <a:t>kN</a:t>
            </a:r>
            <a:endParaRPr lang="fr-CH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0" y="1916596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Displacement</a:t>
            </a:r>
            <a:r>
              <a:rPr lang="fr-CH" dirty="0" smtClean="0"/>
              <a:t> </a:t>
            </a:r>
            <a:r>
              <a:rPr lang="fr-CH" b="1" dirty="0" smtClean="0"/>
              <a:t>z</a:t>
            </a:r>
            <a:r>
              <a:rPr lang="fr-CH" dirty="0" smtClean="0"/>
              <a:t> </a:t>
            </a:r>
            <a:r>
              <a:rPr lang="fr-CH" b="1" dirty="0" smtClean="0"/>
              <a:t>0.53/0.6 mm</a:t>
            </a:r>
          </a:p>
          <a:p>
            <a:r>
              <a:rPr lang="fr-CH" dirty="0" smtClean="0"/>
              <a:t>Maximum </a:t>
            </a:r>
            <a:r>
              <a:rPr lang="fr-CH" dirty="0" err="1" smtClean="0"/>
              <a:t>eq</a:t>
            </a:r>
            <a:r>
              <a:rPr lang="fr-CH" dirty="0" smtClean="0"/>
              <a:t>. Stress </a:t>
            </a:r>
            <a:r>
              <a:rPr lang="fr-CH" b="1" dirty="0" smtClean="0"/>
              <a:t>225 </a:t>
            </a:r>
            <a:r>
              <a:rPr lang="fr-CH" b="1" dirty="0" err="1" smtClean="0"/>
              <a:t>MPa</a:t>
            </a:r>
            <a:endParaRPr lang="fr-CH" b="1" dirty="0" smtClean="0"/>
          </a:p>
          <a:p>
            <a:r>
              <a:rPr lang="fr-CH" dirty="0" smtClean="0"/>
              <a:t>Corresponds to about </a:t>
            </a:r>
            <a:r>
              <a:rPr lang="fr-CH" b="1" dirty="0" smtClean="0"/>
              <a:t>0.21 MHz (0.42 MHz pp) *</a:t>
            </a:r>
          </a:p>
          <a:p>
            <a:endParaRPr lang="fr-CH" b="1" dirty="0" smtClean="0"/>
          </a:p>
          <a:p>
            <a:r>
              <a:rPr lang="fr-CH" b="1" dirty="0" smtClean="0"/>
              <a:t>For 400 </a:t>
            </a:r>
            <a:r>
              <a:rPr lang="fr-CH" b="1" dirty="0" err="1" smtClean="0"/>
              <a:t>MPa</a:t>
            </a:r>
            <a:r>
              <a:rPr lang="fr-CH" b="1" dirty="0" smtClean="0"/>
              <a:t>/1.2= 333 </a:t>
            </a:r>
            <a:r>
              <a:rPr lang="fr-CH" b="1" dirty="0" err="1" smtClean="0"/>
              <a:t>MPa</a:t>
            </a:r>
            <a:r>
              <a:rPr lang="fr-CH" b="1" dirty="0" smtClean="0"/>
              <a:t> -&gt; 0.31 MHz (0.62 MHz) range  (</a:t>
            </a:r>
            <a:r>
              <a:rPr lang="fr-CH" b="1" dirty="0" err="1" smtClean="0"/>
              <a:t>linear</a:t>
            </a:r>
            <a:r>
              <a:rPr lang="fr-CH" b="1" dirty="0" smtClean="0"/>
              <a:t>), 3.7 </a:t>
            </a:r>
            <a:r>
              <a:rPr lang="fr-CH" b="1" dirty="0" err="1" smtClean="0"/>
              <a:t>kN</a:t>
            </a:r>
            <a:endParaRPr lang="fr-CH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200" y="553537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At RT for 50 </a:t>
            </a:r>
            <a:r>
              <a:rPr lang="fr-CH" dirty="0" err="1" smtClean="0"/>
              <a:t>MPa</a:t>
            </a:r>
            <a:r>
              <a:rPr lang="fr-CH" dirty="0" smtClean="0"/>
              <a:t> , 0.25 mm maximum  tuner stroke for 0.5 </a:t>
            </a:r>
            <a:r>
              <a:rPr lang="fr-CH" dirty="0" err="1" smtClean="0"/>
              <a:t>kN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r="23944" b="11759"/>
          <a:stretch/>
        </p:blipFill>
        <p:spPr bwMode="auto">
          <a:xfrm>
            <a:off x="76200" y="963993"/>
            <a:ext cx="4336253" cy="306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kurt\Ansys\CRAB\DQW_tuning_Hevessel+cavity_wscrews_3_files\dp0\global\MECH\SYS\Figures and Images\StaticFigure88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t="5223" r="17039" b="11007"/>
          <a:stretch/>
        </p:blipFill>
        <p:spPr bwMode="auto">
          <a:xfrm>
            <a:off x="4916043" y="3971049"/>
            <a:ext cx="4227957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" r="83246" b="46439"/>
          <a:stretch/>
        </p:blipFill>
        <p:spPr bwMode="auto">
          <a:xfrm>
            <a:off x="3962400" y="3967239"/>
            <a:ext cx="1475902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8286" y="4764505"/>
            <a:ext cx="3094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Force/tuner stroke  </a:t>
            </a:r>
            <a:r>
              <a:rPr lang="en-US" b="1" dirty="0" smtClean="0"/>
              <a:t>2.2 </a:t>
            </a:r>
            <a:r>
              <a:rPr lang="en-US" b="1" dirty="0" err="1" smtClean="0"/>
              <a:t>kN</a:t>
            </a:r>
            <a:r>
              <a:rPr lang="en-US" b="1" dirty="0" smtClean="0"/>
              <a:t>/mm</a:t>
            </a:r>
          </a:p>
          <a:p>
            <a:r>
              <a:rPr lang="en-US" b="1" dirty="0" smtClean="0"/>
              <a:t>199 MPa/mm</a:t>
            </a:r>
            <a:endParaRPr lang="en-GB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07373"/>
            <a:ext cx="8229600" cy="914400"/>
          </a:xfrm>
        </p:spPr>
        <p:txBody>
          <a:bodyPr/>
          <a:lstStyle/>
          <a:p>
            <a:r>
              <a:rPr lang="en-US" dirty="0" smtClean="0">
                <a:effectLst/>
              </a:rPr>
              <a:t>DQW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76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RFD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 descr="C:\kurt\Ansys\CRAB\RFD Cavity  and tank tuning_force_files\dp0\global\MECH\SYS\Figures and Images\StaticFigure69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10546" b="19801"/>
          <a:stretch/>
        </p:blipFill>
        <p:spPr bwMode="auto">
          <a:xfrm>
            <a:off x="57150" y="1524000"/>
            <a:ext cx="4667250" cy="24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31080" y="1188719"/>
            <a:ext cx="43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Cavity</a:t>
            </a:r>
            <a:r>
              <a:rPr lang="fr-CH" dirty="0" smtClean="0"/>
              <a:t>  (RT , no PCB) </a:t>
            </a:r>
            <a:r>
              <a:rPr lang="fr-CH" dirty="0" err="1" smtClean="0"/>
              <a:t>with</a:t>
            </a:r>
            <a:r>
              <a:rPr lang="fr-CH" dirty="0" smtClean="0"/>
              <a:t> He </a:t>
            </a:r>
            <a:r>
              <a:rPr lang="fr-CH" dirty="0" err="1" smtClean="0"/>
              <a:t>vessel</a:t>
            </a:r>
            <a:r>
              <a:rPr lang="fr-CH" dirty="0" smtClean="0"/>
              <a:t> </a:t>
            </a:r>
          </a:p>
          <a:p>
            <a:r>
              <a:rPr lang="fr-CH" dirty="0" smtClean="0"/>
              <a:t>Input force 2 </a:t>
            </a:r>
            <a:r>
              <a:rPr lang="fr-CH" dirty="0" err="1" smtClean="0"/>
              <a:t>kN</a:t>
            </a:r>
            <a:endParaRPr lang="fr-CH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76800" y="1903274"/>
            <a:ext cx="4141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Displacement</a:t>
            </a:r>
            <a:r>
              <a:rPr lang="fr-CH" dirty="0" smtClean="0"/>
              <a:t> </a:t>
            </a:r>
            <a:r>
              <a:rPr lang="fr-CH" b="1" dirty="0" smtClean="0"/>
              <a:t>z</a:t>
            </a:r>
            <a:r>
              <a:rPr lang="fr-CH" dirty="0" smtClean="0"/>
              <a:t> 0.4/0.41 mm</a:t>
            </a:r>
          </a:p>
          <a:p>
            <a:r>
              <a:rPr lang="fr-CH" dirty="0" smtClean="0"/>
              <a:t>Maximum </a:t>
            </a:r>
            <a:r>
              <a:rPr lang="fr-CH" dirty="0" err="1" smtClean="0"/>
              <a:t>eq</a:t>
            </a:r>
            <a:r>
              <a:rPr lang="fr-CH" dirty="0" smtClean="0"/>
              <a:t>. Stress </a:t>
            </a:r>
            <a:r>
              <a:rPr lang="fr-CH" b="1" dirty="0" smtClean="0"/>
              <a:t>95 </a:t>
            </a:r>
            <a:r>
              <a:rPr lang="fr-CH" b="1" dirty="0" err="1" smtClean="0"/>
              <a:t>MPa</a:t>
            </a:r>
            <a:endParaRPr lang="fr-CH" b="1" dirty="0" smtClean="0"/>
          </a:p>
          <a:p>
            <a:r>
              <a:rPr lang="fr-CH" dirty="0" smtClean="0"/>
              <a:t>Corresponds to about </a:t>
            </a:r>
            <a:r>
              <a:rPr lang="fr-CH" b="1" dirty="0" smtClean="0"/>
              <a:t>0.280 MHz (0.560 MHz pp)</a:t>
            </a:r>
          </a:p>
          <a:p>
            <a:r>
              <a:rPr lang="fr-CH" b="1" dirty="0" smtClean="0"/>
              <a:t>For 400 </a:t>
            </a:r>
            <a:r>
              <a:rPr lang="fr-CH" b="1" dirty="0" err="1" smtClean="0"/>
              <a:t>MPa</a:t>
            </a:r>
            <a:r>
              <a:rPr lang="fr-CH" b="1" dirty="0" smtClean="0"/>
              <a:t>/1.2= 333 </a:t>
            </a:r>
            <a:r>
              <a:rPr lang="fr-CH" b="1" dirty="0" err="1" smtClean="0"/>
              <a:t>MPa</a:t>
            </a:r>
            <a:r>
              <a:rPr lang="fr-CH" b="1" dirty="0" smtClean="0"/>
              <a:t> -&gt; 0.980 MHz (1.96 MHz) range  (</a:t>
            </a:r>
            <a:r>
              <a:rPr lang="fr-CH" b="1" dirty="0" err="1" smtClean="0"/>
              <a:t>linear</a:t>
            </a:r>
            <a:r>
              <a:rPr lang="fr-CH" b="1" dirty="0" smtClean="0"/>
              <a:t>), 7 </a:t>
            </a:r>
            <a:r>
              <a:rPr lang="fr-CH" b="1" dirty="0" err="1" smtClean="0"/>
              <a:t>kN</a:t>
            </a:r>
            <a:endParaRPr lang="fr-CH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200" y="5345811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At RT for 50 </a:t>
            </a:r>
            <a:r>
              <a:rPr lang="fr-CH" dirty="0" err="1" smtClean="0"/>
              <a:t>MPa</a:t>
            </a:r>
            <a:r>
              <a:rPr lang="fr-CH" dirty="0" smtClean="0"/>
              <a:t> , 0.42 mm max  tuner stroke for 1 </a:t>
            </a:r>
            <a:r>
              <a:rPr lang="fr-CH" dirty="0" err="1" smtClean="0"/>
              <a:t>kN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7980" y="4724400"/>
            <a:ext cx="3094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Force/tuner stroke  </a:t>
            </a:r>
            <a:r>
              <a:rPr lang="en-US" b="1" dirty="0" smtClean="0"/>
              <a:t>2.5 </a:t>
            </a:r>
            <a:r>
              <a:rPr lang="en-US" b="1" dirty="0" err="1" smtClean="0"/>
              <a:t>kN</a:t>
            </a:r>
            <a:r>
              <a:rPr lang="en-US" b="1" dirty="0" smtClean="0"/>
              <a:t>/mm</a:t>
            </a:r>
          </a:p>
          <a:p>
            <a:r>
              <a:rPr lang="en-US" b="1" dirty="0" smtClean="0"/>
              <a:t>115 MPa/mm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9472" r="19864" b="20956"/>
          <a:stretch/>
        </p:blipFill>
        <p:spPr bwMode="auto">
          <a:xfrm>
            <a:off x="5094057" y="4090737"/>
            <a:ext cx="3786966" cy="236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t="2014" r="89312" b="27087"/>
          <a:stretch/>
        </p:blipFill>
        <p:spPr bwMode="auto">
          <a:xfrm>
            <a:off x="4441946" y="4093483"/>
            <a:ext cx="620027" cy="236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Pre tuning DQW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4" r="21134"/>
          <a:stretch/>
        </p:blipFill>
        <p:spPr>
          <a:xfrm>
            <a:off x="381000" y="1219200"/>
            <a:ext cx="4487159" cy="5159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0438" y="1267527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At warm</a:t>
            </a:r>
          </a:p>
          <a:p>
            <a:r>
              <a:rPr lang="fr-CH" dirty="0" err="1" smtClean="0"/>
              <a:t>Bellows</a:t>
            </a:r>
            <a:r>
              <a:rPr lang="fr-CH" dirty="0" smtClean="0"/>
              <a:t> are </a:t>
            </a:r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outside</a:t>
            </a:r>
            <a:r>
              <a:rPr lang="fr-CH" dirty="0" smtClean="0"/>
              <a:t> of the </a:t>
            </a:r>
            <a:r>
              <a:rPr lang="fr-CH" dirty="0" err="1" smtClean="0"/>
              <a:t>helium</a:t>
            </a:r>
            <a:r>
              <a:rPr lang="fr-CH" dirty="0" smtClean="0"/>
              <a:t> </a:t>
            </a:r>
            <a:r>
              <a:rPr lang="fr-CH" dirty="0" err="1" smtClean="0"/>
              <a:t>vessel</a:t>
            </a:r>
            <a:endParaRPr lang="fr-CH" dirty="0" smtClean="0"/>
          </a:p>
          <a:p>
            <a:r>
              <a:rPr lang="fr-CH" dirty="0" smtClean="0"/>
              <a:t>3 M6 </a:t>
            </a:r>
            <a:r>
              <a:rPr lang="fr-CH" dirty="0" err="1" smtClean="0"/>
              <a:t>screws</a:t>
            </a:r>
            <a:r>
              <a:rPr lang="fr-CH" dirty="0" smtClean="0"/>
              <a:t> (pull) and </a:t>
            </a:r>
            <a:r>
              <a:rPr lang="fr-CH" dirty="0" err="1" smtClean="0"/>
              <a:t>studs</a:t>
            </a:r>
            <a:r>
              <a:rPr lang="fr-CH" dirty="0" smtClean="0"/>
              <a:t> (push)</a:t>
            </a:r>
          </a:p>
          <a:p>
            <a:r>
              <a:rPr lang="fr-CH" dirty="0" smtClean="0"/>
              <a:t>Pitch 1 mm</a:t>
            </a:r>
          </a:p>
          <a:p>
            <a:r>
              <a:rPr lang="fr-CH" dirty="0" err="1" smtClean="0"/>
              <a:t>Bellows</a:t>
            </a:r>
            <a:r>
              <a:rPr lang="fr-CH" dirty="0" smtClean="0"/>
              <a:t> (Ti)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probably</a:t>
            </a:r>
            <a:r>
              <a:rPr lang="fr-CH" dirty="0" smtClean="0"/>
              <a:t> </a:t>
            </a:r>
            <a:r>
              <a:rPr lang="fr-CH" dirty="0" err="1" smtClean="0"/>
              <a:t>edge</a:t>
            </a:r>
            <a:r>
              <a:rPr lang="fr-CH" dirty="0" smtClean="0"/>
              <a:t> </a:t>
            </a:r>
            <a:r>
              <a:rPr lang="fr-CH" dirty="0" err="1" smtClean="0"/>
              <a:t>welded</a:t>
            </a:r>
            <a:endParaRPr lang="fr-CH" dirty="0" smtClean="0"/>
          </a:p>
          <a:p>
            <a:r>
              <a:rPr lang="fr-CH" dirty="0" err="1" smtClean="0"/>
              <a:t>Sensitivity</a:t>
            </a:r>
            <a:r>
              <a:rPr lang="fr-CH" dirty="0" smtClean="0"/>
              <a:t> 0.8023 MHz/mm (</a:t>
            </a:r>
            <a:r>
              <a:rPr lang="fr-CH" dirty="0" err="1" smtClean="0"/>
              <a:t>Binping</a:t>
            </a:r>
            <a:r>
              <a:rPr lang="fr-CH" dirty="0" smtClean="0"/>
              <a:t> Xiao)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8"/>
          <a:stretch/>
        </p:blipFill>
        <p:spPr>
          <a:xfrm>
            <a:off x="5105401" y="3962400"/>
            <a:ext cx="3810000" cy="27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Deformation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4800" y="1600200"/>
            <a:ext cx="4715668" cy="4419600"/>
            <a:chOff x="304800" y="2209800"/>
            <a:chExt cx="4715668" cy="4419600"/>
          </a:xfrm>
        </p:grpSpPr>
        <p:pic>
          <p:nvPicPr>
            <p:cNvPr id="13" name="Picture 4" descr="C:\kurt\Ansys\CRAB\coarse_tuning_Hevessel+cavity_wscrews_V3_files\dp0\global\MECH\SYS\Figures and Images\StaticFigure556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0" r="35090" b="12485"/>
            <a:stretch/>
          </p:blipFill>
          <p:spPr bwMode="auto">
            <a:xfrm>
              <a:off x="304800" y="2209800"/>
              <a:ext cx="4715668" cy="441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kurt\Ansys\CRAB\coarse_tuning_Hevessel+cavity_wscrews_V3_files\dp0\global\MECH\SYS\Figures and Images\StaticFigure556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88719" b="61211"/>
            <a:stretch/>
          </p:blipFill>
          <p:spPr bwMode="auto">
            <a:xfrm>
              <a:off x="347546" y="3908502"/>
              <a:ext cx="1024054" cy="1958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5257800" y="1600200"/>
            <a:ext cx="32180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: 0.21 mm screw motion </a:t>
            </a:r>
          </a:p>
          <a:p>
            <a:r>
              <a:rPr lang="en-US" dirty="0" smtClean="0"/>
              <a:t>-&gt; 0.11 mm plate deformation</a:t>
            </a:r>
          </a:p>
          <a:p>
            <a:r>
              <a:rPr lang="en-US" dirty="0" smtClean="0"/>
              <a:t>Bottom: 0.23 mm screw</a:t>
            </a:r>
          </a:p>
          <a:p>
            <a:r>
              <a:rPr lang="en-US" dirty="0" smtClean="0"/>
              <a:t>-&gt; 0.16 mm </a:t>
            </a:r>
            <a:r>
              <a:rPr lang="en-US" dirty="0" err="1" smtClean="0"/>
              <a:t>centre</a:t>
            </a:r>
            <a:r>
              <a:rPr lang="en-US" dirty="0" smtClean="0"/>
              <a:t> plate def.</a:t>
            </a:r>
          </a:p>
          <a:p>
            <a:endParaRPr lang="en-US" dirty="0"/>
          </a:p>
          <a:p>
            <a:r>
              <a:rPr lang="en-US" dirty="0" smtClean="0"/>
              <a:t>Force: about 3 </a:t>
            </a:r>
            <a:r>
              <a:rPr lang="en-US" dirty="0" err="1" smtClean="0"/>
              <a:t>kN</a:t>
            </a:r>
            <a:r>
              <a:rPr lang="en-US" dirty="0" smtClean="0"/>
              <a:t> /screw M6x1</a:t>
            </a:r>
          </a:p>
          <a:p>
            <a:r>
              <a:rPr lang="en-US" dirty="0" smtClean="0"/>
              <a:t>σ</a:t>
            </a:r>
            <a:r>
              <a:rPr lang="en-US" baseline="-25000" dirty="0" smtClean="0"/>
              <a:t>i</a:t>
            </a:r>
            <a:r>
              <a:rPr lang="en-US" dirty="0" smtClean="0"/>
              <a:t> screw = 178 MPa (0.3 friction)</a:t>
            </a:r>
          </a:p>
          <a:p>
            <a:r>
              <a:rPr lang="en-US" dirty="0" smtClean="0"/>
              <a:t>Flexibility gives the resolution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5" b="11589"/>
          <a:stretch/>
        </p:blipFill>
        <p:spPr bwMode="auto">
          <a:xfrm>
            <a:off x="5212080" y="3886200"/>
            <a:ext cx="3093720" cy="235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9573" y="6212562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0.8023 </a:t>
            </a:r>
            <a:r>
              <a:rPr lang="en-US" dirty="0" smtClean="0"/>
              <a:t>MHz/ 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86" y="274638"/>
            <a:ext cx="8229600" cy="9144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Pretuning</a:t>
            </a:r>
            <a:r>
              <a:rPr lang="en-US" dirty="0" smtClean="0">
                <a:effectLst/>
              </a:rPr>
              <a:t> stress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54"/>
          <a:stretch/>
        </p:blipFill>
        <p:spPr bwMode="auto">
          <a:xfrm>
            <a:off x="302090" y="1096549"/>
            <a:ext cx="3203110" cy="236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001548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&gt; 50 </a:t>
            </a:r>
            <a:r>
              <a:rPr lang="fr-CH" dirty="0" err="1" smtClean="0"/>
              <a:t>MPa</a:t>
            </a: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85" b="9837"/>
          <a:stretch/>
        </p:blipFill>
        <p:spPr bwMode="auto">
          <a:xfrm>
            <a:off x="302090" y="3534948"/>
            <a:ext cx="3203109" cy="26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199" y="5660879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&gt; 75 </a:t>
            </a:r>
            <a:r>
              <a:rPr lang="fr-CH" dirty="0" err="1" smtClean="0"/>
              <a:t>MPa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-199" r="199" b="11418"/>
          <a:stretch/>
        </p:blipFill>
        <p:spPr>
          <a:xfrm>
            <a:off x="3748647" y="1063096"/>
            <a:ext cx="4452195" cy="3471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6299" y="911883"/>
            <a:ext cx="461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Pre</a:t>
            </a:r>
            <a:r>
              <a:rPr lang="fr-CH" dirty="0" err="1"/>
              <a:t>-</a:t>
            </a:r>
            <a:r>
              <a:rPr lang="fr-CH" dirty="0" err="1" smtClean="0"/>
              <a:t>tuning</a:t>
            </a:r>
            <a:r>
              <a:rPr lang="fr-CH" dirty="0" smtClean="0"/>
              <a:t>  0.2 mm (distance plates) + pressure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748647" y="56066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/>
              <a:t>https://indico.cern.ch/event/391211/session/4/contribution/11/material/slides/4.pptx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9410" y="4703430"/>
            <a:ext cx="5219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Ref. L. Dassa </a:t>
            </a:r>
            <a:r>
              <a:rPr lang="en-GB" dirty="0" smtClean="0"/>
              <a:t> For the helium vessel as pressure vessel </a:t>
            </a:r>
          </a:p>
          <a:p>
            <a:r>
              <a:rPr lang="en-GB" dirty="0" smtClean="0"/>
              <a:t>this would be a limit (needs some thinking)   </a:t>
            </a:r>
          </a:p>
          <a:p>
            <a:r>
              <a:rPr lang="en-GB" dirty="0" smtClean="0"/>
              <a:t> </a:t>
            </a:r>
            <a:r>
              <a:rPr lang="en-GB" b="1" dirty="0" smtClean="0"/>
              <a:t>0.15 MHz (0.3 MHz) for 0.8 MHz/mm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928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Tolerances tuner axis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4" y="1189038"/>
            <a:ext cx="3200400" cy="200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8" y="3565691"/>
            <a:ext cx="2415423" cy="20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36358" y="2727158"/>
            <a:ext cx="1195137" cy="561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40848" y="5085348"/>
            <a:ext cx="1195137" cy="561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4" r="39825"/>
          <a:stretch/>
        </p:blipFill>
        <p:spPr>
          <a:xfrm>
            <a:off x="3369384" y="1189038"/>
            <a:ext cx="2983832" cy="5159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948" y="319670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= 1.49°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686926" y="4090737"/>
            <a:ext cx="8021" cy="57751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35595" y="4379495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212 mm</a:t>
            </a:r>
            <a:r>
              <a:rPr lang="fr-CH" dirty="0" smtClean="0">
                <a:latin typeface="Calibri"/>
              </a:rPr>
              <a:t>→ 5.5 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031832" y="3129080"/>
            <a:ext cx="8022" cy="153917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25787" y="5377702"/>
            <a:ext cx="291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Requirements</a:t>
            </a:r>
            <a:r>
              <a:rPr lang="fr-CH" dirty="0" smtClean="0"/>
              <a:t> off set </a:t>
            </a:r>
            <a:r>
              <a:rPr lang="fr-CH" dirty="0" err="1" smtClean="0"/>
              <a:t>bellows</a:t>
            </a:r>
            <a:endParaRPr lang="fr-CH" dirty="0" smtClean="0"/>
          </a:p>
          <a:p>
            <a:r>
              <a:rPr lang="fr-CH" dirty="0" err="1" smtClean="0"/>
              <a:t>Introduce</a:t>
            </a:r>
            <a:r>
              <a:rPr lang="fr-CH" dirty="0" smtClean="0"/>
              <a:t> </a:t>
            </a:r>
            <a:r>
              <a:rPr lang="fr-CH" dirty="0" err="1" smtClean="0"/>
              <a:t>hinges</a:t>
            </a:r>
            <a:r>
              <a:rPr lang="fr-CH" dirty="0" smtClean="0"/>
              <a:t> (</a:t>
            </a:r>
            <a:r>
              <a:rPr lang="fr-CH" dirty="0" err="1" smtClean="0"/>
              <a:t>flexural</a:t>
            </a:r>
            <a:r>
              <a:rPr lang="fr-CH" dirty="0" smtClean="0"/>
              <a:t>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20063" y="3641557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545 mm</a:t>
            </a:r>
            <a:r>
              <a:rPr lang="fr-CH" dirty="0" smtClean="0">
                <a:latin typeface="Calibri"/>
              </a:rPr>
              <a:t>→14 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9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5F00B9AFF9D4DB8D423D62D364FE5" ma:contentTypeVersion="0" ma:contentTypeDescription="Create a new document." ma:contentTypeScope="" ma:versionID="1f5c5222447e6795847028ce554a3f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553D58-F42B-43B9-BDA1-90638D0CBA0D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2125E1-CCB4-4909-BE88-A72A822A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7ED259-6AEE-4E24-A95A-9729541A6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</Template>
  <TotalTime>1844</TotalTime>
  <Words>1004</Words>
  <Application>Microsoft Office PowerPoint</Application>
  <PresentationFormat>On-screen Show (4:3)</PresentationFormat>
  <Paragraphs>174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HiLumiLHC_PresentationTemplate</vt:lpstr>
      <vt:lpstr>CRAB cavities Tuner design and status</vt:lpstr>
      <vt:lpstr>Contents</vt:lpstr>
      <vt:lpstr>PowerPoint Presentation</vt:lpstr>
      <vt:lpstr>DQW</vt:lpstr>
      <vt:lpstr>RFD</vt:lpstr>
      <vt:lpstr>Pre tuning DQW</vt:lpstr>
      <vt:lpstr>Deformation</vt:lpstr>
      <vt:lpstr>Pretuning stress</vt:lpstr>
      <vt:lpstr>Tolerances tuner axis</vt:lpstr>
      <vt:lpstr>Status SM18 p.o.p. tuner </vt:lpstr>
      <vt:lpstr>Instrumentation</vt:lpstr>
      <vt:lpstr>Pressure compensation</vt:lpstr>
      <vt:lpstr>Status p.o.p. tuner test</vt:lpstr>
      <vt:lpstr>PowerPoint Presentation</vt:lpstr>
      <vt:lpstr>Status design for SPS test  (v1)</vt:lpstr>
      <vt:lpstr>Status design for SPS test  (v2)</vt:lpstr>
      <vt:lpstr>Piezo</vt:lpstr>
      <vt:lpstr>Conclusions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Cecile Noels</dc:creator>
  <cp:lastModifiedBy>Kurt Artoos</cp:lastModifiedBy>
  <cp:revision>72</cp:revision>
  <dcterms:created xsi:type="dcterms:W3CDTF">2011-12-13T14:40:13Z</dcterms:created>
  <dcterms:modified xsi:type="dcterms:W3CDTF">2015-05-28T14:29:59Z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0x0101003D65F00B9AFF9D4DB8D423D62D364FE5</vt:lpwstr>
  </property>
</Properties>
</file>