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409" r:id="rId3"/>
    <p:sldId id="346" r:id="rId4"/>
    <p:sldId id="338" r:id="rId5"/>
    <p:sldId id="354" r:id="rId6"/>
    <p:sldId id="376" r:id="rId7"/>
    <p:sldId id="377" r:id="rId8"/>
    <p:sldId id="335" r:id="rId9"/>
    <p:sldId id="288" r:id="rId10"/>
    <p:sldId id="378" r:id="rId11"/>
    <p:sldId id="379" r:id="rId12"/>
    <p:sldId id="351" r:id="rId13"/>
    <p:sldId id="404" r:id="rId14"/>
    <p:sldId id="405" r:id="rId15"/>
    <p:sldId id="381" r:id="rId16"/>
    <p:sldId id="318" r:id="rId17"/>
    <p:sldId id="314" r:id="rId18"/>
    <p:sldId id="326" r:id="rId19"/>
    <p:sldId id="408" r:id="rId20"/>
    <p:sldId id="406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93" r:id="rId29"/>
    <p:sldId id="400" r:id="rId30"/>
    <p:sldId id="401" r:id="rId31"/>
    <p:sldId id="407" r:id="rId32"/>
    <p:sldId id="402" r:id="rId33"/>
    <p:sldId id="403" r:id="rId34"/>
    <p:sldId id="394" r:id="rId35"/>
    <p:sldId id="395" r:id="rId36"/>
    <p:sldId id="396" r:id="rId37"/>
    <p:sldId id="397" r:id="rId38"/>
    <p:sldId id="398" r:id="rId39"/>
    <p:sldId id="399" r:id="rId40"/>
    <p:sldId id="37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125" autoAdjust="0"/>
  </p:normalViewPr>
  <p:slideViewPr>
    <p:cSldViewPr snapToGrid="0">
      <p:cViewPr varScale="1">
        <p:scale>
          <a:sx n="92" d="100"/>
          <a:sy n="92" d="100"/>
        </p:scale>
        <p:origin x="-13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glow rad="70000">
                <a:scrgbClr r="0" g="0" b="0">
                  <a:tint val="30000"/>
                  <a:shade val="95000"/>
                  <a:satMod val="300000"/>
                  <a:alpha val="50000"/>
                </a:scrgbClr>
              </a:glow>
            </a:effectLst>
          </c:spPr>
          <c:marker>
            <c:symbol val="none"/>
          </c:marker>
          <c:xVal>
            <c:numRef>
              <c:f>Sheet1!$A$1:$A$10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Sheet1!$B$1:$B$10</c:f>
              <c:numCache>
                <c:formatCode>General</c:formatCode>
                <c:ptCount val="10"/>
                <c:pt idx="0">
                  <c:v>10.3093296283539</c:v>
                </c:pt>
                <c:pt idx="1">
                  <c:v>11.885607239844401</c:v>
                </c:pt>
                <c:pt idx="2">
                  <c:v>12.378298878242999</c:v>
                </c:pt>
                <c:pt idx="3">
                  <c:v>12.566715152203001</c:v>
                </c:pt>
                <c:pt idx="4">
                  <c:v>12.6559988457418</c:v>
                </c:pt>
                <c:pt idx="5">
                  <c:v>12.7049391970654</c:v>
                </c:pt>
                <c:pt idx="6">
                  <c:v>12.7345777348858</c:v>
                </c:pt>
                <c:pt idx="7">
                  <c:v>12.753861076317801</c:v>
                </c:pt>
                <c:pt idx="8">
                  <c:v>12.767101472236501</c:v>
                </c:pt>
                <c:pt idx="9">
                  <c:v>12.776581627249101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187072"/>
        <c:axId val="237238144"/>
      </c:scatterChart>
      <c:valAx>
        <c:axId val="23718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Rods Radius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238144"/>
        <c:crosses val="autoZero"/>
        <c:crossBetween val="midCat"/>
      </c:valAx>
      <c:valAx>
        <c:axId val="23723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1st Mode [Hz]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187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927D6-EADD-4E0D-9540-891D22ADF85D}" type="datetimeFigureOut">
              <a:rPr lang="en-GB" smtClean="0"/>
              <a:t>12/05/2015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B. Delille - TE retreat - February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6271D-43E3-4C94-AF98-CE5D905F0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470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FED28-011A-40E4-9FD0-EDD7918D62F2}" type="datetimeFigureOut">
              <a:rPr lang="en-GB" smtClean="0"/>
              <a:t>12/05/2015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mtClean="0"/>
              <a:t>B. Delille - TE retreat - February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3FC1-F8BD-4FD1-8EC3-054FA4B73F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38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3FC1-F8BD-4FD1-8EC3-054FA4B73FEE}" type="slidenum">
              <a:rPr lang="en-GB" smtClean="0"/>
              <a:t>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 Delille - TE retreat - February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15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71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75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7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8" y="6117174"/>
            <a:ext cx="768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9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9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9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168007"/>
            <a:ext cx="417381" cy="281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0" y="1802167"/>
            <a:ext cx="4313433" cy="20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7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10"/>
            <a:ext cx="2133600" cy="396875"/>
          </a:xfrm>
          <a:prstGeom prst="rect">
            <a:avLst/>
          </a:prstGeom>
        </p:spPr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HiLumi LHC-LARP Annual Meeting – 12 May 2015, crab cavities cryomodule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7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2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2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83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3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22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 marL="259556" indent="-171450">
              <a:defRPr sz="2400">
                <a:latin typeface="Calibri" pitchFamily="34" charset="0"/>
              </a:defRPr>
            </a:lvl2pPr>
            <a:lvl3pPr marL="339329" indent="-171450">
              <a:defRPr sz="2100">
                <a:latin typeface="Calibri" pitchFamily="34" charset="0"/>
              </a:defRPr>
            </a:lvl3pPr>
            <a:lvl4pPr marL="427435" indent="-171450">
              <a:defRPr sz="2100">
                <a:latin typeface="Calibri" pitchFamily="34" charset="0"/>
              </a:defRPr>
            </a:lvl4pPr>
            <a:lvl5pPr marL="514350" indent="-171450">
              <a:defRPr sz="210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 marL="259556" indent="-171450">
              <a:defRPr sz="2400">
                <a:latin typeface="Calibri" pitchFamily="34" charset="0"/>
              </a:defRPr>
            </a:lvl2pPr>
            <a:lvl3pPr marL="339329" indent="-171450">
              <a:defRPr sz="2100">
                <a:latin typeface="Calibri" pitchFamily="34" charset="0"/>
              </a:defRPr>
            </a:lvl3pPr>
            <a:lvl4pPr marL="427435" indent="-171450">
              <a:defRPr sz="2100">
                <a:latin typeface="Calibri" pitchFamily="34" charset="0"/>
              </a:defRPr>
            </a:lvl4pPr>
            <a:lvl5pPr marL="514350" indent="-171450">
              <a:defRPr sz="2100">
                <a:latin typeface="Calibri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05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50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40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3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60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92448" y="6117174"/>
            <a:ext cx="768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9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9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9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168007"/>
            <a:ext cx="417381" cy="28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7" y="6128871"/>
            <a:ext cx="441600" cy="3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3" y="2108490"/>
            <a:ext cx="3817931" cy="18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2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10"/>
            <a:ext cx="2133600" cy="396875"/>
          </a:xfrm>
          <a:prstGeom prst="rect">
            <a:avLst/>
          </a:prstGeom>
        </p:spPr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Joint HiLumi LHC-LARP Annual Meeting – 12 May 2015, crab cavities cryomodule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7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9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" y="6163009"/>
            <a:ext cx="777850" cy="37495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119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16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342900" rtl="0" eaLnBrk="1" latinLnBrk="0" hangingPunct="1">
        <a:spcBef>
          <a:spcPct val="0"/>
        </a:spcBef>
        <a:buNone/>
        <a:defRPr sz="3000" kern="1200" baseline="0">
          <a:solidFill>
            <a:schemeClr val="tx1">
              <a:lumMod val="75000"/>
              <a:lumOff val="2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342900" rtl="0" eaLnBrk="1" latinLnBrk="0" hangingPunct="1">
        <a:lnSpc>
          <a:spcPct val="120000"/>
        </a:lnSpc>
        <a:spcBef>
          <a:spcPts val="450"/>
        </a:spcBef>
        <a:buClr>
          <a:srgbClr val="0089B5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342900" indent="-171450" algn="l" defTabSz="342900" rtl="0" eaLnBrk="1" latinLnBrk="0" hangingPunct="1">
        <a:lnSpc>
          <a:spcPct val="120000"/>
        </a:lnSpc>
        <a:spcBef>
          <a:spcPts val="300"/>
        </a:spcBef>
        <a:buClr>
          <a:srgbClr val="0089B5"/>
        </a:buClr>
        <a:buSzPct val="95000"/>
        <a:buFont typeface="Arial"/>
        <a:buChar char="•"/>
        <a:defRPr sz="24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2pPr>
      <a:lvl3pPr marL="514350" indent="-171450" algn="l" defTabSz="342900" rtl="0" eaLnBrk="1" latinLnBrk="0" hangingPunct="1">
        <a:lnSpc>
          <a:spcPct val="120000"/>
        </a:lnSpc>
        <a:spcBef>
          <a:spcPts val="150"/>
        </a:spcBef>
        <a:buClr>
          <a:srgbClr val="0089B5"/>
        </a:buClr>
        <a:buSzPct val="90000"/>
        <a:buFont typeface="Arial"/>
        <a:buChar char="•"/>
        <a:defRPr sz="21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3pPr>
      <a:lvl4pPr marL="685800" indent="-171450" algn="l" defTabSz="342900" rtl="0" eaLnBrk="1" latinLnBrk="0" hangingPunct="1">
        <a:lnSpc>
          <a:spcPct val="120000"/>
        </a:lnSpc>
        <a:spcBef>
          <a:spcPts val="150"/>
        </a:spcBef>
        <a:buClr>
          <a:srgbClr val="0089B5"/>
        </a:buClr>
        <a:buSzPct val="90000"/>
        <a:buFont typeface="Arial"/>
        <a:buChar char="•"/>
        <a:defRPr sz="2100" kern="1200" baseline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4pPr>
      <a:lvl5pPr marL="857250" indent="-171450" algn="l" defTabSz="3429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100" kern="1200" baseline="0">
          <a:solidFill>
            <a:schemeClr val="tx1">
              <a:lumMod val="50000"/>
              <a:lumOff val="50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Joint </a:t>
            </a:r>
            <a:r>
              <a:rPr lang="en-US" dirty="0" err="1"/>
              <a:t>HiLumi</a:t>
            </a:r>
            <a:r>
              <a:rPr lang="en-US" dirty="0"/>
              <a:t> </a:t>
            </a:r>
            <a:r>
              <a:rPr lang="en-US" dirty="0" err="1"/>
              <a:t>LHC-LARP</a:t>
            </a:r>
            <a:r>
              <a:rPr lang="en-US" dirty="0"/>
              <a:t> Annual Meeting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Crab cavities </a:t>
            </a:r>
            <a:r>
              <a:rPr lang="en-GB" dirty="0" err="1" smtClean="0"/>
              <a:t>c</a:t>
            </a:r>
            <a:r>
              <a:rPr lang="en-GB" dirty="0" err="1" smtClean="0"/>
              <a:t>ryomodules</a:t>
            </a:r>
            <a:r>
              <a:rPr lang="en-GB" dirty="0" smtClean="0"/>
              <a:t> developments</a:t>
            </a:r>
            <a:endParaRPr lang="en-GB" dirty="0" smtClean="0"/>
          </a:p>
          <a:p>
            <a:r>
              <a:rPr lang="fr-CH" dirty="0" smtClean="0"/>
              <a:t>Ofelia </a:t>
            </a:r>
            <a:r>
              <a:rPr lang="fr-CH" dirty="0" smtClean="0"/>
              <a:t>Capatina, on </a:t>
            </a:r>
            <a:r>
              <a:rPr lang="fr-CH" dirty="0" err="1" smtClean="0"/>
              <a:t>behalf</a:t>
            </a:r>
            <a:r>
              <a:rPr lang="fr-CH" dirty="0" smtClean="0"/>
              <a:t> of WP </a:t>
            </a:r>
            <a:r>
              <a:rPr lang="fr-CH" dirty="0" smtClean="0"/>
              <a:t>4 collaboration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7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3503" y="5829712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b="1" dirty="0" smtClean="0"/>
              <a:t>DQW Specification drawing – </a:t>
            </a:r>
            <a:r>
              <a:rPr lang="en-GB" sz="1400" b="1" dirty="0" err="1" smtClean="0"/>
              <a:t>LHCACFCA0001</a:t>
            </a:r>
            <a:endParaRPr lang="en-GB" sz="1400" b="1" dirty="0" smtClean="0"/>
          </a:p>
          <a:p>
            <a:pPr algn="r"/>
            <a:r>
              <a:rPr lang="en-US" sz="1400" b="1" dirty="0" smtClean="0"/>
              <a:t>Approved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894117" y="5829713"/>
            <a:ext cx="3917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smtClean="0"/>
              <a:t>RFD Specification drawing – </a:t>
            </a:r>
            <a:r>
              <a:rPr lang="en-GB" sz="1400" b="1" dirty="0" err="1" smtClean="0"/>
              <a:t>LHCACFCA0002</a:t>
            </a:r>
            <a:endParaRPr lang="en-GB" sz="1400" b="1" dirty="0" smtClean="0"/>
          </a:p>
          <a:p>
            <a:pPr algn="r"/>
            <a:r>
              <a:rPr lang="en-US" sz="1400" b="1" dirty="0" smtClean="0"/>
              <a:t>Updating ongoing beam pipe length increase and interfaces to helium vessel </a:t>
            </a:r>
            <a:endParaRPr lang="en-GB" sz="1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8094" r="11207" b="3909"/>
          <a:stretch/>
        </p:blipFill>
        <p:spPr bwMode="auto">
          <a:xfrm>
            <a:off x="4639520" y="2629781"/>
            <a:ext cx="4513625" cy="31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Ofelia\crab cavities\PDR\BNL\CRAB Cavity Titanium - 100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33938" r="32014" b="14156"/>
          <a:stretch/>
        </p:blipFill>
        <p:spPr bwMode="auto">
          <a:xfrm>
            <a:off x="986150" y="681684"/>
            <a:ext cx="2438572" cy="1964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Ofelia\crab cavities\PDR\ODU\ODU CAVITY 001 - 23-09-2014.jp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6" t="19579" r="23618" b="18409"/>
          <a:stretch/>
        </p:blipFill>
        <p:spPr bwMode="auto">
          <a:xfrm>
            <a:off x="5469852" y="852269"/>
            <a:ext cx="2988394" cy="1793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1520" y="-3260"/>
            <a:ext cx="8371822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tx2">
                    <a:satMod val="130000"/>
                  </a:schemeClr>
                </a:solidFill>
              </a:rPr>
              <a:t>Bare cavities</a:t>
            </a:r>
            <a:endParaRPr lang="en-GB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" y="2605739"/>
            <a:ext cx="4523240" cy="31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Ofelia\crab cavities\HL-LHC_meeting_may2015\Dressed_cavities_images\CRAB Cavity RFD He Tank - 32 lig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4" y="911140"/>
            <a:ext cx="2128186" cy="47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Ofelia\crab cavities\HL-LHC_meeting_may2015\Dressed_cavities_images\CRAB Cavity DQW - He Tank V10 G - 37 ligh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30" y="867088"/>
            <a:ext cx="3301244" cy="49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684" y="194167"/>
            <a:ext cx="874440" cy="914400"/>
          </a:xfrm>
        </p:spPr>
        <p:txBody>
          <a:bodyPr/>
          <a:lstStyle/>
          <a:p>
            <a:r>
              <a:rPr lang="en-US" sz="2800" dirty="0" err="1" smtClean="0"/>
              <a:t>DQW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120777" y="194167"/>
            <a:ext cx="87444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RFD</a:t>
            </a:r>
            <a:endParaRPr lang="en-US" sz="28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-3260"/>
            <a:ext cx="8371822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tx2">
                    <a:satMod val="130000"/>
                  </a:schemeClr>
                </a:solidFill>
              </a:rPr>
              <a:t>Dressed cavities</a:t>
            </a:r>
            <a:endParaRPr lang="en-GB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1173" y="2216819"/>
            <a:ext cx="2421081" cy="3113717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SPS</a:t>
            </a:r>
            <a:r>
              <a:rPr lang="en-US" sz="2000" dirty="0" smtClean="0"/>
              <a:t> Cavities under production by </a:t>
            </a:r>
            <a:r>
              <a:rPr lang="en-US" sz="2000" dirty="0" err="1" smtClean="0"/>
              <a:t>LARP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HOM</a:t>
            </a:r>
            <a:r>
              <a:rPr lang="en-US" sz="2000" dirty="0" smtClean="0"/>
              <a:t> prototyping ongoing at CERN; production for </a:t>
            </a:r>
            <a:r>
              <a:rPr lang="en-US" sz="2000" dirty="0" err="1"/>
              <a:t>SPS</a:t>
            </a:r>
            <a:r>
              <a:rPr lang="en-US" sz="2000" dirty="0"/>
              <a:t> </a:t>
            </a:r>
            <a:r>
              <a:rPr lang="en-US" sz="2000" dirty="0" smtClean="0"/>
              <a:t>will be done by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Started manufacturing drawings of helium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Tuning system will be produced by CERN (prototype to be tested)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Magnetic shielding to be finalized by </a:t>
            </a:r>
            <a:r>
              <a:rPr lang="en-US" sz="2000" dirty="0" err="1" smtClean="0"/>
              <a:t>STFC</a:t>
            </a: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993081" y="1789818"/>
            <a:ext cx="2150917" cy="3113717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SPS</a:t>
            </a:r>
            <a:r>
              <a:rPr lang="en-US" sz="2000" dirty="0"/>
              <a:t> Cavities under </a:t>
            </a:r>
            <a:r>
              <a:rPr lang="en-US" sz="2000" dirty="0" smtClean="0"/>
              <a:t>production by </a:t>
            </a:r>
            <a:r>
              <a:rPr lang="en-US" sz="2000" dirty="0" err="1" smtClean="0"/>
              <a:t>LARP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HOM</a:t>
            </a:r>
            <a:r>
              <a:rPr lang="en-US" sz="2000" dirty="0" smtClean="0"/>
              <a:t> prototyping to be launched (</a:t>
            </a:r>
            <a:r>
              <a:rPr lang="en-US" sz="2000" dirty="0" err="1" smtClean="0"/>
              <a:t>JLAB</a:t>
            </a:r>
            <a:r>
              <a:rPr lang="en-US" sz="2000" dirty="0" smtClean="0"/>
              <a:t> or CERN); </a:t>
            </a:r>
            <a:r>
              <a:rPr lang="en-US" sz="2000" dirty="0"/>
              <a:t>production for </a:t>
            </a:r>
            <a:r>
              <a:rPr lang="en-US" sz="2000" dirty="0" err="1"/>
              <a:t>SPS</a:t>
            </a:r>
            <a:r>
              <a:rPr lang="en-US" sz="2000" dirty="0"/>
              <a:t> will be done by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Helium vessel to be checked (engineering)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Tuning system will be produced by </a:t>
            </a:r>
            <a:r>
              <a:rPr lang="en-US" sz="2000" dirty="0" smtClean="0"/>
              <a:t>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Magnetic shielding to be finalized by </a:t>
            </a:r>
            <a:r>
              <a:rPr lang="en-US" sz="2000" dirty="0" err="1" smtClean="0"/>
              <a:t>STFC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174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223604"/>
            <a:ext cx="8229600" cy="914400"/>
          </a:xfrm>
        </p:spPr>
        <p:txBody>
          <a:bodyPr/>
          <a:lstStyle/>
          <a:p>
            <a:r>
              <a:rPr lang="fr-CH" dirty="0" err="1" smtClean="0"/>
              <a:t>Cryomodule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pic>
        <p:nvPicPr>
          <p:cNvPr id="3074" name="Picture 2" descr="C:\Ofelia\crab cavities\HL-LHC_meeting_may2015\Cryomodules_images\RFD CRYMODULE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004"/>
            <a:ext cx="9144000" cy="47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Cryomodule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pic>
        <p:nvPicPr>
          <p:cNvPr id="5122" name="Picture 2" descr="C:\Ofelia\crab cavities\HL-LHC_meeting_may2015\Cryomodules_images\RFD CRYMODULE (2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5237"/>
            <a:ext cx="8229600" cy="429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7427" y="274638"/>
            <a:ext cx="8229600" cy="914400"/>
          </a:xfrm>
        </p:spPr>
        <p:txBody>
          <a:bodyPr/>
          <a:lstStyle/>
          <a:p>
            <a:r>
              <a:rPr lang="fr-CH" dirty="0" err="1" smtClean="0"/>
              <a:t>Cryomodule</a:t>
            </a:r>
            <a:endParaRPr lang="en-GB" dirty="0"/>
          </a:p>
        </p:txBody>
      </p:sp>
      <p:pic>
        <p:nvPicPr>
          <p:cNvPr id="4098" name="Picture 2" descr="C:\Ofelia\crab cavities\HL-LHC_meeting_may2015\Cryomodules_images\DQW - CRYOMODULE (1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8004"/>
            <a:ext cx="9144000" cy="477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7427" y="274638"/>
            <a:ext cx="8229600" cy="914400"/>
          </a:xfrm>
        </p:spPr>
        <p:txBody>
          <a:bodyPr/>
          <a:lstStyle/>
          <a:p>
            <a:r>
              <a:rPr lang="fr-CH" dirty="0" err="1" smtClean="0"/>
              <a:t>Cryomodule</a:t>
            </a:r>
            <a:endParaRPr lang="en-GB" dirty="0"/>
          </a:p>
        </p:txBody>
      </p:sp>
      <p:pic>
        <p:nvPicPr>
          <p:cNvPr id="4099" name="Picture 3" descr="C:\Ofelia\crab cavities\HL-LHC_meeting_may2015\Cryomodules_images\DQW - CRYOMODULE (2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8286"/>
            <a:ext cx="8229600" cy="42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454" y="77210"/>
            <a:ext cx="8229600" cy="914400"/>
          </a:xfrm>
        </p:spPr>
        <p:txBody>
          <a:bodyPr/>
          <a:lstStyle/>
          <a:p>
            <a:r>
              <a:rPr lang="fr-CH" dirty="0" smtClean="0"/>
              <a:t>Schedule for SPS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7" y="810189"/>
            <a:ext cx="8986837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8145" y="4639239"/>
            <a:ext cx="8395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work based on the 3</a:t>
            </a:r>
            <a:r>
              <a:rPr lang="en-US" baseline="30000" dirty="0" smtClean="0"/>
              <a:t>rd</a:t>
            </a:r>
            <a:r>
              <a:rPr lang="en-US" dirty="0" smtClean="0"/>
              <a:t> 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consider both cavities validated if: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cavity type has been successfully  tested with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other cavity type has been successfully tested in </a:t>
            </a:r>
            <a:r>
              <a:rPr lang="en-US" dirty="0" err="1" smtClean="0"/>
              <a:t>SM18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however work out the possibility of testing both cavities with beam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8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Schedule for </a:t>
            </a:r>
            <a:r>
              <a:rPr lang="fr-CH" dirty="0" err="1" smtClean="0"/>
              <a:t>LHC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7504" y="1131345"/>
            <a:ext cx="8226854" cy="71584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400" i="1" dirty="0" smtClean="0">
                <a:ea typeface="+mn-ea"/>
                <a:cs typeface="+mn-cs"/>
              </a:rPr>
              <a:t>Pre-series and series for </a:t>
            </a:r>
            <a:r>
              <a:rPr lang="en-US" sz="2400" i="1" dirty="0" err="1" smtClean="0">
                <a:ea typeface="+mn-ea"/>
                <a:cs typeface="+mn-cs"/>
              </a:rPr>
              <a:t>LHC</a:t>
            </a:r>
            <a:endParaRPr lang="en-US" sz="2400" i="1" dirty="0" smtClean="0"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5" y="1992658"/>
            <a:ext cx="8907463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Schedule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147340"/>
            <a:ext cx="8226854" cy="2510073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</a:lstStyle>
          <a:p>
            <a:pPr marL="171450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400" dirty="0" err="1" smtClean="0">
                <a:ea typeface="+mn-ea"/>
                <a:cs typeface="+mn-cs"/>
              </a:rPr>
              <a:t>Preseries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cryomodules</a:t>
            </a:r>
            <a:r>
              <a:rPr lang="en-US" sz="2400" dirty="0" smtClean="0">
                <a:ea typeface="+mn-ea"/>
                <a:cs typeface="+mn-cs"/>
              </a:rPr>
              <a:t> for LHC</a:t>
            </a:r>
          </a:p>
          <a:p>
            <a:pPr marL="628650" lvl="1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000" i="1" dirty="0" smtClean="0"/>
              <a:t>2 </a:t>
            </a:r>
            <a:r>
              <a:rPr lang="en-US" sz="2000" i="1" dirty="0" err="1" smtClean="0"/>
              <a:t>cryomodules</a:t>
            </a:r>
            <a:r>
              <a:rPr lang="en-US" sz="2000" i="1" dirty="0" smtClean="0"/>
              <a:t> planned to be built and cold tested (one of each type)</a:t>
            </a:r>
          </a:p>
          <a:p>
            <a:pPr marL="1085850" lvl="2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000" i="1" dirty="0" smtClean="0"/>
              <a:t>One </a:t>
            </a:r>
            <a:r>
              <a:rPr lang="en-US" sz="2000" i="1" dirty="0" err="1" smtClean="0"/>
              <a:t>cryomodule</a:t>
            </a:r>
            <a:r>
              <a:rPr lang="en-US" sz="2000" i="1" dirty="0" smtClean="0"/>
              <a:t> will be assembled at CERN</a:t>
            </a:r>
          </a:p>
          <a:p>
            <a:pPr marL="1085850" lvl="2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000" i="1" dirty="0" smtClean="0"/>
              <a:t>One </a:t>
            </a:r>
            <a:r>
              <a:rPr lang="en-US" sz="2000" i="1" dirty="0" err="1" smtClean="0"/>
              <a:t>cryomodule</a:t>
            </a:r>
            <a:r>
              <a:rPr lang="en-US" sz="2000" i="1" dirty="0" smtClean="0"/>
              <a:t> will be assembled at </a:t>
            </a:r>
            <a:r>
              <a:rPr lang="en-US" sz="2000" i="1" dirty="0" err="1" smtClean="0"/>
              <a:t>Daresbury</a:t>
            </a:r>
            <a:endParaRPr lang="en-US" sz="2000" i="1" dirty="0" smtClean="0"/>
          </a:p>
          <a:p>
            <a:pPr marL="1085850" lvl="2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000" i="1" dirty="0" smtClean="0"/>
              <a:t>Both will be cold tested at CERN </a:t>
            </a:r>
          </a:p>
          <a:p>
            <a:pPr marL="1085850" lvl="2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endParaRPr lang="en-US" sz="2000" i="1" dirty="0"/>
          </a:p>
          <a:p>
            <a:pPr marL="628650" lvl="1" indent="-171450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</a:pPr>
            <a:r>
              <a:rPr lang="en-US" sz="2000" i="1" dirty="0" smtClean="0"/>
              <a:t>Pre-series </a:t>
            </a:r>
            <a:r>
              <a:rPr lang="en-US" sz="2000" i="1" dirty="0" smtClean="0"/>
              <a:t>will be used as much as possible to qualify companies for dressed cavities production in view of the LHC series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941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147340"/>
            <a:ext cx="8226854" cy="2510073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</a:pPr>
            <a:r>
              <a:rPr lang="en-US" sz="2800" dirty="0" smtClean="0">
                <a:ea typeface="+mn-ea"/>
                <a:cs typeface="+mn-cs"/>
              </a:rPr>
              <a:t>Some engineering of the </a:t>
            </a:r>
            <a:r>
              <a:rPr lang="en-US" sz="2800" dirty="0" err="1" smtClean="0">
                <a:ea typeface="+mn-ea"/>
                <a:cs typeface="+mn-cs"/>
              </a:rPr>
              <a:t>cryomodules</a:t>
            </a:r>
            <a:endParaRPr lang="en-US" sz="24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200" y="1922317"/>
            <a:ext cx="6276109" cy="4574077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Introduction</a:t>
            </a:r>
            <a:endParaRPr lang="en-US" sz="3200" dirty="0"/>
          </a:p>
          <a:p>
            <a:pPr lvl="1"/>
            <a:r>
              <a:rPr lang="en-US" sz="3200" dirty="0" smtClean="0"/>
              <a:t>Schedule </a:t>
            </a:r>
          </a:p>
          <a:p>
            <a:pPr lvl="1"/>
            <a:r>
              <a:rPr lang="en-US" sz="3200" dirty="0" smtClean="0"/>
              <a:t>Some </a:t>
            </a:r>
            <a:r>
              <a:rPr lang="en-US" sz="3200" dirty="0" err="1" smtClean="0"/>
              <a:t>cryomodule</a:t>
            </a:r>
            <a:r>
              <a:rPr lang="en-US" sz="3200" dirty="0" smtClean="0"/>
              <a:t> engineering</a:t>
            </a:r>
          </a:p>
          <a:p>
            <a:pPr lvl="1"/>
            <a:r>
              <a:rPr lang="en-US" sz="3200" dirty="0" smtClean="0"/>
              <a:t>Conclusions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8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pic>
        <p:nvPicPr>
          <p:cNvPr id="6146" name="Picture 2" descr="C:\Ofelia\crab cavities\HL-LHC_meeting_may2015\Cryomodules_images\RFD CRYMODULE (14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1" y="2650611"/>
            <a:ext cx="4869054" cy="254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51520" y="-3260"/>
            <a:ext cx="8371822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chemeClr val="tx2">
                    <a:satMod val="130000"/>
                  </a:schemeClr>
                </a:solidFill>
              </a:rPr>
              <a:t>Optimisation of thermal performance</a:t>
            </a:r>
            <a:endParaRPr lang="en-GB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95536" y="1052736"/>
            <a:ext cx="7992888" cy="1039916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Cryomodule</a:t>
            </a:r>
            <a:r>
              <a:rPr lang="en-US" sz="2400" dirty="0" smtClean="0"/>
              <a:t> thermal performance detailed optimization: </a:t>
            </a:r>
            <a:endParaRPr lang="en-GB" sz="2400" dirty="0" smtClean="0"/>
          </a:p>
          <a:p>
            <a:r>
              <a:rPr lang="en-GB" sz="2400" dirty="0" smtClean="0"/>
              <a:t>	</a:t>
            </a:r>
            <a:r>
              <a:rPr lang="en-GB" sz="2400" i="1" dirty="0" smtClean="0"/>
              <a:t>Example : </a:t>
            </a:r>
            <a:r>
              <a:rPr lang="en-GB" sz="2400" i="1" dirty="0" err="1" smtClean="0"/>
              <a:t>HOM</a:t>
            </a:r>
            <a:r>
              <a:rPr lang="en-GB" sz="2400" i="1" dirty="0" smtClean="0"/>
              <a:t> coaxial line – static and </a:t>
            </a:r>
            <a:r>
              <a:rPr lang="en-GB" sz="2400" i="1" dirty="0" err="1" smtClean="0"/>
              <a:t>RF</a:t>
            </a:r>
            <a:r>
              <a:rPr lang="en-GB" sz="2400" i="1" dirty="0" smtClean="0"/>
              <a:t> losses </a:t>
            </a:r>
            <a:r>
              <a:rPr lang="en-GB" sz="2400" i="1" dirty="0"/>
              <a:t>– </a:t>
            </a:r>
            <a:r>
              <a:rPr lang="en-GB" sz="2400" i="1" dirty="0" smtClean="0"/>
              <a:t>	geometry and </a:t>
            </a:r>
            <a:r>
              <a:rPr lang="en-GB" sz="2400" i="1" dirty="0" err="1" smtClean="0"/>
              <a:t>thermalisation</a:t>
            </a:r>
            <a:r>
              <a:rPr lang="en-GB" sz="2400" i="1" dirty="0" smtClean="0"/>
              <a:t> optimisation</a:t>
            </a:r>
            <a:endParaRPr lang="en-GB" sz="24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467845" y="2420888"/>
            <a:ext cx="4584855" cy="3485762"/>
            <a:chOff x="6287267" y="263152"/>
            <a:chExt cx="2927717" cy="22258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267" y="263152"/>
              <a:ext cx="2927717" cy="1916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999252" y="2212030"/>
              <a:ext cx="1503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/>
                <a:t>EDMS</a:t>
              </a:r>
              <a:r>
                <a:rPr lang="en-GB" sz="1200" dirty="0" smtClean="0"/>
                <a:t> 1405244 v.1</a:t>
              </a:r>
              <a:endParaRPr lang="en-GB" sz="1200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71401" y="5589240"/>
            <a:ext cx="7992888" cy="1039916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Total losses @ 2K :  ~ 32 W (static + dynamic)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522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03" y="167723"/>
            <a:ext cx="8459338" cy="914400"/>
          </a:xfrm>
        </p:spPr>
        <p:txBody>
          <a:bodyPr/>
          <a:lstStyle/>
          <a:p>
            <a:r>
              <a:rPr lang="en-US" dirty="0" smtClean="0"/>
              <a:t>Supporting system - Vertical </a:t>
            </a:r>
            <a:r>
              <a:rPr lang="en-US" dirty="0" smtClean="0"/>
              <a:t>Rods and Inter-cavity Link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9" y="949333"/>
            <a:ext cx="3764815" cy="28102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35" y="949332"/>
            <a:ext cx="4142826" cy="2810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4842" b="5268"/>
          <a:stretch/>
        </p:blipFill>
        <p:spPr>
          <a:xfrm>
            <a:off x="218303" y="3674076"/>
            <a:ext cx="3765070" cy="2446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614" y="3674077"/>
            <a:ext cx="3655488" cy="26032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22614" y="1082123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33 Hz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751" y="1082123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5 Hz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751" y="375959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36 Hz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2613" y="3759594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94 Hz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36" y="181120"/>
            <a:ext cx="8499764" cy="914400"/>
          </a:xfrm>
        </p:spPr>
        <p:txBody>
          <a:bodyPr/>
          <a:lstStyle/>
          <a:p>
            <a:r>
              <a:rPr lang="en-US" dirty="0" smtClean="0"/>
              <a:t>Supporting system - Vertical </a:t>
            </a:r>
            <a:r>
              <a:rPr lang="en-US" dirty="0"/>
              <a:t>Rods and Inter-cavity Link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9989" y="949333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Integrated Displacement </a:t>
            </a:r>
          </a:p>
          <a:p>
            <a:r>
              <a:rPr lang="en-GB" dirty="0" smtClean="0"/>
              <a:t>(Diamond)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99" y="1522629"/>
            <a:ext cx="2754908" cy="4742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1146" y="944178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Transfer Function </a:t>
            </a:r>
          </a:p>
          <a:p>
            <a:pPr algn="ctr"/>
            <a:r>
              <a:rPr lang="en-GB" dirty="0" smtClean="0"/>
              <a:t>(ground to total motion)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5" y="1590509"/>
            <a:ext cx="3083726" cy="46218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system - Vertical </a:t>
            </a:r>
            <a:r>
              <a:rPr lang="en-US" dirty="0"/>
              <a:t>Rods and </a:t>
            </a:r>
            <a:r>
              <a:rPr lang="en-US" dirty="0" smtClean="0"/>
              <a:t>No Link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048188"/>
            <a:ext cx="1989436" cy="2582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6638" y="206769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15 Hz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575" y="949334"/>
            <a:ext cx="2003085" cy="2641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6637" y="4600832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40 Hz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590871"/>
            <a:ext cx="1989436" cy="2641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4433" y="206769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33 Hz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762" y="3590871"/>
            <a:ext cx="1978323" cy="26410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4433" y="4596713"/>
            <a:ext cx="1138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119 Hz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system - Vertical </a:t>
            </a:r>
            <a:r>
              <a:rPr lang="en-US" dirty="0"/>
              <a:t>Rods and No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1146" y="944178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Transfer Function </a:t>
            </a:r>
          </a:p>
          <a:p>
            <a:pPr algn="ctr"/>
            <a:r>
              <a:rPr lang="en-GB" dirty="0" smtClean="0"/>
              <a:t>(ground to total motion)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679989" y="949333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Integrated Displacement </a:t>
            </a:r>
          </a:p>
          <a:p>
            <a:pPr algn="ctr"/>
            <a:r>
              <a:rPr lang="en-GB" dirty="0" smtClean="0"/>
              <a:t>(Diamond)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832" y="1522629"/>
            <a:ext cx="2799315" cy="4757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67" y="1539105"/>
            <a:ext cx="3023765" cy="462279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transfer functions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0751" y="1169773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 Connection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67" y="1539105"/>
            <a:ext cx="3023765" cy="4622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5826" y="1169773"/>
            <a:ext cx="18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With Connection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04" y="1539105"/>
            <a:ext cx="3083726" cy="46218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integrated displacement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0751" y="1169773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 Connection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5826" y="1169773"/>
            <a:ext cx="18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With Connection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08" y="1522629"/>
            <a:ext cx="2799315" cy="4757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399" y="1522629"/>
            <a:ext cx="2754908" cy="474233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</a:t>
            </a:r>
            <a:r>
              <a:rPr lang="en-US" dirty="0" smtClean="0"/>
              <a:t>Rod: extreme cases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579" y="1105855"/>
            <a:ext cx="3847502" cy="5151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6050" y="1109630"/>
            <a:ext cx="2603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Infinite stiff FPC</a:t>
            </a:r>
            <a:b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en-GB" sz="2400" baseline="30000" dirty="0" smtClean="0">
                <a:solidFill>
                  <a:schemeClr val="tx1">
                    <a:lumMod val="50000"/>
                  </a:schemeClr>
                </a:solidFill>
              </a:rPr>
              <a:t>st</a:t>
            </a: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</a:rPr>
              <a:t> mode: 30.5 Hz</a:t>
            </a:r>
            <a:endParaRPr lang="en-GB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367429"/>
              </p:ext>
            </p:extLst>
          </p:nvPr>
        </p:nvGraphicFramePr>
        <p:xfrm>
          <a:off x="243017" y="1109630"/>
          <a:ext cx="4452551" cy="498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580238" y="1029730"/>
            <a:ext cx="8238" cy="506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11728" y="1069848"/>
            <a:ext cx="5299364" cy="5016068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GB" sz="2600" dirty="0" smtClean="0"/>
              <a:t>The </a:t>
            </a:r>
            <a:r>
              <a:rPr lang="en-GB" sz="2600" dirty="0" err="1" smtClean="0"/>
              <a:t>intercavity</a:t>
            </a:r>
            <a:r>
              <a:rPr lang="en-GB" sz="2600" dirty="0" smtClean="0"/>
              <a:t> connection increases the </a:t>
            </a:r>
            <a:r>
              <a:rPr lang="en-GB" sz="2600" i="1" dirty="0" smtClean="0"/>
              <a:t>transferred displacement </a:t>
            </a:r>
            <a:r>
              <a:rPr lang="en-GB" sz="2600" dirty="0" smtClean="0"/>
              <a:t>and the </a:t>
            </a:r>
            <a:r>
              <a:rPr lang="en-GB" sz="2600" i="1" dirty="0" smtClean="0"/>
              <a:t>frequency</a:t>
            </a:r>
            <a:r>
              <a:rPr lang="en-GB" sz="2600" dirty="0" smtClean="0"/>
              <a:t> of the 1</a:t>
            </a:r>
            <a:r>
              <a:rPr lang="en-GB" sz="2600" baseline="30000" dirty="0" smtClean="0"/>
              <a:t>st</a:t>
            </a:r>
            <a:r>
              <a:rPr lang="en-GB" sz="2600" dirty="0" smtClean="0"/>
              <a:t> mode. </a:t>
            </a:r>
          </a:p>
          <a:p>
            <a:pPr>
              <a:buFontTx/>
              <a:buChar char="-"/>
            </a:pPr>
            <a:r>
              <a:rPr lang="en-GB" sz="2600" dirty="0" smtClean="0"/>
              <a:t>It also adds </a:t>
            </a:r>
            <a:r>
              <a:rPr lang="en-GB" sz="2600" i="1" dirty="0" smtClean="0"/>
              <a:t>complexity</a:t>
            </a:r>
            <a:r>
              <a:rPr lang="en-GB" sz="2600" dirty="0" smtClean="0"/>
              <a:t> and </a:t>
            </a:r>
            <a:r>
              <a:rPr lang="en-GB" sz="2600" i="1" dirty="0" smtClean="0"/>
              <a:t>uncertainties</a:t>
            </a:r>
            <a:r>
              <a:rPr lang="en-GB" sz="2600" dirty="0" smtClean="0"/>
              <a:t> during cool down</a:t>
            </a:r>
          </a:p>
          <a:p>
            <a:pPr>
              <a:buFontTx/>
              <a:buChar char="-"/>
            </a:pPr>
            <a:r>
              <a:rPr lang="en-GB" sz="2600" dirty="0" smtClean="0"/>
              <a:t>Effect of tuning system seems not big, but proper damping </a:t>
            </a:r>
            <a:r>
              <a:rPr lang="en-GB" sz="2600" dirty="0" smtClean="0"/>
              <a:t>needed</a:t>
            </a:r>
          </a:p>
          <a:p>
            <a:pPr>
              <a:buFontTx/>
              <a:buChar char="-"/>
            </a:pPr>
            <a:r>
              <a:rPr lang="en-US" sz="2600" dirty="0" smtClean="0"/>
              <a:t>Baseline: </a:t>
            </a:r>
          </a:p>
          <a:p>
            <a:pPr lvl="1">
              <a:buFontTx/>
              <a:buChar char="-"/>
            </a:pPr>
            <a:r>
              <a:rPr lang="en-US" dirty="0" smtClean="0"/>
              <a:t>Rods but no </a:t>
            </a:r>
            <a:r>
              <a:rPr lang="en-US" dirty="0" err="1" smtClean="0"/>
              <a:t>intercavity</a:t>
            </a:r>
            <a:r>
              <a:rPr lang="en-US" dirty="0" smtClean="0"/>
              <a:t> </a:t>
            </a:r>
            <a:r>
              <a:rPr lang="en-US" dirty="0" err="1" smtClean="0"/>
              <a:t>connexion</a:t>
            </a:r>
            <a:endParaRPr lang="en-US" dirty="0" smtClean="0"/>
          </a:p>
          <a:p>
            <a:pPr lvl="1">
              <a:buFontTx/>
              <a:buChar char="-"/>
            </a:pPr>
            <a:r>
              <a:rPr lang="en-US" dirty="0" smtClean="0"/>
              <a:t>Foresee the possibility to add an </a:t>
            </a:r>
            <a:r>
              <a:rPr lang="en-US" dirty="0" err="1" smtClean="0"/>
              <a:t>intercavity</a:t>
            </a:r>
            <a:r>
              <a:rPr lang="en-US" dirty="0" smtClean="0"/>
              <a:t> </a:t>
            </a:r>
            <a:r>
              <a:rPr lang="en-US" dirty="0" err="1" smtClean="0"/>
              <a:t>connexion</a:t>
            </a:r>
            <a:r>
              <a:rPr lang="en-US" dirty="0" smtClean="0"/>
              <a:t> if first tests results show it is needed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051" y="1260000"/>
            <a:ext cx="3617949" cy="46357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453"/>
            <a:ext cx="9144000" cy="51598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Alignment Monitoring System: BCAM*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74260" y="6378955"/>
            <a:ext cx="296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*Brandeis </a:t>
            </a:r>
            <a:r>
              <a:rPr lang="en-GB" dirty="0">
                <a:latin typeface="Calibri" panose="020F0502020204030204" pitchFamily="34" charset="0"/>
              </a:rPr>
              <a:t>CCD Angle </a:t>
            </a:r>
            <a:r>
              <a:rPr lang="en-GB" dirty="0" smtClean="0">
                <a:latin typeface="Calibri" panose="020F0502020204030204" pitchFamily="34" charset="0"/>
              </a:rPr>
              <a:t>Monitor</a:t>
            </a:r>
            <a:endParaRPr lang="en-GB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Joint HiLumi LHC-LARP Annual Meeting – 12 May 2015, crab cavities cryomodule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" y="661307"/>
            <a:ext cx="9176562" cy="5880955"/>
            <a:chOff x="1" y="1006047"/>
            <a:chExt cx="9176562" cy="5977071"/>
          </a:xfrm>
        </p:grpSpPr>
        <p:pic>
          <p:nvPicPr>
            <p:cNvPr id="41" name="Picture 2" descr="9906026_01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08"/>
            <a:stretch/>
          </p:blipFill>
          <p:spPr bwMode="auto">
            <a:xfrm>
              <a:off x="978195" y="1077686"/>
              <a:ext cx="7453424" cy="590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/>
            <p:nvPr/>
          </p:nvSpPr>
          <p:spPr>
            <a:xfrm>
              <a:off x="4076702" y="5924554"/>
              <a:ext cx="371475" cy="14287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900000">
              <a:off x="2867027" y="5757866"/>
              <a:ext cx="371475" cy="14287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40969" y="5836178"/>
              <a:ext cx="2135594" cy="750736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2060"/>
                  </a:solidFill>
                </a:rPr>
                <a:t>LHC Point 1 (vertical)</a:t>
              </a:r>
            </a:p>
            <a:p>
              <a:r>
                <a:rPr lang="en-GB" sz="1400" b="1" dirty="0" smtClean="0">
                  <a:solidFill>
                    <a:srgbClr val="002060"/>
                  </a:solidFill>
                </a:rPr>
                <a:t>4 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cavities 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/ IP side/ beam</a:t>
              </a:r>
            </a:p>
            <a:p>
              <a:r>
                <a:rPr lang="en-GB" sz="1400" b="1" dirty="0">
                  <a:solidFill>
                    <a:srgbClr val="002060"/>
                  </a:solidFill>
                </a:rPr>
                <a:t>t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o be installed during LS3 </a:t>
              </a:r>
              <a:endParaRPr lang="fr-FR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962525" y="4500565"/>
              <a:ext cx="276225" cy="9529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704907" y="4257678"/>
              <a:ext cx="143096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600000">
              <a:off x="5610225" y="4557666"/>
              <a:ext cx="276225" cy="9529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600000">
              <a:off x="5991826" y="3341222"/>
              <a:ext cx="196042" cy="56129"/>
            </a:xfrm>
            <a:prstGeom prst="ellipse">
              <a:avLst/>
            </a:prstGeom>
            <a:solidFill>
              <a:srgbClr val="1505EB"/>
            </a:solidFill>
            <a:ln>
              <a:solidFill>
                <a:srgbClr val="1505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cxnSp>
          <p:nvCxnSpPr>
            <p:cNvPr id="6" name="Straight Connector 5"/>
            <p:cNvCxnSpPr>
              <a:stCxn id="17" idx="6"/>
              <a:endCxn id="12" idx="1"/>
            </p:cNvCxnSpPr>
            <p:nvPr/>
          </p:nvCxnSpPr>
          <p:spPr>
            <a:xfrm>
              <a:off x="5884352" y="4629691"/>
              <a:ext cx="1156617" cy="158185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" y="5903897"/>
              <a:ext cx="2114551" cy="750736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2060"/>
                  </a:solidFill>
                </a:rPr>
                <a:t>LHC Point 5 (horizontal)</a:t>
              </a:r>
            </a:p>
            <a:p>
              <a:r>
                <a:rPr lang="en-GB" sz="1400" b="1" dirty="0" smtClean="0">
                  <a:solidFill>
                    <a:srgbClr val="002060"/>
                  </a:solidFill>
                </a:rPr>
                <a:t>4 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cavities 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/ IP side/ beam</a:t>
              </a:r>
            </a:p>
            <a:p>
              <a:r>
                <a:rPr lang="en-GB" sz="1400" b="1" dirty="0">
                  <a:solidFill>
                    <a:srgbClr val="002060"/>
                  </a:solidFill>
                </a:rPr>
                <a:t>t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o be installed during LS3 </a:t>
              </a:r>
              <a:endParaRPr lang="fr-FR" sz="14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5" name="Straight Connector 24"/>
            <p:cNvCxnSpPr>
              <a:stCxn id="24" idx="3"/>
              <a:endCxn id="9" idx="3"/>
            </p:cNvCxnSpPr>
            <p:nvPr/>
          </p:nvCxnSpPr>
          <p:spPr>
            <a:xfrm flipV="1">
              <a:off x="2114552" y="5843548"/>
              <a:ext cx="798487" cy="4357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" y="2261323"/>
              <a:ext cx="2114550" cy="52322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2060"/>
                  </a:solidFill>
                </a:rPr>
                <a:t>SPS Test Prototype Module(s) before LS2</a:t>
              </a:r>
              <a:endParaRPr lang="fr-FR" sz="14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8" name="Straight Connector 27"/>
            <p:cNvCxnSpPr>
              <a:stCxn id="14" idx="1"/>
              <a:endCxn id="27" idx="3"/>
            </p:cNvCxnSpPr>
            <p:nvPr/>
          </p:nvCxnSpPr>
          <p:spPr>
            <a:xfrm flipH="1" flipV="1">
              <a:off x="2114552" y="2522933"/>
              <a:ext cx="2611311" cy="17556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040969" y="1006047"/>
              <a:ext cx="2114550" cy="954107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002060"/>
                  </a:solidFill>
                </a:rPr>
                <a:t>SM18 Area</a:t>
              </a:r>
            </a:p>
            <a:p>
              <a:r>
                <a:rPr lang="en-GB" sz="1400" b="1" dirty="0" smtClean="0">
                  <a:solidFill>
                    <a:srgbClr val="002060"/>
                  </a:solidFill>
                </a:rPr>
                <a:t>Cavity cold testing, clean room facilities &amp; cryomodule qualification</a:t>
              </a:r>
              <a:endParaRPr lang="fr-FR" sz="14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32" name="Straight Connector 31"/>
            <p:cNvCxnSpPr>
              <a:stCxn id="31" idx="1"/>
              <a:endCxn id="18" idx="5"/>
            </p:cNvCxnSpPr>
            <p:nvPr/>
          </p:nvCxnSpPr>
          <p:spPr>
            <a:xfrm flipH="1">
              <a:off x="6154659" y="1483101"/>
              <a:ext cx="886310" cy="1917764"/>
            </a:xfrm>
            <a:prstGeom prst="line">
              <a:avLst/>
            </a:prstGeom>
            <a:ln>
              <a:solidFill>
                <a:srgbClr val="1505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2"/>
          <p:cNvSpPr txBox="1">
            <a:spLocks/>
          </p:cNvSpPr>
          <p:nvPr/>
        </p:nvSpPr>
        <p:spPr>
          <a:xfrm>
            <a:off x="333377" y="72271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1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24839" r="3388" b="2837"/>
          <a:stretch/>
        </p:blipFill>
        <p:spPr>
          <a:xfrm>
            <a:off x="428368" y="2949145"/>
            <a:ext cx="8402594" cy="3731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t="3069" r="23051" b="5622"/>
          <a:stretch/>
        </p:blipFill>
        <p:spPr>
          <a:xfrm>
            <a:off x="395536" y="1118077"/>
            <a:ext cx="1923868" cy="1785820"/>
          </a:xfrm>
          <a:prstGeom prst="rect">
            <a:avLst/>
          </a:prstGeom>
          <a:ln w="12700">
            <a:solidFill>
              <a:srgbClr val="CC00CC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827584" y="2924944"/>
            <a:ext cx="529886" cy="2160240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9300" y="843423"/>
            <a:ext cx="2016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4X BCAM  on floor</a:t>
            </a:r>
            <a:endParaRPr lang="en-GB" sz="1200" b="1" dirty="0"/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2843808" y="5013176"/>
            <a:ext cx="1160790" cy="820902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t="3069" r="23051" b="5622"/>
          <a:stretch/>
        </p:blipFill>
        <p:spPr>
          <a:xfrm>
            <a:off x="4004598" y="4941168"/>
            <a:ext cx="1923868" cy="1785820"/>
          </a:xfrm>
          <a:prstGeom prst="rect">
            <a:avLst/>
          </a:prstGeom>
          <a:ln w="12700">
            <a:solidFill>
              <a:srgbClr val="CC00CC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994713" y="4680553"/>
            <a:ext cx="2155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4X BCAM  on </a:t>
            </a:r>
            <a:r>
              <a:rPr lang="en-GB" sz="1200" b="1" dirty="0" err="1" smtClean="0"/>
              <a:t>Cryomodule</a:t>
            </a:r>
            <a:endParaRPr lang="en-GB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64088" y="2132856"/>
            <a:ext cx="1080120" cy="1656184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9622" y="1902023"/>
            <a:ext cx="201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4X Tubes 80 X 50 X 2 mm (avoid reflections)</a:t>
            </a:r>
            <a:endParaRPr lang="en-GB" sz="12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3" t="1" r="28474" b="65"/>
          <a:stretch/>
        </p:blipFill>
        <p:spPr>
          <a:xfrm>
            <a:off x="3605917" y="1421928"/>
            <a:ext cx="1381994" cy="2189567"/>
          </a:xfrm>
          <a:prstGeom prst="rect">
            <a:avLst/>
          </a:prstGeom>
          <a:ln w="19050">
            <a:solidFill>
              <a:srgbClr val="CC00CC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3288744" y="1149686"/>
            <a:ext cx="2016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4X Targets / Tank</a:t>
            </a:r>
            <a:endParaRPr lang="en-GB" sz="1200" b="1" dirty="0"/>
          </a:p>
        </p:txBody>
      </p:sp>
      <p:cxnSp>
        <p:nvCxnSpPr>
          <p:cNvPr id="26" name="Straight Arrow Connector 25"/>
          <p:cNvCxnSpPr>
            <a:endCxn id="24" idx="2"/>
          </p:cNvCxnSpPr>
          <p:nvPr/>
        </p:nvCxnSpPr>
        <p:spPr>
          <a:xfrm flipV="1">
            <a:off x="4069492" y="3611495"/>
            <a:ext cx="227422" cy="472595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228184" y="3941440"/>
            <a:ext cx="1008112" cy="1359768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202343" y="5192794"/>
            <a:ext cx="2016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4X Windows</a:t>
            </a:r>
            <a:endParaRPr lang="en-GB" sz="1200" b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Alignment Monitoring System: BCAM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Alignment Monitoring System: BCAM*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74260" y="6378955"/>
            <a:ext cx="296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*Brandeis </a:t>
            </a:r>
            <a:r>
              <a:rPr lang="en-GB" dirty="0">
                <a:latin typeface="Calibri" panose="020F0502020204030204" pitchFamily="34" charset="0"/>
              </a:rPr>
              <a:t>CCD Angle </a:t>
            </a:r>
            <a:r>
              <a:rPr lang="en-GB" dirty="0" smtClean="0">
                <a:latin typeface="Calibri" panose="020F0502020204030204" pitchFamily="34" charset="0"/>
              </a:rPr>
              <a:t>Monitor</a:t>
            </a:r>
            <a:endParaRPr lang="en-GB" dirty="0">
              <a:effectLst/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pic>
        <p:nvPicPr>
          <p:cNvPr id="7170" name="Picture 2" descr="C:\Ofelia\crab cavities\HL-LHC_meeting_may2015\Cryomodules_images\RFD CRYMODULE (1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875"/>
            <a:ext cx="8229600" cy="42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Ofelia\crab cavities\HL-LHC_meeting_may2015\Targets_BCAM_Vittor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09" y="3498075"/>
            <a:ext cx="3855027" cy="289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59873" y="5059325"/>
            <a:ext cx="407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of targets on </a:t>
            </a:r>
            <a:r>
              <a:rPr lang="en-US" dirty="0" err="1"/>
              <a:t>HIE</a:t>
            </a:r>
            <a:r>
              <a:rPr lang="en-US" dirty="0"/>
              <a:t>-Isolde </a:t>
            </a:r>
            <a:r>
              <a:rPr lang="en-US" dirty="0" smtClean="0"/>
              <a:t>cavities</a:t>
            </a:r>
          </a:p>
          <a:p>
            <a:r>
              <a:rPr lang="en-US" dirty="0" smtClean="0"/>
              <a:t>Courtesy of Vittorio Parma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6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Ofelia\crab cavities\HL-LHC_meeting_may2015\Cryomodules_images\RFD CRYMODULE (1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/>
          <a:stretch/>
        </p:blipFill>
        <p:spPr bwMode="auto">
          <a:xfrm>
            <a:off x="0" y="1441622"/>
            <a:ext cx="8083207" cy="45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Alignment Monitoring System: </a:t>
            </a:r>
            <a:r>
              <a:rPr lang="en-GB" dirty="0"/>
              <a:t>FSI*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r="38985"/>
          <a:stretch/>
        </p:blipFill>
        <p:spPr>
          <a:xfrm>
            <a:off x="7022415" y="1441622"/>
            <a:ext cx="2121585" cy="4312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9105" y="6333685"/>
            <a:ext cx="3613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*Frequency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Scanning Interferometry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16"/>
            <a:ext cx="9144000" cy="5159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-2661" r="35677" b="14203"/>
          <a:stretch/>
        </p:blipFill>
        <p:spPr>
          <a:xfrm>
            <a:off x="1574794" y="4509120"/>
            <a:ext cx="1702218" cy="2009231"/>
          </a:xfrm>
          <a:prstGeom prst="rect">
            <a:avLst/>
          </a:prstGeom>
          <a:ln w="19050">
            <a:solidFill>
              <a:srgbClr val="CC00CC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8" t="7749" r="35509" b="8680"/>
          <a:stretch/>
        </p:blipFill>
        <p:spPr>
          <a:xfrm flipH="1">
            <a:off x="7545641" y="855493"/>
            <a:ext cx="1541666" cy="2455473"/>
          </a:xfrm>
          <a:prstGeom prst="rect">
            <a:avLst/>
          </a:prstGeom>
          <a:ln w="19050">
            <a:solidFill>
              <a:srgbClr val="CC00CC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545641" y="3417049"/>
            <a:ext cx="154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AT 401 Device</a:t>
            </a:r>
          </a:p>
          <a:p>
            <a:pPr algn="ctr"/>
            <a:r>
              <a:rPr lang="en-GB" sz="1200" b="1" dirty="0" smtClean="0"/>
              <a:t>(2 positions)</a:t>
            </a:r>
            <a:endParaRPr lang="en-GB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98887" y="4255073"/>
            <a:ext cx="1702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16X FSI devices</a:t>
            </a:r>
            <a:endParaRPr lang="en-GB" sz="12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054443" y="1351005"/>
            <a:ext cx="1195553" cy="1573940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7504" y="1096991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4X targets on flanges</a:t>
            </a:r>
          </a:p>
          <a:p>
            <a:r>
              <a:rPr lang="en-GB" sz="1200" b="1" dirty="0" smtClean="0"/>
              <a:t>(4 Flanges)</a:t>
            </a:r>
            <a:endParaRPr lang="en-GB" sz="12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545492" y="3731741"/>
            <a:ext cx="555613" cy="777379"/>
          </a:xfrm>
          <a:prstGeom prst="straightConnector1">
            <a:avLst/>
          </a:prstGeom>
          <a:ln w="19050">
            <a:solidFill>
              <a:srgbClr val="CC00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Alignment Monitoring System: FSI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1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shield overview</a:t>
            </a:r>
            <a:endParaRPr lang="en-GB" dirty="0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5812536" y="426018"/>
            <a:ext cx="3093720" cy="2152747"/>
            <a:chOff x="2628144" y="1521088"/>
            <a:chExt cx="4703481" cy="32760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6" t="54073" r="79289" b="27916"/>
            <a:stretch>
              <a:fillRect/>
            </a:stretch>
          </p:blipFill>
          <p:spPr bwMode="auto">
            <a:xfrm>
              <a:off x="2628144" y="3153923"/>
              <a:ext cx="3005186" cy="16432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4"/>
            <a:stretch>
              <a:fillRect/>
            </a:stretch>
          </p:blipFill>
          <p:spPr bwMode="auto">
            <a:xfrm>
              <a:off x="4277682" y="1521088"/>
              <a:ext cx="3053943" cy="210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426723" y="2479811"/>
              <a:ext cx="1008896" cy="4870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628144" y="2479811"/>
              <a:ext cx="1798579" cy="67290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5416389" y="2971990"/>
              <a:ext cx="19229" cy="180721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16389" y="2504163"/>
              <a:ext cx="217932" cy="64983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186997" y="2966863"/>
              <a:ext cx="216650" cy="18584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/>
          <a:stretch/>
        </p:blipFill>
        <p:spPr bwMode="auto">
          <a:xfrm>
            <a:off x="609811" y="1554697"/>
            <a:ext cx="394892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12994" r="16417" b="14291"/>
          <a:stretch/>
        </p:blipFill>
        <p:spPr>
          <a:xfrm>
            <a:off x="4558731" y="3340625"/>
            <a:ext cx="4019956" cy="305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3667" y="5748866"/>
            <a:ext cx="397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 performed by Manchester University undergraduate Andy May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880935" y="2631044"/>
            <a:ext cx="289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Ref: Thomas Jones SPICE thermal test design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56278" y="1189038"/>
            <a:ext cx="1999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 mounts arranged such that they create a fixed point at the centre of the shield.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0599" y="2109277"/>
            <a:ext cx="152400" cy="16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9211" y="4255460"/>
            <a:ext cx="199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1050 Aluminium shield</a:t>
            </a:r>
            <a:endParaRPr lang="en-GB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42533" y="3615268"/>
            <a:ext cx="736600" cy="640192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5470" y="3581400"/>
            <a:ext cx="1631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Aluminium alloy tubing</a:t>
            </a:r>
            <a:endParaRPr lang="en-GB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945822" y="3148547"/>
            <a:ext cx="368300" cy="466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24596" y="4867911"/>
            <a:ext cx="2071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Removable side panels (fitted to frame during initial assembly)</a:t>
            </a:r>
            <a:endParaRPr lang="en-GB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819747" y="5049500"/>
            <a:ext cx="738984" cy="187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39103" y="3389951"/>
            <a:ext cx="207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Thermal shield “Window frame”</a:t>
            </a:r>
            <a:endParaRPr lang="en-GB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156200" y="3786160"/>
            <a:ext cx="245533" cy="3184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0010" y="1069471"/>
            <a:ext cx="3090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Flexures optimised for maximum stiffness at 1W heat leak – 2mm thick x 40mm chosen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754159" y="5983892"/>
            <a:ext cx="207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Panel mass = 14Kg each at 6mm thick</a:t>
            </a:r>
            <a:endParaRPr lang="en-GB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454218" y="3467294"/>
            <a:ext cx="2071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Entire shield = 116Kg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922741" y="270155"/>
            <a:ext cx="148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BY </a:t>
            </a:r>
            <a:r>
              <a:rPr lang="en-US" sz="3200" u="sng" dirty="0" err="1" smtClean="0"/>
              <a:t>STFC</a:t>
            </a:r>
            <a:endParaRPr lang="en-GB" sz="3200" u="sng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7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shield analysis </a:t>
            </a:r>
            <a:r>
              <a:rPr lang="en-GB" sz="2800" dirty="0" smtClean="0"/>
              <a:t>– Steady state</a:t>
            </a:r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1865" r="51131" b="13548"/>
          <a:stretch>
            <a:fillRect/>
          </a:stretch>
        </p:blipFill>
        <p:spPr bwMode="auto">
          <a:xfrm>
            <a:off x="3663960" y="1070947"/>
            <a:ext cx="5457824" cy="345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15421" r="63480" b="25392"/>
          <a:stretch>
            <a:fillRect/>
          </a:stretch>
        </p:blipFill>
        <p:spPr bwMode="auto">
          <a:xfrm>
            <a:off x="791367" y="3755232"/>
            <a:ext cx="23177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23849" y="1054100"/>
            <a:ext cx="340995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Pipes </a:t>
            </a:r>
            <a:r>
              <a:rPr lang="en-GB" altLang="en-US" sz="1600" dirty="0" smtClean="0">
                <a:solidFill>
                  <a:schemeClr val="tx1"/>
                </a:solidFill>
                <a:latin typeface="Lucida Grande"/>
              </a:rPr>
              <a:t>set at </a:t>
            </a: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80K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sz="1600" dirty="0">
              <a:solidFill>
                <a:schemeClr val="tx1"/>
              </a:solidFill>
              <a:latin typeface="Lucida Grande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 smtClean="0">
                <a:solidFill>
                  <a:schemeClr val="tx1"/>
                </a:solidFill>
                <a:latin typeface="Lucida Grande"/>
              </a:rPr>
              <a:t>Calculated radiation </a:t>
            </a: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load of 5 W/m2 </a:t>
            </a:r>
            <a:r>
              <a:rPr lang="en-GB" altLang="en-US" sz="1600" dirty="0" smtClean="0">
                <a:solidFill>
                  <a:schemeClr val="tx1"/>
                </a:solidFill>
                <a:latin typeface="Lucida Grande"/>
              </a:rPr>
              <a:t>applied to </a:t>
            </a: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outer surfaces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sz="1600" dirty="0">
              <a:solidFill>
                <a:schemeClr val="tx1"/>
              </a:solidFill>
              <a:latin typeface="Lucida Grande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5W to beam pipe intercepts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sz="1600" dirty="0">
              <a:solidFill>
                <a:schemeClr val="tx1"/>
              </a:solidFill>
              <a:latin typeface="Lucida Grande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sz="1600" dirty="0">
                <a:solidFill>
                  <a:schemeClr val="tx1"/>
                </a:solidFill>
                <a:latin typeface="Lucida Grande"/>
              </a:rPr>
              <a:t>Convection coefficient of 5 W/m2K @300K to OVC (not shown)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11308" r="50677" b="27818"/>
          <a:stretch>
            <a:fillRect/>
          </a:stretch>
        </p:blipFill>
        <p:spPr bwMode="auto">
          <a:xfrm>
            <a:off x="3384231" y="4524377"/>
            <a:ext cx="3735069" cy="189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61860" y="5137897"/>
            <a:ext cx="174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Heat leak ~1W per flexure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7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850A6E6-7852-4C25-8635-1F4D940A2967}" type="slidenum">
              <a:rPr lang="en-US" altLang="en-US" sz="1200" smtClean="0">
                <a:solidFill>
                  <a:srgbClr val="7F7F7F"/>
                </a:solidFill>
                <a:latin typeface="Lucida Grande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200" smtClean="0">
              <a:solidFill>
                <a:srgbClr val="7F7F7F"/>
              </a:solidFill>
              <a:latin typeface="Lucida Grande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3911" r="54311" b="30853"/>
          <a:stretch>
            <a:fillRect/>
          </a:stretch>
        </p:blipFill>
        <p:spPr bwMode="auto">
          <a:xfrm>
            <a:off x="276225" y="4076700"/>
            <a:ext cx="51958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25078" r="61591" b="14314"/>
          <a:stretch>
            <a:fillRect/>
          </a:stretch>
        </p:blipFill>
        <p:spPr bwMode="auto">
          <a:xfrm>
            <a:off x="5795963" y="747713"/>
            <a:ext cx="2963862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11784" r="50900" b="12865"/>
          <a:stretch>
            <a:fillRect/>
          </a:stretch>
        </p:blipFill>
        <p:spPr bwMode="auto">
          <a:xfrm>
            <a:off x="250825" y="481013"/>
            <a:ext cx="5218113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"/>
          <p:cNvSpPr txBox="1">
            <a:spLocks noChangeArrowheads="1"/>
          </p:cNvSpPr>
          <p:nvPr/>
        </p:nvSpPr>
        <p:spPr bwMode="auto">
          <a:xfrm>
            <a:off x="5502744" y="4692893"/>
            <a:ext cx="36565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Thermal and gravitational load applied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Maximum deformation 2.9mm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GB" alt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Uniform shrinkage</a:t>
            </a:r>
            <a:endParaRPr lang="en-GB" alt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61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2FE72FA1-FF4E-4246-A831-A587AA1F149A}" type="slidenum">
              <a:rPr lang="en-US" altLang="en-US" sz="1200" smtClean="0">
                <a:solidFill>
                  <a:srgbClr val="7F7F7F"/>
                </a:solidFill>
                <a:latin typeface="Lucida Grande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200" smtClean="0">
              <a:solidFill>
                <a:srgbClr val="7F7F7F"/>
              </a:solidFill>
              <a:latin typeface="Lucida Grande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2030" r="50827" b="31429"/>
          <a:stretch>
            <a:fillRect/>
          </a:stretch>
        </p:blipFill>
        <p:spPr bwMode="auto">
          <a:xfrm>
            <a:off x="395288" y="765175"/>
            <a:ext cx="8459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563" y="5045563"/>
            <a:ext cx="7299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Very localised max stress in shield following cool down 116MPa which is still below 80K yield for tempered 1050 Aluminium (120MPa)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Real stress in shield looks far lower ~30MPa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Flexure design</a:t>
            </a:r>
            <a:endParaRPr lang="en-GB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11790" r="50978" b="31429"/>
          <a:stretch>
            <a:fillRect/>
          </a:stretch>
        </p:blipFill>
        <p:spPr bwMode="auto">
          <a:xfrm>
            <a:off x="323850" y="1301750"/>
            <a:ext cx="856932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3520" y="1866900"/>
            <a:ext cx="95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Yield of Grade 5 at RT.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77240" y="2171700"/>
            <a:ext cx="716280" cy="304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35888" y="5550023"/>
            <a:ext cx="6712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Maximum stress in flexures at 2mm thick by 40mm wide – 521MPa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Yield of Grade 5 Titanium at 300K is 868MPa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1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11665" r="50838" b="12985"/>
          <a:stretch>
            <a:fillRect/>
          </a:stretch>
        </p:blipFill>
        <p:spPr bwMode="auto">
          <a:xfrm>
            <a:off x="0" y="1339850"/>
            <a:ext cx="4284663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t="12561" r="51083" b="12720"/>
          <a:stretch>
            <a:fillRect/>
          </a:stretch>
        </p:blipFill>
        <p:spPr bwMode="auto">
          <a:xfrm>
            <a:off x="3725333" y="3273302"/>
            <a:ext cx="5418667" cy="343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 down stresses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482351" y="1339850"/>
            <a:ext cx="4293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full transient analysis of the shield will be performed.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However, as an initial estimation an analysis was run with one end of the shield at 80K and the other set to 300K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0103" y="4331898"/>
            <a:ext cx="3533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Maximum stress of 612MPa is in flexures and is acceptable.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Stresses in Aluminium panels are also at acceptable levels at ~40MPa.</a:t>
            </a:r>
            <a:endParaRPr lang="en-GB" dirty="0"/>
          </a:p>
        </p:txBody>
      </p:sp>
      <p:sp>
        <p:nvSpPr>
          <p:cNvPr id="34819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 pitchFamily="34" charset="0"/>
              <a:buChar char="•"/>
              <a:defRPr sz="3200">
                <a:solidFill>
                  <a:srgbClr val="404040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 pitchFamily="34" charset="0"/>
              <a:buChar char="•"/>
              <a:defRPr sz="2800">
                <a:solidFill>
                  <a:srgbClr val="404040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120000"/>
              </a:lnSpc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F15952E-B1FD-4A66-84B8-217B567D7751}" type="slidenum">
              <a:rPr lang="en-US" altLang="en-US" sz="1200" smtClean="0">
                <a:solidFill>
                  <a:srgbClr val="7F7F7F"/>
                </a:solidFill>
                <a:latin typeface="Lucida Grande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200" smtClean="0">
              <a:solidFill>
                <a:srgbClr val="7F7F7F"/>
              </a:solidFill>
              <a:latin typeface="Lucida Grand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8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107680" y="763249"/>
            <a:ext cx="9036320" cy="5698510"/>
          </a:xfrm>
          <a:prstGeom prst="rect">
            <a:avLst/>
          </a:prstGeom>
        </p:spPr>
        <p:txBody>
          <a:bodyPr/>
          <a:lstStyle>
            <a:lvl1pPr marL="171450" indent="-171450" algn="l" defTabSz="342900" rtl="0" eaLnBrk="1" latinLnBrk="0" hangingPunct="1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-171450" algn="l" defTabSz="3429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rgbClr val="0089B5"/>
              </a:buClr>
              <a:buSzPct val="95000"/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51435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68580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857250" indent="-171450" algn="l" defTabSz="3429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fr-CH" sz="2000" i="1" dirty="0" smtClean="0"/>
          </a:p>
          <a:p>
            <a:pPr marL="171450" lvl="1" indent="0">
              <a:buNone/>
            </a:pPr>
            <a:r>
              <a:rPr lang="fr-CH" sz="2300" b="1" dirty="0" smtClean="0"/>
              <a:t>Baseline </a:t>
            </a:r>
            <a:r>
              <a:rPr lang="fr-CH" sz="2300" b="1" dirty="0" smtClean="0"/>
              <a:t>: </a:t>
            </a:r>
            <a:r>
              <a:rPr lang="en-US" sz="2300" b="1" dirty="0"/>
              <a:t>a</a:t>
            </a:r>
            <a:r>
              <a:rPr lang="en-US" sz="2300" b="1" dirty="0" smtClean="0"/>
              <a:t>dopt </a:t>
            </a:r>
            <a:r>
              <a:rPr lang="en-US" sz="2300" b="1" dirty="0"/>
              <a:t>both cavity types and exploit their natural </a:t>
            </a:r>
            <a:r>
              <a:rPr lang="en-US" sz="2300" b="1" dirty="0" err="1"/>
              <a:t>RF</a:t>
            </a:r>
            <a:r>
              <a:rPr lang="en-US" sz="2300" b="1" dirty="0"/>
              <a:t> </a:t>
            </a:r>
            <a:r>
              <a:rPr lang="en-US" sz="2300" b="1" dirty="0" smtClean="0"/>
              <a:t>topology</a:t>
            </a:r>
            <a:r>
              <a:rPr lang="en-US" sz="2300" dirty="0" smtClean="0"/>
              <a:t> </a:t>
            </a:r>
            <a:endParaRPr lang="en-US" sz="2300" dirty="0"/>
          </a:p>
          <a:p>
            <a:pPr lvl="5"/>
            <a:endParaRPr lang="fr-CH" sz="1600" dirty="0" smtClean="0">
              <a:solidFill>
                <a:srgbClr val="FF0000"/>
              </a:solidFill>
            </a:endParaRPr>
          </a:p>
          <a:p>
            <a:endParaRPr lang="fr-CH" sz="2800" dirty="0" smtClean="0"/>
          </a:p>
          <a:p>
            <a:endParaRPr lang="fr-CH" sz="2000" dirty="0" smtClean="0"/>
          </a:p>
          <a:p>
            <a:endParaRPr lang="fr-CH" sz="2000" i="1" dirty="0" smtClean="0"/>
          </a:p>
          <a:p>
            <a:pPr marL="171450" lvl="1" indent="0">
              <a:buFont typeface="Arial"/>
              <a:buNone/>
            </a:pPr>
            <a:endParaRPr lang="fr-CH" sz="2000" dirty="0" smtClean="0"/>
          </a:p>
          <a:p>
            <a:endParaRPr lang="fr-CH" sz="2000" dirty="0" smtClean="0"/>
          </a:p>
          <a:p>
            <a:endParaRPr lang="fr-CH" sz="2000" dirty="0" smtClean="0"/>
          </a:p>
          <a:p>
            <a:endParaRPr lang="fr-CH" sz="2000" dirty="0" smtClean="0"/>
          </a:p>
          <a:p>
            <a:endParaRPr lang="en-GB" sz="2000" dirty="0"/>
          </a:p>
        </p:txBody>
      </p:sp>
      <p:pic>
        <p:nvPicPr>
          <p:cNvPr id="21" name="Picture 20" descr="G:\Services\MechanicalCAD\Catia\Leuxe\CRAB Cavities\3D views Perso\3D views BNL\CRAB Cavity Titanium - 10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80" y="1872604"/>
            <a:ext cx="4037162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G:\Services\MechanicalCAD\Catia\Leuxe\CRAB Cavities\3D views Perso\ODU CAVITY 001 - 23-09-201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504" y="2154629"/>
            <a:ext cx="4772094" cy="29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57200" y="176701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err="1" smtClean="0"/>
              <a:t>Cavities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538429"/>
            <a:ext cx="376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Double Quarter Wave (</a:t>
            </a:r>
            <a:r>
              <a:rPr lang="en-GB" dirty="0" err="1" smtClean="0"/>
              <a:t>DQW</a:t>
            </a:r>
            <a:r>
              <a:rPr lang="en-GB" dirty="0" smtClean="0"/>
              <a:t>) cavity  – Vertical – to be used in Point 1 (ATLAS)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41002" y="5538428"/>
            <a:ext cx="381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RF</a:t>
            </a:r>
            <a:r>
              <a:rPr lang="en-GB" dirty="0" smtClean="0"/>
              <a:t> Dipole cavity  – Horizontal – to be used in Point 5 (CMS)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Conclusions</a:t>
            </a:r>
            <a:endParaRPr lang="fr-CH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6256" y="540327"/>
            <a:ext cx="8832272" cy="5509671"/>
          </a:xfrm>
        </p:spPr>
        <p:txBody>
          <a:bodyPr>
            <a:normAutofit lnSpcReduction="10000"/>
          </a:bodyPr>
          <a:lstStyle/>
          <a:p>
            <a:pPr lvl="1"/>
            <a:endParaRPr lang="en-US" i="1" dirty="0" smtClean="0"/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Complex </a:t>
            </a:r>
            <a:r>
              <a:rPr lang="en-US" i="1" dirty="0" smtClean="0"/>
              <a:t>new objects, never tested with </a:t>
            </a:r>
            <a:r>
              <a:rPr lang="en-US" i="1" dirty="0" smtClean="0"/>
              <a:t>beam</a:t>
            </a:r>
          </a:p>
          <a:p>
            <a:pPr lvl="1"/>
            <a:r>
              <a:rPr lang="en-US" i="1" dirty="0" smtClean="0"/>
              <a:t>3 </a:t>
            </a:r>
            <a:r>
              <a:rPr lang="en-US" i="1" dirty="0" smtClean="0"/>
              <a:t>main phases of </a:t>
            </a:r>
            <a:r>
              <a:rPr lang="en-US" i="1" dirty="0"/>
              <a:t>the project </a:t>
            </a:r>
            <a:r>
              <a:rPr lang="en-US" i="1" dirty="0" smtClean="0"/>
              <a:t>- progressive </a:t>
            </a:r>
            <a:r>
              <a:rPr lang="en-US" i="1" dirty="0"/>
              <a:t>learning </a:t>
            </a:r>
            <a:r>
              <a:rPr lang="en-US" i="1" dirty="0" smtClean="0"/>
              <a:t>curve essential to mitigate technical risks</a:t>
            </a:r>
            <a:endParaRPr lang="en-US" i="1" dirty="0"/>
          </a:p>
          <a:p>
            <a:pPr lvl="3"/>
            <a:r>
              <a:rPr lang="en-US" i="1" dirty="0" err="1"/>
              <a:t>SPS</a:t>
            </a:r>
            <a:r>
              <a:rPr lang="en-US" i="1" dirty="0"/>
              <a:t> </a:t>
            </a:r>
            <a:r>
              <a:rPr lang="en-US" i="1" dirty="0" smtClean="0"/>
              <a:t>prototypes for validation with beam </a:t>
            </a:r>
            <a:endParaRPr lang="en-US" i="1" dirty="0"/>
          </a:p>
          <a:p>
            <a:pPr lvl="3"/>
            <a:r>
              <a:rPr lang="en-US" i="1" dirty="0" err="1"/>
              <a:t>LHC</a:t>
            </a:r>
            <a:r>
              <a:rPr lang="en-US" i="1" dirty="0"/>
              <a:t> </a:t>
            </a:r>
            <a:r>
              <a:rPr lang="en-US" i="1" dirty="0" smtClean="0"/>
              <a:t>pre-series </a:t>
            </a:r>
          </a:p>
          <a:p>
            <a:pPr lvl="3"/>
            <a:r>
              <a:rPr lang="en-US" i="1" dirty="0" err="1" smtClean="0"/>
              <a:t>LHC</a:t>
            </a:r>
            <a:r>
              <a:rPr lang="en-US" i="1" dirty="0" smtClean="0"/>
              <a:t> series</a:t>
            </a:r>
          </a:p>
          <a:p>
            <a:pPr lvl="1"/>
            <a:r>
              <a:rPr lang="en-US" i="1" dirty="0" smtClean="0"/>
              <a:t>Tight </a:t>
            </a:r>
            <a:r>
              <a:rPr lang="en-US" i="1" dirty="0"/>
              <a:t>schedule for the entire </a:t>
            </a:r>
            <a:r>
              <a:rPr lang="en-US" i="1" dirty="0" smtClean="0"/>
              <a:t>project – </a:t>
            </a:r>
            <a:r>
              <a:rPr lang="en-US" i="1" dirty="0" err="1" smtClean="0"/>
              <a:t>LARP</a:t>
            </a:r>
            <a:r>
              <a:rPr lang="en-US" i="1" dirty="0" smtClean="0"/>
              <a:t> contribution is essential to meet the deadlines, in particular the </a:t>
            </a:r>
            <a:r>
              <a:rPr lang="en-US" i="1" dirty="0" err="1" smtClean="0"/>
              <a:t>SPS</a:t>
            </a:r>
            <a:r>
              <a:rPr lang="en-US" i="1" dirty="0" smtClean="0"/>
              <a:t> tests prior </a:t>
            </a:r>
            <a:r>
              <a:rPr lang="en-US" i="1" dirty="0" err="1" smtClean="0"/>
              <a:t>LS2</a:t>
            </a:r>
            <a:r>
              <a:rPr lang="en-US" i="1" dirty="0" smtClean="0"/>
              <a:t> 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We plan a </a:t>
            </a:r>
            <a:r>
              <a:rPr lang="en-US" i="1" dirty="0" err="1" smtClean="0"/>
              <a:t>cryomodule</a:t>
            </a:r>
            <a:r>
              <a:rPr lang="en-US" i="1" dirty="0" smtClean="0"/>
              <a:t> review close to the HL-</a:t>
            </a:r>
            <a:r>
              <a:rPr lang="en-US" i="1" dirty="0" err="1" smtClean="0"/>
              <a:t>LHC</a:t>
            </a:r>
            <a:r>
              <a:rPr lang="en-US" i="1" dirty="0" smtClean="0"/>
              <a:t> collaboration meeting in October this year at CERN</a:t>
            </a:r>
            <a:endParaRPr lang="en-US" i="1" dirty="0"/>
          </a:p>
          <a:p>
            <a:pPr lvl="2"/>
            <a:endParaRPr lang="en-US" i="1" dirty="0" smtClean="0"/>
          </a:p>
          <a:p>
            <a:pPr marL="514350" lvl="3" indent="0">
              <a:buNone/>
            </a:pPr>
            <a:endParaRPr lang="en-US" i="1" dirty="0"/>
          </a:p>
          <a:p>
            <a:pPr lvl="3"/>
            <a:endParaRPr lang="fr-CH" i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9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Cryomodules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742184" y="1287801"/>
            <a:ext cx="263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Double Quarter Wave, Vertical Deflection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76109" y="5357543"/>
            <a:ext cx="219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Dipole, </a:t>
            </a:r>
          </a:p>
          <a:p>
            <a:r>
              <a:rPr lang="en-GB" dirty="0" smtClean="0"/>
              <a:t>Horizontal Deflection</a:t>
            </a:r>
            <a:endParaRPr lang="en-GB" dirty="0"/>
          </a:p>
        </p:txBody>
      </p:sp>
      <p:pic>
        <p:nvPicPr>
          <p:cNvPr id="13" name="Picture 2" descr="C:\Ofelia\crab cavities\HL-LHC_meeting_may2015\Cryomodules_images\DQW - CRYOMODULE (22)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1"/>
          <a:stretch/>
        </p:blipFill>
        <p:spPr bwMode="auto">
          <a:xfrm rot="180000">
            <a:off x="2979430" y="-152097"/>
            <a:ext cx="6216747" cy="39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Ofelia\crab cavities\HL-LHC_meeting_may2015\Cryomodules_images\RFD CRYMODULE (2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397" y="2851496"/>
            <a:ext cx="7453506" cy="38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5"/>
            <a:ext cx="9144000" cy="51598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SPS: parking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5"/>
            <a:ext cx="9144000" cy="51598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dirty="0" smtClean="0"/>
              <a:t>SPS: operation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404734" y="890651"/>
            <a:ext cx="8478009" cy="42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/>
              <a:t>LHC layout:  4 </a:t>
            </a:r>
            <a:r>
              <a:rPr lang="en-US" sz="2800" dirty="0"/>
              <a:t>“SPS like” </a:t>
            </a:r>
            <a:r>
              <a:rPr lang="en-US" sz="2800" dirty="0" err="1"/>
              <a:t>cryomodules</a:t>
            </a:r>
            <a:r>
              <a:rPr lang="en-US" sz="2800" dirty="0"/>
              <a:t> </a:t>
            </a:r>
            <a:r>
              <a:rPr lang="en-US" sz="2800" dirty="0" smtClean="0"/>
              <a:t>x 2 cavities each / IP side (high modularity)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 smtClean="0">
                <a:solidFill>
                  <a:schemeClr val="tx2">
                    <a:satMod val="130000"/>
                  </a:schemeClr>
                </a:solidFill>
              </a:rPr>
              <a:t>LHC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Joint HiLumi LHC-LARP Annual Meeting – 12 May 2015, crab cavities cryomodule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16" y="1997413"/>
            <a:ext cx="4580053" cy="222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61" y="4075847"/>
            <a:ext cx="5084878" cy="228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73667" y="2923167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Lateral view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573667" y="4945478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Top 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6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General plans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274163"/>
            <a:ext cx="8505825" cy="5263795"/>
          </a:xfrm>
        </p:spPr>
        <p:txBody>
          <a:bodyPr/>
          <a:lstStyle/>
          <a:p>
            <a:pPr lvl="1"/>
            <a:r>
              <a:rPr lang="fr-CH" dirty="0" smtClean="0"/>
              <a:t>2 </a:t>
            </a:r>
            <a:r>
              <a:rPr lang="fr-CH" dirty="0" err="1" smtClean="0"/>
              <a:t>cryomodules</a:t>
            </a:r>
            <a:r>
              <a:rPr lang="fr-CH" dirty="0" smtClean="0"/>
              <a:t> for SPS tests </a:t>
            </a:r>
          </a:p>
          <a:p>
            <a:pPr lvl="2"/>
            <a:r>
              <a:rPr lang="fr-CH" dirty="0" smtClean="0"/>
              <a:t>1 </a:t>
            </a:r>
            <a:r>
              <a:rPr lang="fr-CH" dirty="0" err="1" smtClean="0"/>
              <a:t>cryomodule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2 </a:t>
            </a:r>
            <a:r>
              <a:rPr lang="fr-CH" dirty="0" err="1" smtClean="0"/>
              <a:t>identical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r>
              <a:rPr lang="fr-CH" dirty="0" smtClean="0"/>
              <a:t> (type «vertical</a:t>
            </a:r>
            <a:r>
              <a:rPr lang="fr-CH" dirty="0" smtClean="0"/>
              <a:t>» - </a:t>
            </a:r>
            <a:r>
              <a:rPr lang="fr-CH" dirty="0" err="1" smtClean="0"/>
              <a:t>DQW</a:t>
            </a:r>
            <a:r>
              <a:rPr lang="fr-CH" dirty="0" smtClean="0"/>
              <a:t>)</a:t>
            </a:r>
            <a:endParaRPr lang="fr-CH" dirty="0" smtClean="0"/>
          </a:p>
          <a:p>
            <a:pPr lvl="2"/>
            <a:r>
              <a:rPr lang="fr-CH" dirty="0" smtClean="0"/>
              <a:t>1 </a:t>
            </a:r>
            <a:r>
              <a:rPr lang="fr-CH" dirty="0" err="1" smtClean="0"/>
              <a:t>cryomodule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/>
              <a:t> 2 </a:t>
            </a:r>
            <a:r>
              <a:rPr lang="fr-CH" dirty="0" err="1" smtClean="0"/>
              <a:t>identical</a:t>
            </a:r>
            <a:r>
              <a:rPr lang="fr-CH" dirty="0" smtClean="0"/>
              <a:t> </a:t>
            </a:r>
            <a:r>
              <a:rPr lang="fr-CH" dirty="0" err="1"/>
              <a:t>cavities</a:t>
            </a:r>
            <a:r>
              <a:rPr lang="fr-CH" dirty="0"/>
              <a:t> (type </a:t>
            </a:r>
            <a:r>
              <a:rPr lang="fr-CH" dirty="0" smtClean="0"/>
              <a:t>«horizontal</a:t>
            </a:r>
            <a:r>
              <a:rPr lang="fr-CH" dirty="0" smtClean="0"/>
              <a:t>» - </a:t>
            </a:r>
            <a:r>
              <a:rPr lang="fr-CH" dirty="0" err="1" smtClean="0"/>
              <a:t>RFD</a:t>
            </a:r>
            <a:r>
              <a:rPr lang="fr-CH" dirty="0" smtClean="0"/>
              <a:t>)</a:t>
            </a:r>
            <a:endParaRPr lang="fr-CH" dirty="0"/>
          </a:p>
          <a:p>
            <a:pPr lvl="1"/>
            <a:r>
              <a:rPr lang="fr-CH" dirty="0" smtClean="0"/>
              <a:t>2 </a:t>
            </a:r>
            <a:r>
              <a:rPr lang="fr-CH" dirty="0" err="1" smtClean="0"/>
              <a:t>cryomodules</a:t>
            </a:r>
            <a:r>
              <a:rPr lang="fr-CH" dirty="0" smtClean="0"/>
              <a:t> </a:t>
            </a:r>
            <a:r>
              <a:rPr lang="fr-CH" dirty="0" err="1" smtClean="0"/>
              <a:t>pre-series</a:t>
            </a:r>
            <a:r>
              <a:rPr lang="fr-CH" dirty="0" smtClean="0"/>
              <a:t> for </a:t>
            </a:r>
            <a:r>
              <a:rPr lang="fr-CH" dirty="0" err="1" smtClean="0"/>
              <a:t>LHC</a:t>
            </a:r>
            <a:r>
              <a:rPr lang="fr-CH" dirty="0" smtClean="0"/>
              <a:t> (</a:t>
            </a:r>
            <a:r>
              <a:rPr lang="fr-CH" dirty="0" smtClean="0"/>
              <a:t>one </a:t>
            </a:r>
            <a:r>
              <a:rPr lang="fr-CH" dirty="0" smtClean="0"/>
              <a:t>of </a:t>
            </a:r>
            <a:r>
              <a:rPr lang="fr-CH" dirty="0" err="1" smtClean="0"/>
              <a:t>each</a:t>
            </a:r>
            <a:r>
              <a:rPr lang="fr-CH" dirty="0" smtClean="0"/>
              <a:t> type)</a:t>
            </a:r>
            <a:endParaRPr lang="fr-CH" dirty="0" smtClean="0"/>
          </a:p>
          <a:p>
            <a:pPr lvl="1"/>
            <a:r>
              <a:rPr lang="fr-CH" dirty="0" smtClean="0"/>
              <a:t>16 </a:t>
            </a:r>
            <a:r>
              <a:rPr lang="fr-CH" dirty="0" err="1" smtClean="0"/>
              <a:t>cryomodules</a:t>
            </a:r>
            <a:r>
              <a:rPr lang="fr-CH" dirty="0" smtClean="0"/>
              <a:t> for installation in </a:t>
            </a:r>
            <a:r>
              <a:rPr lang="fr-CH" dirty="0" err="1" smtClean="0"/>
              <a:t>LHC</a:t>
            </a:r>
            <a:r>
              <a:rPr lang="fr-CH" dirty="0" smtClean="0"/>
              <a:t> (8 of </a:t>
            </a:r>
            <a:r>
              <a:rPr lang="fr-CH" dirty="0" err="1" smtClean="0"/>
              <a:t>each</a:t>
            </a:r>
            <a:r>
              <a:rPr lang="fr-CH" dirty="0" smtClean="0"/>
              <a:t> type) + </a:t>
            </a:r>
            <a:r>
              <a:rPr lang="fr-CH" dirty="0" err="1" smtClean="0"/>
              <a:t>spares</a:t>
            </a:r>
            <a:endParaRPr lang="fr-CH" dirty="0" smtClean="0"/>
          </a:p>
          <a:p>
            <a:endParaRPr lang="fr-CH" dirty="0" smtClean="0"/>
          </a:p>
          <a:p>
            <a:endParaRPr lang="fr-CH" i="1" dirty="0" smtClean="0"/>
          </a:p>
          <a:p>
            <a:pPr marL="171450" lvl="1" indent="0">
              <a:buNone/>
            </a:pPr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fr-CH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Joint HiLumi LHC-LARP Annual Meeting – 12 May 2015, crab cavities cryomodule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44025" y="4758963"/>
            <a:ext cx="252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prstClr val="black"/>
                </a:solidFill>
              </a:rPr>
              <a:t>SPS test prototype</a:t>
            </a:r>
            <a:endParaRPr lang="en-GB" b="1" i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025" y="5128295"/>
            <a:ext cx="1530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preparation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4229" y="5121332"/>
            <a:ext cx="99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tests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4181" y="5569071"/>
            <a:ext cx="243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prstClr val="black"/>
                </a:solidFill>
              </a:rPr>
              <a:t>LHC pre-series</a:t>
            </a:r>
            <a:endParaRPr lang="en-GB" b="1" i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421" y="5121332"/>
            <a:ext cx="324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Fabrication &amp; tests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5209" y="5121332"/>
            <a:ext cx="99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Installation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4421" y="4758963"/>
            <a:ext cx="423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prstClr val="black"/>
                </a:solidFill>
              </a:rPr>
              <a:t>LHC series </a:t>
            </a:r>
            <a:r>
              <a:rPr lang="en-GB" b="1" i="1" dirty="0" smtClean="0">
                <a:solidFill>
                  <a:prstClr val="black"/>
                </a:solidFill>
              </a:rPr>
              <a:t>production</a:t>
            </a:r>
            <a:endParaRPr lang="en-GB" b="1" i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073" y="4318235"/>
            <a:ext cx="2520288" cy="360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rgbClr val="00B050"/>
                </a:solidFill>
              </a:rPr>
              <a:t>Run 2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4121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2015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4217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2016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84313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2017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4409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2018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24505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2019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4601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2020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4697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2021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84793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2022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04985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2023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5081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2024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5177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2025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65177" y="3899557"/>
            <a:ext cx="7200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2026</a:t>
            </a:r>
            <a:endParaRPr lang="en-GB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4505" y="4318235"/>
            <a:ext cx="1080000" cy="36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prstClr val="white"/>
                </a:solidFill>
              </a:rPr>
              <a:t>LS2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5033" y="4318235"/>
            <a:ext cx="1800000" cy="36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prstClr val="white"/>
                </a:solidFill>
              </a:rPr>
              <a:t>LS3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1485916" y="4011883"/>
            <a:ext cx="395472" cy="1800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 smtClean="0">
                <a:solidFill>
                  <a:prstClr val="white"/>
                </a:solidFill>
              </a:rPr>
              <a:t>EYETS</a:t>
            </a:r>
            <a:endParaRPr lang="en-GB" sz="6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44505" y="4318235"/>
            <a:ext cx="2160288" cy="360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rgbClr val="00B050"/>
                </a:solidFill>
              </a:rPr>
              <a:t>Run 3</a:t>
            </a:r>
            <a:endParaRPr lang="en-GB" sz="1200" b="1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05033" y="4318235"/>
            <a:ext cx="1080144" cy="360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rgbClr val="00B050"/>
                </a:solidFill>
              </a:rPr>
              <a:t>Run 4</a:t>
            </a:r>
            <a:endParaRPr lang="en-GB" sz="1200" b="1" dirty="0">
              <a:solidFill>
                <a:srgbClr val="00B05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4025" y="5126821"/>
            <a:ext cx="1530204" cy="1474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414181" y="5576845"/>
            <a:ext cx="2430324" cy="1510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454853" y="5128295"/>
            <a:ext cx="360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484505" y="5128295"/>
            <a:ext cx="2970348" cy="0"/>
          </a:xfrm>
          <a:prstGeom prst="straightConnector1">
            <a:avLst/>
          </a:prstGeom>
          <a:ln>
            <a:headEnd type="diamon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74229" y="5128295"/>
            <a:ext cx="990132" cy="0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819517" y="5125579"/>
            <a:ext cx="900000" cy="0"/>
          </a:xfrm>
          <a:prstGeom prst="straightConnector1">
            <a:avLst/>
          </a:prstGeom>
          <a:ln>
            <a:prstDash val="dash"/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7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4643</TotalTime>
  <Words>1702</Words>
  <Application>Microsoft Office PowerPoint</Application>
  <PresentationFormat>On-screen Show (4:3)</PresentationFormat>
  <Paragraphs>319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HiLumiLHC_PresentationTemplate</vt:lpstr>
      <vt:lpstr>Joint HiLumi LHC-LARP Annual Meeting </vt:lpstr>
      <vt:lpstr>Outline</vt:lpstr>
      <vt:lpstr>PowerPoint Presentation</vt:lpstr>
      <vt:lpstr>PowerPoint Presentation</vt:lpstr>
      <vt:lpstr>Cryomodules</vt:lpstr>
      <vt:lpstr>PowerPoint Presentation</vt:lpstr>
      <vt:lpstr>PowerPoint Presentation</vt:lpstr>
      <vt:lpstr>LHC</vt:lpstr>
      <vt:lpstr>General plans</vt:lpstr>
      <vt:lpstr>PowerPoint Presentation</vt:lpstr>
      <vt:lpstr>DQW</vt:lpstr>
      <vt:lpstr>Cryomodule</vt:lpstr>
      <vt:lpstr>Cryomodule</vt:lpstr>
      <vt:lpstr>Cryomodule</vt:lpstr>
      <vt:lpstr>Cryomodule</vt:lpstr>
      <vt:lpstr>Schedule for SPS</vt:lpstr>
      <vt:lpstr>Schedule for LHC</vt:lpstr>
      <vt:lpstr>Schedule</vt:lpstr>
      <vt:lpstr>PowerPoint Presentation</vt:lpstr>
      <vt:lpstr>PowerPoint Presentation</vt:lpstr>
      <vt:lpstr>Supporting system - Vertical Rods and Inter-cavity Link</vt:lpstr>
      <vt:lpstr>Supporting system - Vertical Rods and Inter-cavity Link</vt:lpstr>
      <vt:lpstr>Supporting system - Vertical Rods and No Link</vt:lpstr>
      <vt:lpstr>Supporting system - Vertical Rods and No Link</vt:lpstr>
      <vt:lpstr>Comparison: transfer functions</vt:lpstr>
      <vt:lpstr>Comparison: integrated displacement</vt:lpstr>
      <vt:lpstr>Vertical Rod: extreme cases</vt:lpstr>
      <vt:lpstr>Supporting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Thermal shield overview</vt:lpstr>
      <vt:lpstr>Thermal shield analysis – Steady state</vt:lpstr>
      <vt:lpstr>PowerPoint Presentation</vt:lpstr>
      <vt:lpstr>PowerPoint Presentation</vt:lpstr>
      <vt:lpstr>Flexure design</vt:lpstr>
      <vt:lpstr>Cool down stresses</vt:lpstr>
      <vt:lpstr>Conclusions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Inserer dans template hi-lumi</dc:title>
  <dc:creator>Benoit Delille</dc:creator>
  <cp:lastModifiedBy>capatina</cp:lastModifiedBy>
  <cp:revision>249</cp:revision>
  <dcterms:created xsi:type="dcterms:W3CDTF">2015-02-02T20:09:37Z</dcterms:created>
  <dcterms:modified xsi:type="dcterms:W3CDTF">2015-05-12T13:09:13Z</dcterms:modified>
</cp:coreProperties>
</file>