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6" r:id="rId3"/>
    <p:sldId id="291" r:id="rId4"/>
    <p:sldId id="340" r:id="rId5"/>
    <p:sldId id="341" r:id="rId6"/>
    <p:sldId id="342" r:id="rId7"/>
    <p:sldId id="343" r:id="rId8"/>
    <p:sldId id="339" r:id="rId9"/>
    <p:sldId id="344" r:id="rId10"/>
    <p:sldId id="345" r:id="rId11"/>
    <p:sldId id="349" r:id="rId12"/>
    <p:sldId id="306" r:id="rId13"/>
    <p:sldId id="346" r:id="rId14"/>
    <p:sldId id="347" r:id="rId15"/>
    <p:sldId id="348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E7E200"/>
    <a:srgbClr val="FFFF99"/>
    <a:srgbClr val="FFD961"/>
    <a:srgbClr val="FFFC71"/>
    <a:srgbClr val="ADFDC2"/>
    <a:srgbClr val="61FB89"/>
    <a:srgbClr val="E4FEA2"/>
    <a:srgbClr val="71F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>
      <p:cViewPr>
        <p:scale>
          <a:sx n="80" d="100"/>
          <a:sy n="80" d="100"/>
        </p:scale>
        <p:origin x="-177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6072F0D-F806-48EE-8046-C66EAD891910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C29877-EA49-42D5-A3C6-24596D17FD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2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1DF7B-64BC-4F55-85AE-29E5DC4A9E59}" type="datetime1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EA52-5FE2-47AE-992F-025B83FACD89}" type="datetime1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C493-3A92-4F0B-A4B5-6A1E0A240994}" type="datetime1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B28E-5652-4B3D-A483-A139650E7E93}" type="datetime1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7400" y="6324600"/>
            <a:ext cx="2895600" cy="365125"/>
          </a:xfrm>
        </p:spPr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3246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932114D2-6372-49BE-B50D-59C84933B2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0538-80AC-48B3-9F3A-A04DA218CDDC}" type="datetime1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CEE5-15BD-4CC7-B4EE-26005D680FC4}" type="datetime1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FDBC9-FA53-4010-A27B-CE269C9CC314}" type="datetime1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190ED-BA6F-4D2F-9A7A-B9CBFF14B5DC}" type="datetime1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D66FE-6500-4E0F-ABDD-C9B896EF5325}" type="datetime1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7D50-CBC9-472C-AB95-A2272BA23F69}" type="datetime1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AE5C-B22D-4DBA-AE8B-A722573EE96E}" type="datetime1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839D-CEA5-4E19-BC1A-70A3247DB576}" type="datetime1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114D2-6372-49BE-B50D-59C84933B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Cryogenic update</a:t>
            </a:r>
            <a:br>
              <a:rPr lang="en-GB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before </a:t>
            </a:r>
            <a:r>
              <a:rPr lang="en-GB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Fermilab</a:t>
            </a:r>
            <a:r>
              <a:rPr lang="en-GB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meeting</a:t>
            </a:r>
            <a:br>
              <a:rPr lang="en-GB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GB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(and after the helium tank review)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0"/>
            <a:ext cx="73914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/>
              <a:t> </a:t>
            </a:r>
            <a:r>
              <a:rPr lang="en-US" sz="4000" dirty="0" smtClean="0"/>
              <a:t>Coordination meeting </a:t>
            </a:r>
          </a:p>
          <a:p>
            <a:r>
              <a:rPr lang="en-US" sz="4000" dirty="0" smtClean="0"/>
              <a:t>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May 2015</a:t>
            </a:r>
          </a:p>
          <a:p>
            <a:endParaRPr lang="en-US" sz="4000" dirty="0"/>
          </a:p>
          <a:p>
            <a:r>
              <a:rPr lang="en-US" sz="4000" i="1" dirty="0" smtClean="0"/>
              <a:t>K. Brodzinski</a:t>
            </a:r>
            <a:endParaRPr lang="en-US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1371600" cy="121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198912"/>
            <a:ext cx="315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HiLumi-LHC-CC-Cryo-PPT-18_v1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6276169" y="3280529"/>
            <a:ext cx="2057400" cy="1011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4790236" y="3365569"/>
            <a:ext cx="997915" cy="420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785970" y="3358255"/>
            <a:ext cx="997915" cy="932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4862171" y="3422875"/>
            <a:ext cx="845515" cy="8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GHe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return collector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Brodzinski - CC coordination 2015.05.06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12" name="Text Box 58"/>
          <p:cNvSpPr txBox="1">
            <a:spLocks noChangeArrowheads="1"/>
          </p:cNvSpPr>
          <p:nvPr/>
        </p:nvSpPr>
        <p:spPr bwMode="auto">
          <a:xfrm>
            <a:off x="533400" y="885140"/>
            <a:ext cx="815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Recommendations coming from LHC cryogenics operation.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167" name="Slide Number Placeholder 20"/>
          <p:cNvSpPr txBox="1">
            <a:spLocks/>
          </p:cNvSpPr>
          <p:nvPr/>
        </p:nvSpPr>
        <p:spPr>
          <a:xfrm>
            <a:off x="3352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2114D2-6372-49BE-B50D-59C84933B2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3285" y="3273214"/>
            <a:ext cx="997915" cy="89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284927" y="3138495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87878" y="3422875"/>
            <a:ext cx="1833983" cy="80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091" y="1551553"/>
            <a:ext cx="2039815" cy="324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57200" y="3300732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3300" y="3148332"/>
            <a:ext cx="2971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52800" y="2627428"/>
            <a:ext cx="0" cy="520904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352800" y="3300732"/>
            <a:ext cx="0" cy="260910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6200000">
            <a:off x="2892738" y="2743128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~ 30 mm</a:t>
            </a:r>
            <a:endParaRPr lang="en-GB" sz="1000" dirty="0"/>
          </a:p>
        </p:txBody>
      </p:sp>
      <p:sp>
        <p:nvSpPr>
          <p:cNvPr id="34" name="Rectangle 33"/>
          <p:cNvSpPr/>
          <p:nvPr/>
        </p:nvSpPr>
        <p:spPr>
          <a:xfrm>
            <a:off x="6275559" y="3195184"/>
            <a:ext cx="2057400" cy="853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19190" y="3071438"/>
            <a:ext cx="0" cy="123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065980" y="3062295"/>
            <a:ext cx="0" cy="123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72200" y="3062295"/>
            <a:ext cx="2160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172200" y="2929995"/>
            <a:ext cx="216075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924800" y="3003775"/>
            <a:ext cx="137770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790236" y="3186041"/>
            <a:ext cx="1000964" cy="8534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5210432" y="3062166"/>
            <a:ext cx="0" cy="123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357222" y="3058633"/>
            <a:ext cx="0" cy="1237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013019" y="2890725"/>
            <a:ext cx="170781" cy="171569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109151" y="2929996"/>
            <a:ext cx="393498" cy="13267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5162127" y="2926725"/>
            <a:ext cx="3577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129730" y="3065565"/>
            <a:ext cx="3901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216042" y="3000113"/>
            <a:ext cx="137770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Connector 55"/>
          <p:cNvCxnSpPr/>
          <p:nvPr/>
        </p:nvCxnSpPr>
        <p:spPr>
          <a:xfrm>
            <a:off x="5514310" y="2929996"/>
            <a:ext cx="0" cy="128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354933" y="3271385"/>
            <a:ext cx="431037" cy="18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358104" y="3066295"/>
            <a:ext cx="74030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570451" y="2598081"/>
            <a:ext cx="0" cy="460552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4570451" y="3271385"/>
            <a:ext cx="0" cy="260910"/>
          </a:xfrm>
          <a:prstGeom prst="straightConnector1">
            <a:avLst/>
          </a:prstGeom>
          <a:ln>
            <a:solidFill>
              <a:srgbClr val="FF0000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4091955" y="2655287"/>
            <a:ext cx="679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~100 mm</a:t>
            </a:r>
            <a:endParaRPr lang="en-GB" sz="1000" dirty="0"/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1302482" y="1857441"/>
            <a:ext cx="2278918" cy="1092590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200400" y="1580442"/>
            <a:ext cx="4550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LHC RF </a:t>
            </a:r>
            <a:r>
              <a:rPr lang="en-US" sz="1400" dirty="0" err="1" smtClean="0">
                <a:solidFill>
                  <a:srgbClr val="0000FF"/>
                </a:solidFill>
              </a:rPr>
              <a:t>GHe</a:t>
            </a:r>
            <a:r>
              <a:rPr lang="en-US" sz="1400" dirty="0" smtClean="0">
                <a:solidFill>
                  <a:srgbClr val="0000FF"/>
                </a:solidFill>
              </a:rPr>
              <a:t> return line (too low for reliable level regulation</a:t>
            </a:r>
            <a:r>
              <a:rPr lang="en-US" sz="1200" dirty="0" smtClean="0">
                <a:solidFill>
                  <a:srgbClr val="0000FF"/>
                </a:solidFill>
              </a:rPr>
              <a:t>)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79" name="Text Box 58"/>
          <p:cNvSpPr txBox="1">
            <a:spLocks noChangeArrowheads="1"/>
          </p:cNvSpPr>
          <p:nvPr/>
        </p:nvSpPr>
        <p:spPr bwMode="auto">
          <a:xfrm>
            <a:off x="551953" y="5214735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ym typeface="Wingdings" pitchFamily="2" charset="2"/>
              </a:rPr>
              <a:t>GHe</a:t>
            </a:r>
            <a:r>
              <a:rPr lang="en-US" sz="1600" dirty="0" smtClean="0">
                <a:sym typeface="Wingdings" pitchFamily="2" charset="2"/>
              </a:rPr>
              <a:t> return collector should be placed on side as presented in above sketch, with reasonable distance above </a:t>
            </a:r>
            <a:r>
              <a:rPr lang="en-US" sz="1600" dirty="0" err="1" smtClean="0">
                <a:sym typeface="Wingdings" pitchFamily="2" charset="2"/>
              </a:rPr>
              <a:t>LHe</a:t>
            </a:r>
            <a:r>
              <a:rPr lang="en-US" sz="1600" dirty="0" smtClean="0">
                <a:sym typeface="Wingdings" pitchFamily="2" charset="2"/>
              </a:rPr>
              <a:t> level (~ 100 mm)  for reliable level regulation (avoiding </a:t>
            </a:r>
            <a:r>
              <a:rPr lang="en-US" sz="1600" dirty="0" err="1" smtClean="0">
                <a:sym typeface="Wingdings" pitchFamily="2" charset="2"/>
              </a:rPr>
              <a:t>LHe</a:t>
            </a:r>
            <a:r>
              <a:rPr lang="en-US" sz="1600" dirty="0" smtClean="0">
                <a:sym typeface="Wingdings" pitchFamily="2" charset="2"/>
              </a:rPr>
              <a:t> presence in return line). The supply tapping is recommended to be placed in gas volume “far” from outlet pumping ports for efficient separation during the filling.</a:t>
            </a:r>
            <a:endParaRPr lang="en-US" sz="1600" dirty="0">
              <a:sym typeface="Wingdings" pitchFamily="2" charset="2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7766587" y="3087340"/>
            <a:ext cx="47117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52579" y="2828357"/>
            <a:ext cx="283906" cy="404018"/>
          </a:xfrm>
          <a:prstGeom prst="straightConnector1">
            <a:avLst/>
          </a:prstGeom>
          <a:ln>
            <a:solidFill>
              <a:srgbClr val="0000FF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135755" y="2241604"/>
            <a:ext cx="256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Volume of ~10 – 15 liters is to be respected (without collector)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311681">
            <a:off x="7009120" y="700474"/>
            <a:ext cx="152618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62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AC5B1FEA-406A-7749-A5C3-DDCB5F67A4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Date Placeholder 8"/>
          <p:cNvSpPr>
            <a:spLocks noGrp="1"/>
          </p:cNvSpPr>
          <p:nvPr>
            <p:ph type="dt" sz="half" idx="10"/>
          </p:nvPr>
        </p:nvSpPr>
        <p:spPr>
          <a:xfrm>
            <a:off x="551280" y="6330291"/>
            <a:ext cx="2133600" cy="213483"/>
          </a:xfrm>
        </p:spPr>
        <p:txBody>
          <a:bodyPr/>
          <a:lstStyle/>
          <a:p>
            <a:r>
              <a:rPr lang="fr-FR" dirty="0" smtClean="0"/>
              <a:t>2015-05-06 - </a:t>
            </a:r>
            <a:r>
              <a:rPr lang="fr-FR" dirty="0" err="1" smtClean="0"/>
              <a:t>R.Leuxe</a:t>
            </a:r>
            <a:r>
              <a:rPr lang="fr-FR" dirty="0" smtClean="0"/>
              <a:t> - CERN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150" y="1452282"/>
            <a:ext cx="3909920" cy="4228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2589" y="2474258"/>
            <a:ext cx="4913100" cy="2543415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827043" y="436567"/>
            <a:ext cx="7599422" cy="707747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1. Main </a:t>
            </a:r>
            <a:r>
              <a:rPr lang="fr-CH" dirty="0" err="1" smtClean="0"/>
              <a:t>Views</a:t>
            </a:r>
            <a:r>
              <a:rPr lang="fr-CH" dirty="0" smtClean="0"/>
              <a:t> of DQW &amp; RFD Designs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34405" y="5671317"/>
            <a:ext cx="69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DQW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032098" y="56713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RFD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4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Helium head – options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14400" y="2146190"/>
            <a:ext cx="1295400" cy="1011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66800" y="2288536"/>
            <a:ext cx="990600" cy="80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914400" y="2060844"/>
            <a:ext cx="1295400" cy="853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520984" y="1636136"/>
            <a:ext cx="0" cy="421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76400" y="1626993"/>
            <a:ext cx="0" cy="433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3231" y="1626993"/>
            <a:ext cx="4488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53231" y="1295400"/>
            <a:ext cx="4488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538236" y="1568473"/>
            <a:ext cx="136800" cy="531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904612" y="1559847"/>
            <a:ext cx="137770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3308545" y="2142746"/>
            <a:ext cx="1295400" cy="1011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460945" y="2285092"/>
            <a:ext cx="990600" cy="80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3308545" y="2057400"/>
            <a:ext cx="1295400" cy="853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/>
          <p:cNvCxnSpPr/>
          <p:nvPr/>
        </p:nvCxnSpPr>
        <p:spPr>
          <a:xfrm>
            <a:off x="3915129" y="1632692"/>
            <a:ext cx="0" cy="424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70545" y="1623549"/>
            <a:ext cx="0" cy="433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929364" y="1611907"/>
            <a:ext cx="144000" cy="4958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>
            <a:off x="6400800" y="1636136"/>
            <a:ext cx="190500" cy="421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953000" y="1396044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953000" y="1636136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53000" y="2057400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53000" y="2280781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591300" y="2057400"/>
            <a:ext cx="800100" cy="2233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75"/>
          <p:cNvSpPr/>
          <p:nvPr/>
        </p:nvSpPr>
        <p:spPr>
          <a:xfrm>
            <a:off x="5486400" y="1396044"/>
            <a:ext cx="914400" cy="531147"/>
          </a:xfrm>
          <a:prstGeom prst="arc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5334000" y="891831"/>
            <a:ext cx="2371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 decrease profile - sketch</a:t>
            </a:r>
            <a:endParaRPr lang="en-GB" sz="1400" dirty="0"/>
          </a:p>
        </p:txBody>
      </p:sp>
      <p:sp>
        <p:nvSpPr>
          <p:cNvPr id="80" name="Rectangle 79"/>
          <p:cNvSpPr/>
          <p:nvPr/>
        </p:nvSpPr>
        <p:spPr>
          <a:xfrm>
            <a:off x="914400" y="4703670"/>
            <a:ext cx="1295400" cy="1011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1066800" y="4846016"/>
            <a:ext cx="990600" cy="80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914400" y="4618324"/>
            <a:ext cx="1295400" cy="853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3" name="Straight Connector 82"/>
          <p:cNvCxnSpPr/>
          <p:nvPr/>
        </p:nvCxnSpPr>
        <p:spPr>
          <a:xfrm>
            <a:off x="1520984" y="4193616"/>
            <a:ext cx="0" cy="421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676400" y="4184473"/>
            <a:ext cx="0" cy="433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53231" y="4184473"/>
            <a:ext cx="4488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53231" y="3810000"/>
            <a:ext cx="44880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538236" y="4125953"/>
            <a:ext cx="136800" cy="531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3904612" y="4117327"/>
            <a:ext cx="137770" cy="228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308545" y="4700226"/>
            <a:ext cx="1295400" cy="1011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3460945" y="4842572"/>
            <a:ext cx="990600" cy="80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3308545" y="4614880"/>
            <a:ext cx="1295400" cy="853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/>
          <p:cNvCxnSpPr/>
          <p:nvPr/>
        </p:nvCxnSpPr>
        <p:spPr>
          <a:xfrm>
            <a:off x="3915129" y="4190172"/>
            <a:ext cx="0" cy="424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070545" y="4181029"/>
            <a:ext cx="0" cy="433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3929364" y="4169387"/>
            <a:ext cx="144000" cy="49581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5" name="Straight Connector 94"/>
          <p:cNvCxnSpPr>
            <a:stCxn id="101" idx="2"/>
          </p:cNvCxnSpPr>
          <p:nvPr/>
        </p:nvCxnSpPr>
        <p:spPr>
          <a:xfrm>
            <a:off x="6349283" y="4096627"/>
            <a:ext cx="851617" cy="5216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953000" y="3953524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24200" y="4114800"/>
            <a:ext cx="4953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953000" y="4614880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953000" y="4838261"/>
            <a:ext cx="3124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200900" y="4614880"/>
            <a:ext cx="800100" cy="22338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rc 100"/>
          <p:cNvSpPr/>
          <p:nvPr/>
        </p:nvSpPr>
        <p:spPr>
          <a:xfrm>
            <a:off x="5486400" y="3953524"/>
            <a:ext cx="914400" cy="531147"/>
          </a:xfrm>
          <a:prstGeom prst="arc">
            <a:avLst>
              <a:gd name="adj1" fmla="val 16200000"/>
              <a:gd name="adj2" fmla="val 2059209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2514600" y="4104340"/>
            <a:ext cx="495300" cy="5139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1676400" y="4589002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009900" y="4585876"/>
            <a:ext cx="9052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476604" y="3502223"/>
            <a:ext cx="2371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Level decrease profile - sketch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6997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SPS PFD for crabs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7812" y="1219200"/>
            <a:ext cx="609600" cy="111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71851" y="1857500"/>
            <a:ext cx="0" cy="3566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929201" y="2061729"/>
            <a:ext cx="0" cy="363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929201" y="2575641"/>
            <a:ext cx="0" cy="800842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V="1">
            <a:off x="771851" y="2712148"/>
            <a:ext cx="0" cy="500526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>
            <a:off x="1222762" y="4335731"/>
            <a:ext cx="609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3" name="Straight Connector 282"/>
          <p:cNvCxnSpPr/>
          <p:nvPr/>
        </p:nvCxnSpPr>
        <p:spPr>
          <a:xfrm rot="16200000">
            <a:off x="2988792" y="2187557"/>
            <a:ext cx="0" cy="16486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2157350" y="3011903"/>
            <a:ext cx="0" cy="1283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285"/>
          <p:cNvSpPr/>
          <p:nvPr/>
        </p:nvSpPr>
        <p:spPr>
          <a:xfrm>
            <a:off x="3845625" y="4038600"/>
            <a:ext cx="69075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3" name="Group 292"/>
          <p:cNvGrpSpPr/>
          <p:nvPr/>
        </p:nvGrpSpPr>
        <p:grpSpPr>
          <a:xfrm rot="5400000">
            <a:off x="2948050" y="2831902"/>
            <a:ext cx="360000" cy="360000"/>
            <a:chOff x="4495800" y="1371600"/>
            <a:chExt cx="334402" cy="304800"/>
          </a:xfrm>
        </p:grpSpPr>
        <p:sp>
          <p:nvSpPr>
            <p:cNvPr id="294" name="Oval 293"/>
            <p:cNvSpPr/>
            <p:nvPr/>
          </p:nvSpPr>
          <p:spPr>
            <a:xfrm>
              <a:off x="4495800" y="1371600"/>
              <a:ext cx="334402" cy="3048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5" name="Isosceles Triangle 294"/>
            <p:cNvSpPr/>
            <p:nvPr/>
          </p:nvSpPr>
          <p:spPr>
            <a:xfrm>
              <a:off x="4548701" y="1386714"/>
              <a:ext cx="228600" cy="2286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323" name="Straight Connector 322"/>
          <p:cNvCxnSpPr/>
          <p:nvPr/>
        </p:nvCxnSpPr>
        <p:spPr>
          <a:xfrm rot="16200000">
            <a:off x="4387042" y="2433949"/>
            <a:ext cx="0" cy="11540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 rot="16200000">
            <a:off x="4387042" y="2780059"/>
            <a:ext cx="0" cy="461633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9" name="Group 338"/>
          <p:cNvGrpSpPr/>
          <p:nvPr/>
        </p:nvGrpSpPr>
        <p:grpSpPr>
          <a:xfrm>
            <a:off x="2240600" y="3352779"/>
            <a:ext cx="258563" cy="255925"/>
            <a:chOff x="4807015" y="1752600"/>
            <a:chExt cx="383284" cy="442086"/>
          </a:xfrm>
        </p:grpSpPr>
        <p:cxnSp>
          <p:nvCxnSpPr>
            <p:cNvPr id="340" name="Straight Connector 339"/>
            <p:cNvCxnSpPr/>
            <p:nvPr/>
          </p:nvCxnSpPr>
          <p:spPr>
            <a:xfrm flipH="1">
              <a:off x="4807015" y="1752600"/>
              <a:ext cx="37458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>
              <a:off x="4810164" y="1752600"/>
              <a:ext cx="0" cy="1456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flipH="1">
              <a:off x="4812054" y="1898265"/>
              <a:ext cx="14094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>
              <a:off x="4955007" y="1897443"/>
              <a:ext cx="0" cy="1456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flipH="1">
              <a:off x="4812054" y="2050665"/>
              <a:ext cx="14094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4815714" y="2048391"/>
              <a:ext cx="0" cy="14566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flipH="1">
              <a:off x="4815714" y="2194686"/>
              <a:ext cx="37458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7" name="Rectangle 346"/>
          <p:cNvSpPr/>
          <p:nvPr/>
        </p:nvSpPr>
        <p:spPr>
          <a:xfrm>
            <a:off x="6345061" y="4038600"/>
            <a:ext cx="1427339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848287" y="938151"/>
            <a:ext cx="119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4.5 K cold box</a:t>
            </a:r>
          </a:p>
        </p:txBody>
      </p:sp>
      <p:sp>
        <p:nvSpPr>
          <p:cNvPr id="354" name="TextBox 353"/>
          <p:cNvSpPr txBox="1"/>
          <p:nvPr/>
        </p:nvSpPr>
        <p:spPr>
          <a:xfrm rot="16200000">
            <a:off x="504440" y="4632902"/>
            <a:ext cx="120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&gt; 150 L </a:t>
            </a:r>
            <a:r>
              <a:rPr lang="en-US" sz="1400" dirty="0" err="1" smtClean="0"/>
              <a:t>dewar</a:t>
            </a:r>
            <a:endParaRPr lang="en-US" sz="1400" dirty="0" smtClean="0"/>
          </a:p>
        </p:txBody>
      </p:sp>
      <p:sp>
        <p:nvSpPr>
          <p:cNvPr id="357" name="TextBox 356"/>
          <p:cNvSpPr txBox="1"/>
          <p:nvPr/>
        </p:nvSpPr>
        <p:spPr>
          <a:xfrm>
            <a:off x="3710657" y="3771903"/>
            <a:ext cx="879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Valve box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6568853" y="374766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 module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2501105" y="3324903"/>
            <a:ext cx="197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Heater for returning gas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4419600" y="1410305"/>
            <a:ext cx="128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Helium storage</a:t>
            </a:r>
          </a:p>
        </p:txBody>
      </p:sp>
      <p:sp>
        <p:nvSpPr>
          <p:cNvPr id="362" name="TextBox 361"/>
          <p:cNvSpPr txBox="1"/>
          <p:nvPr/>
        </p:nvSpPr>
        <p:spPr>
          <a:xfrm>
            <a:off x="5029200" y="2855347"/>
            <a:ext cx="157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 recovery system</a:t>
            </a:r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3986150" y="5181599"/>
            <a:ext cx="3503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182389" y="5181600"/>
            <a:ext cx="659476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924251" y="2061729"/>
            <a:ext cx="3998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397521" y="1335975"/>
            <a:ext cx="0" cy="3257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590496" y="1573113"/>
            <a:ext cx="0" cy="3020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590496" y="2880441"/>
            <a:ext cx="0" cy="800842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397521" y="3016948"/>
            <a:ext cx="0" cy="500526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24251" y="5698175"/>
            <a:ext cx="6695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620000" y="5422075"/>
            <a:ext cx="0" cy="276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164446" y="4295901"/>
            <a:ext cx="4541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5500254" y="3966162"/>
            <a:ext cx="0" cy="659476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985248" y="4519550"/>
            <a:ext cx="3504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182389" y="4519551"/>
            <a:ext cx="659476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994831" y="5423861"/>
            <a:ext cx="662516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4977938" y="5089972"/>
            <a:ext cx="0" cy="659476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741475" y="4517185"/>
            <a:ext cx="22437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133600" y="4517186"/>
            <a:ext cx="659476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783726" y="5422075"/>
            <a:ext cx="78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491350" y="5055425"/>
            <a:ext cx="0" cy="13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705600" y="5041075"/>
            <a:ext cx="0" cy="13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6563778" y="4636907"/>
            <a:ext cx="1056222" cy="418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0" name="Straight Connector 139"/>
          <p:cNvCxnSpPr/>
          <p:nvPr/>
        </p:nvCxnSpPr>
        <p:spPr>
          <a:xfrm>
            <a:off x="7487323" y="4524500"/>
            <a:ext cx="0" cy="13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705600" y="4571467"/>
            <a:ext cx="0" cy="221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6705600" y="4300106"/>
            <a:ext cx="0" cy="149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4092855" y="4207825"/>
            <a:ext cx="172602" cy="395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3986150" y="4524500"/>
            <a:ext cx="0" cy="657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2057400" y="5302824"/>
            <a:ext cx="447614" cy="488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9" name="Straight Connector 158"/>
          <p:cNvCxnSpPr/>
          <p:nvPr/>
        </p:nvCxnSpPr>
        <p:spPr>
          <a:xfrm>
            <a:off x="3744378" y="5867400"/>
            <a:ext cx="425662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3986431" y="5915025"/>
            <a:ext cx="14717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7625222" y="5915025"/>
            <a:ext cx="14717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TextBox 165"/>
          <p:cNvSpPr txBox="1"/>
          <p:nvPr/>
        </p:nvSpPr>
        <p:spPr>
          <a:xfrm>
            <a:off x="5257800" y="4105097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VLP 2 K, 30 mbar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572000" y="4317084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Supply 2 K, 30 mbar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568179" y="4953000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C-D supply 4.5 K, 1.3 mbar</a:t>
            </a: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705468" y="3283353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4.5 K transfer line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4860085" y="5240179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Return  80 K, 4 bar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3031627" y="4091436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036125" y="4325779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041075" y="5240179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036125" y="5486400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1324100" y="4519550"/>
            <a:ext cx="360000" cy="585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741475" y="4519077"/>
            <a:ext cx="0" cy="536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662501" y="5057900"/>
            <a:ext cx="78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>
          <a:xfrm>
            <a:off x="2493295" y="1219200"/>
            <a:ext cx="1491953" cy="75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1292133" y="2209800"/>
            <a:ext cx="44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1288475" y="1969325"/>
            <a:ext cx="44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1295400" y="1752600"/>
            <a:ext cx="4485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>
            <a:off x="1466794" y="2059131"/>
            <a:ext cx="1237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>
            <a:off x="773875" y="1857500"/>
            <a:ext cx="6236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1600200" y="1576450"/>
            <a:ext cx="1640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397521" y="1335975"/>
            <a:ext cx="1829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/>
          <p:cNvGrpSpPr/>
          <p:nvPr/>
        </p:nvGrpSpPr>
        <p:grpSpPr>
          <a:xfrm rot="16200000">
            <a:off x="2650839" y="1396450"/>
            <a:ext cx="360000" cy="360000"/>
            <a:chOff x="4495800" y="1371600"/>
            <a:chExt cx="334402" cy="304800"/>
          </a:xfrm>
        </p:grpSpPr>
        <p:sp>
          <p:nvSpPr>
            <p:cNvPr id="206" name="Oval 205"/>
            <p:cNvSpPr/>
            <p:nvPr/>
          </p:nvSpPr>
          <p:spPr>
            <a:xfrm>
              <a:off x="4495800" y="1371600"/>
              <a:ext cx="334402" cy="30480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7" name="Isosceles Triangle 206"/>
            <p:cNvSpPr/>
            <p:nvPr/>
          </p:nvSpPr>
          <p:spPr>
            <a:xfrm>
              <a:off x="4548701" y="1386714"/>
              <a:ext cx="228600" cy="22860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cxnSp>
        <p:nvCxnSpPr>
          <p:cNvPr id="210" name="Straight Connector 209"/>
          <p:cNvCxnSpPr/>
          <p:nvPr/>
        </p:nvCxnSpPr>
        <p:spPr>
          <a:xfrm>
            <a:off x="3240975" y="1335975"/>
            <a:ext cx="0" cy="240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3239189" y="1577673"/>
            <a:ext cx="11478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743200" y="2707575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2742337" y="2707575"/>
            <a:ext cx="762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3505200" y="2707575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3745675" y="1576450"/>
            <a:ext cx="0" cy="1424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3745675" y="2242674"/>
            <a:ext cx="0" cy="500526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4801494" y="5502307"/>
            <a:ext cx="1491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Supply screen 50 K, 4 bar</a:t>
            </a:r>
          </a:p>
        </p:txBody>
      </p:sp>
      <p:sp>
        <p:nvSpPr>
          <p:cNvPr id="229" name="TextBox 228"/>
          <p:cNvSpPr txBox="1"/>
          <p:nvPr/>
        </p:nvSpPr>
        <p:spPr>
          <a:xfrm rot="16200000">
            <a:off x="29578" y="3435753"/>
            <a:ext cx="12538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50/80 K transfer line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2204057" y="948171"/>
            <a:ext cx="3503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Compressor and pressure management panel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548141" y="5766086"/>
            <a:ext cx="1423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Shuffling module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63649" y="2381607"/>
            <a:ext cx="76200" cy="132993"/>
            <a:chOff x="7772400" y="802376"/>
            <a:chExt cx="457200" cy="897124"/>
          </a:xfrm>
        </p:grpSpPr>
        <p:sp>
          <p:nvSpPr>
            <p:cNvPr id="3" name="Isosceles Triangle 2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Isosceles Triangle 100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52494" y="2390889"/>
            <a:ext cx="76200" cy="132993"/>
            <a:chOff x="7772400" y="802376"/>
            <a:chExt cx="457200" cy="897124"/>
          </a:xfrm>
        </p:grpSpPr>
        <p:sp>
          <p:nvSpPr>
            <p:cNvPr id="105" name="Isosceles Triangle 104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Isosceles Triangle 107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 rot="5400000">
            <a:off x="1949317" y="4445266"/>
            <a:ext cx="76200" cy="132993"/>
            <a:chOff x="7772400" y="802376"/>
            <a:chExt cx="457200" cy="897124"/>
          </a:xfrm>
        </p:grpSpPr>
        <p:sp>
          <p:nvSpPr>
            <p:cNvPr id="110" name="Isosceles Triangle 109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Isosceles Triangle 114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 rot="5400000">
            <a:off x="4371797" y="4451502"/>
            <a:ext cx="76200" cy="132993"/>
            <a:chOff x="7772400" y="802376"/>
            <a:chExt cx="457200" cy="897124"/>
          </a:xfrm>
        </p:grpSpPr>
        <p:sp>
          <p:nvSpPr>
            <p:cNvPr id="117" name="Isosceles Triangle 116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Isosceles Triangle 117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945862" y="4667607"/>
            <a:ext cx="76200" cy="132993"/>
            <a:chOff x="7772400" y="802376"/>
            <a:chExt cx="457200" cy="897124"/>
          </a:xfrm>
        </p:grpSpPr>
        <p:sp>
          <p:nvSpPr>
            <p:cNvPr id="121" name="Isosceles Triangle 120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Isosceles Triangle 121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Group 122"/>
          <p:cNvGrpSpPr/>
          <p:nvPr/>
        </p:nvGrpSpPr>
        <p:grpSpPr>
          <a:xfrm rot="5400000">
            <a:off x="3076908" y="2638604"/>
            <a:ext cx="76200" cy="132993"/>
            <a:chOff x="7772400" y="802376"/>
            <a:chExt cx="457200" cy="897124"/>
          </a:xfrm>
        </p:grpSpPr>
        <p:sp>
          <p:nvSpPr>
            <p:cNvPr id="124" name="Isosceles Triangle 123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Isosceles Triangle 124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/>
          <p:cNvGrpSpPr/>
          <p:nvPr/>
        </p:nvGrpSpPr>
        <p:grpSpPr>
          <a:xfrm rot="5400000">
            <a:off x="3934003" y="2943403"/>
            <a:ext cx="76200" cy="132993"/>
            <a:chOff x="7772400" y="802376"/>
            <a:chExt cx="457200" cy="897124"/>
          </a:xfrm>
        </p:grpSpPr>
        <p:sp>
          <p:nvSpPr>
            <p:cNvPr id="127" name="Isosceles Triangle 126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Isosceles Triangle 127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711855" y="2726032"/>
            <a:ext cx="76200" cy="132993"/>
            <a:chOff x="7772400" y="802376"/>
            <a:chExt cx="457200" cy="897124"/>
          </a:xfrm>
        </p:grpSpPr>
        <p:sp>
          <p:nvSpPr>
            <p:cNvPr id="130" name="Isosceles Triangle 129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Isosceles Triangle 130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Group 131"/>
          <p:cNvGrpSpPr/>
          <p:nvPr/>
        </p:nvGrpSpPr>
        <p:grpSpPr>
          <a:xfrm rot="5400000">
            <a:off x="866597" y="1792452"/>
            <a:ext cx="76200" cy="132993"/>
            <a:chOff x="7772400" y="802376"/>
            <a:chExt cx="457200" cy="897124"/>
          </a:xfrm>
        </p:grpSpPr>
        <p:sp>
          <p:nvSpPr>
            <p:cNvPr id="133" name="Isosceles Triangle 132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Isosceles Triangle 134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/>
          <p:cNvGrpSpPr/>
          <p:nvPr/>
        </p:nvGrpSpPr>
        <p:grpSpPr>
          <a:xfrm rot="5400000">
            <a:off x="1056083" y="1996693"/>
            <a:ext cx="76200" cy="132993"/>
            <a:chOff x="7772400" y="802376"/>
            <a:chExt cx="457200" cy="897124"/>
          </a:xfrm>
        </p:grpSpPr>
        <p:sp>
          <p:nvSpPr>
            <p:cNvPr id="139" name="Isosceles Triangle 138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Isosceles Triangle 140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Group 142"/>
          <p:cNvGrpSpPr/>
          <p:nvPr/>
        </p:nvGrpSpPr>
        <p:grpSpPr>
          <a:xfrm rot="5400000">
            <a:off x="2286097" y="1267004"/>
            <a:ext cx="76200" cy="132993"/>
            <a:chOff x="7772400" y="802376"/>
            <a:chExt cx="457200" cy="897124"/>
          </a:xfrm>
        </p:grpSpPr>
        <p:sp>
          <p:nvSpPr>
            <p:cNvPr id="145" name="Isosceles Triangle 144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Isosceles Triangle 145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/>
          <p:cNvGrpSpPr/>
          <p:nvPr/>
        </p:nvGrpSpPr>
        <p:grpSpPr>
          <a:xfrm rot="5400000">
            <a:off x="2286097" y="1510234"/>
            <a:ext cx="76200" cy="132993"/>
            <a:chOff x="7772400" y="802376"/>
            <a:chExt cx="457200" cy="897124"/>
          </a:xfrm>
        </p:grpSpPr>
        <p:sp>
          <p:nvSpPr>
            <p:cNvPr id="149" name="Isosceles Triangle 148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Isosceles Triangle 149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 rot="5400000">
            <a:off x="4137608" y="1509597"/>
            <a:ext cx="76200" cy="132993"/>
            <a:chOff x="7772400" y="802376"/>
            <a:chExt cx="457200" cy="897124"/>
          </a:xfrm>
        </p:grpSpPr>
        <p:sp>
          <p:nvSpPr>
            <p:cNvPr id="153" name="Isosceles Triangle 152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Isosceles Triangle 153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/>
          <p:cNvGrpSpPr/>
          <p:nvPr/>
        </p:nvGrpSpPr>
        <p:grpSpPr>
          <a:xfrm rot="5400000">
            <a:off x="2486203" y="2943403"/>
            <a:ext cx="76200" cy="132993"/>
            <a:chOff x="7772400" y="802376"/>
            <a:chExt cx="457200" cy="897124"/>
          </a:xfrm>
        </p:grpSpPr>
        <p:sp>
          <p:nvSpPr>
            <p:cNvPr id="156" name="Isosceles Triangle 155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Isosceles Triangle 157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74485" y="4630478"/>
            <a:ext cx="252000" cy="180168"/>
            <a:chOff x="7398715" y="2564279"/>
            <a:chExt cx="252000" cy="180168"/>
          </a:xfrm>
        </p:grpSpPr>
        <p:sp>
          <p:nvSpPr>
            <p:cNvPr id="165" name="TextBox 164"/>
            <p:cNvSpPr txBox="1"/>
            <p:nvPr/>
          </p:nvSpPr>
          <p:spPr>
            <a:xfrm>
              <a:off x="7398715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6982910" y="4636554"/>
            <a:ext cx="287258" cy="215444"/>
            <a:chOff x="7406030" y="2564279"/>
            <a:chExt cx="287258" cy="215444"/>
          </a:xfrm>
        </p:grpSpPr>
        <p:sp>
          <p:nvSpPr>
            <p:cNvPr id="180" name="TextBox 179"/>
            <p:cNvSpPr txBox="1"/>
            <p:nvPr/>
          </p:nvSpPr>
          <p:spPr>
            <a:xfrm>
              <a:off x="7406030" y="256427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189010" y="4637835"/>
            <a:ext cx="277640" cy="215444"/>
            <a:chOff x="7406030" y="2564279"/>
            <a:chExt cx="277640" cy="215444"/>
          </a:xfrm>
        </p:grpSpPr>
        <p:sp>
          <p:nvSpPr>
            <p:cNvPr id="184" name="TextBox 183"/>
            <p:cNvSpPr txBox="1"/>
            <p:nvPr/>
          </p:nvSpPr>
          <p:spPr>
            <a:xfrm>
              <a:off x="7406030" y="2564279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186" name="Oval 185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1934260" y="3048000"/>
            <a:ext cx="252000" cy="180168"/>
            <a:chOff x="7406030" y="2564279"/>
            <a:chExt cx="252000" cy="180168"/>
          </a:xfrm>
        </p:grpSpPr>
        <p:sp>
          <p:nvSpPr>
            <p:cNvPr id="189" name="TextBox 188"/>
            <p:cNvSpPr txBox="1"/>
            <p:nvPr/>
          </p:nvSpPr>
          <p:spPr>
            <a:xfrm>
              <a:off x="7406030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6780585" y="4863343"/>
            <a:ext cx="298480" cy="215444"/>
            <a:chOff x="7398715" y="2564279"/>
            <a:chExt cx="298480" cy="215444"/>
          </a:xfrm>
        </p:grpSpPr>
        <p:sp>
          <p:nvSpPr>
            <p:cNvPr id="195" name="TextBox 194"/>
            <p:cNvSpPr txBox="1"/>
            <p:nvPr/>
          </p:nvSpPr>
          <p:spPr>
            <a:xfrm>
              <a:off x="7398715" y="2564279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EH</a:t>
              </a:r>
              <a:endParaRPr lang="en-GB" sz="800" dirty="0"/>
            </a:p>
          </p:txBody>
        </p:sp>
        <p:sp>
          <p:nvSpPr>
            <p:cNvPr id="197" name="Oval 196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7444200" y="5233947"/>
            <a:ext cx="252000" cy="180168"/>
            <a:chOff x="7398715" y="2564279"/>
            <a:chExt cx="252000" cy="180168"/>
          </a:xfrm>
        </p:grpSpPr>
        <p:sp>
          <p:nvSpPr>
            <p:cNvPr id="215" name="TextBox 214"/>
            <p:cNvSpPr txBox="1"/>
            <p:nvPr/>
          </p:nvSpPr>
          <p:spPr>
            <a:xfrm>
              <a:off x="7398715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16" name="Oval 215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956033" y="1683705"/>
            <a:ext cx="252000" cy="180168"/>
            <a:chOff x="7398715" y="2564279"/>
            <a:chExt cx="252000" cy="180168"/>
          </a:xfrm>
        </p:grpSpPr>
        <p:sp>
          <p:nvSpPr>
            <p:cNvPr id="221" name="TextBox 220"/>
            <p:cNvSpPr txBox="1"/>
            <p:nvPr/>
          </p:nvSpPr>
          <p:spPr>
            <a:xfrm>
              <a:off x="7398715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279498" y="4913809"/>
            <a:ext cx="298480" cy="215444"/>
            <a:chOff x="7398715" y="2564279"/>
            <a:chExt cx="298480" cy="215444"/>
          </a:xfrm>
        </p:grpSpPr>
        <p:sp>
          <p:nvSpPr>
            <p:cNvPr id="226" name="TextBox 225"/>
            <p:cNvSpPr txBox="1"/>
            <p:nvPr/>
          </p:nvSpPr>
          <p:spPr>
            <a:xfrm>
              <a:off x="7398715" y="2564279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EH</a:t>
              </a:r>
              <a:endParaRPr lang="en-GB" sz="800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279498" y="4716449"/>
            <a:ext cx="252000" cy="180168"/>
            <a:chOff x="7398715" y="2564279"/>
            <a:chExt cx="252000" cy="180168"/>
          </a:xfrm>
        </p:grpSpPr>
        <p:sp>
          <p:nvSpPr>
            <p:cNvPr id="233" name="TextBox 232"/>
            <p:cNvSpPr txBox="1"/>
            <p:nvPr/>
          </p:nvSpPr>
          <p:spPr>
            <a:xfrm>
              <a:off x="7398715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455751" y="4913809"/>
            <a:ext cx="287258" cy="215444"/>
            <a:chOff x="7406030" y="2564279"/>
            <a:chExt cx="287258" cy="215444"/>
          </a:xfrm>
        </p:grpSpPr>
        <p:sp>
          <p:nvSpPr>
            <p:cNvPr id="236" name="TextBox 235"/>
            <p:cNvSpPr txBox="1"/>
            <p:nvPr/>
          </p:nvSpPr>
          <p:spPr>
            <a:xfrm>
              <a:off x="7406030" y="256427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1455751" y="4713703"/>
            <a:ext cx="277640" cy="215444"/>
            <a:chOff x="7406030" y="2564279"/>
            <a:chExt cx="277640" cy="215444"/>
          </a:xfrm>
        </p:grpSpPr>
        <p:sp>
          <p:nvSpPr>
            <p:cNvPr id="239" name="TextBox 238"/>
            <p:cNvSpPr txBox="1"/>
            <p:nvPr/>
          </p:nvSpPr>
          <p:spPr>
            <a:xfrm>
              <a:off x="7406030" y="2564279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40" name="Oval 239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1" name="TextBox 240"/>
          <p:cNvSpPr txBox="1"/>
          <p:nvPr/>
        </p:nvSpPr>
        <p:spPr>
          <a:xfrm>
            <a:off x="2157350" y="4330092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1.3 bar</a:t>
            </a:r>
          </a:p>
        </p:txBody>
      </p:sp>
    </p:spTree>
    <p:extLst>
      <p:ext uri="{BB962C8B-B14F-4D97-AF65-F5344CB8AC3E}">
        <p14:creationId xmlns:p14="http://schemas.microsoft.com/office/powerpoint/2010/main" val="3891079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SM18 interface for crabs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046257" y="1752600"/>
            <a:ext cx="0" cy="3214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1234001" y="1752600"/>
            <a:ext cx="0" cy="3488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>
            <a:off x="1527562" y="3878531"/>
            <a:ext cx="6096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2" name="Straight Connector 281"/>
          <p:cNvCxnSpPr/>
          <p:nvPr/>
        </p:nvCxnSpPr>
        <p:spPr>
          <a:xfrm>
            <a:off x="2462150" y="1752600"/>
            <a:ext cx="0" cy="2086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Rectangle 285"/>
          <p:cNvSpPr/>
          <p:nvPr/>
        </p:nvSpPr>
        <p:spPr>
          <a:xfrm>
            <a:off x="4150425" y="3581400"/>
            <a:ext cx="690750" cy="1524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/>
          <p:cNvSpPr/>
          <p:nvPr/>
        </p:nvSpPr>
        <p:spPr>
          <a:xfrm>
            <a:off x="6649861" y="3581400"/>
            <a:ext cx="1427339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TextBox 353"/>
          <p:cNvSpPr txBox="1"/>
          <p:nvPr/>
        </p:nvSpPr>
        <p:spPr>
          <a:xfrm rot="16200000">
            <a:off x="809240" y="4175702"/>
            <a:ext cx="120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&gt; 150 L </a:t>
            </a:r>
            <a:r>
              <a:rPr lang="en-US" sz="1400" dirty="0" err="1" smtClean="0"/>
              <a:t>dewar</a:t>
            </a:r>
            <a:endParaRPr lang="en-US" sz="1400" dirty="0" smtClean="0"/>
          </a:p>
        </p:txBody>
      </p:sp>
      <p:sp>
        <p:nvSpPr>
          <p:cNvPr id="357" name="TextBox 356"/>
          <p:cNvSpPr txBox="1"/>
          <p:nvPr/>
        </p:nvSpPr>
        <p:spPr>
          <a:xfrm>
            <a:off x="4015457" y="3314703"/>
            <a:ext cx="879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Valve box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6873653" y="329046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CC module</a:t>
            </a:r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4290950" y="4724399"/>
            <a:ext cx="3503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87189" y="4724400"/>
            <a:ext cx="659476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702321" y="1752600"/>
            <a:ext cx="0" cy="2383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895296" y="1752600"/>
            <a:ext cx="0" cy="2383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229051" y="5240975"/>
            <a:ext cx="6695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7924800" y="4964875"/>
            <a:ext cx="0" cy="276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469246" y="3838701"/>
            <a:ext cx="45411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5805054" y="3508962"/>
            <a:ext cx="0" cy="659476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290048" y="4062350"/>
            <a:ext cx="35048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5487189" y="4062351"/>
            <a:ext cx="659476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1299631" y="4966661"/>
            <a:ext cx="662516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5282738" y="4640723"/>
            <a:ext cx="0" cy="659476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046275" y="4059985"/>
            <a:ext cx="22437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2438400" y="4059986"/>
            <a:ext cx="659476" cy="0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046257" y="4964875"/>
            <a:ext cx="1204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7796150" y="4598225"/>
            <a:ext cx="0" cy="13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7010400" y="4583875"/>
            <a:ext cx="0" cy="13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6868578" y="4179707"/>
            <a:ext cx="1056222" cy="4185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0" name="Straight Connector 139"/>
          <p:cNvCxnSpPr/>
          <p:nvPr/>
        </p:nvCxnSpPr>
        <p:spPr>
          <a:xfrm>
            <a:off x="7792123" y="4067300"/>
            <a:ext cx="0" cy="13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7010400" y="4114267"/>
            <a:ext cx="0" cy="221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7010400" y="3842906"/>
            <a:ext cx="0" cy="149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4397655" y="3750625"/>
            <a:ext cx="172602" cy="395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4290950" y="4067300"/>
            <a:ext cx="0" cy="657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5562600" y="3647897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VLP 2 K, 30 mbar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876800" y="3859884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Supply 2 K, 30 mbar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4882011" y="4495800"/>
            <a:ext cx="155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C-D supply 4.5 K, 1.3 mbar</a:t>
            </a: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780591" y="2512556"/>
            <a:ext cx="1675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Liquid supply 4.5 K, 1.35 bar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164885" y="4782979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Return  80 K, 1.1 bar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340925" y="3868579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45875" y="477502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3340925" y="5037151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1628900" y="4062350"/>
            <a:ext cx="360000" cy="585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2046275" y="4061877"/>
            <a:ext cx="0" cy="536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967301" y="4600700"/>
            <a:ext cx="78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/>
          <p:cNvSpPr txBox="1"/>
          <p:nvPr/>
        </p:nvSpPr>
        <p:spPr>
          <a:xfrm>
            <a:off x="5106294" y="5045107"/>
            <a:ext cx="1523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Supply screen 5 K, 1.2 bar</a:t>
            </a:r>
          </a:p>
        </p:txBody>
      </p:sp>
      <p:sp>
        <p:nvSpPr>
          <p:cNvPr id="229" name="TextBox 228"/>
          <p:cNvSpPr txBox="1"/>
          <p:nvPr/>
        </p:nvSpPr>
        <p:spPr>
          <a:xfrm rot="16200000">
            <a:off x="402751" y="2451247"/>
            <a:ext cx="15231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Screen supply 5 K, 1.2 bar</a:t>
            </a:r>
          </a:p>
        </p:txBody>
      </p:sp>
      <p:grpSp>
        <p:nvGrpSpPr>
          <p:cNvPr id="109" name="Group 108"/>
          <p:cNvGrpSpPr/>
          <p:nvPr/>
        </p:nvGrpSpPr>
        <p:grpSpPr>
          <a:xfrm rot="5400000">
            <a:off x="2254117" y="3988066"/>
            <a:ext cx="76200" cy="132993"/>
            <a:chOff x="7772400" y="802376"/>
            <a:chExt cx="457200" cy="897124"/>
          </a:xfrm>
        </p:grpSpPr>
        <p:sp>
          <p:nvSpPr>
            <p:cNvPr id="110" name="Isosceles Triangle 109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Isosceles Triangle 114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6" name="Group 115"/>
          <p:cNvGrpSpPr/>
          <p:nvPr/>
        </p:nvGrpSpPr>
        <p:grpSpPr>
          <a:xfrm rot="5400000">
            <a:off x="4676597" y="3994302"/>
            <a:ext cx="76200" cy="132993"/>
            <a:chOff x="7772400" y="802376"/>
            <a:chExt cx="457200" cy="897124"/>
          </a:xfrm>
        </p:grpSpPr>
        <p:sp>
          <p:nvSpPr>
            <p:cNvPr id="117" name="Isosceles Triangle 116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Isosceles Triangle 117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50662" y="4210407"/>
            <a:ext cx="76200" cy="132993"/>
            <a:chOff x="7772400" y="802376"/>
            <a:chExt cx="457200" cy="897124"/>
          </a:xfrm>
        </p:grpSpPr>
        <p:sp>
          <p:nvSpPr>
            <p:cNvPr id="121" name="Isosceles Triangle 120"/>
            <p:cNvSpPr/>
            <p:nvPr/>
          </p:nvSpPr>
          <p:spPr>
            <a:xfrm>
              <a:off x="7772400" y="1255948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Isosceles Triangle 121"/>
            <p:cNvSpPr/>
            <p:nvPr/>
          </p:nvSpPr>
          <p:spPr>
            <a:xfrm rot="10800000">
              <a:off x="7772400" y="802376"/>
              <a:ext cx="457200" cy="443552"/>
            </a:xfrm>
            <a:prstGeom prst="triangl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79285" y="4173278"/>
            <a:ext cx="252000" cy="180168"/>
            <a:chOff x="7398715" y="2564279"/>
            <a:chExt cx="252000" cy="180168"/>
          </a:xfrm>
        </p:grpSpPr>
        <p:sp>
          <p:nvSpPr>
            <p:cNvPr id="165" name="TextBox 164"/>
            <p:cNvSpPr txBox="1"/>
            <p:nvPr/>
          </p:nvSpPr>
          <p:spPr>
            <a:xfrm>
              <a:off x="7398715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287710" y="4179354"/>
            <a:ext cx="287258" cy="215444"/>
            <a:chOff x="7406030" y="2564279"/>
            <a:chExt cx="287258" cy="215444"/>
          </a:xfrm>
        </p:grpSpPr>
        <p:sp>
          <p:nvSpPr>
            <p:cNvPr id="180" name="TextBox 179"/>
            <p:cNvSpPr txBox="1"/>
            <p:nvPr/>
          </p:nvSpPr>
          <p:spPr>
            <a:xfrm>
              <a:off x="7406030" y="256427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182" name="Oval 181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493810" y="4180635"/>
            <a:ext cx="277640" cy="215444"/>
            <a:chOff x="7406030" y="2564279"/>
            <a:chExt cx="277640" cy="215444"/>
          </a:xfrm>
        </p:grpSpPr>
        <p:sp>
          <p:nvSpPr>
            <p:cNvPr id="184" name="TextBox 183"/>
            <p:cNvSpPr txBox="1"/>
            <p:nvPr/>
          </p:nvSpPr>
          <p:spPr>
            <a:xfrm>
              <a:off x="7406030" y="2564279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186" name="Oval 185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085385" y="4406143"/>
            <a:ext cx="298480" cy="215444"/>
            <a:chOff x="7398715" y="2564279"/>
            <a:chExt cx="298480" cy="215444"/>
          </a:xfrm>
        </p:grpSpPr>
        <p:sp>
          <p:nvSpPr>
            <p:cNvPr id="195" name="TextBox 194"/>
            <p:cNvSpPr txBox="1"/>
            <p:nvPr/>
          </p:nvSpPr>
          <p:spPr>
            <a:xfrm>
              <a:off x="7398715" y="2564279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EH</a:t>
              </a:r>
              <a:endParaRPr lang="en-GB" sz="800" dirty="0"/>
            </a:p>
          </p:txBody>
        </p:sp>
        <p:sp>
          <p:nvSpPr>
            <p:cNvPr id="197" name="Oval 196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7749000" y="4776747"/>
            <a:ext cx="252000" cy="180168"/>
            <a:chOff x="7398715" y="2564279"/>
            <a:chExt cx="252000" cy="180168"/>
          </a:xfrm>
        </p:grpSpPr>
        <p:sp>
          <p:nvSpPr>
            <p:cNvPr id="215" name="TextBox 214"/>
            <p:cNvSpPr txBox="1"/>
            <p:nvPr/>
          </p:nvSpPr>
          <p:spPr>
            <a:xfrm>
              <a:off x="7398715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16" name="Oval 215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584298" y="4456609"/>
            <a:ext cx="298480" cy="215444"/>
            <a:chOff x="7398715" y="2564279"/>
            <a:chExt cx="298480" cy="215444"/>
          </a:xfrm>
        </p:grpSpPr>
        <p:sp>
          <p:nvSpPr>
            <p:cNvPr id="226" name="TextBox 225"/>
            <p:cNvSpPr txBox="1"/>
            <p:nvPr/>
          </p:nvSpPr>
          <p:spPr>
            <a:xfrm>
              <a:off x="7398715" y="2564279"/>
              <a:ext cx="29848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EH</a:t>
              </a:r>
              <a:endParaRPr lang="en-GB" sz="800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584298" y="4259249"/>
            <a:ext cx="252000" cy="180168"/>
            <a:chOff x="7398715" y="2564279"/>
            <a:chExt cx="252000" cy="180168"/>
          </a:xfrm>
        </p:grpSpPr>
        <p:sp>
          <p:nvSpPr>
            <p:cNvPr id="233" name="TextBox 232"/>
            <p:cNvSpPr txBox="1"/>
            <p:nvPr/>
          </p:nvSpPr>
          <p:spPr>
            <a:xfrm>
              <a:off x="7398715" y="2564279"/>
              <a:ext cx="252000" cy="180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34" name="Oval 233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760551" y="4456609"/>
            <a:ext cx="287258" cy="215444"/>
            <a:chOff x="7406030" y="2564279"/>
            <a:chExt cx="287258" cy="215444"/>
          </a:xfrm>
        </p:grpSpPr>
        <p:sp>
          <p:nvSpPr>
            <p:cNvPr id="236" name="TextBox 235"/>
            <p:cNvSpPr txBox="1"/>
            <p:nvPr/>
          </p:nvSpPr>
          <p:spPr>
            <a:xfrm>
              <a:off x="7406030" y="2564279"/>
              <a:ext cx="2872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P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37" name="Oval 236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1760551" y="4256503"/>
            <a:ext cx="277640" cy="215444"/>
            <a:chOff x="7406030" y="2564279"/>
            <a:chExt cx="277640" cy="215444"/>
          </a:xfrm>
        </p:grpSpPr>
        <p:sp>
          <p:nvSpPr>
            <p:cNvPr id="239" name="TextBox 238"/>
            <p:cNvSpPr txBox="1"/>
            <p:nvPr/>
          </p:nvSpPr>
          <p:spPr>
            <a:xfrm>
              <a:off x="7406030" y="2564279"/>
              <a:ext cx="2776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L</a:t>
              </a:r>
              <a:r>
                <a:rPr lang="en-US" sz="800" dirty="0" smtClean="0"/>
                <a:t>T</a:t>
              </a:r>
              <a:endParaRPr lang="en-GB" sz="800" dirty="0"/>
            </a:p>
          </p:txBody>
        </p:sp>
        <p:sp>
          <p:nvSpPr>
            <p:cNvPr id="240" name="Oval 239"/>
            <p:cNvSpPr/>
            <p:nvPr/>
          </p:nvSpPr>
          <p:spPr>
            <a:xfrm>
              <a:off x="7458313" y="2582447"/>
              <a:ext cx="162000" cy="162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41" name="Straight Connector 240"/>
          <p:cNvCxnSpPr/>
          <p:nvPr/>
        </p:nvCxnSpPr>
        <p:spPr>
          <a:xfrm flipH="1">
            <a:off x="656986" y="1752600"/>
            <a:ext cx="211115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TextBox 241"/>
          <p:cNvSpPr txBox="1"/>
          <p:nvPr/>
        </p:nvSpPr>
        <p:spPr>
          <a:xfrm rot="16200000">
            <a:off x="1024042" y="2486241"/>
            <a:ext cx="1572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Vapor return 4.5 K, 1.1 bar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42531" y="3862367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1.35 bar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234001" y="3657600"/>
            <a:ext cx="0" cy="800842"/>
          </a:xfrm>
          <a:prstGeom prst="line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 rot="16200000">
            <a:off x="155643" y="2506904"/>
            <a:ext cx="16113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Screen return 80 K,  1.1 bar</a:t>
            </a: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1838589" y="2230097"/>
            <a:ext cx="10647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VLP 3 K, 30 mbar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3337729" y="3641698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/>
                </a:solidFill>
              </a:rPr>
              <a:t>flex</a:t>
            </a:r>
          </a:p>
        </p:txBody>
      </p:sp>
      <p:sp>
        <p:nvSpPr>
          <p:cNvPr id="4" name="Oval 3"/>
          <p:cNvSpPr/>
          <p:nvPr/>
        </p:nvSpPr>
        <p:spPr>
          <a:xfrm>
            <a:off x="1591360" y="3750625"/>
            <a:ext cx="423230" cy="2286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7792696" y="5037151"/>
            <a:ext cx="268602" cy="13106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Oval 125"/>
          <p:cNvSpPr/>
          <p:nvPr/>
        </p:nvSpPr>
        <p:spPr>
          <a:xfrm>
            <a:off x="4016124" y="4901569"/>
            <a:ext cx="268602" cy="13106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Oval 126"/>
          <p:cNvSpPr/>
          <p:nvPr/>
        </p:nvSpPr>
        <p:spPr>
          <a:xfrm>
            <a:off x="2322445" y="3374134"/>
            <a:ext cx="268602" cy="13106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71588" y="2667000"/>
            <a:ext cx="705012" cy="74688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1943037" y="2209800"/>
            <a:ext cx="1225124" cy="157622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886200" y="3200400"/>
            <a:ext cx="192155" cy="1701169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6553200" y="3200400"/>
            <a:ext cx="1281667" cy="1834693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66165" y="2033561"/>
            <a:ext cx="2168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Double channel coaxial bayonet</a:t>
            </a:r>
            <a:endParaRPr lang="en-GB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3306324" y="2494798"/>
            <a:ext cx="369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Internally sealed flange, externally sealed mobile sleeve </a:t>
            </a:r>
            <a:endParaRPr lang="en-GB" sz="1200" dirty="0"/>
          </a:p>
        </p:txBody>
      </p:sp>
      <p:sp>
        <p:nvSpPr>
          <p:cNvPr id="132" name="TextBox 131"/>
          <p:cNvSpPr txBox="1"/>
          <p:nvPr/>
        </p:nvSpPr>
        <p:spPr>
          <a:xfrm>
            <a:off x="3604275" y="2920609"/>
            <a:ext cx="3406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Internally welded, externally sealed mobile sleeve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5475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 progress and conclusions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1" y="982682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is progressing well, specification for cold part of the infrastructure advanced in ~50 %, order to be done in Autumn 2015, produced by end of 2016 for SM18 test on the beginning of 2017,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cold box to be ordered in Autumn 2015 to be delivered at CERN by mid 2017,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Regular progress meeting between CRG and MME necessary from mid May 2015 (every week or 2 weeks),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Close collaboration between CRG and MME concerning the CC </a:t>
            </a:r>
            <a:r>
              <a:rPr lang="en-US" dirty="0" err="1" smtClean="0"/>
              <a:t>cryomodule</a:t>
            </a:r>
            <a:r>
              <a:rPr lang="en-US" dirty="0" smtClean="0"/>
              <a:t> in place and to be continued,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Definition of location for SPS test strongly needed!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13263"/>
            <a:ext cx="157321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12087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Contents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Main refrigerator – update after cost and schedule review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Heat load evolution and limitations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Helium tank review and remarks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Flow diagrams and interfaces for SM18 and SPS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Work progress and conclusions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41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Infrastructure – SPS simplified layout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891978"/>
            <a:ext cx="7010400" cy="431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5181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After cost and schedule review, taking into account present possibilities of helium liquefaction for SPS test, it was preliminarily approved to orient the solution of cold box selection to a new refrigerator. The refrigerator will be configured as mobile plug and play mobile cold box with capacity of ~800 – 1000 W @4.5 K i.e. ~10 g/s of liquefaction rate.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80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12087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Heat load summary table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summarized heat load overview concerns the evolution of heat </a:t>
            </a:r>
            <a:r>
              <a:rPr lang="en-US" dirty="0" err="1" smtClean="0"/>
              <a:t>inleak</a:t>
            </a:r>
            <a:r>
              <a:rPr lang="en-US" dirty="0" smtClean="0"/>
              <a:t> analysis  into the Crab Cavity SPS test module over design period between 2012 and 2015.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Brodzinski - CC coordination 2015.05.06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235440"/>
            <a:ext cx="867251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Additional information:</a:t>
            </a:r>
          </a:p>
          <a:p>
            <a:pPr marL="285750" indent="-285750">
              <a:buFontTx/>
              <a:buChar char="-"/>
            </a:pPr>
            <a:r>
              <a:rPr lang="en-US" sz="1500" dirty="0" smtClean="0"/>
              <a:t>Column B – calculation done for BA4 with ~10m long transfer line</a:t>
            </a:r>
          </a:p>
          <a:p>
            <a:pPr marL="285750" indent="-285750">
              <a:buFontTx/>
              <a:buChar char="-"/>
            </a:pPr>
            <a:r>
              <a:rPr lang="en-US" sz="1500" dirty="0" smtClean="0"/>
              <a:t>Column C – represents required liquefaction at 2 K to cover heat load from column A</a:t>
            </a:r>
          </a:p>
          <a:p>
            <a:pPr marL="285750" indent="-285750">
              <a:buFontTx/>
              <a:buChar char="-"/>
            </a:pPr>
            <a:r>
              <a:rPr lang="en-US" sz="1500" dirty="0" smtClean="0"/>
              <a:t>Column D – represents required liquefaction at 4.5 K to cover heat load from columns B</a:t>
            </a:r>
          </a:p>
          <a:p>
            <a:pPr marL="285750" indent="-285750">
              <a:buFontTx/>
              <a:buChar char="-"/>
            </a:pPr>
            <a:r>
              <a:rPr lang="en-US" sz="1500" dirty="0" smtClean="0"/>
              <a:t>Column E – represents converted from 2 K to 4.5 K required liquefaction to cover heat load from column A</a:t>
            </a:r>
          </a:p>
          <a:p>
            <a:pPr marL="285750" indent="-285750">
              <a:buFontTx/>
              <a:buChar char="-"/>
            </a:pPr>
            <a:r>
              <a:rPr lang="en-US" sz="1500" dirty="0" smtClean="0"/>
              <a:t>Column F – represents total required liquefaction rate at 4.5 K, sum of values from columns D and E</a:t>
            </a:r>
          </a:p>
          <a:p>
            <a:pPr marL="285750" indent="-285750">
              <a:buFontTx/>
              <a:buChar char="-"/>
            </a:pPr>
            <a:r>
              <a:rPr lang="en-US" sz="1500" dirty="0" smtClean="0"/>
              <a:t>Column G – represents total required liquefaction rate from column F multiplied with factor 1.5</a:t>
            </a:r>
            <a:endParaRPr lang="en-GB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66950"/>
            <a:ext cx="88106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1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12087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Heat load evolution curve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2766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summarized heat load overview concerns the evolution of the analysis of the heat </a:t>
            </a:r>
            <a:r>
              <a:rPr lang="en-US" dirty="0" err="1" smtClean="0"/>
              <a:t>inleak</a:t>
            </a:r>
            <a:r>
              <a:rPr lang="en-US" dirty="0" smtClean="0"/>
              <a:t> into the Crab Cavity SPS test module over design period between 2012 and 2015.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Brodzinski - CC coordination 2015.05.06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90" y="1193755"/>
            <a:ext cx="6423819" cy="39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635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Required liquefaction rate and cold boxes capacity</a:t>
            </a:r>
            <a:endParaRPr lang="en-US" sz="32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25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new proposed mobile cold box is not included in the above curve. It will have liquefaction capacity of about 8-10 g/s and will allow for using of full capacity of 2 K pumping units (~3.5 g/s @30 mbar)  as well as to cover requirements for 80 K screen cooling with helium gas.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Brodzinski - CC coordination 2015.05.06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23" y="1066800"/>
            <a:ext cx="689127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29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K helium pumps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8" name="Picture 2" descr="C:\Users\kbrodzin\AppData\Local\Microsoft\Windows\Temporary Internet Files\Content.Outlook\6O0CFPD0\AMS Pumps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28799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246927"/>
              </p:ext>
            </p:extLst>
          </p:nvPr>
        </p:nvGraphicFramePr>
        <p:xfrm>
          <a:off x="301487" y="1066800"/>
          <a:ext cx="4532906" cy="200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Visio" r:id="rId4" imgW="4990289" imgH="2206828" progId="Visio.Drawing.11">
                  <p:embed/>
                </p:oleObj>
              </mc:Choice>
              <mc:Fallback>
                <p:oleObj name="Visio" r:id="rId4" imgW="4990289" imgH="22068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87" y="1066800"/>
                        <a:ext cx="4532906" cy="200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3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7" y="3352800"/>
            <a:ext cx="43434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1828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check shows that assuming inlet pressure of 20 mbar two pumping units are capable to pump ~2.3 g/s of helium, what gives </a:t>
            </a:r>
            <a:r>
              <a:rPr lang="en-US" dirty="0" smtClean="0">
                <a:solidFill>
                  <a:srgbClr val="C00000"/>
                </a:solidFill>
              </a:rPr>
              <a:t>~3.5 g/s at 30 mbar (2 K saturation)</a:t>
            </a:r>
          </a:p>
        </p:txBody>
      </p:sp>
      <p:pic>
        <p:nvPicPr>
          <p:cNvPr id="41" name="Picture 4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54" y="3352800"/>
            <a:ext cx="4419600" cy="30798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20311681">
            <a:off x="4040051" y="1014779"/>
            <a:ext cx="3762825" cy="369332"/>
          </a:xfrm>
          <a:prstGeom prst="rect">
            <a:avLst/>
          </a:prstGeom>
          <a:solidFill>
            <a:srgbClr val="71F319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Capacity &gt;2.9 g/s -&gt; OK for CC SPS test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311681">
            <a:off x="365426" y="333279"/>
            <a:ext cx="1058303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KEK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22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Helium tank review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K. Brodzinski - CC coordination 2015.05.06</a:t>
            </a:r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57200" y="609600"/>
            <a:ext cx="815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</a:rPr>
              <a:t>General remark: </a:t>
            </a:r>
            <a:r>
              <a:rPr lang="en-US" dirty="0" smtClean="0"/>
              <a:t>very interesting, with nice progress of work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rgbClr val="C00000"/>
                </a:solidFill>
              </a:rPr>
              <a:t>Specific remarks: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Superfluid helium layer </a:t>
            </a:r>
            <a:r>
              <a:rPr lang="en-US" dirty="0" smtClean="0"/>
              <a:t>above the cavity should </a:t>
            </a:r>
            <a:r>
              <a:rPr lang="en-US" dirty="0" smtClean="0"/>
              <a:t>be maximized between the cavity and the tank </a:t>
            </a:r>
            <a:r>
              <a:rPr lang="en-US" dirty="0" smtClean="0"/>
              <a:t>wall,</a:t>
            </a:r>
            <a:endParaRPr lang="en-US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Magnetic shield should be with min. distance from cavity wall of 5 mm,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Cool down line to be connected in the middle of enlarged bypass between the helium tanks,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Helium head above the cavity is to be reviewed and redesigned – requirements from </a:t>
            </a:r>
            <a:r>
              <a:rPr lang="en-US" dirty="0" err="1" smtClean="0"/>
              <a:t>Fermilab</a:t>
            </a:r>
            <a:r>
              <a:rPr lang="en-US" dirty="0" smtClean="0"/>
              <a:t> 2012 meeting are not respected because of integration geometrical problems. </a:t>
            </a:r>
            <a:endParaRPr lang="en-US" dirty="0"/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Probably additional helium tank of ~8 L will be necessary to be integrated between the cavities – </a:t>
            </a:r>
            <a:r>
              <a:rPr lang="en-US" dirty="0" err="1" smtClean="0"/>
              <a:t>tbd</a:t>
            </a:r>
            <a:r>
              <a:rPr lang="en-US" dirty="0" smtClean="0"/>
              <a:t>. see next slides. The goal is to design the He head in the way to allow linear lowering of the level over the head height (necessary for reliable regulation reasons).</a:t>
            </a:r>
          </a:p>
        </p:txBody>
      </p:sp>
    </p:spTree>
    <p:extLst>
      <p:ext uri="{BB962C8B-B14F-4D97-AF65-F5344CB8AC3E}">
        <p14:creationId xmlns:p14="http://schemas.microsoft.com/office/powerpoint/2010/main" val="306424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69"/>
          <p:cNvSpPr/>
          <p:nvPr/>
        </p:nvSpPr>
        <p:spPr>
          <a:xfrm>
            <a:off x="5029200" y="2779774"/>
            <a:ext cx="2057400" cy="1011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2960369" y="2864814"/>
            <a:ext cx="997915" cy="420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956103" y="2857500"/>
            <a:ext cx="997915" cy="932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/>
          <p:cNvSpPr/>
          <p:nvPr/>
        </p:nvSpPr>
        <p:spPr>
          <a:xfrm>
            <a:off x="3032304" y="2922120"/>
            <a:ext cx="845515" cy="8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812087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Helium volume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 Brodzinski - CC coordination 2015.05.06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114D2-6372-49BE-B50D-59C84933B2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12" name="Text Box 58"/>
          <p:cNvSpPr txBox="1">
            <a:spLocks noChangeArrowheads="1"/>
          </p:cNvSpPr>
          <p:nvPr/>
        </p:nvSpPr>
        <p:spPr bwMode="auto">
          <a:xfrm>
            <a:off x="533400" y="885140"/>
            <a:ext cx="662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Estimation of needed helium volume in the cryostat – </a:t>
            </a:r>
            <a:r>
              <a:rPr lang="en-US" sz="1600" dirty="0" smtClean="0">
                <a:solidFill>
                  <a:srgbClr val="C00000"/>
                </a:solidFill>
                <a:sym typeface="Wingdings" pitchFamily="2" charset="2"/>
              </a:rPr>
              <a:t>for one cavity</a:t>
            </a:r>
            <a:r>
              <a:rPr lang="en-US" sz="1600" dirty="0" smtClean="0">
                <a:sym typeface="Wingdings" pitchFamily="2" charset="2"/>
              </a:rPr>
              <a:t>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167" name="Slide Number Placeholder 20"/>
          <p:cNvSpPr txBox="1">
            <a:spLocks/>
          </p:cNvSpPr>
          <p:nvPr/>
        </p:nvSpPr>
        <p:spPr>
          <a:xfrm>
            <a:off x="33528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2114D2-6372-49BE-B50D-59C84933B2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0" name="Text Box 58"/>
          <p:cNvSpPr txBox="1">
            <a:spLocks noChangeArrowheads="1"/>
          </p:cNvSpPr>
          <p:nvPr/>
        </p:nvSpPr>
        <p:spPr bwMode="auto">
          <a:xfrm>
            <a:off x="457200" y="4724400"/>
            <a:ext cx="41529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ym typeface="Wingdings" pitchFamily="2" charset="2"/>
              </a:rPr>
              <a:t>Volume A – layer of L mm of helium,</a:t>
            </a:r>
          </a:p>
          <a:p>
            <a:r>
              <a:rPr lang="en-US" sz="1200" dirty="0" smtClean="0">
                <a:sym typeface="Wingdings" pitchFamily="2" charset="2"/>
              </a:rPr>
              <a:t>Volume B – additional helium volume</a:t>
            </a:r>
          </a:p>
          <a:p>
            <a:r>
              <a:rPr lang="en-US" sz="1200" dirty="0" smtClean="0">
                <a:sym typeface="Wingdings" pitchFamily="2" charset="2"/>
              </a:rPr>
              <a:t>Volume C – additional head of helium for transients</a:t>
            </a:r>
            <a:br>
              <a:rPr lang="en-US" sz="1200" dirty="0" smtClean="0">
                <a:sym typeface="Wingdings" pitchFamily="2" charset="2"/>
              </a:rPr>
            </a:br>
            <a:r>
              <a:rPr lang="en-US" sz="900" dirty="0" smtClean="0">
                <a:sym typeface="Wingdings" pitchFamily="2" charset="2"/>
              </a:rPr>
              <a:t>(for C=7dm3 -&gt; ~30 min for head evaporation, loading at 20 W) </a:t>
            </a:r>
            <a:endParaRPr lang="en-US" sz="900" dirty="0">
              <a:sym typeface="Wingdings" pitchFamily="2" charset="2"/>
            </a:endParaRPr>
          </a:p>
        </p:txBody>
      </p:sp>
      <p:sp>
        <p:nvSpPr>
          <p:cNvPr id="162" name="Text Box 58"/>
          <p:cNvSpPr txBox="1">
            <a:spLocks noChangeArrowheads="1"/>
          </p:cNvSpPr>
          <p:nvPr/>
        </p:nvSpPr>
        <p:spPr bwMode="auto">
          <a:xfrm>
            <a:off x="571195" y="1331922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Assumptions: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Cavity in shape of a cylinder (D=175 mm, </a:t>
            </a:r>
            <a:r>
              <a:rPr lang="en-US" sz="1600" dirty="0" err="1" smtClean="0">
                <a:sym typeface="Wingdings" pitchFamily="2" charset="2"/>
              </a:rPr>
              <a:t>Lcav</a:t>
            </a:r>
            <a:r>
              <a:rPr lang="en-US" sz="1600" dirty="0" smtClean="0">
                <a:sym typeface="Wingdings" pitchFamily="2" charset="2"/>
              </a:rPr>
              <a:t>=700 mm)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Helium layer of L mm of thickness analyzed (see data below)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Head of additional </a:t>
            </a:r>
            <a:r>
              <a:rPr lang="en-US" sz="1600" dirty="0" err="1" smtClean="0">
                <a:sym typeface="Wingdings" pitchFamily="2" charset="2"/>
              </a:rPr>
              <a:t>Lc</a:t>
            </a:r>
            <a:r>
              <a:rPr lang="en-US" sz="1600" dirty="0" smtClean="0">
                <a:sym typeface="Wingdings" pitchFamily="2" charset="2"/>
              </a:rPr>
              <a:t>=50 mm layer of He taken above the cavity (see figure below)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3418" y="2772459"/>
            <a:ext cx="997915" cy="893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3455060" y="2637740"/>
            <a:ext cx="0" cy="1371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140909" y="2922120"/>
            <a:ext cx="1833983" cy="801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TextBox 170"/>
          <p:cNvSpPr txBox="1"/>
          <p:nvPr/>
        </p:nvSpPr>
        <p:spPr>
          <a:xfrm>
            <a:off x="1457978" y="3742640"/>
            <a:ext cx="787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Volume A</a:t>
            </a:r>
            <a:endParaRPr lang="en-GB" sz="1200" dirty="0"/>
          </a:p>
        </p:txBody>
      </p:sp>
      <p:cxnSp>
        <p:nvCxnSpPr>
          <p:cNvPr id="172" name="Straight Arrow Connector 171"/>
          <p:cNvCxnSpPr/>
          <p:nvPr/>
        </p:nvCxnSpPr>
        <p:spPr>
          <a:xfrm flipV="1">
            <a:off x="2230679" y="3437841"/>
            <a:ext cx="786995" cy="351739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1457978" y="3275992"/>
            <a:ext cx="780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Volume B</a:t>
            </a:r>
            <a:endParaRPr lang="en-GB" sz="1200" dirty="0"/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2245309" y="2971193"/>
            <a:ext cx="786995" cy="351739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1472608" y="2911754"/>
            <a:ext cx="779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Volume C</a:t>
            </a:r>
            <a:endParaRPr lang="en-GB" sz="1200" dirty="0"/>
          </a:p>
        </p:txBody>
      </p:sp>
      <p:cxnSp>
        <p:nvCxnSpPr>
          <p:cNvPr id="202" name="Straight Arrow Connector 201"/>
          <p:cNvCxnSpPr/>
          <p:nvPr/>
        </p:nvCxnSpPr>
        <p:spPr>
          <a:xfrm flipV="1">
            <a:off x="2288499" y="2816350"/>
            <a:ext cx="704179" cy="233904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180991"/>
              </p:ext>
            </p:extLst>
          </p:nvPr>
        </p:nvGraphicFramePr>
        <p:xfrm>
          <a:off x="4660596" y="4161740"/>
          <a:ext cx="4063999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124"/>
                <a:gridCol w="609124"/>
                <a:gridCol w="609124"/>
                <a:gridCol w="609124"/>
                <a:gridCol w="609124"/>
                <a:gridCol w="101837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B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total He volume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mm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dm3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dm3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mm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dm3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dm3</a:t>
                      </a:r>
                      <a:endParaRPr lang="en-GB" sz="1100" b="0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4.66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2.94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14.62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10.02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3.68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7.96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21.66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16.12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4.51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8.93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29.56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22.99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5.45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9.95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38.39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30.66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6.5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11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48.16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3" name="TextBox 202"/>
          <p:cNvSpPr txBox="1"/>
          <p:nvPr/>
        </p:nvSpPr>
        <p:spPr>
          <a:xfrm>
            <a:off x="552905" y="6031609"/>
            <a:ext cx="8249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Operation with one buffer tank of 8 m3 is limited …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5715000"/>
            <a:ext cx="716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itchFamily="2" charset="2"/>
              </a:rPr>
              <a:t>“The </a:t>
            </a:r>
            <a:r>
              <a:rPr lang="en-US" sz="1600" dirty="0">
                <a:sym typeface="Wingdings" pitchFamily="2" charset="2"/>
              </a:rPr>
              <a:t>CC x 2 cryostat should not be bigger than </a:t>
            </a:r>
            <a:r>
              <a:rPr lang="en-US" sz="1600" dirty="0">
                <a:solidFill>
                  <a:srgbClr val="0000FF"/>
                </a:solidFill>
                <a:sym typeface="Wingdings" pitchFamily="2" charset="2"/>
              </a:rPr>
              <a:t>40 dm3 (if reasonably possible</a:t>
            </a:r>
            <a:r>
              <a:rPr lang="en-US" sz="1600" dirty="0" smtClean="0">
                <a:solidFill>
                  <a:srgbClr val="0000FF"/>
                </a:solidFill>
                <a:sym typeface="Wingdings" pitchFamily="2" charset="2"/>
              </a:rPr>
              <a:t>)”</a:t>
            </a:r>
            <a:endParaRPr lang="en-US" sz="1600" dirty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63135" y="4554319"/>
            <a:ext cx="4238854" cy="37215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792066" y="3675852"/>
            <a:ext cx="238583" cy="294499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91088" y="3469645"/>
            <a:ext cx="140681" cy="14502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3199126">
            <a:off x="3896972" y="3647552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3526538" y="2483851"/>
            <a:ext cx="335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Lc</a:t>
            </a:r>
            <a:endParaRPr lang="en-GB" sz="14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845013" y="2857500"/>
            <a:ext cx="1" cy="249087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837062" y="2514600"/>
            <a:ext cx="0" cy="257859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83302" y="3446808"/>
            <a:ext cx="49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Lcav</a:t>
            </a:r>
            <a:endParaRPr lang="en-GB" sz="14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6660115" y="3194148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endParaRPr lang="en-GB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679560" y="3275992"/>
            <a:ext cx="349640" cy="1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692572" y="3029121"/>
            <a:ext cx="260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</a:t>
            </a:r>
            <a:endParaRPr lang="en-GB" sz="14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5140909" y="3275992"/>
            <a:ext cx="280984" cy="0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311681">
            <a:off x="6803695" y="1039027"/>
            <a:ext cx="1526187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Fermilab</a:t>
            </a:r>
            <a:r>
              <a:rPr lang="en-US" dirty="0" smtClean="0"/>
              <a:t> 2012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302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8133</TotalTime>
  <Words>1263</Words>
  <Application>Microsoft Office PowerPoint</Application>
  <PresentationFormat>On-screen Show (4:3)</PresentationFormat>
  <Paragraphs>221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Visio</vt:lpstr>
      <vt:lpstr>Cryogenic update before Fermilab meeting (and after the helium tank review)</vt:lpstr>
      <vt:lpstr>Contents</vt:lpstr>
      <vt:lpstr>Infrastructure – SPS simplified layout</vt:lpstr>
      <vt:lpstr>Heat load summary table</vt:lpstr>
      <vt:lpstr>Heat load evolution curve</vt:lpstr>
      <vt:lpstr>Required liquefaction rate and cold boxes capacity</vt:lpstr>
      <vt:lpstr>2 K helium pumps</vt:lpstr>
      <vt:lpstr>Helium tank review</vt:lpstr>
      <vt:lpstr>Helium volume</vt:lpstr>
      <vt:lpstr>GHe return collector</vt:lpstr>
      <vt:lpstr>1. Main Views of DQW &amp; RFD Designs</vt:lpstr>
      <vt:lpstr>Helium head – options</vt:lpstr>
      <vt:lpstr>SPS PFD for crabs</vt:lpstr>
      <vt:lpstr>SM18 interface for crabs</vt:lpstr>
      <vt:lpstr>Work progress and 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tavian</dc:creator>
  <cp:lastModifiedBy>kbrodzin</cp:lastModifiedBy>
  <cp:revision>647</cp:revision>
  <cp:lastPrinted>2012-11-26T14:00:02Z</cp:lastPrinted>
  <dcterms:created xsi:type="dcterms:W3CDTF">2011-10-31T13:11:22Z</dcterms:created>
  <dcterms:modified xsi:type="dcterms:W3CDTF">2015-05-07T12:49:08Z</dcterms:modified>
</cp:coreProperties>
</file>