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3" r:id="rId4"/>
    <p:sldId id="283" r:id="rId5"/>
    <p:sldId id="262" r:id="rId6"/>
    <p:sldId id="260" r:id="rId7"/>
    <p:sldId id="271" r:id="rId8"/>
    <p:sldId id="284" r:id="rId9"/>
    <p:sldId id="265" r:id="rId10"/>
    <p:sldId id="285" r:id="rId11"/>
    <p:sldId id="273" r:id="rId12"/>
    <p:sldId id="281" r:id="rId13"/>
    <p:sldId id="278" r:id="rId14"/>
    <p:sldId id="270" r:id="rId15"/>
    <p:sldId id="267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5591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56" d="100"/>
          <a:sy n="56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E0C3-062F-4BCD-9571-209564EA48E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7CD7E-B2B6-4CAA-B055-17764321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33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Felice</a:t>
            </a:r>
            <a:r>
              <a:rPr lang="en-US" dirty="0" smtClean="0"/>
              <a:t>, D. Cheng, S. Kincaid, S. Myers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Ambrosio</a:t>
            </a:r>
            <a:r>
              <a:rPr lang="en-US" dirty="0" smtClean="0"/>
              <a:t>, P. </a:t>
            </a:r>
            <a:r>
              <a:rPr lang="en-US" dirty="0" err="1" smtClean="0"/>
              <a:t>Ferracin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MQXFA prototypes</a:t>
            </a:r>
            <a:br>
              <a:rPr lang="en-US" dirty="0" smtClean="0"/>
            </a:br>
            <a:r>
              <a:rPr lang="en-US" dirty="0" smtClean="0"/>
              <a:t>Structure and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Map of the MQXFA</a:t>
            </a:r>
            <a:br>
              <a:rPr lang="en-US" dirty="0" smtClean="0"/>
            </a:br>
            <a:r>
              <a:rPr lang="en-US" dirty="0" smtClean="0"/>
              <a:t>structure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210" y="1143000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From MQXFS to MQXFA: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Shell arrangement ( ½ segment in the end)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Tooling cutouts and welding block cutouts dimensions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agnetic optimization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CAD Baseline model v0</a:t>
            </a: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Provide an accurate baseline model for BNL test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MQXFA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Shell segment length optimization =&gt; ANSYS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Analysis 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MQXFA-01-02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Yoke and pads: thick laminations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MQXFA-03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Structure optimization based on first prototypes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Yoke thin laminations =&gt; pending validation in short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containment: stainless steel shell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MQXFA01 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Coil longitudinal positioning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C:\Helene\Conf_review_meetings\CM24\magnet_i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5094" r="28463" b="16762"/>
          <a:stretch/>
        </p:blipFill>
        <p:spPr bwMode="auto">
          <a:xfrm>
            <a:off x="6477000" y="990600"/>
            <a:ext cx="2503441" cy="17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9800" y="1676400"/>
            <a:ext cx="2590800" cy="79177"/>
            <a:chOff x="2590800" y="1676400"/>
            <a:chExt cx="2590800" cy="791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590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816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00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242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for Thin Lamination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LHe</a:t>
            </a:r>
            <a:r>
              <a:rPr lang="en-US" dirty="0" smtClean="0"/>
              <a:t> vessel 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3" descr="C:\Helene\Conf_review_meetings\CM24\magnet_i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5094" r="28463" b="16762"/>
          <a:stretch/>
        </p:blipFill>
        <p:spPr bwMode="auto">
          <a:xfrm>
            <a:off x="1887907" y="1930132"/>
            <a:ext cx="643785" cy="4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9474" y="2278797"/>
            <a:ext cx="147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MQXFD1 structure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Thick Lamination for yoke, collar and pad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1763326"/>
            <a:ext cx="1489129" cy="15087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0" y="4128758"/>
            <a:ext cx="883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956" y="1450777"/>
            <a:ext cx="912204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140023"/>
            <a:ext cx="22098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FY15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143000"/>
            <a:ext cx="2568844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FY16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8644" y="1150749"/>
            <a:ext cx="2568844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FY17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557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May to Dec 2015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MQXFS1</a:t>
            </a:r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676400"/>
            <a:ext cx="2057400" cy="79177"/>
            <a:chOff x="3124200" y="1676400"/>
            <a:chExt cx="2057400" cy="7917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1816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5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242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623410" y="1772367"/>
            <a:ext cx="1034190" cy="14997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90800" y="1778825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Dec to April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2016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MQXFS1b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2362" y="1778825"/>
            <a:ext cx="1335438" cy="14932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800600" y="1676400"/>
            <a:ext cx="2590800" cy="79177"/>
            <a:chOff x="2590800" y="1676400"/>
            <a:chExt cx="2590800" cy="7917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590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816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100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495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242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555929" y="2441079"/>
            <a:ext cx="1177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Coil replacement or preload adjustment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9759"/>
            <a:ext cx="1489129" cy="10260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52400" y="4357358"/>
            <a:ext cx="2057400" cy="79177"/>
            <a:chOff x="3124200" y="1676400"/>
            <a:chExt cx="2057400" cy="7917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1816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100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95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242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209800" y="4357358"/>
            <a:ext cx="2590800" cy="79177"/>
            <a:chOff x="2590800" y="1676400"/>
            <a:chExt cx="2590800" cy="7917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590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816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100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495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1242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039474" y="4953000"/>
            <a:ext cx="14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MQXFD0 structure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½ + 1 + ½ shell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6800" y="451993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MQXFSD2</a:t>
            </a:r>
          </a:p>
          <a:p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Mech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model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956" y="1475601"/>
            <a:ext cx="104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LARP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956" y="4156559"/>
            <a:ext cx="104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CERN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91390" y="5585936"/>
            <a:ext cx="2775810" cy="738664"/>
            <a:chOff x="1516753" y="5019203"/>
            <a:chExt cx="2775810" cy="738664"/>
          </a:xfrm>
        </p:grpSpPr>
        <p:sp>
          <p:nvSpPr>
            <p:cNvPr id="56" name="Rectangle 55"/>
            <p:cNvSpPr/>
            <p:nvPr/>
          </p:nvSpPr>
          <p:spPr>
            <a:xfrm>
              <a:off x="1516753" y="5029035"/>
              <a:ext cx="2598047" cy="711591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98669" y="5095403"/>
              <a:ext cx="1693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9144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½ + 1 + ½ 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 (2</a:t>
              </a:r>
              <a:r>
                <a:rPr lang="en-US" sz="12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nd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 shell)</a:t>
              </a:r>
            </a:p>
            <a:p>
              <a:pPr indent="-9144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Yoke Thin lamination</a:t>
              </a:r>
            </a:p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x2?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19211" y="5019203"/>
              <a:ext cx="1676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MQXFSD3 </a:t>
              </a:r>
            </a:p>
            <a:p>
              <a:r>
                <a:rPr lang="en-US" sz="1400" dirty="0" err="1" smtClean="0">
                  <a:solidFill>
                    <a:srgbClr val="00B050"/>
                  </a:solidFill>
                </a:rPr>
                <a:t>Mech</a:t>
              </a:r>
              <a:r>
                <a:rPr lang="en-US" sz="1400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model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211039" y="4739464"/>
            <a:ext cx="3352800" cy="116955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Demonstration in short model between CERN and LARP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Implementation in long model/prototype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MQXFA02: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LHe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vessel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MQXFA03: thin lamination and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LHe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2400" y="17526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June to October 2016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MQXFS2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37860" y="2441079"/>
            <a:ext cx="15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1200" dirty="0" err="1" smtClean="0">
                <a:solidFill>
                  <a:srgbClr val="0000FF"/>
                </a:solidFill>
              </a:rPr>
              <a:t>He</a:t>
            </a:r>
            <a:r>
              <a:rPr lang="en-US" sz="1200" dirty="0" smtClean="0">
                <a:solidFill>
                  <a:srgbClr val="0000FF"/>
                </a:solidFill>
              </a:rPr>
              <a:t> containment at FNAL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Thin lamination ?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05000" y="359535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MQXFA procurement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38600" y="33528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MQXFAD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mechanical model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32695" y="3352800"/>
            <a:ext cx="1248905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904999" y="3352800"/>
            <a:ext cx="1945037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228095" y="3352800"/>
            <a:ext cx="1401305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257800" y="33528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Sept 2016  to May 2017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MQXFA01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90747" y="3352800"/>
            <a:ext cx="1401305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705600" y="33528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June 2017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Feb 2018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MQXFA02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257800" y="2600240"/>
            <a:ext cx="1981200" cy="692805"/>
            <a:chOff x="5257800" y="2895600"/>
            <a:chExt cx="1981200" cy="69280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257800" y="2895600"/>
              <a:ext cx="19812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239000" y="2895600"/>
              <a:ext cx="0" cy="692805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8138547" y="3352800"/>
            <a:ext cx="929253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337156" y="1143000"/>
            <a:ext cx="2568844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FY18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391400" y="1676400"/>
            <a:ext cx="1219200" cy="79177"/>
            <a:chOff x="2590800" y="1676400"/>
            <a:chExt cx="1219200" cy="79177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5908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8100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24200" y="1676400"/>
              <a:ext cx="0" cy="79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8141130" y="3377609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Jan 2018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Jul 2018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MQXFA03</a:t>
            </a:r>
            <a:endParaRPr lang="en-US" sz="1400" dirty="0">
              <a:solidFill>
                <a:srgbClr val="00B05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257798" y="3124200"/>
            <a:ext cx="3347634" cy="168845"/>
            <a:chOff x="5198362" y="2895600"/>
            <a:chExt cx="2042019" cy="168845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5198362" y="2895600"/>
              <a:ext cx="2040638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239002" y="2895600"/>
              <a:ext cx="1379" cy="16884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705600" y="2600240"/>
            <a:ext cx="2133600" cy="671836"/>
            <a:chOff x="5105400" y="2895600"/>
            <a:chExt cx="2133600" cy="671836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105400" y="2895600"/>
              <a:ext cx="21336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239000" y="2895600"/>
              <a:ext cx="0" cy="67183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650412" y="4519937"/>
            <a:ext cx="1692988" cy="1015909"/>
            <a:chOff x="2625671" y="4511049"/>
            <a:chExt cx="1692988" cy="1015909"/>
          </a:xfrm>
        </p:grpSpPr>
        <p:sp>
          <p:nvSpPr>
            <p:cNvPr id="85" name="Rectangle 84"/>
            <p:cNvSpPr/>
            <p:nvPr/>
          </p:nvSpPr>
          <p:spPr>
            <a:xfrm>
              <a:off x="2625671" y="4511049"/>
              <a:ext cx="1489129" cy="101590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42259" y="4519938"/>
              <a:ext cx="1676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MQXFS3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Using MQXFD2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Or MQXFD3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1956" y="4540782"/>
            <a:ext cx="909335" cy="11797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0" y="5074182"/>
            <a:ext cx="10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1 + 1 shell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-1" y="4565780"/>
            <a:ext cx="93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MQXFSD0</a:t>
            </a:r>
          </a:p>
          <a:p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Mech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model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0" name="Down Arrow 99"/>
          <p:cNvSpPr/>
          <p:nvPr/>
        </p:nvSpPr>
        <p:spPr>
          <a:xfrm rot="10800000" flipH="1">
            <a:off x="3719487" y="5207993"/>
            <a:ext cx="130549" cy="50700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92" name="Down Arrow 91"/>
          <p:cNvSpPr/>
          <p:nvPr/>
        </p:nvSpPr>
        <p:spPr>
          <a:xfrm rot="10800000" flipH="1">
            <a:off x="3897125" y="3208621"/>
            <a:ext cx="141475" cy="251157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1957" y="1792069"/>
            <a:ext cx="909335" cy="11797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0" y="1817067"/>
            <a:ext cx="931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MQXFSD1</a:t>
            </a:r>
          </a:p>
          <a:p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Mech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model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956" y="2286000"/>
            <a:ext cx="103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½ + 1 + ½ shell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4729747"/>
            <a:ext cx="3686883" cy="131921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su-1003-1951_dsqxf-structural-1.jpg"/>
          <p:cNvPicPr>
            <a:picLocks noChangeAspect="1"/>
          </p:cNvPicPr>
          <p:nvPr/>
        </p:nvPicPr>
        <p:blipFill rotWithShape="1">
          <a:blip r:embed="rId3"/>
          <a:srcRect t="11129" b="18660"/>
          <a:stretch/>
        </p:blipFill>
        <p:spPr>
          <a:xfrm>
            <a:off x="5585952" y="4295367"/>
            <a:ext cx="3231831" cy="175359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tooling preparation</a:t>
            </a:r>
            <a:endParaRPr lang="en-US" dirty="0"/>
          </a:p>
        </p:txBody>
      </p:sp>
      <p:pic>
        <p:nvPicPr>
          <p:cNvPr id="5" name="Picture 3" descr="C:\Helene\Magnets\Hilumi\MQXF\Mech\SQXF_structure\PIX\P10805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3"/>
          <a:stretch/>
        </p:blipFill>
        <p:spPr bwMode="auto">
          <a:xfrm>
            <a:off x="4191000" y="2743200"/>
            <a:ext cx="2819400" cy="16660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523" y="1348770"/>
            <a:ext cx="541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Based on principle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tested  in MQXFD1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</a:t>
            </a:r>
            <a:r>
              <a:rPr lang="en-US" b="1" dirty="0" smtClean="0">
                <a:solidFill>
                  <a:srgbClr val="C00000"/>
                </a:solidFill>
              </a:rPr>
              <a:t>to be tested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rgbClr val="C00000"/>
                </a:solidFill>
              </a:rPr>
              <a:t>MQXFS1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Yoke shell subassembly vertical =&gt; MQXFD1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Tooling will be revised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Coil assembly tooling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Coil roll-over tooling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C00000"/>
                </a:solidFill>
              </a:rPr>
              <a:t>Coilpack</a:t>
            </a:r>
            <a:r>
              <a:rPr lang="en-US" b="1" dirty="0" smtClean="0">
                <a:solidFill>
                  <a:srgbClr val="C00000"/>
                </a:solidFill>
              </a:rPr>
              <a:t> insertion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Magnet lifting Tooling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\\Thunder\Supercon\Collaborations\LARP_QXF\Magnet\MQXFS-D\Shell-yoke assembly\150220 photos yoke shell bladder ops\DSC05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76" y="990600"/>
            <a:ext cx="2616423" cy="19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4295367"/>
            <a:ext cx="1434050" cy="19341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AutoShape 2" descr="https://mail.google.com/mail/u/0/?ui=2&amp;ik=29730741a1&amp;view=fimg&amp;th=14d4481b0a20ef7b&amp;attid=0.1.1&amp;disp=emb&amp;attbid=ANGjdJ8ZQQ6TdU92usOssC26aoIfe8ZgFTK9rSehetzqRxx9xZn6sIZq_87k_0CXvB0Q-VU2tgmBq5chCNfRDIpk33zaNAzNjczkAmJyjMfDxSf_IRGqSAGh9174hyk&amp;sz=w1280-h458&amp;ats=1431373466801&amp;rm=14d4481b0a20ef7b&amp;zw&amp;atsh=1"/>
          <p:cNvSpPr>
            <a:spLocks noChangeAspect="1" noChangeArrowheads="1"/>
          </p:cNvSpPr>
          <p:nvPr/>
        </p:nvSpPr>
        <p:spPr bwMode="auto">
          <a:xfrm>
            <a:off x="155575" y="-1042988"/>
            <a:ext cx="6096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-1003-3748-1.jpg"/>
          <p:cNvPicPr>
            <a:picLocks noChangeAspect="1"/>
          </p:cNvPicPr>
          <p:nvPr/>
        </p:nvPicPr>
        <p:blipFill>
          <a:blip r:embed="rId2"/>
          <a:srcRect l="16583" t="17037" r="17037" b="16583"/>
          <a:stretch>
            <a:fillRect/>
          </a:stretch>
        </p:blipFill>
        <p:spPr>
          <a:xfrm>
            <a:off x="1576975" y="1295400"/>
            <a:ext cx="5890625" cy="4552325"/>
          </a:xfrm>
          <a:prstGeom prst="rect">
            <a:avLst/>
          </a:prstGeom>
        </p:spPr>
      </p:pic>
      <p:pic>
        <p:nvPicPr>
          <p:cNvPr id="16" name="Picture 15" descr="su-1003-3748-3.jpg"/>
          <p:cNvPicPr>
            <a:picLocks noChangeAspect="1"/>
          </p:cNvPicPr>
          <p:nvPr/>
        </p:nvPicPr>
        <p:blipFill>
          <a:blip r:embed="rId3"/>
          <a:srcRect r="14132" b="30556"/>
          <a:stretch>
            <a:fillRect/>
          </a:stretch>
        </p:blipFill>
        <p:spPr>
          <a:xfrm>
            <a:off x="0" y="1219200"/>
            <a:ext cx="3048000" cy="1905000"/>
          </a:xfrm>
          <a:prstGeom prst="rect">
            <a:avLst/>
          </a:prstGeom>
        </p:spPr>
      </p:pic>
      <p:sp>
        <p:nvSpPr>
          <p:cNvPr id="37889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Coil-pack Insertion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931232-55BA-4084-A379-0A433065B363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2667000"/>
            <a:ext cx="1219200" cy="12176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1219200" y="3124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F497D"/>
                </a:solidFill>
              </a:rPr>
              <a:t>Hydraulic actuators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5257800" y="4962525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F497D"/>
                </a:solidFill>
              </a:rPr>
              <a:t>Assembly master</a:t>
            </a:r>
          </a:p>
        </p:txBody>
      </p:sp>
      <p:pic>
        <p:nvPicPr>
          <p:cNvPr id="18" name="Picture 17" descr="su-1003-3748-2.jpg"/>
          <p:cNvPicPr>
            <a:picLocks noChangeAspect="1"/>
          </p:cNvPicPr>
          <p:nvPr/>
        </p:nvPicPr>
        <p:blipFill>
          <a:blip r:embed="rId4"/>
          <a:srcRect l="10733" t="11986" r="11986" b="10733"/>
          <a:stretch>
            <a:fillRect/>
          </a:stretch>
        </p:blipFill>
        <p:spPr>
          <a:xfrm>
            <a:off x="6324600" y="4114800"/>
            <a:ext cx="2743200" cy="211996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3620294" y="2247106"/>
            <a:ext cx="912813" cy="228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124200" y="1600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1F497D"/>
                </a:solidFill>
              </a:rPr>
              <a:t>Assembled </a:t>
            </a:r>
            <a:r>
              <a:rPr lang="en-US" altLang="en-US" sz="1400" dirty="0" err="1" smtClean="0">
                <a:solidFill>
                  <a:srgbClr val="1F497D"/>
                </a:solidFill>
              </a:rPr>
              <a:t>coilpack</a:t>
            </a:r>
            <a:endParaRPr lang="en-US" altLang="en-US" sz="1400" dirty="0">
              <a:solidFill>
                <a:srgbClr val="1F497D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5001622" y="2906876"/>
            <a:ext cx="2465978" cy="29352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dir="11220000" algn="tl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7467600" y="2981325"/>
            <a:ext cx="144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1F497D"/>
                </a:solidFill>
              </a:rPr>
              <a:t>Pre-assembled master key in magnet</a:t>
            </a:r>
            <a:endParaRPr lang="en-US" altLang="en-US" sz="1400" dirty="0">
              <a:solidFill>
                <a:srgbClr val="1F497D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8153400" y="3733800"/>
            <a:ext cx="762000" cy="457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chemeClr val="bg1">
                <a:alpha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895600" y="4038600"/>
            <a:ext cx="4038600" cy="1219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6"/>
          <a:stretch/>
        </p:blipFill>
        <p:spPr bwMode="auto">
          <a:xfrm>
            <a:off x="165516" y="4640519"/>
            <a:ext cx="2349084" cy="1554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structure specific </a:t>
            </a:r>
            <a:br>
              <a:rPr lang="en-US" dirty="0" smtClean="0"/>
            </a:br>
            <a:r>
              <a:rPr lang="en-US" dirty="0" smtClean="0"/>
              <a:t>tooling and assembly processes</a:t>
            </a:r>
            <a:endParaRPr lang="en-US" dirty="0"/>
          </a:p>
        </p:txBody>
      </p:sp>
      <p:pic>
        <p:nvPicPr>
          <p:cNvPr id="2050" name="Picture 2" descr="C:\Helene\Magnets\Hilumi\MQXF\Mech\CAD\MQXFL\repicturewishlist\delaf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8392"/>
          <a:stretch/>
        </p:blipFill>
        <p:spPr bwMode="auto">
          <a:xfrm>
            <a:off x="304799" y="3886200"/>
            <a:ext cx="3774397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Helene\Magnets\Hilumi\MQXF\Mech\CAD\MQXFL\repicturewishlist\su-1004-2674-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r="27249"/>
          <a:stretch/>
        </p:blipFill>
        <p:spPr bwMode="auto">
          <a:xfrm>
            <a:off x="533400" y="1676400"/>
            <a:ext cx="1717327" cy="25371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Yoke shell sub-assembly performed on half magnet (2281 mm) vertically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Assembly of 2 sub-assemblies performed horizontally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Model and design 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Long coil pack assembly procedure to be defined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Content Placeholder 7" descr="SLIDE-3.JPG"/>
          <p:cNvPicPr>
            <a:picLocks noChangeAspect="1"/>
          </p:cNvPicPr>
          <p:nvPr/>
        </p:nvPicPr>
        <p:blipFill rotWithShape="1">
          <a:blip r:embed="rId4" cstate="print"/>
          <a:srcRect l="4243" t="29053" r="44318" b="6293"/>
          <a:stretch/>
        </p:blipFill>
        <p:spPr>
          <a:xfrm>
            <a:off x="3962400" y="3455464"/>
            <a:ext cx="3020962" cy="1802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DSC04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412439"/>
            <a:ext cx="243840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MQXFL1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762000"/>
            <a:ext cx="8991600" cy="4561820"/>
            <a:chOff x="152400" y="1600200"/>
            <a:chExt cx="8991600" cy="456182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9634" r="20792" b="15118"/>
            <a:stretch/>
          </p:blipFill>
          <p:spPr bwMode="auto">
            <a:xfrm>
              <a:off x="152400" y="1943100"/>
              <a:ext cx="8991600" cy="403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36" t="25352" r="20792" b="70261"/>
            <a:stretch/>
          </p:blipFill>
          <p:spPr bwMode="auto">
            <a:xfrm>
              <a:off x="5029200" y="1600200"/>
              <a:ext cx="4114800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96000" y="5026670"/>
              <a:ext cx="1143000" cy="52322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Assembly</a:t>
              </a:r>
            </a:p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Sept to Jan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239000" y="5181600"/>
              <a:ext cx="381000" cy="10668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1200" y="4655850"/>
              <a:ext cx="1371600" cy="30777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4 coils ready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162800" y="4809738"/>
              <a:ext cx="266700" cy="15388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28360" y="1981200"/>
              <a:ext cx="2225040" cy="30777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Drawings and RFQ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400" y="4343400"/>
              <a:ext cx="12192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Mechanical Model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05600" y="5638800"/>
              <a:ext cx="1371600" cy="5232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MQXFL1 ready end of 01/2017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2254045"/>
              <a:ext cx="12192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Procurement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5410200"/>
            <a:ext cx="8382000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Structure on critical path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Way to speed up the process are investigated: instrumentation by vendors, start long lead items procurement asap after the review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05/12/2015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Felice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6001"/>
            <a:ext cx="487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MQXFA structure review   7/16/2015</a:t>
            </a:r>
          </a:p>
          <a:p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66001"/>
            <a:ext cx="3352800" cy="353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05200" y="1042600"/>
            <a:ext cx="1828800" cy="15966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600" y="1143000"/>
            <a:ext cx="228600" cy="153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852" y="1066800"/>
            <a:ext cx="8915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b="1" baseline="30000" dirty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model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MQXFA01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based on MQXFS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Thick laminations for yoke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Shell length to be optimized =&gt; ANSYS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Preliminary CAD baseline v0 available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Baseline for BNL test facility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Consistent with CERN LHC Q1/Q3 length requirements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Proposal to implement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LHe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containment in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Thin laminations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Joint effort with 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Schedule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MQXFA structure review on July 16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MQXFA01 ready for test at the end of January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Structure on critical path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Possible ways to speed up the process being investigated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2" descr="C:\Helene\Magnets\Hilumi\MQXF\Mech\CAD\MQXFL\repicturewishlist\su-1002-5304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4209" r="7798" b="4187"/>
          <a:stretch/>
        </p:blipFill>
        <p:spPr bwMode="auto">
          <a:xfrm>
            <a:off x="6858000" y="981787"/>
            <a:ext cx="1907458" cy="14036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11642" r="36162" b="9738"/>
          <a:stretch/>
        </p:blipFill>
        <p:spPr bwMode="auto">
          <a:xfrm>
            <a:off x="6655903" y="3200400"/>
            <a:ext cx="2311652" cy="2070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the MQXF family</a:t>
            </a:r>
            <a:br>
              <a:rPr lang="en-US" dirty="0" smtClean="0"/>
            </a:br>
            <a:r>
              <a:rPr lang="en-US" dirty="0" smtClean="0"/>
              <a:t>Short and </a:t>
            </a:r>
            <a:r>
              <a:rPr lang="en-US" dirty="0"/>
              <a:t>L</a:t>
            </a:r>
            <a:r>
              <a:rPr lang="en-US" dirty="0" smtClean="0"/>
              <a:t>ong models and prototypes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50813"/>
              </p:ext>
            </p:extLst>
          </p:nvPr>
        </p:nvGraphicFramePr>
        <p:xfrm>
          <a:off x="152400" y="1752600"/>
          <a:ext cx="883920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7800"/>
                <a:gridCol w="14478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LARP Short model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MQXFS1/2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LARP Short model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MQXFS4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LARP 1</a:t>
                      </a:r>
                      <a:r>
                        <a:rPr lang="en-US" sz="1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prototype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MQXFA01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LARP Prototype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MQXFA-02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and 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X-section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v1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Magnetic length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RT/1.9 K (mm)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1198/1194.4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1200/1196.4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4000/3988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4212.6/4200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Physical length RT (mm)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1510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1510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4522.6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Structure (yoke)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length RT (mm)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1550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1550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4562.6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4562.6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419600"/>
            <a:ext cx="7239000" cy="14773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From 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following prototypes: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Different coil length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Same structure length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unique support structure is being designed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0" y="3657600"/>
            <a:ext cx="2362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1332" y="2912533"/>
            <a:ext cx="2827867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Map of the MQXFA</a:t>
            </a:r>
            <a:br>
              <a:rPr lang="en-US" dirty="0" smtClean="0"/>
            </a:br>
            <a:r>
              <a:rPr lang="en-US" dirty="0" smtClean="0"/>
              <a:t>structure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210" y="1143000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From MQXFS to MQXFA: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Shell arrangement ( ½ segment in the end)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Tooling cutouts and welding block cutouts dimensions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agnetic optimization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CAD Baseline model v0</a:t>
            </a: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 an accurate baseline model for BNL test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MQXFA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Shell segment length optimization =&gt; ANSYS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Analysis 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MQXFA01-02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Yoke and pads: thick laminations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MQXFA-03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Structure optimization based on first prototypes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Yoke thin laminations =&gt; pending validation in short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containment: stainless steel shell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MQXFA01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longitudinal positioning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C:\Helene\Conf_review_meetings\CM24\magnet_i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5094" r="28463" b="16762"/>
          <a:stretch/>
        </p:blipFill>
        <p:spPr bwMode="auto">
          <a:xfrm>
            <a:off x="6477000" y="990600"/>
            <a:ext cx="2503441" cy="17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Map of the MQXFA</a:t>
            </a:r>
            <a:br>
              <a:rPr lang="en-US" dirty="0" smtClean="0"/>
            </a:br>
            <a:r>
              <a:rPr lang="en-US" dirty="0" smtClean="0"/>
              <a:t>structure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210" y="1143000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From MQXFS to MQXFA: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Shell arrangement ( ½ segment in the end)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Tooling cutouts and welding block cutouts dimensions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agnetic optimization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CAD Baseline model v0</a:t>
            </a: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 an accurate baseline model for BNL test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MQXFA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Shell segment length optimization =&gt; ANSYS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Analysis 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MQXFA01-02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Yoke and pads: thick laminations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MQXFA-03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Structure optimization based on first prototypes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Yoke thin laminations =&gt; pending validation in short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LHe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containment: stainless steel shell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MQXFA01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Coil longitudinal positioning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C:\Helene\Conf_review_meetings\CM24\magnet_i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5094" r="28463" b="16762"/>
          <a:stretch/>
        </p:blipFill>
        <p:spPr bwMode="auto">
          <a:xfrm>
            <a:off x="6477000" y="990600"/>
            <a:ext cx="2503441" cy="17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model</a:t>
            </a:r>
            <a:endParaRPr lang="en-US" dirty="0"/>
          </a:p>
        </p:txBody>
      </p:sp>
      <p:pic>
        <p:nvPicPr>
          <p:cNvPr id="5" name="Picture 2" descr="C:\Helene\Magnets\Hilumi\MQXF\Mech\CAD\MQXFL\repicturewishlist\su-1002-5304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4209" r="7798" b="4187"/>
          <a:stretch/>
        </p:blipFill>
        <p:spPr bwMode="auto">
          <a:xfrm>
            <a:off x="1216742" y="1066800"/>
            <a:ext cx="2745658" cy="202038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8542" y="1051679"/>
            <a:ext cx="4933058" cy="31393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Baseline model of MQXFA01 (v0)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Splice box (MQXFS)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Endplate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Bolts on return end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Threaded endplate on lead 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Buffer between endplate and splice box (45 mm) to be reduced for compatibility with CERN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Overall length: 4962.7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Weight ~ 7000 kg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3" descr="C:\Helene\Magnets\Hilumi\MQXF\Mech\CAD\MQXFL\repicturewishlist\su-1002-5304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3655" r="4622" b="37340"/>
          <a:stretch/>
        </p:blipFill>
        <p:spPr bwMode="auto">
          <a:xfrm>
            <a:off x="204069" y="4267200"/>
            <a:ext cx="8787531" cy="1828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 descr="C:\Helene\Magnets\Hilumi\MQXF\Mech\CAD\MQXFL\repicturewishlist\su-1002-5304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2838809"/>
            <a:ext cx="2487478" cy="16095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model v0</a:t>
            </a:r>
            <a:br>
              <a:rPr lang="en-US" dirty="0" smtClean="0"/>
            </a:br>
            <a:r>
              <a:rPr lang="en-US" dirty="0" smtClean="0"/>
              <a:t>Based on v0</a:t>
            </a:r>
            <a:endParaRPr lang="en-US" dirty="0"/>
          </a:p>
        </p:txBody>
      </p:sp>
      <p:pic>
        <p:nvPicPr>
          <p:cNvPr id="1027" name="Picture 3" descr="C:\Helene\Magnets\Hilumi\MQXF\Mech\CAD\MQXFL\repicturewishlist\su-1002-5304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3655" r="4622" b="37340"/>
          <a:stretch/>
        </p:blipFill>
        <p:spPr bwMode="auto">
          <a:xfrm>
            <a:off x="245096" y="2127070"/>
            <a:ext cx="87875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Helene\Magnets\Hilumi\MQXF\Mech\CAD\MQXFL\repicturewishlist\su-1002-5304-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4330" r="7219" b="37971"/>
          <a:stretch/>
        </p:blipFill>
        <p:spPr bwMode="auto">
          <a:xfrm>
            <a:off x="141655" y="4309161"/>
            <a:ext cx="8877081" cy="17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584770" y="1524000"/>
            <a:ext cx="0" cy="415060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7647" y="1456841"/>
            <a:ext cx="15499" cy="421776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7606" y="1219200"/>
            <a:ext cx="0" cy="446831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75362" y="1219200"/>
            <a:ext cx="0" cy="445540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9000" y="1524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4563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3146" y="1752600"/>
            <a:ext cx="7631624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7606" y="1371600"/>
            <a:ext cx="8327756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3800" y="114906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4962.7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2827" y="579182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169.52 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821" y="571753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230.18 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76400" y="2438400"/>
            <a:ext cx="15240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28800" y="212707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911.8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Consistency with Q1/Q3</a:t>
            </a:r>
            <a:br>
              <a:rPr lang="en-US" dirty="0" smtClean="0"/>
            </a:br>
            <a:r>
              <a:rPr lang="en-US" dirty="0" smtClean="0"/>
              <a:t>CERN length requirements</a:t>
            </a:r>
            <a:endParaRPr lang="en-US" dirty="0"/>
          </a:p>
        </p:txBody>
      </p:sp>
      <p:pic>
        <p:nvPicPr>
          <p:cNvPr id="3074" name="Picture 2" descr="C:\Helene\Magnets\Hilumi\Project\Integration\length\2015_04_07_from_CERN\Q1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t="7041" r="21506"/>
          <a:stretch/>
        </p:blipFill>
        <p:spPr bwMode="auto">
          <a:xfrm>
            <a:off x="1447800" y="990600"/>
            <a:ext cx="6064361" cy="51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990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From P.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Fessia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and H.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Prin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297269"/>
            <a:ext cx="754380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Baseline v0 MQXFA dimensions consistent with Hi-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Lumi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LHC baseline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733550" y="4114800"/>
            <a:ext cx="552450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465493"/>
            <a:ext cx="1359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230.18 mm presently which can be reduced to 215.18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95725" y="4873823"/>
            <a:ext cx="191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Presently 169.52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mm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33875" y="4286250"/>
            <a:ext cx="304800" cy="58757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4612" y="1320575"/>
            <a:ext cx="395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black box: cold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 box: warm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Map of the MQXFA</a:t>
            </a:r>
            <a:br>
              <a:rPr lang="en-US" dirty="0" smtClean="0"/>
            </a:br>
            <a:r>
              <a:rPr lang="en-US" dirty="0" smtClean="0"/>
              <a:t>structure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210" y="1143000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From MQXFS to MQXFA: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Shell arrangement ( ½ segment in the end)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Tooling cutouts and welding block cutouts dimensions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agnetic optimization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CAD Baseline model v0</a:t>
            </a:r>
          </a:p>
          <a:p>
            <a:pPr marL="742950" lvl="1" indent="-285750">
              <a:buFont typeface="Symbol"/>
              <a:buChar char="Þ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Provide an accurate baseline model for BNL test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MQXFA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Shell segment length optimization =&gt; ANSYS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Analysis 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MQXFA-01-02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Yoke and pads: thick laminations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MQXFA-03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Structure optimization based on first prototypes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Yoke thin laminations =&gt; pending validation in short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LHe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containment: stainless steel shell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MQXFA01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longitudinal positioning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C:\Helene\Conf_review_meetings\CM24\magnet_is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5094" r="28463" b="16762"/>
          <a:stretch/>
        </p:blipFill>
        <p:spPr bwMode="auto">
          <a:xfrm>
            <a:off x="6477000" y="990600"/>
            <a:ext cx="2503441" cy="17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ANSYS model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32106"/>
            <a:ext cx="731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 CAD Baseline v0: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Preliminary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½ + 4 + ½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Shell length: 911.8 mm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ANSYS 3D model is ready for detailed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 Extensive parametric study from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Mariusz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Juchno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Required optimization and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MQXFA: Structure segment length / number of segments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Tolerance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MQXFA01: coil longitudinal position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Aligned with lead 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Centered with respect to the 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Decision based 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Stress distribution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Assembly (lead support…), field quality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t="11642" r="36162" b="9738"/>
          <a:stretch/>
        </p:blipFill>
        <p:spPr bwMode="auto">
          <a:xfrm>
            <a:off x="6062133" y="1208868"/>
            <a:ext cx="3081867" cy="36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94444" l="26722" r="68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4622" r="29263" b="4470"/>
          <a:stretch/>
        </p:blipFill>
        <p:spPr bwMode="auto">
          <a:xfrm>
            <a:off x="5676859" y="1066800"/>
            <a:ext cx="2238215" cy="322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 descr="C:\Helene\Magnets\Hilumi\MQXF\Mech\CAD\MQXFL\repicturewishlist\su-1002-5304-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7680" r="7219" b="42523"/>
          <a:stretch/>
        </p:blipFill>
        <p:spPr bwMode="auto">
          <a:xfrm>
            <a:off x="2088189" y="5172559"/>
            <a:ext cx="6948821" cy="9996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1073</Words>
  <Application>Microsoft Office PowerPoint</Application>
  <PresentationFormat>On-screen Show (4:3)</PresentationFormat>
  <Paragraphs>307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MQXFA prototypes Structure and Plan</vt:lpstr>
      <vt:lpstr>Overview of the MQXF family Short and Long models and prototypes</vt:lpstr>
      <vt:lpstr>Road Map of the MQXFA structure development</vt:lpstr>
      <vt:lpstr>Road Map of the MQXFA structure development</vt:lpstr>
      <vt:lpstr>Solid model</vt:lpstr>
      <vt:lpstr>Baseline model v0 Based on v0</vt:lpstr>
      <vt:lpstr>Consistency with Q1/Q3 CERN length requirements</vt:lpstr>
      <vt:lpstr>Road Map of the MQXFA structure development</vt:lpstr>
      <vt:lpstr>ANSYS model status</vt:lpstr>
      <vt:lpstr>Road Map of the MQXFA structure development</vt:lpstr>
      <vt:lpstr>Proposal for Thin Lamination  and LHe vessel implementation</vt:lpstr>
      <vt:lpstr>Assembly and tooling preparation</vt:lpstr>
      <vt:lpstr>Coil-pack Insertion </vt:lpstr>
      <vt:lpstr>Long structure specific  tooling and assembly processes</vt:lpstr>
      <vt:lpstr>MQXFL1 schedule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117</cp:revision>
  <dcterms:created xsi:type="dcterms:W3CDTF">2010-03-31T20:55:33Z</dcterms:created>
  <dcterms:modified xsi:type="dcterms:W3CDTF">2015-05-19T22:02:04Z</dcterms:modified>
</cp:coreProperties>
</file>