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1" r:id="rId2"/>
    <p:sldId id="299" r:id="rId3"/>
    <p:sldId id="420" r:id="rId4"/>
    <p:sldId id="457" r:id="rId5"/>
    <p:sldId id="472" r:id="rId6"/>
    <p:sldId id="460" r:id="rId7"/>
    <p:sldId id="461" r:id="rId8"/>
    <p:sldId id="462" r:id="rId9"/>
    <p:sldId id="464" r:id="rId10"/>
    <p:sldId id="467" r:id="rId11"/>
    <p:sldId id="470" r:id="rId12"/>
    <p:sldId id="468" r:id="rId13"/>
    <p:sldId id="463" r:id="rId14"/>
    <p:sldId id="459" r:id="rId15"/>
    <p:sldId id="458" r:id="rId16"/>
    <p:sldId id="471" r:id="rId17"/>
    <p:sldId id="475" r:id="rId18"/>
    <p:sldId id="476" r:id="rId19"/>
    <p:sldId id="477" r:id="rId20"/>
    <p:sldId id="478" r:id="rId21"/>
    <p:sldId id="473" r:id="rId22"/>
    <p:sldId id="448" r:id="rId23"/>
    <p:sldId id="474" r:id="rId24"/>
    <p:sldId id="438" r:id="rId25"/>
    <p:sldId id="445" r:id="rId26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B4964F4-95A2-4513-A52D-CBD6B6874722}" type="datetimeFigureOut">
              <a:rPr lang="en-US" altLang="en-US"/>
              <a:pPr/>
              <a:t>11/05/15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978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998A953-6805-43F7-9C0A-A2A676381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41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09E522-D99E-48A1-AB6F-8B6DD8B0A5AE}" type="datetimeFigureOut">
              <a:rPr lang="en-US" altLang="en-US"/>
              <a:pPr/>
              <a:t>11/05/15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90068"/>
            <a:ext cx="5435600" cy="4442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978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6E7168-3082-4B6A-814B-182DD6998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37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Paolo </a:t>
            </a:r>
            <a:r>
              <a:rPr lang="en-US" dirty="0" err="1" smtClean="0"/>
              <a:t>Ferracin</a:t>
            </a:r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9EFA40-7D51-4ACA-BB73-71FED6D8BBD2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400800" y="6324600"/>
            <a:ext cx="1679575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9092EA-28DC-4803-9B41-148EAD92A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5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2CA9-A4F4-4576-9D82-7262A203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0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E1DD2-BE04-4F33-B33A-850E3EA8D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5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525" y="2181225"/>
            <a:ext cx="25209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6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A88-B34B-4506-855D-C45213C5325E}" type="datetime1">
              <a:rPr lang="en-GB" smtClean="0"/>
              <a:t>11/05/15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F. Lackner; F. Savary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1BD-E53F-435A-A6D7-5F6197A76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324600"/>
            <a:ext cx="1755775" cy="381000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41910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86EF5C8E-8DED-47F6-89EA-F95E281B7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0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1FF9-836B-4737-8BD0-D5DEEF5A6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4600" y="6335713"/>
            <a:ext cx="1755775" cy="369887"/>
          </a:xfrm>
        </p:spPr>
        <p:txBody>
          <a:bodyPr/>
          <a:lstStyle>
            <a:lvl1pPr algn="l">
              <a:defRPr sz="13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4405A89-5F6E-4000-B3A1-BCA578743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9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ACACC-8F85-4662-95BC-FEA323745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C3903-6493-49A8-824B-FA6D10BE6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EE03-00BE-4E2A-87FF-EA0A8271C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5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056E-B74C-4A04-B8DE-EA6C888C3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B6CA9-0C2D-48AC-A14C-1A32E3157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6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367463"/>
            <a:ext cx="1603375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324CEF2-5C28-4606-92D9-DAA1E7D1C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6" name="Picture 30" descr="USLARP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1" descr="USLARP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\\cern.ch\dfs\Users\j\jmunozga\Documents\My Pictures\logo-60years-cern\LOGO-60YEARS-CERN\LOGO-60-PNG\co-branding\small\LOGO-60-CERN-cobranding-small.pn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6275388"/>
            <a:ext cx="466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41" r:id="rId1"/>
    <p:sldLayoutId id="2147486842" r:id="rId2"/>
    <p:sldLayoutId id="2147486833" r:id="rId3"/>
    <p:sldLayoutId id="2147486843" r:id="rId4"/>
    <p:sldLayoutId id="2147486834" r:id="rId5"/>
    <p:sldLayoutId id="2147486835" r:id="rId6"/>
    <p:sldLayoutId id="2147486836" r:id="rId7"/>
    <p:sldLayoutId id="2147486837" r:id="rId8"/>
    <p:sldLayoutId id="2147486838" r:id="rId9"/>
    <p:sldLayoutId id="2147486839" r:id="rId10"/>
    <p:sldLayoutId id="2147486840" r:id="rId11"/>
    <p:sldLayoutId id="2147486844" r:id="rId12"/>
    <p:sldLayoutId id="214748684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OC2TNwvGZM" TargetMode="External"/><Relationship Id="rId3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Curing steps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4571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altLang="en-US" sz="6400" dirty="0" smtClean="0">
                <a:ea typeface="ＭＳ Ｐゴシック" pitchFamily="34" charset="-128"/>
              </a:rPr>
              <a:t> Mounting of coil for curing of the Inner layer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64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752600" cy="24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976" y="3962400"/>
            <a:ext cx="2011024" cy="21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372107" cy="40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001512" cy="21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7800" y="59436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Philipp </a:t>
            </a:r>
            <a:r>
              <a:rPr lang="en-US" sz="900" dirty="0" err="1" smtClean="0">
                <a:solidFill>
                  <a:schemeClr val="tx2"/>
                </a:solidFill>
              </a:rPr>
              <a:t>Revilak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2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err="1" smtClean="0">
                <a:ea typeface="ＭＳ Ｐゴシック" pitchFamily="34" charset="-128"/>
              </a:rPr>
              <a:t>Winding</a:t>
            </a:r>
            <a:r>
              <a:rPr lang="fr-FR" altLang="en-US" dirty="0" smtClean="0">
                <a:ea typeface="ＭＳ Ｐゴシック" pitchFamily="34" charset="-128"/>
              </a:rPr>
              <a:t> and </a:t>
            </a:r>
            <a:r>
              <a:rPr lang="fr-FR" altLang="en-US" dirty="0" err="1" smtClean="0">
                <a:ea typeface="ＭＳ Ｐゴシック" pitchFamily="34" charset="-128"/>
              </a:rPr>
              <a:t>Curing</a:t>
            </a:r>
            <a:r>
              <a:rPr lang="fr-FR" altLang="en-US" dirty="0" smtClean="0">
                <a:ea typeface="ＭＳ Ｐゴシック" pitchFamily="34" charset="-128"/>
              </a:rPr>
              <a:t>: </a:t>
            </a:r>
            <a:r>
              <a:rPr lang="fr-FR" altLang="en-US" dirty="0" err="1" smtClean="0">
                <a:ea typeface="ＭＳ Ｐゴシック" pitchFamily="34" charset="-128"/>
              </a:rPr>
              <a:t>Interlayer</a:t>
            </a:r>
            <a:r>
              <a:rPr lang="fr-FR" altLang="en-US" dirty="0" smtClean="0">
                <a:ea typeface="ＭＳ Ｐゴシック" pitchFamily="34" charset="-128"/>
              </a:rPr>
              <a:t> former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3809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altLang="en-US" sz="6400" dirty="0">
                <a:ea typeface="ＭＳ Ｐゴシック" pitchFamily="34" charset="-128"/>
              </a:rPr>
              <a:t>M</a:t>
            </a:r>
            <a:r>
              <a:rPr lang="en-GB" altLang="en-US" sz="6400" dirty="0" smtClean="0">
                <a:ea typeface="ＭＳ Ｐゴシック" pitchFamily="34" charset="-128"/>
              </a:rPr>
              <a:t>achined from thick-walled Aluminium pipe</a:t>
            </a:r>
            <a:endParaRPr lang="en-GB" altLang="en-US" sz="60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06" y="1676400"/>
            <a:ext cx="72151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5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 MQXFB </a:t>
            </a:r>
            <a:r>
              <a:rPr lang="fr-FR" altLang="en-US" dirty="0" err="1" smtClean="0">
                <a:ea typeface="ＭＳ Ｐゴシック" pitchFamily="34" charset="-128"/>
              </a:rPr>
              <a:t>curing</a:t>
            </a:r>
            <a:r>
              <a:rPr lang="fr-FR" altLang="en-US" dirty="0" smtClean="0">
                <a:ea typeface="ＭＳ Ｐゴシック" pitchFamily="34" charset="-128"/>
              </a:rPr>
              <a:t> </a:t>
            </a:r>
            <a:r>
              <a:rPr lang="fr-FR" altLang="en-US" dirty="0" err="1" smtClean="0">
                <a:ea typeface="ＭＳ Ｐゴシック" pitchFamily="34" charset="-128"/>
              </a:rPr>
              <a:t>mold</a:t>
            </a:r>
            <a:endParaRPr lang="fr-FR" altLang="en-US" dirty="0" smtClean="0">
              <a:ea typeface="ＭＳ Ｐゴシック" pitchFamily="34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8839200" cy="680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1400" dirty="0" smtClean="0">
                <a:ea typeface="ＭＳ Ｐゴシック" pitchFamily="34" charset="-128"/>
              </a:rPr>
              <a:t> Comparison curing tool short model and long prototype. Changes due to different requirements for the press at LMF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875370"/>
            <a:ext cx="17526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Baseplate press beam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82"/>
          <a:stretch/>
        </p:blipFill>
        <p:spPr>
          <a:xfrm>
            <a:off x="763839" y="1801970"/>
            <a:ext cx="3196722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2129710"/>
            <a:ext cx="4146483" cy="2673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722970"/>
            <a:ext cx="17526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Curing base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7502" y="4537223"/>
            <a:ext cx="112899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Vertical pushers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7702" y="1883489"/>
            <a:ext cx="112899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Oil heating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42460" y="1600200"/>
            <a:ext cx="124170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Resistive heating</a:t>
            </a:r>
            <a:endParaRPr lang="en-GB" sz="1000" dirty="0"/>
          </a:p>
        </p:txBody>
      </p:sp>
      <p:cxnSp>
        <p:nvCxnSpPr>
          <p:cNvPr id="7" name="Straight Arrow Connector 6"/>
          <p:cNvCxnSpPr>
            <a:stCxn id="19" idx="2"/>
          </p:cNvCxnSpPr>
          <p:nvPr/>
        </p:nvCxnSpPr>
        <p:spPr>
          <a:xfrm flipH="1">
            <a:off x="2057400" y="2129710"/>
            <a:ext cx="304800" cy="89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7086600" y="1846421"/>
            <a:ext cx="1176714" cy="528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080375" y="1830566"/>
            <a:ext cx="182939" cy="104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136497" y="4382950"/>
            <a:ext cx="654703" cy="277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1"/>
          </p:cNvCxnSpPr>
          <p:nvPr/>
        </p:nvCxnSpPr>
        <p:spPr>
          <a:xfrm flipH="1" flipV="1">
            <a:off x="3048000" y="4222262"/>
            <a:ext cx="959502" cy="43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0"/>
          </p:cNvCxnSpPr>
          <p:nvPr/>
        </p:nvCxnSpPr>
        <p:spPr>
          <a:xfrm flipV="1">
            <a:off x="1104900" y="4418170"/>
            <a:ext cx="4191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0"/>
          </p:cNvCxnSpPr>
          <p:nvPr/>
        </p:nvCxnSpPr>
        <p:spPr>
          <a:xfrm flipH="1" flipV="1">
            <a:off x="7315200" y="4646770"/>
            <a:ext cx="6477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4800" y="5029200"/>
            <a:ext cx="84582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altLang="en-US" sz="1400" dirty="0" smtClean="0">
                <a:ea typeface="ＭＳ Ｐゴシック" pitchFamily="34" charset="-128"/>
              </a:rPr>
              <a:t> Reasons for the design changes:</a:t>
            </a:r>
          </a:p>
          <a:p>
            <a:pPr lvl="1">
              <a:buFont typeface="Wingdings" charset="2"/>
              <a:buChar char="§"/>
            </a:pPr>
            <a:r>
              <a:rPr lang="en-GB" altLang="en-US" sz="1400" dirty="0" smtClean="0">
                <a:ea typeface="ＭＳ Ｐゴシック" pitchFamily="34" charset="-128"/>
              </a:rPr>
              <a:t>Limitations in the available volume of the curing press (Limitation in outer boundaries of the </a:t>
            </a:r>
            <a:r>
              <a:rPr lang="en-GB" altLang="en-US" sz="1400" dirty="0" err="1" smtClean="0">
                <a:ea typeface="ＭＳ Ｐゴシック" pitchFamily="34" charset="-128"/>
              </a:rPr>
              <a:t>carcan</a:t>
            </a:r>
            <a:r>
              <a:rPr lang="en-GB" altLang="en-US" sz="1400" dirty="0" smtClean="0">
                <a:ea typeface="ＭＳ Ｐゴシック" pitchFamily="34" charset="-128"/>
              </a:rPr>
              <a:t>)</a:t>
            </a:r>
          </a:p>
          <a:p>
            <a:pPr lvl="1">
              <a:buFont typeface="Wingdings" charset="2"/>
              <a:buChar char="§"/>
            </a:pPr>
            <a:r>
              <a:rPr lang="en-GB" altLang="en-US" sz="1400" dirty="0" smtClean="0">
                <a:ea typeface="ＭＳ Ｐゴシック" pitchFamily="34" charset="-128"/>
              </a:rPr>
              <a:t>Keeping compatibility of the curing press to the other magnet types to be produced</a:t>
            </a:r>
          </a:p>
          <a:p>
            <a:pPr lvl="1">
              <a:buFont typeface="Wingdings" charset="2"/>
              <a:buChar char="§"/>
            </a:pPr>
            <a:r>
              <a:rPr lang="en-GB" altLang="en-US" sz="1400" dirty="0" smtClean="0">
                <a:ea typeface="ＭＳ Ｐゴシック" pitchFamily="34" charset="-128"/>
              </a:rPr>
              <a:t>Requirements for the stability of the winding mandrel for a 8m long coil</a:t>
            </a:r>
          </a:p>
        </p:txBody>
      </p:sp>
    </p:spTree>
    <p:extLst>
      <p:ext uri="{BB962C8B-B14F-4D97-AF65-F5344CB8AC3E}">
        <p14:creationId xmlns:p14="http://schemas.microsoft.com/office/powerpoint/2010/main" val="97451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Curing</a:t>
            </a:r>
            <a:r>
              <a:rPr lang="fr-CH" dirty="0" smtClean="0"/>
              <a:t> </a:t>
            </a:r>
            <a:r>
              <a:rPr lang="fr-CH" dirty="0" err="1" smtClean="0"/>
              <a:t>press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88721"/>
            <a:ext cx="4386318" cy="2480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964453"/>
            <a:ext cx="4376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srgbClr val="1F497D"/>
                </a:solidFill>
              </a:rPr>
              <a:t>Hydraulic</a:t>
            </a:r>
            <a:r>
              <a:rPr lang="fr-CH" dirty="0" smtClean="0">
                <a:solidFill>
                  <a:srgbClr val="1F497D"/>
                </a:solidFill>
              </a:rPr>
              <a:t> </a:t>
            </a:r>
            <a:r>
              <a:rPr lang="fr-CH" dirty="0" err="1" smtClean="0">
                <a:solidFill>
                  <a:srgbClr val="1F497D"/>
                </a:solidFill>
              </a:rPr>
              <a:t>sectoring</a:t>
            </a:r>
            <a:r>
              <a:rPr lang="fr-CH" dirty="0" smtClean="0">
                <a:solidFill>
                  <a:srgbClr val="1F497D"/>
                </a:solidFill>
              </a:rPr>
              <a:t> </a:t>
            </a:r>
            <a:r>
              <a:rPr lang="fr-CH" dirty="0" err="1" smtClean="0">
                <a:solidFill>
                  <a:srgbClr val="1F497D"/>
                </a:solidFill>
              </a:rPr>
              <a:t>was</a:t>
            </a:r>
            <a:r>
              <a:rPr lang="fr-CH" dirty="0" smtClean="0">
                <a:solidFill>
                  <a:srgbClr val="1F497D"/>
                </a:solidFill>
              </a:rPr>
              <a:t> </a:t>
            </a:r>
            <a:r>
              <a:rPr lang="fr-CH" dirty="0" err="1" smtClean="0">
                <a:solidFill>
                  <a:srgbClr val="1F497D"/>
                </a:solidFill>
              </a:rPr>
              <a:t>finalized</a:t>
            </a:r>
            <a:r>
              <a:rPr lang="fr-CH" dirty="0" smtClean="0">
                <a:solidFill>
                  <a:srgbClr val="1F497D"/>
                </a:solidFill>
              </a:rPr>
              <a:t> for full compatibility </a:t>
            </a:r>
            <a:r>
              <a:rPr lang="fr-CH" dirty="0" err="1" smtClean="0">
                <a:solidFill>
                  <a:srgbClr val="1F497D"/>
                </a:solidFill>
              </a:rPr>
              <a:t>with</a:t>
            </a:r>
            <a:r>
              <a:rPr lang="fr-CH" dirty="0" smtClean="0">
                <a:solidFill>
                  <a:srgbClr val="1F497D"/>
                </a:solidFill>
              </a:rPr>
              <a:t> QXF and 11T </a:t>
            </a:r>
            <a:r>
              <a:rPr lang="fr-CH" dirty="0" err="1" smtClean="0">
                <a:solidFill>
                  <a:srgbClr val="1F497D"/>
                </a:solidFill>
              </a:rPr>
              <a:t>coil</a:t>
            </a:r>
            <a:r>
              <a:rPr lang="fr-CH" dirty="0" smtClean="0">
                <a:solidFill>
                  <a:srgbClr val="1F497D"/>
                </a:solidFill>
              </a:rPr>
              <a:t>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>
              <a:solidFill>
                <a:srgbClr val="1F497D"/>
              </a:solidFill>
            </a:endParaRPr>
          </a:p>
          <a:p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294" y="1354479"/>
            <a:ext cx="3495906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3900" y="3948578"/>
            <a:ext cx="4376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rgbClr val="1F497D"/>
                </a:solidFill>
              </a:rPr>
              <a:t>New rotation table </a:t>
            </a:r>
            <a:r>
              <a:rPr lang="fr-CH" dirty="0" err="1" smtClean="0">
                <a:solidFill>
                  <a:srgbClr val="1F497D"/>
                </a:solidFill>
              </a:rPr>
              <a:t>received</a:t>
            </a:r>
            <a:r>
              <a:rPr lang="fr-CH" dirty="0" smtClean="0">
                <a:solidFill>
                  <a:srgbClr val="1F497D"/>
                </a:solidFill>
              </a:rPr>
              <a:t> and </a:t>
            </a:r>
            <a:r>
              <a:rPr lang="fr-CH" dirty="0" err="1" smtClean="0">
                <a:solidFill>
                  <a:srgbClr val="1F497D"/>
                </a:solidFill>
              </a:rPr>
              <a:t>installed</a:t>
            </a:r>
            <a:r>
              <a:rPr lang="fr-CH" dirty="0" smtClean="0">
                <a:solidFill>
                  <a:srgbClr val="1F497D"/>
                </a:solidFill>
              </a:rPr>
              <a:t> </a:t>
            </a:r>
            <a:r>
              <a:rPr lang="fr-CH" dirty="0" err="1" smtClean="0">
                <a:solidFill>
                  <a:srgbClr val="1F497D"/>
                </a:solidFill>
              </a:rPr>
              <a:t>inside</a:t>
            </a:r>
            <a:r>
              <a:rPr lang="fr-CH" dirty="0" smtClean="0">
                <a:solidFill>
                  <a:srgbClr val="1F497D"/>
                </a:solidFill>
              </a:rPr>
              <a:t> the </a:t>
            </a:r>
            <a:r>
              <a:rPr lang="fr-CH" dirty="0" err="1" smtClean="0">
                <a:solidFill>
                  <a:srgbClr val="1F497D"/>
                </a:solidFill>
              </a:rPr>
              <a:t>winding</a:t>
            </a:r>
            <a:r>
              <a:rPr lang="fr-CH" dirty="0" smtClean="0">
                <a:solidFill>
                  <a:srgbClr val="1F497D"/>
                </a:solidFill>
              </a:rPr>
              <a:t> house in May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>
              <a:solidFill>
                <a:srgbClr val="1F497D"/>
              </a:solidFill>
            </a:endParaRPr>
          </a:p>
          <a:p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6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LMF - Reaction furnace for 11T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5410200"/>
            <a:ext cx="883920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Fully operational according technical requirements. Final acceptance test was performed in December 2014. Several heat treatments were already performed in 2015. First copper based 11T coil reacted in April 2015.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34" y="1215416"/>
            <a:ext cx="3140333" cy="2503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817" y="1240258"/>
            <a:ext cx="4985095" cy="26598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3834" y="3900072"/>
            <a:ext cx="3506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>
                <a:solidFill>
                  <a:srgbClr val="1F497D"/>
                </a:solidFill>
              </a:rPr>
              <a:t>Length</a:t>
            </a:r>
            <a:r>
              <a:rPr lang="fr-CH" sz="1200" dirty="0" smtClean="0">
                <a:solidFill>
                  <a:srgbClr val="1F497D"/>
                </a:solidFill>
              </a:rPr>
              <a:t>: 6.5 m</a:t>
            </a:r>
          </a:p>
          <a:p>
            <a:r>
              <a:rPr lang="fr-CH" sz="1200" dirty="0" smtClean="0">
                <a:solidFill>
                  <a:srgbClr val="1F497D"/>
                </a:solidFill>
              </a:rPr>
              <a:t>Cross-section: 0.5 x 0.6 m</a:t>
            </a:r>
          </a:p>
          <a:p>
            <a:r>
              <a:rPr lang="fr-CH" sz="1200" dirty="0" err="1" smtClean="0">
                <a:solidFill>
                  <a:srgbClr val="1F497D"/>
                </a:solidFill>
              </a:rPr>
              <a:t>Inert</a:t>
            </a:r>
            <a:r>
              <a:rPr lang="fr-CH" sz="1200" dirty="0" smtClean="0">
                <a:solidFill>
                  <a:srgbClr val="1F497D"/>
                </a:solidFill>
              </a:rPr>
              <a:t> </a:t>
            </a:r>
            <a:r>
              <a:rPr lang="fr-CH" sz="1200" dirty="0" err="1" smtClean="0">
                <a:solidFill>
                  <a:srgbClr val="1F497D"/>
                </a:solidFill>
              </a:rPr>
              <a:t>gas</a:t>
            </a:r>
            <a:r>
              <a:rPr lang="fr-CH" sz="1200" dirty="0" smtClean="0">
                <a:solidFill>
                  <a:srgbClr val="1F497D"/>
                </a:solidFill>
              </a:rPr>
              <a:t>: Ar</a:t>
            </a:r>
          </a:p>
          <a:p>
            <a:r>
              <a:rPr lang="fr-CH" sz="1200" dirty="0" smtClean="0">
                <a:solidFill>
                  <a:srgbClr val="1F497D"/>
                </a:solidFill>
              </a:rPr>
              <a:t>Recirculation fans: 2</a:t>
            </a:r>
          </a:p>
          <a:p>
            <a:r>
              <a:rPr lang="fr-CH" sz="1200" dirty="0" err="1" smtClean="0">
                <a:solidFill>
                  <a:srgbClr val="1F497D"/>
                </a:solidFill>
              </a:rPr>
              <a:t>Heating</a:t>
            </a:r>
            <a:r>
              <a:rPr lang="fr-CH" sz="1200" dirty="0" smtClean="0">
                <a:solidFill>
                  <a:srgbClr val="1F497D"/>
                </a:solidFill>
              </a:rPr>
              <a:t> zones: 5</a:t>
            </a:r>
          </a:p>
          <a:p>
            <a:r>
              <a:rPr lang="fr-CH" sz="1200" dirty="0" smtClean="0">
                <a:solidFill>
                  <a:srgbClr val="1F497D"/>
                </a:solidFill>
              </a:rPr>
              <a:t>Max. </a:t>
            </a:r>
            <a:r>
              <a:rPr lang="fr-CH" sz="1200" dirty="0" err="1" smtClean="0">
                <a:solidFill>
                  <a:srgbClr val="1F497D"/>
                </a:solidFill>
              </a:rPr>
              <a:t>heating</a:t>
            </a:r>
            <a:r>
              <a:rPr lang="fr-CH" sz="1200" dirty="0" smtClean="0">
                <a:solidFill>
                  <a:srgbClr val="1F497D"/>
                </a:solidFill>
              </a:rPr>
              <a:t> power: 350 kW</a:t>
            </a:r>
          </a:p>
          <a:p>
            <a:r>
              <a:rPr lang="fr-CH" sz="1200" dirty="0" smtClean="0">
                <a:solidFill>
                  <a:srgbClr val="1F497D"/>
                </a:solidFill>
              </a:rPr>
              <a:t>Max. operating </a:t>
            </a:r>
            <a:r>
              <a:rPr lang="fr-CH" sz="1200" dirty="0" err="1" smtClean="0">
                <a:solidFill>
                  <a:srgbClr val="1F497D"/>
                </a:solidFill>
              </a:rPr>
              <a:t>temperature</a:t>
            </a:r>
            <a:r>
              <a:rPr lang="fr-CH" sz="1200" dirty="0" smtClean="0">
                <a:solidFill>
                  <a:srgbClr val="1F497D"/>
                </a:solidFill>
              </a:rPr>
              <a:t>: 900°C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670" y="4030720"/>
            <a:ext cx="2822853" cy="11845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62357" y="4073530"/>
            <a:ext cx="2589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F497D"/>
                </a:solidFill>
                <a:latin typeface="+mn-lt"/>
              </a:rPr>
              <a:t>Measured temperature homogeneities during the heat cycles at</a:t>
            </a:r>
          </a:p>
          <a:p>
            <a:r>
              <a:rPr lang="en-GB" sz="1200" dirty="0">
                <a:solidFill>
                  <a:srgbClr val="1F497D"/>
                </a:solidFill>
                <a:latin typeface="+mn-lt"/>
              </a:rPr>
              <a:t>CERN inside the dummy mass, neglecting the thermocouple number 30.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0" y="3900072"/>
            <a:ext cx="5561634" cy="141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9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LMF - Reaction furnace QXF - Specification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68050"/>
            <a:ext cx="5839276" cy="2234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343" y="1213154"/>
            <a:ext cx="8217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  <a:latin typeface="+mn-lt"/>
              </a:rPr>
              <a:t>Contract launched in April 2015 – Operational in March 2016</a:t>
            </a:r>
          </a:p>
          <a:p>
            <a:endParaRPr lang="en-US" sz="1600" dirty="0" smtClean="0">
              <a:solidFill>
                <a:srgbClr val="1F497D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497D"/>
                </a:solidFill>
                <a:latin typeface="+mn-lt"/>
              </a:rPr>
              <a:t>Plateaus 210°C; 400°C; 665°C; +-</a:t>
            </a: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3°C</a:t>
            </a:r>
            <a:endParaRPr lang="en-US" sz="1600" dirty="0">
              <a:solidFill>
                <a:srgbClr val="1F497D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1F497D"/>
                </a:solidFill>
                <a:latin typeface="+mn-lt"/>
              </a:rPr>
              <a:t>Heated length Ø1 </a:t>
            </a:r>
            <a:r>
              <a:rPr lang="en-GB" sz="1600" dirty="0">
                <a:solidFill>
                  <a:srgbClr val="1F497D"/>
                </a:solidFill>
                <a:latin typeface="+mn-lt"/>
              </a:rPr>
              <a:t>m; l 10,5 m; 700 kg/m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1F497D"/>
                </a:solidFill>
                <a:latin typeface="+mn-lt"/>
              </a:rPr>
              <a:t>Width </a:t>
            </a:r>
            <a:r>
              <a:rPr lang="pt-BR" sz="1600" dirty="0">
                <a:solidFill>
                  <a:srgbClr val="1F497D"/>
                </a:solidFill>
                <a:latin typeface="+mn-lt"/>
              </a:rPr>
              <a:t>&lt; 4 m; l &lt; 30 m; h&lt; 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40 </a:t>
            </a:r>
            <a:r>
              <a:rPr lang="en-US" sz="1600" dirty="0">
                <a:solidFill>
                  <a:srgbClr val="1F497D"/>
                </a:solidFill>
                <a:latin typeface="+mn-lt"/>
              </a:rPr>
              <a:t>probe </a:t>
            </a: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TCs</a:t>
            </a:r>
            <a:endParaRPr lang="en-US" sz="1600" dirty="0">
              <a:solidFill>
                <a:srgbClr val="1F497D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Evacuation at RT to 10</a:t>
            </a:r>
            <a:r>
              <a:rPr lang="pt-BR" sz="1600" baseline="30000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mbar; 700 </a:t>
            </a:r>
            <a:r>
              <a:rPr lang="pt-BR" sz="1600" dirty="0" smtClean="0">
                <a:solidFill>
                  <a:srgbClr val="FF0000"/>
                </a:solidFill>
                <a:latin typeface="+mn-lt"/>
              </a:rPr>
              <a:t>l/s (new in comparison to existing furnaces)</a:t>
            </a:r>
            <a:endParaRPr lang="pt-BR" sz="160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Loading and unloading automatic 20mm/s</a:t>
            </a:r>
            <a:r>
              <a:rPr lang="en-US" sz="1600" baseline="30000" dirty="0" smtClean="0">
                <a:solidFill>
                  <a:srgbClr val="1F497D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, </a:t>
            </a:r>
            <a:r>
              <a:rPr lang="en-US" sz="1600" dirty="0">
                <a:solidFill>
                  <a:srgbClr val="1F497D"/>
                </a:solidFill>
                <a:latin typeface="+mn-lt"/>
              </a:rPr>
              <a:t>0,5 mm/m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1F497D"/>
                </a:solidFill>
                <a:latin typeface="+mn-lt"/>
              </a:rPr>
              <a:t>Oxygen reduction in </a:t>
            </a:r>
            <a:r>
              <a:rPr lang="en-GB" sz="1600" dirty="0">
                <a:solidFill>
                  <a:srgbClr val="1F497D"/>
                </a:solidFill>
                <a:latin typeface="+mn-lt"/>
              </a:rPr>
              <a:t>&lt; 10 h, 1 ppm </a:t>
            </a:r>
            <a:r>
              <a:rPr lang="en-GB" sz="1600" dirty="0" smtClean="0">
                <a:solidFill>
                  <a:srgbClr val="1F497D"/>
                </a:solidFill>
                <a:latin typeface="+mn-lt"/>
              </a:rPr>
              <a:t>including detection</a:t>
            </a:r>
            <a:endParaRPr lang="en-GB" sz="1600" dirty="0">
              <a:solidFill>
                <a:srgbClr val="1F497D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n-lt"/>
              </a:rPr>
              <a:t>Heat treatment start oxygen level &lt; </a:t>
            </a:r>
            <a:r>
              <a:rPr lang="en-US" sz="1600" dirty="0">
                <a:solidFill>
                  <a:srgbClr val="1F497D"/>
                </a:solidFill>
                <a:latin typeface="+mn-lt"/>
              </a:rPr>
              <a:t>10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+mn-lt"/>
              </a:rPr>
              <a:t>52 weeks delivery</a:t>
            </a:r>
            <a:endParaRPr lang="en-US" sz="16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87236" y="2536692"/>
            <a:ext cx="22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n-lt"/>
              </a:rPr>
              <a:t>Technical Specification</a:t>
            </a:r>
            <a:endParaRPr lang="en-US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2" y="5176911"/>
            <a:ext cx="3121840" cy="3147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3077" y="4662792"/>
            <a:ext cx="13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Main criteria:</a:t>
            </a:r>
            <a:endParaRPr lang="en-US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8674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Friedrich </a:t>
            </a:r>
            <a:r>
              <a:rPr lang="en-US" sz="900" dirty="0" err="1" smtClean="0">
                <a:solidFill>
                  <a:schemeClr val="tx2"/>
                </a:solidFill>
              </a:rPr>
              <a:t>Lakner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Impregnation tank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2" descr="C:\Users\rgauthie\AppData\Local\Microsoft\Windows\Temporary Internet Files\Content.Outlook\2NTCP2X0\Captur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599" y="1143000"/>
            <a:ext cx="4624697" cy="25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cern.ch\dfs\Users\r\rgauthie\Desktop\Telstar intervention\IMG_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62200" cy="39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cern.ch\dfs\Users\r\rgauthie\Desktop\Telstar intervention\IMG_4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cern.ch\dfs\Users\r\rgauthie\Desktop\Telstar intervention\IMG_401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1604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6400" y="49530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The new impregnation system produced by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Elytt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will be delivered and commissioned at CERN in June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85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ea typeface="ＭＳ Ｐゴシック" pitchFamily="34" charset="-128"/>
              </a:rPr>
              <a:t>Outline:</a:t>
            </a:r>
          </a:p>
          <a:p>
            <a:pPr lvl="1"/>
            <a:r>
              <a:rPr lang="en-GB" altLang="en-US" sz="1800" dirty="0" smtClean="0">
                <a:ea typeface="ＭＳ Ｐゴシック" pitchFamily="34" charset="-128"/>
              </a:rPr>
              <a:t>81 mandrel blocks</a:t>
            </a:r>
          </a:p>
          <a:p>
            <a:pPr lvl="1"/>
            <a:r>
              <a:rPr lang="en-GB" altLang="en-US" sz="1800" dirty="0" smtClean="0">
                <a:ea typeface="ＭＳ Ｐゴシック" pitchFamily="34" charset="-128"/>
              </a:rPr>
              <a:t>81 form blocks</a:t>
            </a:r>
          </a:p>
          <a:p>
            <a:pPr lvl="1"/>
            <a:r>
              <a:rPr lang="en-GB" altLang="en-US" sz="1800" dirty="0" smtClean="0">
                <a:ea typeface="ＭＳ Ｐゴシック" pitchFamily="34" charset="-128"/>
              </a:rPr>
              <a:t>162 M20 silver plated screws</a:t>
            </a:r>
          </a:p>
          <a:p>
            <a:pPr lvl="1"/>
            <a:r>
              <a:rPr lang="en-GB" altLang="en-US" sz="1800" dirty="0" smtClean="0">
                <a:ea typeface="ＭＳ Ｐゴシック" pitchFamily="34" charset="-128"/>
              </a:rPr>
              <a:t>Total weight: around 4100kg</a:t>
            </a:r>
          </a:p>
          <a:p>
            <a:endParaRPr lang="en-GB" altLang="en-US" sz="24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700" y="3124200"/>
            <a:ext cx="9039231" cy="917377"/>
            <a:chOff x="12700" y="3124200"/>
            <a:chExt cx="9039231" cy="917377"/>
          </a:xfrm>
        </p:grpSpPr>
        <p:pic>
          <p:nvPicPr>
            <p:cNvPr id="8" name="Picture 3" descr="C:\_DATA\Data\TRAVAIL\CERN\JUA N\Vues 3D Moules R&amp;I 2105-04-30\Reaction Vue de Cote.bmp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968" b="38447"/>
            <a:stretch/>
          </p:blipFill>
          <p:spPr bwMode="auto">
            <a:xfrm>
              <a:off x="12700" y="3124200"/>
              <a:ext cx="9039231" cy="39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necteur droit avec flèche 2"/>
            <p:cNvCxnSpPr/>
            <p:nvPr/>
          </p:nvCxnSpPr>
          <p:spPr>
            <a:xfrm>
              <a:off x="152400" y="3657600"/>
              <a:ext cx="86868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5"/>
            <p:cNvSpPr txBox="1"/>
            <p:nvPr/>
          </p:nvSpPr>
          <p:spPr>
            <a:xfrm>
              <a:off x="3886200" y="3733800"/>
              <a:ext cx="880369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7857mm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4" descr="C:\_DATA\Data\TRAVAIL\CERN\JUA N\Vues 3D Moules R&amp;I 2105-04-30\Reaction Vue 3D Iso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66" b="14952"/>
          <a:stretch/>
        </p:blipFill>
        <p:spPr bwMode="auto">
          <a:xfrm>
            <a:off x="5334000" y="1295400"/>
            <a:ext cx="3352800" cy="18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1910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ea typeface="ＭＳ Ｐゴシック" pitchFamily="34" charset="-128"/>
              </a:rPr>
              <a:t>Design mainly based on LARP design: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Cavity unchanged, same shimming as short coils.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Longer form blocks and mandrel blocks: 97mm instead of 49.6mm,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Light modifications for handling and EHS purposes.</a:t>
            </a:r>
          </a:p>
          <a:p>
            <a:pPr lvl="1"/>
            <a:endParaRPr lang="en-GB" altLang="en-US" sz="1400" dirty="0" smtClean="0">
              <a:ea typeface="ＭＳ Ｐゴシック" pitchFamily="34" charset="-128"/>
            </a:endParaRPr>
          </a:p>
          <a:p>
            <a:r>
              <a:rPr lang="en-GB" altLang="en-US" sz="1800" dirty="0" smtClean="0">
                <a:ea typeface="ＭＳ Ｐゴシック" pitchFamily="34" charset="-128"/>
              </a:rPr>
              <a:t>Fixture is designed to be tight if needed, but it can be used open as reaction retort has vacuum capabilities.</a:t>
            </a: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pic>
        <p:nvPicPr>
          <p:cNvPr id="15" name="Picture 2" descr="C:\_DATA\Data\TRAVAIL\CERN\JUA N\Vues 3D Moules R&amp;I 2105-04-30\Reaction Vue de Face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599" y="3810000"/>
            <a:ext cx="30227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24600" y="59436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Vincent </a:t>
            </a:r>
            <a:r>
              <a:rPr lang="en-US" sz="900" dirty="0" err="1" smtClean="0">
                <a:solidFill>
                  <a:schemeClr val="tx2"/>
                </a:solidFill>
              </a:rPr>
              <a:t>Letellier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8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06963"/>
          </a:xfrm>
        </p:spPr>
        <p:txBody>
          <a:bodyPr>
            <a:normAutofit/>
          </a:bodyPr>
          <a:lstStyle/>
          <a:p>
            <a:r>
              <a:rPr lang="en-GB" altLang="en-US" sz="1800" dirty="0" smtClean="0">
                <a:ea typeface="ＭＳ Ｐゴシック" pitchFamily="34" charset="-128"/>
              </a:rPr>
              <a:t>Integration of VAMAS in the fixture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6 possible VAMAS on Leads end,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4 possible VAMAS on return end.</a:t>
            </a: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r>
              <a:rPr lang="en-GB" altLang="en-US" sz="1800" dirty="0" smtClean="0">
                <a:ea typeface="ＭＳ Ｐゴシック" pitchFamily="34" charset="-128"/>
              </a:rPr>
              <a:t>8 blocks with coil </a:t>
            </a:r>
            <a:r>
              <a:rPr lang="en-GB" altLang="en-US" sz="1800" dirty="0" err="1" smtClean="0">
                <a:ea typeface="ＭＳ Ｐゴシック" pitchFamily="34" charset="-128"/>
              </a:rPr>
              <a:t>centering</a:t>
            </a:r>
            <a:r>
              <a:rPr lang="en-GB" altLang="en-US" sz="1800" dirty="0" smtClean="0">
                <a:ea typeface="ＭＳ Ｐゴシック" pitchFamily="34" charset="-128"/>
              </a:rPr>
              <a:t> pins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8 blocks with holes for thermocouples. </a:t>
            </a: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pic>
        <p:nvPicPr>
          <p:cNvPr id="19" name="Picture 2" descr="C:\_DATA\Data\TRAVAIL\CERN\JUA N\Vues 3D Moules R&amp;I 2105-04-30\Reaction Vue 3D Iso 2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3" t="11278" r="21111" b="15242"/>
          <a:stretch/>
        </p:blipFill>
        <p:spPr bwMode="auto">
          <a:xfrm>
            <a:off x="2362200" y="2991806"/>
            <a:ext cx="4953000" cy="31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2"/>
          <p:cNvCxnSpPr>
            <a:stCxn id="21" idx="2"/>
          </p:cNvCxnSpPr>
          <p:nvPr/>
        </p:nvCxnSpPr>
        <p:spPr>
          <a:xfrm flipH="1">
            <a:off x="6324600" y="3660577"/>
            <a:ext cx="1566046" cy="12924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6"/>
          <p:cNvSpPr txBox="1"/>
          <p:nvPr/>
        </p:nvSpPr>
        <p:spPr>
          <a:xfrm>
            <a:off x="7315200" y="3352800"/>
            <a:ext cx="1150892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+mn-lt"/>
              </a:rPr>
              <a:t>VAMAS block</a:t>
            </a:r>
          </a:p>
        </p:txBody>
      </p:sp>
      <p:cxnSp>
        <p:nvCxnSpPr>
          <p:cNvPr id="22" name="Connecteur droit avec flèche 19"/>
          <p:cNvCxnSpPr>
            <a:stCxn id="23" idx="3"/>
          </p:cNvCxnSpPr>
          <p:nvPr/>
        </p:nvCxnSpPr>
        <p:spPr>
          <a:xfrm>
            <a:off x="2060998" y="3557487"/>
            <a:ext cx="1977602" cy="4049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0"/>
          <p:cNvSpPr txBox="1"/>
          <p:nvPr/>
        </p:nvSpPr>
        <p:spPr>
          <a:xfrm>
            <a:off x="533400" y="3403598"/>
            <a:ext cx="152759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  <a:latin typeface="+mn-lt"/>
              </a:rPr>
              <a:t>Centering</a:t>
            </a:r>
            <a:r>
              <a:rPr lang="fr-FR" sz="1400" dirty="0" smtClean="0">
                <a:solidFill>
                  <a:srgbClr val="FF0000"/>
                </a:solidFill>
                <a:latin typeface="+mn-lt"/>
              </a:rPr>
              <a:t> pin </a:t>
            </a:r>
            <a:r>
              <a:rPr lang="fr-FR" sz="1400" dirty="0" err="1" smtClean="0">
                <a:solidFill>
                  <a:srgbClr val="FF0000"/>
                </a:solidFill>
                <a:latin typeface="+mn-lt"/>
              </a:rPr>
              <a:t>hole</a:t>
            </a:r>
            <a:endParaRPr lang="fr-FR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4" name="Connecteur droit avec flèche 24"/>
          <p:cNvCxnSpPr>
            <a:stCxn id="26" idx="3"/>
          </p:cNvCxnSpPr>
          <p:nvPr/>
        </p:nvCxnSpPr>
        <p:spPr>
          <a:xfrm flipV="1">
            <a:off x="1650660" y="4127980"/>
            <a:ext cx="2768940" cy="981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7"/>
          <p:cNvCxnSpPr>
            <a:stCxn id="26" idx="3"/>
          </p:cNvCxnSpPr>
          <p:nvPr/>
        </p:nvCxnSpPr>
        <p:spPr>
          <a:xfrm flipV="1">
            <a:off x="1650660" y="4807190"/>
            <a:ext cx="2235540" cy="3026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9"/>
          <p:cNvSpPr txBox="1"/>
          <p:nvPr/>
        </p:nvSpPr>
        <p:spPr>
          <a:xfrm>
            <a:off x="334146" y="4955975"/>
            <a:ext cx="1316514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+mn-lt"/>
              </a:rPr>
              <a:t>Thermocouples</a:t>
            </a:r>
            <a:endParaRPr lang="fr-FR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8674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Vincent </a:t>
            </a:r>
            <a:r>
              <a:rPr lang="en-US" sz="900" dirty="0" err="1" smtClean="0">
                <a:solidFill>
                  <a:schemeClr val="tx2"/>
                </a:solidFill>
              </a:rPr>
              <a:t>Letellier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9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Impregnation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GB" altLang="en-US" sz="1800" dirty="0" smtClean="0">
                <a:ea typeface="ＭＳ Ｐゴシック" pitchFamily="34" charset="-128"/>
              </a:rPr>
              <a:t>Basically same design as reaction fixture except: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End plates to tightness reasons</a:t>
            </a:r>
          </a:p>
          <a:p>
            <a:pPr lvl="1"/>
            <a:r>
              <a:rPr lang="en-GB" altLang="en-US" sz="1400" dirty="0" smtClean="0">
                <a:ea typeface="ＭＳ Ｐゴシック" pitchFamily="34" charset="-128"/>
              </a:rPr>
              <a:t>O ring to make the fixture tight</a:t>
            </a: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pic>
        <p:nvPicPr>
          <p:cNvPr id="8" name="Picture 2" descr="C:\_DATA\Data\TRAVAIL\CERN\JUA N\Vues 3D Moules R&amp;I 2105-04-30\Impregnation Vue de Face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7" t="2853" r="11077" b="3320"/>
          <a:stretch/>
        </p:blipFill>
        <p:spPr bwMode="auto">
          <a:xfrm>
            <a:off x="121882" y="2743200"/>
            <a:ext cx="3840518" cy="218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_DATA\Data\TRAVAIL\CERN\JUA N\Vues 3D Moules R&amp;I 2105-04-30\Impregnation Vue 3D Iso 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1" t="21211" r="26099" b="13161"/>
          <a:stretch/>
        </p:blipFill>
        <p:spPr bwMode="auto">
          <a:xfrm>
            <a:off x="4419600" y="2541165"/>
            <a:ext cx="4608159" cy="2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17"/>
          <p:cNvCxnSpPr>
            <a:stCxn id="11" idx="2"/>
          </p:cNvCxnSpPr>
          <p:nvPr/>
        </p:nvCxnSpPr>
        <p:spPr>
          <a:xfrm flipH="1">
            <a:off x="6117025" y="2101941"/>
            <a:ext cx="1566046" cy="12924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8"/>
          <p:cNvSpPr txBox="1"/>
          <p:nvPr/>
        </p:nvSpPr>
        <p:spPr>
          <a:xfrm>
            <a:off x="6953352" y="1794164"/>
            <a:ext cx="145943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+mn-lt"/>
              </a:rPr>
              <a:t>Plates for </a:t>
            </a:r>
            <a:r>
              <a:rPr lang="fr-FR" sz="1400" dirty="0" err="1" smtClean="0">
                <a:solidFill>
                  <a:srgbClr val="FF0000"/>
                </a:solidFill>
                <a:latin typeface="+mn-lt"/>
              </a:rPr>
              <a:t>heaters</a:t>
            </a:r>
            <a:endParaRPr lang="fr-FR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9436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Vincent </a:t>
            </a:r>
            <a:r>
              <a:rPr lang="en-US" sz="900" dirty="0" err="1" smtClean="0">
                <a:solidFill>
                  <a:schemeClr val="tx2"/>
                </a:solidFill>
              </a:rPr>
              <a:t>Letellier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1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752600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MQXFB Coils Fabrication status </a:t>
            </a:r>
            <a:r>
              <a:rPr lang="en-GB" altLang="en-US" sz="4000" b="1" smtClean="0">
                <a:solidFill>
                  <a:srgbClr val="FF0000"/>
                </a:solidFill>
                <a:ea typeface="ＭＳ Ｐゴシック" pitchFamily="34" charset="-128"/>
              </a:rPr>
              <a:t>and plans </a:t>
            </a:r>
            <a:r>
              <a:rPr lang="en-GB" altLang="en-US" b="1" smtClean="0">
                <a:solidFill>
                  <a:srgbClr val="FF0000"/>
                </a:solidFill>
                <a:ea typeface="ＭＳ Ｐゴシック" pitchFamily="34" charset="-128"/>
              </a:rPr>
              <a:t>at </a:t>
            </a:r>
            <a:r>
              <a:rPr lang="en-GB" alt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CERN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371475" y="3276600"/>
            <a:ext cx="8458200" cy="609600"/>
          </a:xfrm>
        </p:spPr>
        <p:txBody>
          <a:bodyPr>
            <a:noAutofit/>
          </a:bodyPr>
          <a:lstStyle/>
          <a:p>
            <a:endParaRPr lang="en-US" altLang="en-US" sz="1600" dirty="0" smtClean="0">
              <a:ea typeface="ＭＳ Ｐゴシック" pitchFamily="34" charset="-128"/>
            </a:endParaRPr>
          </a:p>
          <a:p>
            <a:r>
              <a:rPr lang="en-US" altLang="en-US" sz="1800" dirty="0" smtClean="0">
                <a:ea typeface="ＭＳ Ｐゴシック" pitchFamily="34" charset="-128"/>
              </a:rPr>
              <a:t>J.C Perez </a:t>
            </a:r>
          </a:p>
          <a:p>
            <a:r>
              <a:rPr lang="en-US" altLang="en-US" sz="1200" dirty="0" smtClean="0">
                <a:ea typeface="ＭＳ Ｐゴシック" pitchFamily="34" charset="-128"/>
              </a:rPr>
              <a:t>On behalf of MQXF collaboration team</a:t>
            </a:r>
          </a:p>
          <a:p>
            <a:endParaRPr lang="en-US" altLang="en-US" sz="1800" dirty="0" smtClean="0">
              <a:ea typeface="ＭＳ Ｐゴシック" pitchFamily="34" charset="-128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4876800"/>
            <a:ext cx="8839200" cy="121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Joint </a:t>
            </a:r>
            <a:r>
              <a:rPr lang="en-GB" dirty="0" err="1" smtClean="0">
                <a:ea typeface="+mn-ea"/>
              </a:rPr>
              <a:t>HiLumi</a:t>
            </a:r>
            <a:r>
              <a:rPr lang="en-GB" dirty="0" smtClean="0">
                <a:ea typeface="+mn-ea"/>
              </a:rPr>
              <a:t>-LARP Meeting &amp; 24</a:t>
            </a:r>
            <a:r>
              <a:rPr lang="en-GB" baseline="30000" dirty="0" smtClean="0">
                <a:ea typeface="+mn-ea"/>
              </a:rPr>
              <a:t>th</a:t>
            </a:r>
            <a:r>
              <a:rPr lang="en-GB" dirty="0" smtClean="0">
                <a:ea typeface="+mn-ea"/>
              </a:rPr>
              <a:t> LARP Collaboration Meeting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11-14 May 2015 </a:t>
            </a:r>
            <a:r>
              <a:rPr lang="en-US" dirty="0" err="1" smtClean="0">
                <a:ea typeface="+mn-ea"/>
              </a:rPr>
              <a:t>Fermilab</a:t>
            </a:r>
            <a:r>
              <a:rPr lang="en-US" dirty="0" smtClean="0">
                <a:ea typeface="+mn-ea"/>
              </a:rPr>
              <a:t>- Wilson Hall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GB" altLang="en-US" sz="1800" dirty="0" smtClean="0">
                <a:ea typeface="ＭＳ Ｐゴシック" pitchFamily="34" charset="-128"/>
              </a:rPr>
              <a:t>Arm to assist handling of </a:t>
            </a:r>
            <a:r>
              <a:rPr lang="en-GB" altLang="en-US" sz="1800" dirty="0" err="1" smtClean="0">
                <a:ea typeface="ＭＳ Ｐゴシック" pitchFamily="34" charset="-128"/>
              </a:rPr>
              <a:t>formblocks</a:t>
            </a:r>
            <a:r>
              <a:rPr lang="en-GB" altLang="en-US" sz="1800" dirty="0" smtClean="0">
                <a:ea typeface="ＭＳ Ｐゴシック" pitchFamily="34" charset="-128"/>
              </a:rPr>
              <a:t> (&gt; 20kg):</a:t>
            </a:r>
          </a:p>
          <a:p>
            <a:pPr lvl="1"/>
            <a:r>
              <a:rPr lang="en-GB" altLang="en-US" sz="1400" dirty="0">
                <a:ea typeface="ＭＳ Ｐゴシック" pitchFamily="34" charset="-128"/>
              </a:rPr>
              <a:t>Example: </a:t>
            </a:r>
            <a:r>
              <a:rPr lang="en-GB" altLang="en-US" sz="1400" dirty="0">
                <a:ea typeface="ＭＳ Ｐゴシック" pitchFamily="34" charset="-128"/>
                <a:hlinkClick r:id="rId2"/>
              </a:rPr>
              <a:t>https://</a:t>
            </a:r>
            <a:r>
              <a:rPr lang="en-GB" altLang="en-US" sz="1400" dirty="0" smtClean="0">
                <a:ea typeface="ＭＳ Ｐゴシック" pitchFamily="34" charset="-128"/>
                <a:hlinkClick r:id="rId2"/>
              </a:rPr>
              <a:t>www.youtube.com/watch?v=GOC2TNwvGZM</a:t>
            </a:r>
            <a:endParaRPr lang="en-GB" altLang="en-US" sz="1400" dirty="0" smtClean="0">
              <a:ea typeface="ＭＳ Ｐゴシック" pitchFamily="34" charset="-128"/>
            </a:endParaRP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pPr lvl="1"/>
            <a:endParaRPr lang="en-GB" altLang="en-US" sz="1400" dirty="0" smtClean="0">
              <a:ea typeface="ＭＳ Ｐゴシック" pitchFamily="34" charset="-128"/>
            </a:endParaRP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pPr lvl="1"/>
            <a:endParaRPr lang="en-GB" altLang="en-US" sz="1400" dirty="0" smtClean="0">
              <a:ea typeface="ＭＳ Ｐゴシック" pitchFamily="34" charset="-128"/>
            </a:endParaRP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pPr lvl="1"/>
            <a:endParaRPr lang="en-GB" altLang="en-US" sz="1400" dirty="0" smtClean="0">
              <a:ea typeface="ＭＳ Ｐゴシック" pitchFamily="34" charset="-128"/>
            </a:endParaRP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en-GB" altLang="en-US" sz="1400" dirty="0">
              <a:ea typeface="ＭＳ Ｐゴシック" pitchFamily="34" charset="-128"/>
            </a:endParaRPr>
          </a:p>
          <a:p>
            <a:pPr lvl="1"/>
            <a:endParaRPr lang="en-GB" altLang="en-US" sz="1400" dirty="0">
              <a:ea typeface="ＭＳ Ｐゴシック" pitchFamily="34" charset="-128"/>
            </a:endParaRPr>
          </a:p>
          <a:p>
            <a:r>
              <a:rPr lang="en-GB" altLang="en-US" sz="1800" dirty="0" smtClean="0">
                <a:ea typeface="ＭＳ Ｐゴシック" pitchFamily="34" charset="-128"/>
              </a:rPr>
              <a:t>Slight improvements of cutting and splicing tools based on short coils experience feed back.</a:t>
            </a:r>
          </a:p>
          <a:p>
            <a:endParaRPr lang="en-GB" altLang="en-US" sz="1800" dirty="0">
              <a:ea typeface="ＭＳ Ｐゴシック" pitchFamily="34" charset="-128"/>
            </a:endParaRPr>
          </a:p>
          <a:p>
            <a:r>
              <a:rPr lang="en-GB" altLang="en-US" sz="1800" dirty="0" smtClean="0">
                <a:ea typeface="ＭＳ Ｐゴシック" pitchFamily="34" charset="-128"/>
              </a:rPr>
              <a:t>2 long tables (</a:t>
            </a:r>
            <a:r>
              <a:rPr lang="en-GB" altLang="en-US" sz="1800" dirty="0" smtClean="0">
                <a:ea typeface="ＭＳ Ｐゴシック" pitchFamily="34" charset="-128"/>
                <a:sym typeface="Symbol"/>
              </a:rPr>
              <a:t></a:t>
            </a:r>
            <a:r>
              <a:rPr lang="en-GB" altLang="en-US" sz="1800" dirty="0" smtClean="0">
                <a:ea typeface="ＭＳ Ｐゴシック" pitchFamily="34" charset="-128"/>
              </a:rPr>
              <a:t> 17m) for preparation ( 1 for reaction, 1 for impregnation) + 1 rotating table.</a:t>
            </a:r>
          </a:p>
          <a:p>
            <a:endParaRPr lang="en-GB" altLang="en-US" sz="1800" dirty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sz="1800" dirty="0" smtClean="0">
              <a:ea typeface="ＭＳ Ｐゴシック" pitchFamily="34" charset="-128"/>
            </a:endParaRP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pic>
        <p:nvPicPr>
          <p:cNvPr id="8" name="Picture 3" descr="C:\Users\vletelli\Downloads\bras-visseuse-243x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71800" cy="22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 Preparation for MQXFB coils production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Building 180 layout modification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Coil and coil components design status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Winding machine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Winding and curing tooling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Curing press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Reaction oven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Impregnation </a:t>
            </a: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system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Reaction and impregnation tooling</a:t>
            </a: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 </a:t>
            </a:r>
            <a:endParaRPr lang="en-GB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21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20" y="1192060"/>
            <a:ext cx="8150580" cy="4868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3657600"/>
            <a:ext cx="4712616" cy="21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 </a:t>
            </a:r>
            <a:r>
              <a:rPr lang="en-GB" altLang="en-US" sz="24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Preparation for MQXFB coils production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Building 180 layout modification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Coil and coil components design status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Winding machine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Winding and curing tooling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Curing press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Reaction oven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Impregnation </a:t>
            </a: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system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>
                <a:solidFill>
                  <a:srgbClr val="D9D9D9"/>
                </a:solidFill>
                <a:ea typeface="ＭＳ Ｐゴシック" pitchFamily="34" charset="-128"/>
              </a:rPr>
              <a:t>Reaction and impregnation tooling </a:t>
            </a:r>
            <a:r>
              <a:rPr lang="en-GB" altLang="en-US" sz="2000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endParaRPr lang="en-GB" altLang="en-US" sz="2000" dirty="0" smtClean="0">
              <a:solidFill>
                <a:schemeClr val="bg1">
                  <a:lumMod val="85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1F497D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23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err="1" smtClean="0">
                <a:ea typeface="ＭＳ Ｐゴシック" pitchFamily="34" charset="-128"/>
              </a:rPr>
              <a:t>Summary</a:t>
            </a:r>
            <a:endParaRPr lang="fr-FR" altLang="en-US" dirty="0" smtClean="0">
              <a:ea typeface="ＭＳ Ｐゴシック" pitchFamily="34" charset="-128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>
                <a:ea typeface="ＭＳ Ｐゴシック" pitchFamily="34" charset="-128"/>
              </a:rPr>
              <a:t>MQXFB coil design with new cable geometry ready. Production drawings for coil components will be finished by end of June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Winding machine modification will be completed in October 2015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Winding and curing tool will be ready by November 2015</a:t>
            </a:r>
          </a:p>
          <a:p>
            <a:r>
              <a:rPr lang="en-GB" altLang="en-US" sz="2400" dirty="0">
                <a:ea typeface="ＭＳ Ｐゴシック" pitchFamily="34" charset="-128"/>
              </a:rPr>
              <a:t>Curing press fully </a:t>
            </a:r>
            <a:r>
              <a:rPr lang="en-GB" altLang="en-US" sz="2400" dirty="0" smtClean="0">
                <a:ea typeface="ＭＳ Ｐゴシック" pitchFamily="34" charset="-128"/>
              </a:rPr>
              <a:t>operational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Reaction tooling delivery scheduled in Q1_2016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Reaction oven commissioning foreseen in March 2016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New impregnation system will be full operational in June 2015</a:t>
            </a:r>
          </a:p>
          <a:p>
            <a:r>
              <a:rPr lang="en-GB" altLang="en-US" sz="2400" dirty="0" smtClean="0">
                <a:ea typeface="ＭＳ Ｐゴシック" pitchFamily="34" charset="-128"/>
              </a:rPr>
              <a:t>Coil fabrication will start in December 2015</a:t>
            </a:r>
          </a:p>
          <a:p>
            <a:endParaRPr lang="en-GB" altLang="en-US" sz="2400" dirty="0" smtClean="0">
              <a:ea typeface="ＭＳ Ｐゴシック" pitchFamily="34" charset="-128"/>
            </a:endParaRPr>
          </a:p>
          <a:p>
            <a:endParaRPr lang="en-GB" altLang="en-US" sz="2400" dirty="0" smtClean="0">
              <a:ea typeface="ＭＳ Ｐゴシック" pitchFamily="34" charset="-128"/>
            </a:endParaRPr>
          </a:p>
          <a:p>
            <a:endParaRPr lang="en-GB" altLang="en-US" sz="2400" dirty="0" smtClean="0">
              <a:ea typeface="ＭＳ Ｐゴシック" pitchFamily="34" charset="-128"/>
            </a:endParaRPr>
          </a:p>
          <a:p>
            <a:endParaRPr lang="en-GB" altLang="en-US" sz="24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J.C. </a:t>
            </a:r>
            <a:r>
              <a:rPr lang="en-US" smtClean="0"/>
              <a:t>Perez</a:t>
            </a:r>
            <a:endParaRPr lang="en-US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503C93-60BD-404B-9352-69F639B9DCD9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24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2C59B6-5D86-4454-A5D9-1222B36F83CA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25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76200" y="5638800"/>
            <a:ext cx="8915400" cy="461963"/>
            <a:chOff x="76200" y="5638800"/>
            <a:chExt cx="891540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5638800"/>
              <a:ext cx="81534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HiLumi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LHC Design Study is included in the High Luminosity LHC project and is partly funded by the European Commission within the Framework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Programme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7 Capacities Specific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Programme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 Grant Agreement 284404. </a:t>
              </a:r>
              <a:endParaRPr lang="en-GB" sz="12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813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219" y="5638800"/>
              <a:ext cx="417381" cy="28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638800"/>
              <a:ext cx="4416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3132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1905000"/>
            <a:ext cx="807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8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 for your attention</a:t>
            </a:r>
            <a:endParaRPr lang="fr-CH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 Preparation for MQXFB coils production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Building 180 layout modification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Coil and coil components design status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Winding machine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Winding and curing tooling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Curing press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Reaction oven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Impregnation system </a:t>
            </a:r>
          </a:p>
          <a:p>
            <a:pPr lvl="1">
              <a:buFont typeface="Wingdings" charset="2"/>
              <a:buChar char="§"/>
            </a:pPr>
            <a:r>
              <a:rPr lang="en-GB" altLang="en-US" sz="2000" dirty="0">
                <a:ea typeface="ＭＳ Ｐゴシック" pitchFamily="34" charset="-128"/>
              </a:rPr>
              <a:t>Reaction and impregnation tooling </a:t>
            </a:r>
            <a:endParaRPr lang="en-GB" altLang="en-US" sz="2000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Production </a:t>
            </a:r>
            <a:r>
              <a:rPr lang="en-GB" altLang="en-US" sz="2400" dirty="0" smtClean="0">
                <a:ea typeface="ＭＳ Ｐゴシック" pitchFamily="34" charset="-128"/>
              </a:rPr>
              <a:t>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A88-B34B-4506-855D-C45213C5325E}" type="datetime1">
              <a:rPr lang="en-GB" smtClean="0"/>
              <a:t>11/05/15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F. Lackner; F. Savary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89476"/>
            <a:ext cx="8226854" cy="747236"/>
          </a:xfrm>
        </p:spPr>
        <p:txBody>
          <a:bodyPr>
            <a:normAutofit/>
          </a:bodyPr>
          <a:lstStyle/>
          <a:p>
            <a:r>
              <a:rPr lang="en-GB" dirty="0" smtClean="0"/>
              <a:t>Building 180 - Large Magnet Facility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436876"/>
            <a:ext cx="8999537" cy="257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4470652"/>
            <a:ext cx="210343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763688" y="4084378"/>
            <a:ext cx="1224136" cy="64807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375756" y="4732450"/>
            <a:ext cx="36004" cy="6028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91880" y="4732450"/>
            <a:ext cx="216024" cy="6028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44008" y="4732450"/>
            <a:ext cx="0" cy="6028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16216" y="4854494"/>
            <a:ext cx="432047" cy="33663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8263" y="5191126"/>
            <a:ext cx="1080120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588223" y="4854494"/>
            <a:ext cx="1800201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cold mass magnetic measurement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436096" y="4876466"/>
            <a:ext cx="216024" cy="45887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52120" y="5335338"/>
            <a:ext cx="1080120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292080" y="5020482"/>
            <a:ext cx="1800201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Collared coil magnetic measurement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44008" y="5335338"/>
            <a:ext cx="816858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499993" y="5020482"/>
            <a:ext cx="115212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Collared coil returning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491880" y="5335338"/>
            <a:ext cx="810090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19872" y="5020482"/>
            <a:ext cx="1080119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Cold mass assembly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39753" y="5020482"/>
            <a:ext cx="1080119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Half Yoke returning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411760" y="5335338"/>
            <a:ext cx="810090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438" y="5884578"/>
            <a:ext cx="210343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Welding press for 2m models</a:t>
            </a:r>
            <a:endParaRPr lang="en-GB" sz="800" i="1" dirty="0">
              <a:solidFill>
                <a:schemeClr val="tx1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772010"/>
            <a:ext cx="13576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7509123" y="1830158"/>
            <a:ext cx="210343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Pressure/leak  bench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092281" y="2328055"/>
            <a:ext cx="456379" cy="820219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48659" y="2328055"/>
            <a:ext cx="1080120" cy="0"/>
          </a:xfrm>
          <a:prstGeom prst="lin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188619" y="2046182"/>
            <a:ext cx="1800201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“Winding house”</a:t>
            </a:r>
            <a:endParaRPr lang="en-GB" sz="8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52437" y="1782343"/>
            <a:ext cx="2975946" cy="169090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020" y="772010"/>
            <a:ext cx="1476164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4644009" y="1636106"/>
            <a:ext cx="504055" cy="1837145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499992" y="1830158"/>
            <a:ext cx="210343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15m Collaring press</a:t>
            </a:r>
            <a:endParaRPr lang="en-GB" sz="800" i="1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4493" y="772010"/>
            <a:ext cx="179671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7" descr="Z:\Management and Administration\Open Days 2013\LMF Poster JPO 7_Picture 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984" y="1052736"/>
            <a:ext cx="2318792" cy="114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380331" y="1890417"/>
            <a:ext cx="210343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2"/>
                </a:solidFill>
              </a:rPr>
              <a:t>Finishing benches</a:t>
            </a:r>
          </a:p>
          <a:p>
            <a:pPr algn="ctr"/>
            <a:r>
              <a:rPr lang="en-GB" sz="800" i="1" dirty="0" smtClean="0">
                <a:solidFill>
                  <a:schemeClr val="tx2"/>
                </a:solidFill>
              </a:rPr>
              <a:t>Geometry measurements</a:t>
            </a:r>
            <a:endParaRPr lang="en-GB" sz="800" i="1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174875" y="2140162"/>
            <a:ext cx="812949" cy="1333089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39954" y="1830158"/>
            <a:ext cx="162016" cy="148445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555776" y="1830158"/>
            <a:ext cx="2103437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15m Welding press</a:t>
            </a:r>
            <a:endParaRPr lang="en-GB" sz="800" i="1" dirty="0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772010"/>
            <a:ext cx="1012825" cy="115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H="1">
            <a:off x="4896037" y="1830158"/>
            <a:ext cx="1707392" cy="164309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372199" y="1830158"/>
            <a:ext cx="1152129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Nb3Sn Reaction furnace</a:t>
            </a:r>
            <a:endParaRPr lang="en-GB" sz="800" i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39753" y="6024941"/>
            <a:ext cx="6804247" cy="833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385" y="5517352"/>
            <a:ext cx="29734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  <a14:imgEffect>
                      <a14:colorTemperature colorTemp="88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5517232"/>
            <a:ext cx="30707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V="1">
            <a:off x="8028383" y="3724338"/>
            <a:ext cx="900100" cy="200891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61058" y="6525344"/>
            <a:ext cx="1719808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smtClean="0">
                <a:solidFill>
                  <a:schemeClr val="tx1"/>
                </a:solidFill>
              </a:rPr>
              <a:t>Mechanical workshop</a:t>
            </a:r>
            <a:endParaRPr lang="en-GB" sz="800" i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28419" y="6525344"/>
            <a:ext cx="1719808" cy="3820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 err="1" smtClean="0">
                <a:solidFill>
                  <a:schemeClr val="tx1"/>
                </a:solidFill>
              </a:rPr>
              <a:t>Busbars</a:t>
            </a:r>
            <a:r>
              <a:rPr lang="en-GB" sz="800" i="1" dirty="0" smtClean="0">
                <a:solidFill>
                  <a:schemeClr val="tx1"/>
                </a:solidFill>
              </a:rPr>
              <a:t> workshop</a:t>
            </a:r>
            <a:endParaRPr lang="en-GB" sz="800" i="1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2404" cy="5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799" y="2057400"/>
            <a:ext cx="3003259" cy="24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Coil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oil design for MQXFB, with second cable geometry, will be ready by end of 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Final drawings for new set of spacers will be ready by end of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3D printed spacers will be used for 4 to 5 coils (prototype magnet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Spacers for series magnet will be machined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Wedges will be extruded (pieces ≈2 meters. Production process being improved during MQXFS wedges fabrication)</a:t>
            </a:r>
          </a:p>
        </p:txBody>
      </p:sp>
      <p:pic>
        <p:nvPicPr>
          <p:cNvPr id="11" name="Picture 10" descr="Bobine V3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152400"/>
            <a:ext cx="4391026" cy="20574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433763" cy="3419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700000">
            <a:off x="5771812" y="2727078"/>
            <a:ext cx="3789666" cy="156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1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LMF - Winding house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95400"/>
            <a:ext cx="7772400" cy="4395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3309" y="5734441"/>
            <a:ext cx="635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1F497D"/>
                </a:solidFill>
              </a:rPr>
              <a:t>Re-arrangement for 11T and QXF coil production is ongoing</a:t>
            </a:r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LMF - Winding house - refurbishment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6A6CA"/>
              </a:clrFrom>
              <a:clrTo>
                <a:srgbClr val="A6A6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203966"/>
            <a:ext cx="84582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834634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11T – </a:t>
            </a:r>
            <a:r>
              <a:rPr lang="fr-CH" dirty="0" err="1" smtClean="0"/>
              <a:t>winding</a:t>
            </a:r>
            <a:r>
              <a:rPr lang="fr-CH" dirty="0" smtClean="0"/>
              <a:t> zone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02821" y="18346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QXF – </a:t>
            </a:r>
            <a:r>
              <a:rPr lang="fr-CH" dirty="0" err="1" smtClean="0"/>
              <a:t>winding</a:t>
            </a:r>
            <a:r>
              <a:rPr lang="fr-CH" dirty="0" smtClean="0"/>
              <a:t> zone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" y="494021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solidFill>
                  <a:schemeClr val="tx2"/>
                </a:solidFill>
              </a:rPr>
              <a:t>Re-arrangement</a:t>
            </a:r>
            <a:r>
              <a:rPr lang="fr-CH" sz="1600" dirty="0" smtClean="0">
                <a:solidFill>
                  <a:schemeClr val="tx2"/>
                </a:solidFill>
              </a:rPr>
              <a:t> of </a:t>
            </a:r>
            <a:r>
              <a:rPr lang="fr-CH" sz="1600" dirty="0" err="1" smtClean="0">
                <a:solidFill>
                  <a:schemeClr val="tx2"/>
                </a:solidFill>
              </a:rPr>
              <a:t>existing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winding</a:t>
            </a:r>
            <a:r>
              <a:rPr lang="fr-CH" sz="1600" dirty="0" smtClean="0">
                <a:solidFill>
                  <a:schemeClr val="tx2"/>
                </a:solidFill>
              </a:rPr>
              <a:t> infrastructure for </a:t>
            </a:r>
            <a:r>
              <a:rPr lang="en-US" sz="1600" dirty="0" smtClean="0">
                <a:solidFill>
                  <a:schemeClr val="tx2"/>
                </a:solidFill>
              </a:rPr>
              <a:t>simultaneous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winding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operations</a:t>
            </a:r>
            <a:r>
              <a:rPr lang="fr-CH" sz="1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fr-CH" sz="1600" dirty="0" err="1" smtClean="0">
                <a:solidFill>
                  <a:schemeClr val="tx2"/>
                </a:solidFill>
              </a:rPr>
              <a:t>Task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launched</a:t>
            </a:r>
            <a:r>
              <a:rPr lang="fr-CH" sz="1600" dirty="0" smtClean="0">
                <a:solidFill>
                  <a:schemeClr val="tx2"/>
                </a:solidFill>
              </a:rPr>
              <a:t> in March 2015, </a:t>
            </a:r>
            <a:r>
              <a:rPr lang="fr-CH" sz="1600" dirty="0" err="1" smtClean="0">
                <a:solidFill>
                  <a:schemeClr val="tx2"/>
                </a:solidFill>
              </a:rPr>
              <a:t>subsequent</a:t>
            </a:r>
            <a:r>
              <a:rPr lang="fr-CH" sz="1600" dirty="0" smtClean="0">
                <a:solidFill>
                  <a:schemeClr val="tx2"/>
                </a:solidFill>
              </a:rPr>
              <a:t> adaptation of zone.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9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LMF - Winding machine - refurbishment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938845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11T winding machine was fully refurbished, 11T coil production has been launched. </a:t>
            </a:r>
          </a:p>
          <a:p>
            <a:endParaRPr lang="en-US" sz="1600" dirty="0">
              <a:solidFill>
                <a:schemeClr val="tx2"/>
              </a:solidFill>
              <a:latin typeface="+mn-lt"/>
            </a:endParaRPr>
          </a:p>
          <a:p>
            <a:r>
              <a:rPr lang="en-US" sz="1600" u="sng" dirty="0" smtClean="0">
                <a:solidFill>
                  <a:schemeClr val="tx2"/>
                </a:solidFill>
                <a:latin typeface="+mn-lt"/>
              </a:rPr>
              <a:t>Refurbishment of 15 m LHC dipole winding machine: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Adaptation for full compatibility with the MQXFB coil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New winding table, increased mechanical stability (in-house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Replacement of control soft- and hardware including all drive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Implementation of improved force tensioning system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PE will be launched in week 20, contract termination foreseen in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Nov. 2015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302" y="286050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New </a:t>
            </a:r>
            <a:r>
              <a:rPr lang="fr-CH" dirty="0" err="1" smtClean="0"/>
              <a:t>winding</a:t>
            </a:r>
            <a:r>
              <a:rPr lang="fr-CH" dirty="0" smtClean="0"/>
              <a:t> table (LMF)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2" y="1356905"/>
            <a:ext cx="3657600" cy="2068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56905"/>
            <a:ext cx="3657599" cy="2068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6802" y="3410363"/>
            <a:ext cx="390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F497D"/>
                </a:solidFill>
              </a:rPr>
              <a:t>Refurbished winding machine – 11T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534" y="342519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1F497D"/>
                </a:solidFill>
              </a:rPr>
              <a:t>QXF – ongoing refurbishment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58674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Friedrich </a:t>
            </a:r>
            <a:r>
              <a:rPr lang="en-US" sz="900" dirty="0" err="1" smtClean="0">
                <a:solidFill>
                  <a:schemeClr val="tx2"/>
                </a:solidFill>
              </a:rPr>
              <a:t>Lackner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Winding and Curing major tooling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11-14th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04464"/>
              </p:ext>
            </p:extLst>
          </p:nvPr>
        </p:nvGraphicFramePr>
        <p:xfrm>
          <a:off x="381000" y="1295400"/>
          <a:ext cx="6172200" cy="232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265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Item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Status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Remark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Winding Mandrel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In procurement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Curing Tool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In procurement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Lifting Beam 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Available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11T dipole project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Lifting</a:t>
                      </a:r>
                      <a:r>
                        <a:rPr lang="en-GB" sz="1400" baseline="0" dirty="0" smtClean="0">
                          <a:solidFill>
                            <a:srgbClr val="1F497D"/>
                          </a:solidFill>
                        </a:rPr>
                        <a:t> tool clamps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Design finished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Lifting tool coil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Design</a:t>
                      </a:r>
                      <a:r>
                        <a:rPr lang="en-GB" sz="1400" baseline="0" dirty="0" smtClean="0">
                          <a:solidFill>
                            <a:srgbClr val="1F497D"/>
                          </a:solidFill>
                        </a:rPr>
                        <a:t> ongoing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2657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Interlayer</a:t>
                      </a:r>
                      <a:r>
                        <a:rPr lang="en-GB" sz="1400" baseline="0" dirty="0" smtClean="0">
                          <a:solidFill>
                            <a:srgbClr val="1F497D"/>
                          </a:solidFill>
                        </a:rPr>
                        <a:t> former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F497D"/>
                          </a:solidFill>
                        </a:rPr>
                        <a:t>Design finished</a:t>
                      </a:r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58674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Philipp </a:t>
            </a:r>
            <a:r>
              <a:rPr lang="en-US" sz="900" dirty="0" err="1" smtClean="0">
                <a:solidFill>
                  <a:schemeClr val="tx2"/>
                </a:solidFill>
              </a:rPr>
              <a:t>Revilak</a:t>
            </a:r>
            <a:endParaRPr lang="en-GB" sz="9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00"/>
          <a:stretch/>
        </p:blipFill>
        <p:spPr bwMode="auto">
          <a:xfrm>
            <a:off x="1600200" y="3810000"/>
            <a:ext cx="734619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4050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Coil lifting beam and curing press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154131</TotalTime>
  <Words>1418</Words>
  <Application>Microsoft Macintosh PowerPoint</Application>
  <PresentationFormat>On-screen Show (4:3)</PresentationFormat>
  <Paragraphs>293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MQXFB Coils Fabrication status and plans at CERN</vt:lpstr>
      <vt:lpstr>OUTLINE</vt:lpstr>
      <vt:lpstr>Building 180 - Large Magnet Facility</vt:lpstr>
      <vt:lpstr>New Coil design</vt:lpstr>
      <vt:lpstr>LMF - Winding house</vt:lpstr>
      <vt:lpstr>LMF - Winding house - refurbishment</vt:lpstr>
      <vt:lpstr>LMF - Winding machine - refurbishment</vt:lpstr>
      <vt:lpstr>Winding and Curing major tooling status</vt:lpstr>
      <vt:lpstr>Curing steps</vt:lpstr>
      <vt:lpstr>Winding and Curing: Interlayer former</vt:lpstr>
      <vt:lpstr> MQXFB curing mold</vt:lpstr>
      <vt:lpstr>Curing press</vt:lpstr>
      <vt:lpstr>LMF - Reaction furnace for 11T</vt:lpstr>
      <vt:lpstr>LMF - Reaction furnace QXF - Specification</vt:lpstr>
      <vt:lpstr>Impregnation tank</vt:lpstr>
      <vt:lpstr>Reaction tooling</vt:lpstr>
      <vt:lpstr>Reaction tooling</vt:lpstr>
      <vt:lpstr>Impregnation tooling</vt:lpstr>
      <vt:lpstr>Handling tooling</vt:lpstr>
      <vt:lpstr>OUTLINE</vt:lpstr>
      <vt:lpstr>Prototype program</vt:lpstr>
      <vt:lpstr>OUTLINE</vt:lpstr>
      <vt:lpstr>Summary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Juan Carlos PEREZ</cp:lastModifiedBy>
  <cp:revision>4371</cp:revision>
  <cp:lastPrinted>2015-05-05T06:35:04Z</cp:lastPrinted>
  <dcterms:created xsi:type="dcterms:W3CDTF">2008-08-27T20:23:58Z</dcterms:created>
  <dcterms:modified xsi:type="dcterms:W3CDTF">2015-05-12T03:00:18Z</dcterms:modified>
</cp:coreProperties>
</file>