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1159" r:id="rId2"/>
    <p:sldId id="1211" r:id="rId3"/>
    <p:sldId id="1206" r:id="rId4"/>
    <p:sldId id="1226" r:id="rId5"/>
    <p:sldId id="1210" r:id="rId6"/>
    <p:sldId id="1212" r:id="rId7"/>
    <p:sldId id="1213" r:id="rId8"/>
    <p:sldId id="1227" r:id="rId9"/>
    <p:sldId id="1214" r:id="rId10"/>
    <p:sldId id="1215" r:id="rId11"/>
    <p:sldId id="1218" r:id="rId12"/>
    <p:sldId id="1216" r:id="rId13"/>
    <p:sldId id="1220" r:id="rId14"/>
    <p:sldId id="1217" r:id="rId15"/>
    <p:sldId id="1221" r:id="rId16"/>
    <p:sldId id="1219" r:id="rId17"/>
    <p:sldId id="1222" r:id="rId18"/>
    <p:sldId id="1223" r:id="rId19"/>
    <p:sldId id="1224" r:id="rId20"/>
    <p:sldId id="1225" r:id="rId21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CE00"/>
    <a:srgbClr val="3BB408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8933" autoAdjust="0"/>
  </p:normalViewPr>
  <p:slideViewPr>
    <p:cSldViewPr>
      <p:cViewPr varScale="1">
        <p:scale>
          <a:sx n="112" d="100"/>
          <a:sy n="112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Joint</a:t>
            </a:r>
            <a:r>
              <a:rPr lang="en-US" sz="1000" baseline="0" dirty="0" smtClean="0">
                <a:latin typeface="Colibri"/>
                <a:cs typeface="Colibri"/>
              </a:rPr>
              <a:t> </a:t>
            </a:r>
            <a:r>
              <a:rPr lang="en-US" sz="1000" dirty="0" err="1" smtClean="0">
                <a:latin typeface="Colibri"/>
                <a:cs typeface="Colibri"/>
              </a:rPr>
              <a:t>HiLumi</a:t>
            </a:r>
            <a:r>
              <a:rPr lang="en-US" sz="1000" dirty="0" smtClean="0">
                <a:latin typeface="Colibri"/>
                <a:cs typeface="Colibri"/>
              </a:rPr>
              <a:t> LHC-LARP Meeting</a:t>
            </a:r>
            <a:r>
              <a:rPr lang="en-US" sz="1000" baseline="0" dirty="0" smtClean="0">
                <a:latin typeface="Colibri"/>
                <a:cs typeface="Colibri"/>
              </a:rPr>
              <a:t> – May 11-13, 2015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:440/cgi-bin/ShowDocument?docid=3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MQXFA Functional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Ruben Carcagno</a:t>
            </a:r>
          </a:p>
          <a:p>
            <a:r>
              <a:rPr lang="en-US" dirty="0" smtClean="0"/>
              <a:t>May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Magnetic length is 4.2 m, nominal </a:t>
            </a:r>
            <a:r>
              <a:rPr lang="en-US" dirty="0"/>
              <a:t>gradient </a:t>
            </a:r>
            <a:r>
              <a:rPr lang="en-US" dirty="0" smtClean="0"/>
              <a:t>132.6 </a:t>
            </a:r>
            <a:r>
              <a:rPr lang="en-US" dirty="0"/>
              <a:t>T/m, ultimate gradient </a:t>
            </a:r>
            <a:r>
              <a:rPr lang="en-US" dirty="0">
                <a:solidFill>
                  <a:srgbClr val="FF0000"/>
                </a:solidFill>
              </a:rPr>
              <a:t>140</a:t>
            </a:r>
            <a:r>
              <a:rPr lang="en-US" dirty="0"/>
              <a:t> T/m (</a:t>
            </a:r>
            <a:r>
              <a:rPr lang="en-US" dirty="0">
                <a:solidFill>
                  <a:srgbClr val="FF0000"/>
                </a:solidFill>
              </a:rPr>
              <a:t>5%</a:t>
            </a:r>
            <a:r>
              <a:rPr lang="en-US" dirty="0"/>
              <a:t> above nominal</a:t>
            </a:r>
            <a:r>
              <a:rPr lang="en-US" dirty="0" smtClean="0"/>
              <a:t>) in superfluid helium at 1.9K, fringe field &lt; 50 </a:t>
            </a:r>
            <a:r>
              <a:rPr lang="en-US" dirty="0" err="1" smtClean="0"/>
              <a:t>mT</a:t>
            </a:r>
            <a:endParaRPr lang="en-US" dirty="0" smtClean="0"/>
          </a:p>
          <a:p>
            <a:r>
              <a:rPr lang="en-US" dirty="0" smtClean="0"/>
              <a:t>Field Quality Targets </a:t>
            </a:r>
            <a:r>
              <a:rPr lang="en-US" dirty="0" smtClean="0">
                <a:solidFill>
                  <a:srgbClr val="FF0000"/>
                </a:solidFill>
              </a:rPr>
              <a:t>(tables need to be updated)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CERN will provide b14 correctors if the target b14 value cannot be met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57600"/>
            <a:ext cx="3124200" cy="7874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211" y="3276600"/>
            <a:ext cx="1612900" cy="18776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71700" y="332615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09403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Cooling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72599"/>
            <a:ext cx="5486876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Superfluid helium bath at 1.3 bar and 1.9-2.1K, 40% of coil inner surface free of polyamide, coil peak power 2.5 </a:t>
            </a:r>
            <a:r>
              <a:rPr lang="en-US" dirty="0" err="1" smtClean="0"/>
              <a:t>mW</a:t>
            </a:r>
            <a:r>
              <a:rPr lang="en-US" dirty="0" smtClean="0"/>
              <a:t>/cm</a:t>
            </a:r>
            <a:r>
              <a:rPr lang="en-US" baseline="30000" dirty="0" smtClean="0"/>
              <a:t>3</a:t>
            </a:r>
            <a:r>
              <a:rPr lang="en-US" dirty="0" smtClean="0"/>
              <a:t>, maximum heat load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W/m (assumes CERN-provided beam screen with tungsten absorber)</a:t>
            </a:r>
          </a:p>
          <a:p>
            <a:r>
              <a:rPr lang="en-US" dirty="0" smtClean="0"/>
              <a:t>Minimum </a:t>
            </a:r>
            <a:r>
              <a:rPr lang="en-US" dirty="0"/>
              <a:t>cooling channel diameter is </a:t>
            </a:r>
            <a:r>
              <a:rPr lang="en-US" dirty="0" smtClean="0"/>
              <a:t>77mm to accommodate </a:t>
            </a:r>
            <a:r>
              <a:rPr lang="en-US" dirty="0"/>
              <a:t>t</a:t>
            </a:r>
            <a:r>
              <a:rPr lang="en-US" dirty="0" smtClean="0"/>
              <a:t>wo 74mm O.D. copper heat exchanger tubes, provisions for cooling passages (8mm pole holes every 50 mm, etc.)</a:t>
            </a:r>
          </a:p>
          <a:p>
            <a:r>
              <a:rPr lang="en-US" dirty="0" smtClean="0"/>
              <a:t>20 bar peak pressure</a:t>
            </a:r>
          </a:p>
          <a:p>
            <a:r>
              <a:rPr lang="en-US" dirty="0" smtClean="0"/>
              <a:t>Maximum rate of temperature change +/-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 K/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598220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1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Feeding current &lt; 20 kA (expected nominal is 17.46 kA), ramp rate of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A/s with &lt;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volts during ramping (means inductance </a:t>
            </a:r>
            <a:r>
              <a:rPr lang="en-US" dirty="0" smtClean="0">
                <a:solidFill>
                  <a:srgbClr val="FF0000"/>
                </a:solidFill>
              </a:rPr>
              <a:t>&lt; 200 </a:t>
            </a:r>
            <a:r>
              <a:rPr lang="en-US" dirty="0" err="1" smtClean="0"/>
              <a:t>mH</a:t>
            </a:r>
            <a:r>
              <a:rPr lang="en-US" dirty="0" smtClean="0"/>
              <a:t>), </a:t>
            </a:r>
            <a:r>
              <a:rPr lang="en-US" dirty="0" err="1" smtClean="0"/>
              <a:t>Nb-Ti</a:t>
            </a:r>
            <a:r>
              <a:rPr lang="en-US" dirty="0" smtClean="0"/>
              <a:t> leads for connection to the bus, joint resistance &lt;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 </a:t>
            </a:r>
            <a:r>
              <a:rPr lang="en-US" b="1" dirty="0" smtClean="0"/>
              <a:t>µ</a:t>
            </a:r>
            <a:r>
              <a:rPr lang="en-US" dirty="0" smtClean="0"/>
              <a:t>Ω, provisions for routing SC bus in cooling channels without heat exchangers</a:t>
            </a:r>
          </a:p>
          <a:p>
            <a:r>
              <a:rPr lang="en-US" dirty="0" smtClean="0"/>
              <a:t>Instrumentation: three quench detection voltage taps, two voltage taps for each quench strip heater (</a:t>
            </a:r>
            <a:r>
              <a:rPr lang="en-US" dirty="0" smtClean="0">
                <a:solidFill>
                  <a:srgbClr val="FF0000"/>
                </a:solidFill>
              </a:rPr>
              <a:t>VTs for joints?)</a:t>
            </a:r>
          </a:p>
          <a:p>
            <a:r>
              <a:rPr lang="en-US" dirty="0" smtClean="0"/>
              <a:t>Voltage limits in table below. Must pass </a:t>
            </a:r>
            <a:r>
              <a:rPr lang="en-US" dirty="0" err="1" smtClean="0"/>
              <a:t>hipot</a:t>
            </a:r>
            <a:r>
              <a:rPr lang="en-US" dirty="0" smtClean="0"/>
              <a:t> test in liquid helium at 1 </a:t>
            </a:r>
            <a:r>
              <a:rPr lang="en-US" dirty="0" err="1" smtClean="0"/>
              <a:t>atm</a:t>
            </a:r>
            <a:r>
              <a:rPr lang="en-US" dirty="0" smtClean="0"/>
              <a:t> according to: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Impulse test?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inductance </a:t>
            </a:r>
            <a:r>
              <a:rPr lang="en-US" dirty="0" smtClean="0">
                <a:solidFill>
                  <a:srgbClr val="FF0000"/>
                </a:solidFill>
              </a:rPr>
              <a:t>range/value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requirement or is inductance a derived requirement?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06884"/>
              </p:ext>
            </p:extLst>
          </p:nvPr>
        </p:nvGraphicFramePr>
        <p:xfrm>
          <a:off x="1676400" y="3657600"/>
          <a:ext cx="5480050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1882775"/>
                <a:gridCol w="1200150"/>
                <a:gridCol w="1143000"/>
                <a:gridCol w="125412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Circuit Element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Vmax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 hi-pot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hi-pot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Quench Protection Heaters - Coil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TBD µA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 Coil - Ground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 (2,500 V?)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TBD µA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48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Temperature margin ≥ </a:t>
            </a:r>
            <a:r>
              <a:rPr lang="en-US" dirty="0" smtClean="0">
                <a:solidFill>
                  <a:srgbClr val="FF0000"/>
                </a:solidFill>
              </a:rPr>
              <a:t>4.2</a:t>
            </a:r>
            <a:r>
              <a:rPr lang="en-US" dirty="0" smtClean="0"/>
              <a:t>K, MIITs ≤ 37, coil voltage to ground after quench &lt; </a:t>
            </a:r>
            <a:r>
              <a:rPr lang="en-US" dirty="0" smtClean="0">
                <a:solidFill>
                  <a:srgbClr val="FF0000"/>
                </a:solidFill>
              </a:rPr>
              <a:t>1,000</a:t>
            </a:r>
            <a:r>
              <a:rPr lang="en-US" dirty="0" smtClean="0"/>
              <a:t> Volts</a:t>
            </a:r>
          </a:p>
          <a:p>
            <a:r>
              <a:rPr lang="en-US" dirty="0" smtClean="0"/>
              <a:t>Training to </a:t>
            </a:r>
            <a:r>
              <a:rPr lang="en-US" dirty="0" smtClean="0">
                <a:solidFill>
                  <a:srgbClr val="FF0000"/>
                </a:solidFill>
              </a:rPr>
              <a:t>105%</a:t>
            </a:r>
            <a:r>
              <a:rPr lang="en-US" dirty="0" smtClean="0"/>
              <a:t> of nominal operating current (</a:t>
            </a:r>
            <a:r>
              <a:rPr lang="en-US" strike="sngStrike" dirty="0" smtClean="0">
                <a:solidFill>
                  <a:srgbClr val="FF0000"/>
                </a:solidFill>
              </a:rPr>
              <a:t>18.3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17.3</a:t>
            </a:r>
            <a:r>
              <a:rPr lang="en-US" dirty="0" smtClean="0"/>
              <a:t> kA, operating current is </a:t>
            </a:r>
            <a:r>
              <a:rPr lang="en-US" strike="sngStrike" dirty="0" smtClean="0">
                <a:solidFill>
                  <a:srgbClr val="FF0000"/>
                </a:solidFill>
              </a:rPr>
              <a:t>17.46</a:t>
            </a:r>
            <a:r>
              <a:rPr lang="en-US" dirty="0" smtClean="0">
                <a:solidFill>
                  <a:srgbClr val="FF0000"/>
                </a:solidFill>
              </a:rPr>
              <a:t> 16.5 </a:t>
            </a:r>
            <a:r>
              <a:rPr lang="en-US" dirty="0" smtClean="0"/>
              <a:t>kA). </a:t>
            </a:r>
            <a:r>
              <a:rPr lang="en-US" dirty="0" smtClean="0"/>
              <a:t>Must remember training and reach nominal operating current in no more than 1 quench after a room temperature thermal cycle</a:t>
            </a:r>
          </a:p>
          <a:p>
            <a:r>
              <a:rPr lang="en-US" dirty="0" smtClean="0"/>
              <a:t>Must not quench while ramping down at 300 A/s from nominal current and up at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 A/s to nominal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Hardness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Survive maximum radiation dose of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</a:t>
            </a:r>
            <a:r>
              <a:rPr lang="en-US" dirty="0" err="1" smtClean="0"/>
              <a:t>MGy</a:t>
            </a:r>
            <a:endParaRPr lang="en-US" dirty="0" smtClean="0"/>
          </a:p>
          <a:p>
            <a:pPr lvl="1"/>
            <a:r>
              <a:rPr lang="en-US" dirty="0" smtClean="0"/>
              <a:t>Assumes beam screen with tungsten absorber (provided by CERN):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349" y="3048000"/>
            <a:ext cx="2103302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7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Survive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years under nominal luminosity conditions,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thermal cycles, </a:t>
            </a:r>
            <a:r>
              <a:rPr lang="en-US" dirty="0" smtClean="0">
                <a:solidFill>
                  <a:srgbClr val="FF0000"/>
                </a:solidFill>
              </a:rPr>
              <a:t>3,000</a:t>
            </a:r>
            <a:r>
              <a:rPr lang="en-US" dirty="0" smtClean="0"/>
              <a:t> powering cycles, and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quenches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Comply with Interface </a:t>
            </a:r>
            <a:r>
              <a:rPr lang="en-US" dirty="0"/>
              <a:t>S</a:t>
            </a:r>
            <a:r>
              <a:rPr lang="en-US" dirty="0" smtClean="0"/>
              <a:t>pecifications for:</a:t>
            </a:r>
          </a:p>
          <a:p>
            <a:pPr lvl="1"/>
            <a:r>
              <a:rPr lang="en-US" dirty="0" smtClean="0"/>
              <a:t>Other LMQXFA(B) cold mass components</a:t>
            </a:r>
          </a:p>
          <a:p>
            <a:pPr lvl="1"/>
            <a:r>
              <a:rPr lang="en-US" dirty="0" smtClean="0"/>
              <a:t>CERN Cryogenic System</a:t>
            </a:r>
          </a:p>
          <a:p>
            <a:pPr lvl="1"/>
            <a:r>
              <a:rPr lang="en-US" dirty="0" smtClean="0"/>
              <a:t>CERN Power System</a:t>
            </a:r>
          </a:p>
          <a:p>
            <a:pPr lvl="1"/>
            <a:r>
              <a:rPr lang="en-US" dirty="0" smtClean="0"/>
              <a:t>CERN Quench Protection System</a:t>
            </a:r>
          </a:p>
          <a:p>
            <a:pPr lvl="1"/>
            <a:r>
              <a:rPr lang="en-US" dirty="0" smtClean="0"/>
              <a:t>CERN Instrumentation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105400"/>
            <a:ext cx="510540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interface specifications To Be Defined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6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Comply with the corresponding CERN Work Package Launch Safety Agreement (LSA) specification (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clear specification of functional requirements for U.S. deliverables is needed to support the DOE Order 413.3B project management process for the US-</a:t>
            </a:r>
            <a:r>
              <a:rPr lang="en-US" dirty="0" err="1" smtClean="0"/>
              <a:t>HiLumi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These requirements should not be embedded in other documents (e.g., design reports) or mixed with requirements for other systems</a:t>
            </a:r>
          </a:p>
          <a:p>
            <a:pPr lvl="1"/>
            <a:r>
              <a:rPr lang="en-US" dirty="0" smtClean="0"/>
              <a:t>Functional requirements for the U.S. project deliverables should be documented in a stand-alone document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requirements should be such that their verification means that the project deliverable(s) are fit for the intended use</a:t>
            </a:r>
          </a:p>
          <a:p>
            <a:pPr lvl="2"/>
            <a:r>
              <a:rPr lang="en-US" dirty="0" smtClean="0"/>
              <a:t>They do not include design parameters, only the </a:t>
            </a:r>
            <a:r>
              <a:rPr lang="en-US" u="sng" dirty="0" smtClean="0"/>
              <a:t>functions</a:t>
            </a:r>
            <a:r>
              <a:rPr lang="en-US" dirty="0" smtClean="0"/>
              <a:t> that the deliverable must satisfy</a:t>
            </a:r>
          </a:p>
          <a:p>
            <a:pPr lvl="1"/>
            <a:r>
              <a:rPr lang="en-US" dirty="0" smtClean="0"/>
              <a:t>Functional Requirements must be reviewed and approved by the end user (CERN), well in advance of the project baseline establishment for the CD-2 DOE review</a:t>
            </a:r>
          </a:p>
          <a:p>
            <a:pPr lvl="2"/>
            <a:r>
              <a:rPr lang="en-US" dirty="0" smtClean="0"/>
              <a:t>A signed document should be finalized in less than a year from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5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Are there any missing requirements?</a:t>
            </a:r>
          </a:p>
          <a:p>
            <a:r>
              <a:rPr lang="en-US" dirty="0" smtClean="0"/>
              <a:t>Are requirements properly stated?</a:t>
            </a:r>
          </a:p>
          <a:p>
            <a:pPr lvl="1"/>
            <a:r>
              <a:rPr lang="en-US" dirty="0" smtClean="0"/>
              <a:t>Is there </a:t>
            </a:r>
            <a:r>
              <a:rPr lang="en-US" dirty="0" smtClean="0"/>
              <a:t>agreement/confirmation of </a:t>
            </a:r>
            <a:r>
              <a:rPr lang="en-US" dirty="0" smtClean="0"/>
              <a:t>parameters in </a:t>
            </a:r>
            <a:r>
              <a:rPr lang="en-US" b="1" dirty="0" smtClean="0"/>
              <a:t>black/blue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there enough information to </a:t>
            </a:r>
            <a:r>
              <a:rPr lang="en-US" dirty="0" smtClean="0"/>
              <a:t>specify </a:t>
            </a:r>
            <a:r>
              <a:rPr lang="en-US" dirty="0" smtClean="0"/>
              <a:t>parameters 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requirements verifiable?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process to converge on a final set of requirements acceptable to CERN?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US-</a:t>
            </a:r>
            <a:r>
              <a:rPr lang="en-US" b="1" dirty="0" err="1" smtClean="0">
                <a:solidFill>
                  <a:srgbClr val="FF0000"/>
                </a:solidFill>
              </a:rPr>
              <a:t>HiLumi</a:t>
            </a:r>
            <a:r>
              <a:rPr lang="en-US" b="1" dirty="0" smtClean="0">
                <a:solidFill>
                  <a:srgbClr val="FF0000"/>
                </a:solidFill>
              </a:rPr>
              <a:t> is going </a:t>
            </a:r>
            <a:r>
              <a:rPr lang="en-US" b="1" dirty="0" smtClean="0">
                <a:solidFill>
                  <a:srgbClr val="FF0000"/>
                </a:solidFill>
              </a:rPr>
              <a:t>to need a final, approved MQXFA requirements document in less than a year from now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 to complete draft by next collaboration meeting (Sep 2015)?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Project Planning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79497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Execution Plan (PEP)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7228" y="1770966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Management Plan (PMP)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1" y="2471448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 Plan (RMP)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1" y="3233448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 Plan (QAP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995448"/>
            <a:ext cx="1257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Control Management Plan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1" y="4720717"/>
            <a:ext cx="1257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Management Plan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750" y="4419600"/>
            <a:ext cx="18161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Manufacturing: Manufacturing Plan (MP), Procedures, etc.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0751" y="6015335"/>
            <a:ext cx="1611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Registry (RR), Risk Analysis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1754524"/>
            <a:ext cx="1295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Baseline (PB)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5081116"/>
            <a:ext cx="1295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Baseline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2337916"/>
            <a:ext cx="13704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Scope Baseline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3557116"/>
            <a:ext cx="157746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Baseline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0" y="2665237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Strategy (AS)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533" y="1566335"/>
            <a:ext cx="9715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Need Statement (MNS)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1" y="5468035"/>
            <a:ext cx="13951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Safety Management Plan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8892" y="2718916"/>
            <a:ext cx="9917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KPPs, WBS, WBS Dictionary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230" y="5562865"/>
            <a:ext cx="176157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Key Assumptions, KPPs, Baseline, Funding Profile, PM Strategy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5545519"/>
            <a:ext cx="11781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BOEs, Time-Phased, Escalation, Contingency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5093" y="4014316"/>
            <a:ext cx="10679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BOEs, RLS, Milestones, Constraints, Contingency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19401" y="2398931"/>
            <a:ext cx="0" cy="407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7" idx="1"/>
          </p:cNvCxnSpPr>
          <p:nvPr/>
        </p:nvCxnSpPr>
        <p:spPr>
          <a:xfrm>
            <a:off x="2819401" y="2794613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19401" y="3538248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9401" y="4300248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19401" y="5062247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19401" y="5824247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95068" y="2694471"/>
            <a:ext cx="17878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Design:  Reports (CDR, PDR, FDR) Drawings, Specifications, etc.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00751" y="1752600"/>
            <a:ext cx="161713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Requirements Specification (FRS)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999" y="6190566"/>
            <a:ext cx="152400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OBS, RAM, CAMs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651" y="4086051"/>
            <a:ext cx="13711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Alternatives and Risk  Analysis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0284" y="3771631"/>
            <a:ext cx="111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Engineering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651" y="3374384"/>
            <a:ext cx="1371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Cost and Schedule Range, Key Milestones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19400" y="6342965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3400" y="2398931"/>
            <a:ext cx="0" cy="2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" y="3311568"/>
            <a:ext cx="0" cy="1484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800" y="3311568"/>
            <a:ext cx="0" cy="100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2" idx="1"/>
          </p:cNvCxnSpPr>
          <p:nvPr/>
        </p:nvCxnSpPr>
        <p:spPr>
          <a:xfrm>
            <a:off x="685800" y="3697549"/>
            <a:ext cx="1528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5800" y="4319115"/>
            <a:ext cx="1528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85800" y="5462116"/>
            <a:ext cx="0" cy="53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5800" y="5995515"/>
            <a:ext cx="1528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370666" y="2043354"/>
            <a:ext cx="0" cy="3059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370666" y="2051481"/>
            <a:ext cx="336562" cy="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3"/>
          </p:cNvCxnSpPr>
          <p:nvPr/>
        </p:nvCxnSpPr>
        <p:spPr>
          <a:xfrm flipV="1">
            <a:off x="1524000" y="5102662"/>
            <a:ext cx="84666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695167" y="2414116"/>
            <a:ext cx="0" cy="2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181600" y="3517785"/>
            <a:ext cx="0" cy="901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867400" y="3519845"/>
            <a:ext cx="0" cy="2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019800" y="3505200"/>
            <a:ext cx="0" cy="266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846658" y="1985358"/>
            <a:ext cx="0" cy="4259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0096" y="6244502"/>
            <a:ext cx="336562" cy="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4" idx="1"/>
          </p:cNvCxnSpPr>
          <p:nvPr/>
        </p:nvCxnSpPr>
        <p:spPr>
          <a:xfrm>
            <a:off x="6860230" y="1981458"/>
            <a:ext cx="150170" cy="3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086600" y="2216189"/>
            <a:ext cx="11342" cy="301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086600" y="2476628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086600" y="3695615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097942" y="5233516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37" idx="1"/>
          </p:cNvCxnSpPr>
          <p:nvPr/>
        </p:nvCxnSpPr>
        <p:spPr>
          <a:xfrm flipV="1">
            <a:off x="3857377" y="2075766"/>
            <a:ext cx="1043374" cy="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7391400" y="2614915"/>
            <a:ext cx="1729" cy="43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391400" y="3044991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467600" y="3861916"/>
            <a:ext cx="1729" cy="43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7600" y="4291992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467600" y="5385916"/>
            <a:ext cx="1729" cy="43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467600" y="5815992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1295400" y="1417638"/>
            <a:ext cx="6553200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1295400" y="1417638"/>
            <a:ext cx="0" cy="124759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7848600" y="1417638"/>
            <a:ext cx="0" cy="33496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76800" y="5221069"/>
            <a:ext cx="18687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Procurement: Procurement Plan (PP), etc.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699464" y="5867400"/>
            <a:ext cx="4171" cy="152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724400" y="2547269"/>
            <a:ext cx="0" cy="369723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4400" y="2532084"/>
            <a:ext cx="990543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1"/>
          </p:cNvCxnSpPr>
          <p:nvPr/>
        </p:nvCxnSpPr>
        <p:spPr>
          <a:xfrm flipH="1" flipV="1">
            <a:off x="4724400" y="6244502"/>
            <a:ext cx="176351" cy="166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690586" y="5029200"/>
            <a:ext cx="1" cy="186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867400" y="4229494"/>
            <a:ext cx="740" cy="2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019060" y="4214851"/>
            <a:ext cx="740" cy="215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4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9387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presentation is for the MQXFA functional requirements for Q1 and Q3 only: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MQXFA magnets for Q1 and Q3 are </a:t>
            </a:r>
            <a:r>
              <a:rPr lang="en-US" dirty="0" smtClean="0">
                <a:solidFill>
                  <a:srgbClr val="FF0000"/>
                </a:solidFill>
              </a:rPr>
              <a:t>assumed to be identical</a:t>
            </a:r>
          </a:p>
          <a:p>
            <a:r>
              <a:rPr lang="en-US" dirty="0" smtClean="0"/>
              <a:t>A separate, similar functional requirements document is also needed for the Q1, Q3 Cold Mass Assembly (LMQXFA/B)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P:\ruben\LARP\3-D Models\Jodi\MQXF-cutaway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7" r="9215"/>
          <a:stretch/>
        </p:blipFill>
        <p:spPr bwMode="auto">
          <a:xfrm>
            <a:off x="304800" y="2046605"/>
            <a:ext cx="3886200" cy="27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\\lhc-div-mms.web.cern.ch\LHC-DIV-MMS\tests\MAG\docum\hilumi\Magnets\MQXF\MQX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3670743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7550371" y="3429000"/>
            <a:ext cx="609600" cy="324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74840" y="4106118"/>
            <a:ext cx="10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SS vessel not part of MQXFA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8" idx="0"/>
            <a:endCxn id="7" idx="6"/>
          </p:cNvCxnSpPr>
          <p:nvPr/>
        </p:nvCxnSpPr>
        <p:spPr>
          <a:xfrm flipH="1" flipV="1">
            <a:off x="8159971" y="3591084"/>
            <a:ext cx="449449" cy="51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7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Example: MQXB FRS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of a previous FRS for the present Inner Triple Quadrupole MQXB for Q2</a:t>
            </a:r>
          </a:p>
          <a:p>
            <a:r>
              <a:rPr lang="en-US" dirty="0" smtClean="0"/>
              <a:t>Some parameters for MQXFA FRS were taken from the MQXB FRS, but they need to be confirmed by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1116"/>
            <a:ext cx="3429000" cy="47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FRS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435354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Draft prepared as a US-</a:t>
            </a:r>
            <a:r>
              <a:rPr lang="en-US" dirty="0" err="1" smtClean="0"/>
              <a:t>HiLumi</a:t>
            </a:r>
            <a:r>
              <a:rPr lang="en-US" dirty="0" smtClean="0"/>
              <a:t> project document to start discussions</a:t>
            </a:r>
          </a:p>
          <a:p>
            <a:r>
              <a:rPr lang="en-US" dirty="0" smtClean="0"/>
              <a:t>Attempts to collect all the </a:t>
            </a:r>
            <a:r>
              <a:rPr lang="en-US" b="1" u="sng" dirty="0" smtClean="0"/>
              <a:t>functions</a:t>
            </a:r>
            <a:r>
              <a:rPr lang="en-US" dirty="0" smtClean="0"/>
              <a:t> that the MQXFA magnet must satisfy</a:t>
            </a:r>
          </a:p>
          <a:p>
            <a:pPr lvl="1"/>
            <a:r>
              <a:rPr lang="en-US" dirty="0" smtClean="0"/>
              <a:t>A total of 38 functional requirements were identified</a:t>
            </a:r>
          </a:p>
          <a:p>
            <a:r>
              <a:rPr lang="en-US" dirty="0"/>
              <a:t>Several parameters need definition and confirmation by </a:t>
            </a:r>
            <a:r>
              <a:rPr lang="en-US" dirty="0" smtClean="0"/>
              <a:t>CERN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352800" cy="5026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162559"/>
            <a:ext cx="4209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us-hilumi-docdb.fnal.gov:440/cgi-bin/ShowDocument?docid=36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6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FRS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2" y="1220788"/>
            <a:ext cx="3702928" cy="513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06" y="1371600"/>
            <a:ext cx="3692649" cy="3810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8152" y="5334000"/>
            <a:ext cx="4099355" cy="11112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Parameters in </a:t>
            </a:r>
            <a:r>
              <a:rPr lang="en-US" b="1" dirty="0" smtClean="0">
                <a:solidFill>
                  <a:schemeClr val="tx1"/>
                </a:solidFill>
              </a:rPr>
              <a:t>black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are more certain. Parameters 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less certain or still under discussion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2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Next slides will provide an overview of the draft MQXFA requirements</a:t>
            </a:r>
          </a:p>
          <a:p>
            <a:pPr lvl="1"/>
            <a:r>
              <a:rPr lang="en-US" dirty="0" smtClean="0"/>
              <a:t>These requirements should be such that their verification means that the MQXFA magnet deliverables are “fit” (suitable) for the intended purpose, i.e., they will satisfy CERN’s needs for HL-LHC</a:t>
            </a:r>
          </a:p>
          <a:p>
            <a:r>
              <a:rPr lang="en-US" dirty="0" smtClean="0"/>
              <a:t>The purpose is to generate discussions and answer questions such as:</a:t>
            </a:r>
          </a:p>
          <a:p>
            <a:pPr lvl="1"/>
            <a:r>
              <a:rPr lang="en-US" dirty="0" smtClean="0"/>
              <a:t>Are there any missing requirements?</a:t>
            </a:r>
          </a:p>
          <a:p>
            <a:pPr lvl="1"/>
            <a:r>
              <a:rPr lang="en-US" dirty="0" smtClean="0"/>
              <a:t>Are requirements properly stated?</a:t>
            </a:r>
          </a:p>
          <a:p>
            <a:pPr lvl="1"/>
            <a:r>
              <a:rPr lang="en-US" dirty="0" smtClean="0"/>
              <a:t>Are requirements verifiable?</a:t>
            </a:r>
          </a:p>
          <a:p>
            <a:pPr lvl="1"/>
            <a:r>
              <a:rPr lang="en-US" dirty="0" smtClean="0"/>
              <a:t>Is there agreement/confirmation of parameters in </a:t>
            </a: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Is there enough information to </a:t>
            </a:r>
            <a:r>
              <a:rPr lang="en-US" dirty="0" smtClean="0"/>
              <a:t>specify </a:t>
            </a:r>
            <a:r>
              <a:rPr lang="en-US" dirty="0"/>
              <a:t>parameters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Physical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 mm aperture, </a:t>
            </a:r>
            <a:r>
              <a:rPr lang="en-US" dirty="0">
                <a:solidFill>
                  <a:srgbClr val="FF0000"/>
                </a:solidFill>
              </a:rPr>
              <a:t>≤ 5.0 </a:t>
            </a:r>
            <a:r>
              <a:rPr lang="en-US" dirty="0" smtClean="0"/>
              <a:t>m long, </a:t>
            </a:r>
            <a:r>
              <a:rPr lang="en-US" dirty="0"/>
              <a:t>≤ </a:t>
            </a:r>
            <a:r>
              <a:rPr lang="en-US" dirty="0" smtClean="0"/>
              <a:t> 614 mm diameter, ≤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mrad</a:t>
            </a:r>
            <a:r>
              <a:rPr lang="en-US" dirty="0" smtClean="0"/>
              <a:t>/5m twist, </a:t>
            </a:r>
            <a:r>
              <a:rPr lang="en-US" dirty="0"/>
              <a:t>≤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 um/5m straightness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39934</TotalTime>
  <Pages>1</Pages>
  <Words>1154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Colibri</vt:lpstr>
      <vt:lpstr>Times New Roman</vt:lpstr>
      <vt:lpstr>Office Theme</vt:lpstr>
      <vt:lpstr>MQXFA Functional Requirements</vt:lpstr>
      <vt:lpstr>Functional Requirements</vt:lpstr>
      <vt:lpstr>Main Project Planning Documents</vt:lpstr>
      <vt:lpstr>Scope</vt:lpstr>
      <vt:lpstr>Previous Example: MQXB FRS</vt:lpstr>
      <vt:lpstr>MQXFA FRS</vt:lpstr>
      <vt:lpstr>MQXFA FRS Table</vt:lpstr>
      <vt:lpstr>Next Slides</vt:lpstr>
      <vt:lpstr>MQXFA Physical Requirements</vt:lpstr>
      <vt:lpstr>Magnetic Field Requirements</vt:lpstr>
      <vt:lpstr>Cryogenic Cooling System</vt:lpstr>
      <vt:lpstr>Cryogenic Requirements</vt:lpstr>
      <vt:lpstr>Power System</vt:lpstr>
      <vt:lpstr>Electrical Requirements</vt:lpstr>
      <vt:lpstr>Quench Requirements</vt:lpstr>
      <vt:lpstr>Radiation Hardness Requirements</vt:lpstr>
      <vt:lpstr>Reliability Requirements</vt:lpstr>
      <vt:lpstr>Interface Requirements</vt:lpstr>
      <vt:lpstr>Safety Requirements</vt:lpstr>
      <vt:lpstr>Path Forward</vt:lpstr>
      <vt:lpstr>Custom Show 1</vt:lpstr>
    </vt:vector>
  </TitlesOfParts>
  <Company>LBNL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Ruben H. Carcagno x3915 11989N</cp:lastModifiedBy>
  <cp:revision>1870</cp:revision>
  <cp:lastPrinted>2013-05-21T20:49:58Z</cp:lastPrinted>
  <dcterms:created xsi:type="dcterms:W3CDTF">2004-10-30T19:36:16Z</dcterms:created>
  <dcterms:modified xsi:type="dcterms:W3CDTF">2015-05-12T17:48:22Z</dcterms:modified>
</cp:coreProperties>
</file>