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49"/>
  </p:notesMasterIdLst>
  <p:sldIdLst>
    <p:sldId id="256" r:id="rId2"/>
    <p:sldId id="257" r:id="rId3"/>
    <p:sldId id="288" r:id="rId4"/>
    <p:sldId id="259" r:id="rId5"/>
    <p:sldId id="261" r:id="rId6"/>
    <p:sldId id="260" r:id="rId7"/>
    <p:sldId id="262" r:id="rId8"/>
    <p:sldId id="263" r:id="rId9"/>
    <p:sldId id="265" r:id="rId10"/>
    <p:sldId id="264" r:id="rId11"/>
    <p:sldId id="268" r:id="rId12"/>
    <p:sldId id="266" r:id="rId13"/>
    <p:sldId id="267" r:id="rId14"/>
    <p:sldId id="269" r:id="rId15"/>
    <p:sldId id="270" r:id="rId16"/>
    <p:sldId id="271" r:id="rId17"/>
    <p:sldId id="297" r:id="rId18"/>
    <p:sldId id="274" r:id="rId19"/>
    <p:sldId id="275" r:id="rId20"/>
    <p:sldId id="289" r:id="rId21"/>
    <p:sldId id="290" r:id="rId22"/>
    <p:sldId id="291" r:id="rId23"/>
    <p:sldId id="292" r:id="rId24"/>
    <p:sldId id="293" r:id="rId25"/>
    <p:sldId id="294" r:id="rId26"/>
    <p:sldId id="295" r:id="rId27"/>
    <p:sldId id="296" r:id="rId28"/>
    <p:sldId id="302" r:id="rId29"/>
    <p:sldId id="298" r:id="rId30"/>
    <p:sldId id="308" r:id="rId31"/>
    <p:sldId id="300" r:id="rId32"/>
    <p:sldId id="276" r:id="rId33"/>
    <p:sldId id="277" r:id="rId34"/>
    <p:sldId id="278" r:id="rId35"/>
    <p:sldId id="279" r:id="rId36"/>
    <p:sldId id="280" r:id="rId37"/>
    <p:sldId id="303" r:id="rId38"/>
    <p:sldId id="281" r:id="rId39"/>
    <p:sldId id="282" r:id="rId40"/>
    <p:sldId id="283" r:id="rId41"/>
    <p:sldId id="284" r:id="rId42"/>
    <p:sldId id="285" r:id="rId43"/>
    <p:sldId id="286" r:id="rId44"/>
    <p:sldId id="287" r:id="rId45"/>
    <p:sldId id="304" r:id="rId46"/>
    <p:sldId id="305" r:id="rId47"/>
    <p:sldId id="306" r:id="rId4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249" autoAdjust="0"/>
    <p:restoredTop sz="91617" autoAdjust="0"/>
  </p:normalViewPr>
  <p:slideViewPr>
    <p:cSldViewPr>
      <p:cViewPr>
        <p:scale>
          <a:sx n="80" d="100"/>
          <a:sy n="80" d="100"/>
        </p:scale>
        <p:origin x="-58" y="-5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63EA6F1-5C34-4DC6-B5BC-87F64FF77D5C}" type="datetimeFigureOut">
              <a:rPr lang="en-GB" smtClean="0"/>
              <a:t>11/05/2015</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BACDF6A-BFA2-499A-B958-E9A4452D1EE5}" type="slidenum">
              <a:rPr lang="en-GB" smtClean="0"/>
              <a:t>‹#›</a:t>
            </a:fld>
            <a:endParaRPr lang="en-GB"/>
          </a:p>
        </p:txBody>
      </p:sp>
    </p:spTree>
    <p:extLst>
      <p:ext uri="{BB962C8B-B14F-4D97-AF65-F5344CB8AC3E}">
        <p14:creationId xmlns:p14="http://schemas.microsoft.com/office/powerpoint/2010/main" val="38896950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Tues</a:t>
            </a:r>
            <a:r>
              <a:rPr lang="en-GB" baseline="0" dirty="0" smtClean="0"/>
              <a:t> 12</a:t>
            </a:r>
            <a:r>
              <a:rPr lang="en-GB" baseline="30000" dirty="0" smtClean="0"/>
              <a:t>th</a:t>
            </a:r>
            <a:r>
              <a:rPr lang="en-GB" baseline="0" dirty="0" smtClean="0"/>
              <a:t> May 10.45 – 11.25 Hornet’s Nest WH8XO</a:t>
            </a:r>
            <a:endParaRPr lang="en-GB" dirty="0"/>
          </a:p>
        </p:txBody>
      </p:sp>
      <p:sp>
        <p:nvSpPr>
          <p:cNvPr id="4" name="Slide Number Placeholder 3"/>
          <p:cNvSpPr>
            <a:spLocks noGrp="1"/>
          </p:cNvSpPr>
          <p:nvPr>
            <p:ph type="sldNum" sz="quarter" idx="10"/>
          </p:nvPr>
        </p:nvSpPr>
        <p:spPr/>
        <p:txBody>
          <a:bodyPr/>
          <a:lstStyle/>
          <a:p>
            <a:fld id="{5BACDF6A-BFA2-499A-B958-E9A4452D1EE5}" type="slidenum">
              <a:rPr lang="en-GB" smtClean="0"/>
              <a:t>1</a:t>
            </a:fld>
            <a:endParaRPr lang="en-GB"/>
          </a:p>
        </p:txBody>
      </p:sp>
    </p:spTree>
    <p:extLst>
      <p:ext uri="{BB962C8B-B14F-4D97-AF65-F5344CB8AC3E}">
        <p14:creationId xmlns:p14="http://schemas.microsoft.com/office/powerpoint/2010/main" val="5686891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BACDF6A-BFA2-499A-B958-E9A4452D1EE5}" type="slidenum">
              <a:rPr lang="en-GB" smtClean="0"/>
              <a:t>3</a:t>
            </a:fld>
            <a:endParaRPr lang="en-GB"/>
          </a:p>
        </p:txBody>
      </p:sp>
    </p:spTree>
    <p:extLst>
      <p:ext uri="{BB962C8B-B14F-4D97-AF65-F5344CB8AC3E}">
        <p14:creationId xmlns:p14="http://schemas.microsoft.com/office/powerpoint/2010/main" val="20828712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BACDF6A-BFA2-499A-B958-E9A4452D1EE5}" type="slidenum">
              <a:rPr lang="en-GB" smtClean="0"/>
              <a:t>5</a:t>
            </a:fld>
            <a:endParaRPr lang="en-GB"/>
          </a:p>
        </p:txBody>
      </p:sp>
    </p:spTree>
    <p:extLst>
      <p:ext uri="{BB962C8B-B14F-4D97-AF65-F5344CB8AC3E}">
        <p14:creationId xmlns:p14="http://schemas.microsoft.com/office/powerpoint/2010/main" val="14630775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BACDF6A-BFA2-499A-B958-E9A4452D1EE5}" type="slidenum">
              <a:rPr lang="en-GB" smtClean="0"/>
              <a:t>6</a:t>
            </a:fld>
            <a:endParaRPr lang="en-GB"/>
          </a:p>
        </p:txBody>
      </p:sp>
    </p:spTree>
    <p:extLst>
      <p:ext uri="{BB962C8B-B14F-4D97-AF65-F5344CB8AC3E}">
        <p14:creationId xmlns:p14="http://schemas.microsoft.com/office/powerpoint/2010/main" val="14630775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I would say that the helium vessel concept has evolved until we found a suitable solution (insuring limited stress in the cavity during operation and limiting the detuning of the cavity during assembly), not that we had several suitable solutions and we had to choose one. </a:t>
            </a:r>
          </a:p>
          <a:p>
            <a:r>
              <a:rPr lang="en-GB" sz="1200" kern="1200" dirty="0" smtClean="0">
                <a:solidFill>
                  <a:schemeClr val="tx1"/>
                </a:solidFill>
                <a:effectLst/>
                <a:latin typeface="+mn-lt"/>
                <a:ea typeface="+mn-ea"/>
                <a:cs typeface="+mn-cs"/>
              </a:rPr>
              <a:t>We have several 3D designs versions stored in our CAD management system, several ANSYS calculations stored in our calculation folders and several manufacturing tests results. We are preparing a technical note summarizing all the designs that have been calculated indicating all the steps we have passed through but it’s still far from being finished. I think the table you suggest should be included in this note.</a:t>
            </a:r>
          </a:p>
          <a:p>
            <a:r>
              <a:rPr lang="en-GB" sz="1200" kern="1200" dirty="0" smtClean="0">
                <a:solidFill>
                  <a:schemeClr val="tx1"/>
                </a:solidFill>
                <a:effectLst/>
                <a:latin typeface="+mn-lt"/>
                <a:ea typeface="+mn-ea"/>
                <a:cs typeface="+mn-cs"/>
              </a:rPr>
              <a:t>For the presentation next week, we will be there and will answer this type of questions, if any.</a:t>
            </a:r>
          </a:p>
        </p:txBody>
      </p:sp>
      <p:sp>
        <p:nvSpPr>
          <p:cNvPr id="4" name="Slide Number Placeholder 3"/>
          <p:cNvSpPr>
            <a:spLocks noGrp="1"/>
          </p:cNvSpPr>
          <p:nvPr>
            <p:ph type="sldNum" sz="quarter" idx="10"/>
          </p:nvPr>
        </p:nvSpPr>
        <p:spPr/>
        <p:txBody>
          <a:bodyPr/>
          <a:lstStyle/>
          <a:p>
            <a:fld id="{5BACDF6A-BFA2-499A-B958-E9A4452D1EE5}" type="slidenum">
              <a:rPr lang="en-GB" smtClean="0"/>
              <a:t>16</a:t>
            </a:fld>
            <a:endParaRPr lang="en-GB"/>
          </a:p>
        </p:txBody>
      </p:sp>
    </p:spTree>
    <p:extLst>
      <p:ext uri="{BB962C8B-B14F-4D97-AF65-F5344CB8AC3E}">
        <p14:creationId xmlns:p14="http://schemas.microsoft.com/office/powerpoint/2010/main" val="38585627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BACDF6A-BFA2-499A-B958-E9A4452D1EE5}" type="slidenum">
              <a:rPr lang="en-GB" smtClean="0"/>
              <a:t>18</a:t>
            </a:fld>
            <a:endParaRPr lang="en-GB"/>
          </a:p>
        </p:txBody>
      </p:sp>
    </p:spTree>
    <p:extLst>
      <p:ext uri="{BB962C8B-B14F-4D97-AF65-F5344CB8AC3E}">
        <p14:creationId xmlns:p14="http://schemas.microsoft.com/office/powerpoint/2010/main" val="5793008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CF51EC9-DD06-4D1B-BFDC-7AC38C905EF4}" type="slidenum">
              <a:rPr lang="en-GB" smtClean="0"/>
              <a:t>21</a:t>
            </a:fld>
            <a:endParaRPr lang="en-GB"/>
          </a:p>
        </p:txBody>
      </p:sp>
    </p:spTree>
    <p:extLst>
      <p:ext uri="{BB962C8B-B14F-4D97-AF65-F5344CB8AC3E}">
        <p14:creationId xmlns:p14="http://schemas.microsoft.com/office/powerpoint/2010/main" val="25542678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BACDF6A-BFA2-499A-B958-E9A4452D1EE5}" type="slidenum">
              <a:rPr lang="en-GB" smtClean="0"/>
              <a:t>23</a:t>
            </a:fld>
            <a:endParaRPr lang="en-GB"/>
          </a:p>
        </p:txBody>
      </p:sp>
    </p:spTree>
    <p:extLst>
      <p:ext uri="{BB962C8B-B14F-4D97-AF65-F5344CB8AC3E}">
        <p14:creationId xmlns:p14="http://schemas.microsoft.com/office/powerpoint/2010/main" val="843233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BACDF6A-BFA2-499A-B958-E9A4452D1EE5}" type="slidenum">
              <a:rPr lang="en-GB" smtClean="0"/>
              <a:t>29</a:t>
            </a:fld>
            <a:endParaRPr lang="en-GB"/>
          </a:p>
        </p:txBody>
      </p:sp>
    </p:spTree>
    <p:extLst>
      <p:ext uri="{BB962C8B-B14F-4D97-AF65-F5344CB8AC3E}">
        <p14:creationId xmlns:p14="http://schemas.microsoft.com/office/powerpoint/2010/main" val="257532915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5.jpeg"/><Relationship Id="rId4" Type="http://schemas.openxmlformats.org/officeDocument/2006/relationships/image" Target="../media/image4.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61314" y="1861231"/>
            <a:ext cx="4149834" cy="1998745"/>
          </a:xfrm>
          <a:prstGeom prst="rect">
            <a:avLst/>
          </a:prstGeom>
        </p:spPr>
      </p:pic>
      <p:sp>
        <p:nvSpPr>
          <p:cNvPr id="2" name="Title 1"/>
          <p:cNvSpPr>
            <a:spLocks noGrp="1"/>
          </p:cNvSpPr>
          <p:nvPr>
            <p:ph type="ctrTitle"/>
          </p:nvPr>
        </p:nvSpPr>
        <p:spPr>
          <a:xfrm>
            <a:off x="4708310" y="1608069"/>
            <a:ext cx="3978489" cy="2506731"/>
          </a:xfrm>
        </p:spPr>
        <p:txBody>
          <a:bodyPr/>
          <a:lstStyle>
            <a:lvl1pPr algn="l">
              <a:lnSpc>
                <a:spcPct val="100000"/>
              </a:lnSpc>
              <a:defRPr b="1" i="0">
                <a:solidFill>
                  <a:srgbClr val="005872"/>
                </a:solidFill>
                <a:effectLst>
                  <a:outerShdw blurRad="63500" dist="31750" dir="2700000" algn="tl" rotWithShape="0">
                    <a:srgbClr val="9CB0D5">
                      <a:alpha val="50000"/>
                    </a:srgbClr>
                  </a:outerShdw>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457200" y="4114800"/>
            <a:ext cx="8229600" cy="1828800"/>
          </a:xfrm>
        </p:spPr>
        <p:txBody>
          <a:bodyPr lIns="0" rIns="0">
            <a:normAutofit/>
          </a:bodyPr>
          <a:lstStyle>
            <a:lvl1pPr marL="0" indent="0" algn="ctr">
              <a:lnSpc>
                <a:spcPct val="100000"/>
              </a:lnSpc>
              <a:spcBef>
                <a:spcPts val="0"/>
              </a:spcBef>
              <a:buNone/>
              <a:defRPr sz="2500" b="1">
                <a:solidFill>
                  <a:schemeClr val="bg1">
                    <a:lumMod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cxnSp>
        <p:nvCxnSpPr>
          <p:cNvPr id="7" name="Straight Connector 6"/>
          <p:cNvCxnSpPr/>
          <p:nvPr/>
        </p:nvCxnSpPr>
        <p:spPr>
          <a:xfrm>
            <a:off x="4561279" y="1967225"/>
            <a:ext cx="0" cy="1786759"/>
          </a:xfrm>
          <a:prstGeom prst="line">
            <a:avLst/>
          </a:prstGeom>
          <a:ln>
            <a:solidFill>
              <a:srgbClr val="5BC1E6"/>
            </a:solidFill>
          </a:ln>
        </p:spPr>
        <p:style>
          <a:lnRef idx="2">
            <a:schemeClr val="accent1"/>
          </a:lnRef>
          <a:fillRef idx="0">
            <a:schemeClr val="accent1"/>
          </a:fillRef>
          <a:effectRef idx="1">
            <a:schemeClr val="accent1"/>
          </a:effectRef>
          <a:fontRef idx="minor">
            <a:schemeClr val="tx1"/>
          </a:fontRef>
        </p:style>
      </p:cxnSp>
      <p:sp>
        <p:nvSpPr>
          <p:cNvPr id="4" name="TextBox 3"/>
          <p:cNvSpPr txBox="1"/>
          <p:nvPr/>
        </p:nvSpPr>
        <p:spPr>
          <a:xfrm>
            <a:off x="692447" y="6117173"/>
            <a:ext cx="7683622" cy="461665"/>
          </a:xfrm>
          <a:prstGeom prst="rect">
            <a:avLst/>
          </a:prstGeom>
          <a:noFill/>
        </p:spPr>
        <p:txBody>
          <a:bodyPr wrap="square" rtlCol="0">
            <a:spAutoFit/>
          </a:bodyPr>
          <a:lstStyle/>
          <a:p>
            <a:pPr algn="ctr"/>
            <a:r>
              <a:rPr lang="en-US" sz="1200" dirty="0" smtClean="0">
                <a:solidFill>
                  <a:schemeClr val="accent5">
                    <a:lumMod val="75000"/>
                  </a:schemeClr>
                </a:solidFill>
              </a:rPr>
              <a:t>The </a:t>
            </a:r>
            <a:r>
              <a:rPr lang="en-US" sz="1200" dirty="0" err="1" smtClean="0">
                <a:solidFill>
                  <a:schemeClr val="accent5">
                    <a:lumMod val="75000"/>
                  </a:schemeClr>
                </a:solidFill>
              </a:rPr>
              <a:t>HiLumi</a:t>
            </a:r>
            <a:r>
              <a:rPr lang="en-US" sz="1200" dirty="0" smtClean="0">
                <a:solidFill>
                  <a:schemeClr val="accent5">
                    <a:lumMod val="75000"/>
                  </a:schemeClr>
                </a:solidFill>
              </a:rPr>
              <a:t> LHC Design Study (a sub-system of HL-LHC) is co-funded by the European Commission within the Framework </a:t>
            </a:r>
            <a:r>
              <a:rPr lang="en-US" sz="1200" dirty="0" err="1" smtClean="0">
                <a:solidFill>
                  <a:schemeClr val="accent5">
                    <a:lumMod val="75000"/>
                  </a:schemeClr>
                </a:solidFill>
              </a:rPr>
              <a:t>Programme</a:t>
            </a:r>
            <a:r>
              <a:rPr lang="en-US" sz="1200" dirty="0" smtClean="0">
                <a:solidFill>
                  <a:schemeClr val="accent5">
                    <a:lumMod val="75000"/>
                  </a:schemeClr>
                </a:solidFill>
              </a:rPr>
              <a:t> 7 Capacities Specific </a:t>
            </a:r>
            <a:r>
              <a:rPr lang="en-US" sz="1200" dirty="0" err="1" smtClean="0">
                <a:solidFill>
                  <a:schemeClr val="accent5">
                    <a:lumMod val="75000"/>
                  </a:schemeClr>
                </a:solidFill>
              </a:rPr>
              <a:t>Programme</a:t>
            </a:r>
            <a:r>
              <a:rPr lang="en-US" sz="1200" dirty="0" smtClean="0">
                <a:solidFill>
                  <a:schemeClr val="accent5">
                    <a:lumMod val="75000"/>
                  </a:schemeClr>
                </a:solidFill>
              </a:rPr>
              <a:t>, Grant Agreement 284404. </a:t>
            </a:r>
            <a:endParaRPr lang="en-GB" sz="1200" dirty="0">
              <a:solidFill>
                <a:schemeClr val="accent5">
                  <a:lumMod val="75000"/>
                </a:schemeClr>
              </a:solidFill>
            </a:endParaRPr>
          </a:p>
        </p:txBody>
      </p:sp>
      <p:pic>
        <p:nvPicPr>
          <p:cNvPr id="8" name="Picture 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86430" y="6147097"/>
            <a:ext cx="493025" cy="401816"/>
          </a:xfrm>
          <a:prstGeom prst="rect">
            <a:avLst/>
          </a:prstGeom>
        </p:spPr>
      </p:pic>
      <p:pic>
        <p:nvPicPr>
          <p:cNvPr id="9" name="Picture 8"/>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460290" y="6207140"/>
            <a:ext cx="417381" cy="281731"/>
          </a:xfrm>
          <a:prstGeom prst="rect">
            <a:avLst/>
          </a:prstGeom>
        </p:spPr>
      </p:pic>
    </p:spTree>
    <p:extLst>
      <p:ext uri="{BB962C8B-B14F-4D97-AF65-F5344CB8AC3E}">
        <p14:creationId xmlns:p14="http://schemas.microsoft.com/office/powerpoint/2010/main" val="35428793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CF18A9B0-A267-4522-BF82-FA0FCB0E2641}" type="datetime1">
              <a:rPr lang="en-GB" smtClean="0"/>
              <a:t>12/05/2015</a:t>
            </a:fld>
            <a:endParaRPr lang="en-GB"/>
          </a:p>
        </p:txBody>
      </p:sp>
      <p:sp>
        <p:nvSpPr>
          <p:cNvPr id="5" name="Footer Placeholder 4"/>
          <p:cNvSpPr>
            <a:spLocks noGrp="1"/>
          </p:cNvSpPr>
          <p:nvPr>
            <p:ph type="ftr" sz="quarter" idx="11"/>
          </p:nvPr>
        </p:nvSpPr>
        <p:spPr/>
        <p:txBody>
          <a:bodyPr/>
          <a:lstStyle>
            <a:lvl1pPr algn="ctr">
              <a:defRPr/>
            </a:lvl1pPr>
          </a:lstStyle>
          <a:p>
            <a:r>
              <a:rPr lang="en-GB" smtClean="0"/>
              <a:t>Dressed Cavity Engineering Design DQW &amp; RFD</a:t>
            </a:r>
            <a:endParaRPr lang="en-GB"/>
          </a:p>
        </p:txBody>
      </p:sp>
      <p:sp>
        <p:nvSpPr>
          <p:cNvPr id="6" name="Slide Number Placeholder 5"/>
          <p:cNvSpPr>
            <a:spLocks noGrp="1"/>
          </p:cNvSpPr>
          <p:nvPr>
            <p:ph type="sldNum" sz="quarter" idx="12"/>
          </p:nvPr>
        </p:nvSpPr>
        <p:spPr/>
        <p:txBody>
          <a:bodyPr/>
          <a:lstStyle/>
          <a:p>
            <a:fld id="{1FA2211F-BE2A-455E-95A5-7C001F407DF1}" type="slidenum">
              <a:rPr lang="en-GB" smtClean="0"/>
              <a:t>‹#›</a:t>
            </a:fld>
            <a:endParaRPr lang="en-GB"/>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578561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9BD1A289-A252-46A2-B90C-A46294DDD4CE}" type="datetime1">
              <a:rPr lang="en-GB" smtClean="0"/>
              <a:t>12/05/2015</a:t>
            </a:fld>
            <a:endParaRPr lang="en-GB"/>
          </a:p>
        </p:txBody>
      </p:sp>
      <p:sp>
        <p:nvSpPr>
          <p:cNvPr id="4" name="Footer Placeholder 3"/>
          <p:cNvSpPr>
            <a:spLocks noGrp="1"/>
          </p:cNvSpPr>
          <p:nvPr>
            <p:ph type="ftr" sz="quarter" idx="11"/>
          </p:nvPr>
        </p:nvSpPr>
        <p:spPr/>
        <p:txBody>
          <a:bodyPr/>
          <a:lstStyle/>
          <a:p>
            <a:r>
              <a:rPr lang="en-GB" smtClean="0"/>
              <a:t>Dressed Cavity Engineering Design DQW &amp; RFD</a:t>
            </a:r>
            <a:endParaRPr lang="en-GB"/>
          </a:p>
        </p:txBody>
      </p:sp>
      <p:sp>
        <p:nvSpPr>
          <p:cNvPr id="5" name="Slide Number Placeholder 4"/>
          <p:cNvSpPr>
            <a:spLocks noGrp="1"/>
          </p:cNvSpPr>
          <p:nvPr>
            <p:ph type="sldNum" sz="quarter" idx="12"/>
          </p:nvPr>
        </p:nvSpPr>
        <p:spPr/>
        <p:txBody>
          <a:bodyPr/>
          <a:lstStyle/>
          <a:p>
            <a:fld id="{1FA2211F-BE2A-455E-95A5-7C001F407DF1}" type="slidenum">
              <a:rPr lang="en-GB" smtClean="0"/>
              <a:t>‹#›</a:t>
            </a:fld>
            <a:endParaRPr lang="en-GB"/>
          </a:p>
        </p:txBody>
      </p:sp>
      <p:sp>
        <p:nvSpPr>
          <p:cNvPr id="2" name="Title 1"/>
          <p:cNvSpPr>
            <a:spLocks noGrp="1"/>
          </p:cNvSpPr>
          <p:nvPr>
            <p:ph type="title"/>
          </p:nvPr>
        </p:nvSpPr>
        <p:spPr/>
        <p:txBody>
          <a:bodyPr/>
          <a:lstStyle/>
          <a:p>
            <a:r>
              <a:rPr lang="en-US" smtClean="0"/>
              <a:t>Click to edit Master title style</a:t>
            </a:r>
            <a:endParaRPr lang="en-US"/>
          </a:p>
        </p:txBody>
      </p:sp>
      <p:sp>
        <p:nvSpPr>
          <p:cNvPr id="7" name="Content Placeholder 6"/>
          <p:cNvSpPr>
            <a:spLocks noGrp="1"/>
          </p:cNvSpPr>
          <p:nvPr>
            <p:ph sz="quarter" idx="13"/>
          </p:nvPr>
        </p:nvSpPr>
        <p:spPr>
          <a:xfrm>
            <a:off x="457200" y="1189037"/>
            <a:ext cx="8229600" cy="5349240"/>
          </a:xfrm>
        </p:spPr>
        <p:txBody>
          <a:bodyPr anchor="ctr" anchorCtr="1">
            <a:noAutofit/>
          </a:bodyPr>
          <a:lstStyle>
            <a:lvl1pPr marL="0" indent="0">
              <a:buFontTx/>
              <a:buNone/>
              <a:defRPr sz="4000" baseline="0">
                <a:solidFill>
                  <a:srgbClr val="005872"/>
                </a:solidFill>
                <a:effectLst>
                  <a:outerShdw blurRad="63500" dist="63500" dir="2700000" algn="tl" rotWithShape="0">
                    <a:srgbClr val="9CB0D5">
                      <a:alpha val="50000"/>
                    </a:srgbClr>
                  </a:outerShdw>
                </a:effectLst>
              </a:defRPr>
            </a:lvl1pPr>
          </a:lstStyle>
          <a:p>
            <a:pPr lvl="0"/>
            <a:r>
              <a:rPr lang="en-US" smtClean="0"/>
              <a:t>Click to edit Master text styles</a:t>
            </a:r>
          </a:p>
        </p:txBody>
      </p:sp>
    </p:spTree>
    <p:extLst>
      <p:ext uri="{BB962C8B-B14F-4D97-AF65-F5344CB8AC3E}">
        <p14:creationId xmlns:p14="http://schemas.microsoft.com/office/powerpoint/2010/main" val="36381266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18A335C2-99F9-4F7D-B96A-85ECBA527DBE}" type="datetime1">
              <a:rPr lang="en-GB" smtClean="0"/>
              <a:t>12/05/2015</a:t>
            </a:fld>
            <a:endParaRPr lang="en-GB"/>
          </a:p>
        </p:txBody>
      </p:sp>
      <p:sp>
        <p:nvSpPr>
          <p:cNvPr id="6" name="Footer Placeholder 5"/>
          <p:cNvSpPr>
            <a:spLocks noGrp="1"/>
          </p:cNvSpPr>
          <p:nvPr>
            <p:ph type="ftr" sz="quarter" idx="11"/>
          </p:nvPr>
        </p:nvSpPr>
        <p:spPr/>
        <p:txBody>
          <a:bodyPr/>
          <a:lstStyle/>
          <a:p>
            <a:r>
              <a:rPr lang="en-GB" smtClean="0"/>
              <a:t>Dressed Cavity Engineering Design DQW &amp; RFD</a:t>
            </a:r>
            <a:endParaRPr lang="en-GB"/>
          </a:p>
        </p:txBody>
      </p:sp>
      <p:sp>
        <p:nvSpPr>
          <p:cNvPr id="7" name="Slide Number Placeholder 6"/>
          <p:cNvSpPr>
            <a:spLocks noGrp="1"/>
          </p:cNvSpPr>
          <p:nvPr>
            <p:ph type="sldNum" sz="quarter" idx="12"/>
          </p:nvPr>
        </p:nvSpPr>
        <p:spPr/>
        <p:txBody>
          <a:bodyPr/>
          <a:lstStyle/>
          <a:p>
            <a:fld id="{1FA2211F-BE2A-455E-95A5-7C001F407DF1}" type="slidenum">
              <a:rPr lang="en-GB" smtClean="0"/>
              <a:t>‹#›</a:t>
            </a:fld>
            <a:endParaRPr lang="en-GB"/>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189038"/>
            <a:ext cx="4038600" cy="5348922"/>
          </a:xfrm>
        </p:spPr>
        <p:txBody>
          <a:bodyPr/>
          <a:lstStyle>
            <a:lvl1pPr>
              <a:defRPr sz="3200"/>
            </a:lvl1pPr>
            <a:lvl2pPr marL="346075" indent="-228600">
              <a:defRPr sz="3200"/>
            </a:lvl2pPr>
            <a:lvl3pPr marL="452438" indent="-228600">
              <a:defRPr sz="2800"/>
            </a:lvl3pPr>
            <a:lvl4pPr marL="569913" indent="-228600">
              <a:defRPr sz="2800"/>
            </a:lvl4pPr>
            <a:lvl5pPr marL="685800" indent="-228600">
              <a:defRPr sz="2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189038"/>
            <a:ext cx="4038600" cy="5348922"/>
          </a:xfrm>
        </p:spPr>
        <p:txBody>
          <a:bodyPr/>
          <a:lstStyle>
            <a:lvl1pPr>
              <a:defRPr sz="3200"/>
            </a:lvl1pPr>
            <a:lvl2pPr marL="346075" indent="-228600">
              <a:defRPr sz="3200"/>
            </a:lvl2pPr>
            <a:lvl3pPr marL="452438" indent="-228600">
              <a:defRPr sz="2800"/>
            </a:lvl3pPr>
            <a:lvl4pPr marL="569913" indent="-228600">
              <a:defRPr sz="2800"/>
            </a:lvl4pPr>
            <a:lvl5pPr marL="685800" indent="-228600">
              <a:defRPr sz="2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7291446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2AC9298F-47B4-454B-B3CC-86C46E904521}" type="datetime1">
              <a:rPr lang="en-GB" smtClean="0"/>
              <a:t>12/05/2015</a:t>
            </a:fld>
            <a:endParaRPr lang="en-GB"/>
          </a:p>
        </p:txBody>
      </p:sp>
      <p:sp>
        <p:nvSpPr>
          <p:cNvPr id="4" name="Footer Placeholder 3"/>
          <p:cNvSpPr>
            <a:spLocks noGrp="1"/>
          </p:cNvSpPr>
          <p:nvPr>
            <p:ph type="ftr" sz="quarter" idx="11"/>
          </p:nvPr>
        </p:nvSpPr>
        <p:spPr/>
        <p:txBody>
          <a:bodyPr/>
          <a:lstStyle/>
          <a:p>
            <a:r>
              <a:rPr lang="en-GB" smtClean="0"/>
              <a:t>Dressed Cavity Engineering Design DQW &amp; RFD</a:t>
            </a:r>
            <a:endParaRPr lang="en-GB"/>
          </a:p>
        </p:txBody>
      </p:sp>
      <p:sp>
        <p:nvSpPr>
          <p:cNvPr id="5" name="Slide Number Placeholder 4"/>
          <p:cNvSpPr>
            <a:spLocks noGrp="1"/>
          </p:cNvSpPr>
          <p:nvPr>
            <p:ph type="sldNum" sz="quarter" idx="12"/>
          </p:nvPr>
        </p:nvSpPr>
        <p:spPr/>
        <p:txBody>
          <a:bodyPr/>
          <a:lstStyle/>
          <a:p>
            <a:fld id="{1FA2211F-BE2A-455E-95A5-7C001F407DF1}" type="slidenum">
              <a:rPr lang="en-GB" smtClean="0"/>
              <a:t>‹#›</a:t>
            </a:fld>
            <a:endParaRPr lang="en-GB"/>
          </a:p>
        </p:txBody>
      </p:sp>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9277959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842065A4-A9E3-460D-90A9-4FC9E3D84044}" type="datetime1">
              <a:rPr lang="en-GB" smtClean="0"/>
              <a:t>12/05/2015</a:t>
            </a:fld>
            <a:endParaRPr lang="en-GB"/>
          </a:p>
        </p:txBody>
      </p:sp>
      <p:sp>
        <p:nvSpPr>
          <p:cNvPr id="4" name="Footer Placeholder 3"/>
          <p:cNvSpPr>
            <a:spLocks noGrp="1"/>
          </p:cNvSpPr>
          <p:nvPr>
            <p:ph type="ftr" sz="quarter" idx="11"/>
          </p:nvPr>
        </p:nvSpPr>
        <p:spPr/>
        <p:txBody>
          <a:bodyPr/>
          <a:lstStyle/>
          <a:p>
            <a:r>
              <a:rPr lang="en-GB" smtClean="0"/>
              <a:t>Dressed Cavity Engineering Design DQW &amp; RFD</a:t>
            </a:r>
            <a:endParaRPr lang="en-GB"/>
          </a:p>
        </p:txBody>
      </p:sp>
      <p:sp>
        <p:nvSpPr>
          <p:cNvPr id="5" name="Slide Number Placeholder 4"/>
          <p:cNvSpPr>
            <a:spLocks noGrp="1"/>
          </p:cNvSpPr>
          <p:nvPr>
            <p:ph type="sldNum" sz="quarter" idx="12"/>
          </p:nvPr>
        </p:nvSpPr>
        <p:spPr/>
        <p:txBody>
          <a:bodyPr/>
          <a:lstStyle/>
          <a:p>
            <a:fld id="{1FA2211F-BE2A-455E-95A5-7C001F407DF1}" type="slidenum">
              <a:rPr lang="en-GB" smtClean="0"/>
              <a:t>‹#›</a:t>
            </a:fld>
            <a:endParaRPr lang="en-GB"/>
          </a:p>
        </p:txBody>
      </p:sp>
      <p:sp>
        <p:nvSpPr>
          <p:cNvPr id="7" name="Content Placeholder 6"/>
          <p:cNvSpPr>
            <a:spLocks noGrp="1"/>
          </p:cNvSpPr>
          <p:nvPr>
            <p:ph sz="quarter" idx="13"/>
          </p:nvPr>
        </p:nvSpPr>
        <p:spPr>
          <a:xfrm>
            <a:off x="457200" y="274638"/>
            <a:ext cx="8229600" cy="6263639"/>
          </a:xfrm>
        </p:spPr>
        <p:txBody>
          <a:bodyPr anchor="ctr" anchorCtr="1">
            <a:noAutofit/>
          </a:bodyPr>
          <a:lstStyle>
            <a:lvl1pPr marL="0" indent="0">
              <a:buFontTx/>
              <a:buNone/>
              <a:defRPr sz="4000" baseline="0">
                <a:solidFill>
                  <a:srgbClr val="005872"/>
                </a:solidFill>
                <a:effectLst>
                  <a:outerShdw blurRad="63500" dist="63500" dir="2700000" algn="tl" rotWithShape="0">
                    <a:srgbClr val="9CB0D5">
                      <a:alpha val="50000"/>
                    </a:srgbClr>
                  </a:outerShdw>
                </a:effectLst>
              </a:defRPr>
            </a:lvl1pPr>
          </a:lstStyle>
          <a:p>
            <a:pPr lvl="0"/>
            <a:r>
              <a:rPr lang="en-US" smtClean="0"/>
              <a:t>Click to edit Master text styles</a:t>
            </a:r>
          </a:p>
        </p:txBody>
      </p:sp>
    </p:spTree>
    <p:extLst>
      <p:ext uri="{BB962C8B-B14F-4D97-AF65-F5344CB8AC3E}">
        <p14:creationId xmlns:p14="http://schemas.microsoft.com/office/powerpoint/2010/main" val="27857947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E182536-D661-44DA-8A24-64983865294F}" type="datetime1">
              <a:rPr lang="en-GB" smtClean="0"/>
              <a:t>12/05/2015</a:t>
            </a:fld>
            <a:endParaRPr lang="en-GB"/>
          </a:p>
        </p:txBody>
      </p:sp>
      <p:sp>
        <p:nvSpPr>
          <p:cNvPr id="3" name="Footer Placeholder 2"/>
          <p:cNvSpPr>
            <a:spLocks noGrp="1"/>
          </p:cNvSpPr>
          <p:nvPr>
            <p:ph type="ftr" sz="quarter" idx="11"/>
          </p:nvPr>
        </p:nvSpPr>
        <p:spPr/>
        <p:txBody>
          <a:bodyPr/>
          <a:lstStyle/>
          <a:p>
            <a:r>
              <a:rPr lang="en-GB" smtClean="0"/>
              <a:t>Dressed Cavity Engineering Design DQW &amp; RFD</a:t>
            </a:r>
            <a:endParaRPr lang="en-GB"/>
          </a:p>
        </p:txBody>
      </p:sp>
      <p:sp>
        <p:nvSpPr>
          <p:cNvPr id="4" name="Slide Number Placeholder 3"/>
          <p:cNvSpPr>
            <a:spLocks noGrp="1"/>
          </p:cNvSpPr>
          <p:nvPr>
            <p:ph type="sldNum" sz="quarter" idx="12"/>
          </p:nvPr>
        </p:nvSpPr>
        <p:spPr/>
        <p:txBody>
          <a:bodyPr/>
          <a:lstStyle/>
          <a:p>
            <a:fld id="{1FA2211F-BE2A-455E-95A5-7C001F407DF1}" type="slidenum">
              <a:rPr lang="en-GB" smtClean="0"/>
              <a:t>‹#›</a:t>
            </a:fld>
            <a:endParaRPr lang="en-GB"/>
          </a:p>
        </p:txBody>
      </p:sp>
    </p:spTree>
    <p:extLst>
      <p:ext uri="{BB962C8B-B14F-4D97-AF65-F5344CB8AC3E}">
        <p14:creationId xmlns:p14="http://schemas.microsoft.com/office/powerpoint/2010/main" val="37884513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p:cSld name="2_Custom Layout">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3855" y="-1"/>
            <a:ext cx="9157855" cy="6977413"/>
          </a:xfrm>
          <a:prstGeom prst="rect">
            <a:avLst/>
          </a:prstGeom>
        </p:spPr>
      </p:pic>
    </p:spTree>
    <p:extLst>
      <p:ext uri="{BB962C8B-B14F-4D97-AF65-F5344CB8AC3E}">
        <p14:creationId xmlns:p14="http://schemas.microsoft.com/office/powerpoint/2010/main" val="31279853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Default Al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x-none" dirty="0" smtClean="0"/>
              <a:t>Slide Title</a:t>
            </a:r>
            <a:endParaRPr lang="en-US" dirty="0"/>
          </a:p>
        </p:txBody>
      </p:sp>
      <p:sp>
        <p:nvSpPr>
          <p:cNvPr id="3" name="Date Placeholder 2"/>
          <p:cNvSpPr>
            <a:spLocks noGrp="1"/>
          </p:cNvSpPr>
          <p:nvPr>
            <p:ph type="dt" sz="half" idx="10"/>
          </p:nvPr>
        </p:nvSpPr>
        <p:spPr/>
        <p:txBody>
          <a:bodyPr/>
          <a:lstStyle/>
          <a:p>
            <a:fld id="{E627EC35-0479-4054-8745-66AAC09CDE02}" type="datetime1">
              <a:rPr lang="en-GB" smtClean="0"/>
              <a:t>12/05/2015</a:t>
            </a:fld>
            <a:endParaRPr lang="en-US" dirty="0"/>
          </a:p>
        </p:txBody>
      </p:sp>
      <p:sp>
        <p:nvSpPr>
          <p:cNvPr id="4" name="Footer Placeholder 3"/>
          <p:cNvSpPr>
            <a:spLocks noGrp="1"/>
          </p:cNvSpPr>
          <p:nvPr>
            <p:ph type="ftr" sz="quarter" idx="11"/>
          </p:nvPr>
        </p:nvSpPr>
        <p:spPr/>
        <p:txBody>
          <a:bodyPr/>
          <a:lstStyle/>
          <a:p>
            <a:r>
              <a:rPr lang="en-GB" smtClean="0"/>
              <a:t>Dressed Cavity Engineering Design DQW &amp; RFD</a:t>
            </a:r>
            <a:endParaRPr lang="en-US" dirty="0"/>
          </a:p>
        </p:txBody>
      </p:sp>
      <p:sp>
        <p:nvSpPr>
          <p:cNvPr id="5" name="Slide Number Placeholder 4"/>
          <p:cNvSpPr>
            <a:spLocks noGrp="1"/>
          </p:cNvSpPr>
          <p:nvPr>
            <p:ph type="sldNum" sz="quarter" idx="12"/>
          </p:nvPr>
        </p:nvSpPr>
        <p:spPr/>
        <p:txBody>
          <a:bodyPr/>
          <a:lstStyle/>
          <a:p>
            <a:fld id="{8D6C380F-326D-3C40-9EE7-7FBAB0953422}" type="slidenum">
              <a:rPr lang="en-US" smtClean="0"/>
              <a:pPr/>
              <a:t>‹#›</a:t>
            </a:fld>
            <a:endParaRPr lang="en-US"/>
          </a:p>
        </p:txBody>
      </p:sp>
      <p:sp>
        <p:nvSpPr>
          <p:cNvPr id="7" name="Content Placeholder 6"/>
          <p:cNvSpPr>
            <a:spLocks noGrp="1"/>
          </p:cNvSpPr>
          <p:nvPr>
            <p:ph sz="quarter" idx="13" hasCustomPrompt="1"/>
          </p:nvPr>
        </p:nvSpPr>
        <p:spPr>
          <a:xfrm>
            <a:off x="457200" y="1245521"/>
            <a:ext cx="8226425" cy="5028279"/>
          </a:xfrm>
        </p:spPr>
        <p:txBody>
          <a:bodyPr/>
          <a:lstStyle>
            <a:lvl2pPr>
              <a:defRPr sz="2400" baseline="0"/>
            </a:lvl2pPr>
            <a:lvl3pPr>
              <a:defRPr sz="2400"/>
            </a:lvl3pPr>
            <a:lvl4pPr>
              <a:defRPr sz="2000"/>
            </a:lvl4pPr>
            <a:lvl5pPr>
              <a:defRPr sz="2000"/>
            </a:lvl5pPr>
          </a:lstStyle>
          <a:p>
            <a:pPr lvl="0"/>
            <a:r>
              <a:rPr lang="x-none" dirty="0" smtClean="0"/>
              <a:t>Slide text first level</a:t>
            </a:r>
          </a:p>
          <a:p>
            <a:pPr lvl="1"/>
            <a:r>
              <a:rPr lang="x-none" dirty="0" smtClean="0"/>
              <a:t>Slide text second level</a:t>
            </a:r>
          </a:p>
          <a:p>
            <a:pPr lvl="2"/>
            <a:r>
              <a:rPr lang="x-none" dirty="0" smtClean="0"/>
              <a:t>Slide text third level</a:t>
            </a:r>
          </a:p>
          <a:p>
            <a:pPr lvl="3"/>
            <a:r>
              <a:rPr lang="x-none" dirty="0" smtClean="0"/>
              <a:t>Slide text fourth level</a:t>
            </a:r>
          </a:p>
          <a:p>
            <a:pPr lvl="4"/>
            <a:r>
              <a:rPr lang="x-none" dirty="0" smtClean="0"/>
              <a:t>Slide text fifth level</a:t>
            </a:r>
            <a:endParaRPr lang="en-US" dirty="0"/>
          </a:p>
        </p:txBody>
      </p:sp>
    </p:spTree>
    <p:extLst>
      <p:ext uri="{BB962C8B-B14F-4D97-AF65-F5344CB8AC3E}">
        <p14:creationId xmlns:p14="http://schemas.microsoft.com/office/powerpoint/2010/main" val="20855973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e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4" name="Date Placeholder 3"/>
          <p:cNvSpPr>
            <a:spLocks noGrp="1"/>
          </p:cNvSpPr>
          <p:nvPr>
            <p:ph type="dt" sz="half" idx="2"/>
          </p:nvPr>
        </p:nvSpPr>
        <p:spPr>
          <a:xfrm rot="16200000">
            <a:off x="5769864" y="3154680"/>
            <a:ext cx="6537962" cy="228600"/>
          </a:xfrm>
          <a:prstGeom prst="rect">
            <a:avLst/>
          </a:prstGeom>
        </p:spPr>
        <p:txBody>
          <a:bodyPr vert="horz" lIns="91440" tIns="0" rIns="91440" bIns="0" rtlCol="0" anchor="ctr"/>
          <a:lstStyle>
            <a:lvl1pPr algn="l">
              <a:defRPr sz="1000" baseline="0">
                <a:solidFill>
                  <a:schemeClr val="bg1">
                    <a:lumMod val="75000"/>
                  </a:schemeClr>
                </a:solidFill>
              </a:defRPr>
            </a:lvl1pPr>
          </a:lstStyle>
          <a:p>
            <a:fld id="{8B47E567-6325-4D4D-BE9A-9B978C9B2A70}" type="datetime1">
              <a:rPr lang="en-GB" smtClean="0"/>
              <a:t>12/05/2015</a:t>
            </a:fld>
            <a:endParaRPr lang="en-GB"/>
          </a:p>
        </p:txBody>
      </p:sp>
      <p:sp>
        <p:nvSpPr>
          <p:cNvPr id="5" name="Footer Placeholder 4"/>
          <p:cNvSpPr>
            <a:spLocks noGrp="1"/>
          </p:cNvSpPr>
          <p:nvPr>
            <p:ph type="ftr" sz="quarter" idx="3"/>
          </p:nvPr>
        </p:nvSpPr>
        <p:spPr>
          <a:xfrm>
            <a:off x="4572000" y="6537960"/>
            <a:ext cx="4114800" cy="320040"/>
          </a:xfrm>
          <a:prstGeom prst="rect">
            <a:avLst/>
          </a:prstGeom>
        </p:spPr>
        <p:txBody>
          <a:bodyPr vert="horz" lIns="91440" tIns="0" rIns="91440" bIns="0" rtlCol="0" anchor="ctr" anchorCtr="0"/>
          <a:lstStyle>
            <a:lvl1pPr algn="r">
              <a:defRPr sz="1200">
                <a:solidFill>
                  <a:schemeClr val="tx1">
                    <a:tint val="75000"/>
                  </a:schemeClr>
                </a:solidFill>
              </a:defRPr>
            </a:lvl1pPr>
          </a:lstStyle>
          <a:p>
            <a:r>
              <a:rPr lang="en-GB" smtClean="0"/>
              <a:t>Dressed Cavity Engineering Design DQW &amp; RFD</a:t>
            </a:r>
            <a:endParaRPr lang="en-GB"/>
          </a:p>
        </p:txBody>
      </p:sp>
      <p:sp>
        <p:nvSpPr>
          <p:cNvPr id="6" name="Slide Number Placeholder 5"/>
          <p:cNvSpPr>
            <a:spLocks noGrp="1"/>
          </p:cNvSpPr>
          <p:nvPr>
            <p:ph type="sldNum" sz="quarter" idx="4"/>
          </p:nvPr>
        </p:nvSpPr>
        <p:spPr>
          <a:xfrm>
            <a:off x="8686800" y="6537960"/>
            <a:ext cx="457200" cy="320040"/>
          </a:xfrm>
          <a:prstGeom prst="rect">
            <a:avLst/>
          </a:prstGeom>
        </p:spPr>
        <p:txBody>
          <a:bodyPr vert="horz" lIns="91440" tIns="0" rIns="91440" bIns="0" rtlCol="0" anchor="ctr" anchorCtr="0"/>
          <a:lstStyle>
            <a:lvl1pPr algn="r">
              <a:defRPr sz="1200" b="1" baseline="0">
                <a:solidFill>
                  <a:schemeClr val="tx1">
                    <a:lumMod val="50000"/>
                    <a:lumOff val="50000"/>
                  </a:schemeClr>
                </a:solidFill>
              </a:defRPr>
            </a:lvl1pPr>
          </a:lstStyle>
          <a:p>
            <a:fld id="{1FA2211F-BE2A-455E-95A5-7C001F407DF1}" type="slidenum">
              <a:rPr lang="en-GB" smtClean="0"/>
              <a:t>‹#›</a:t>
            </a:fld>
            <a:endParaRPr lang="en-GB"/>
          </a:p>
        </p:txBody>
      </p:sp>
      <p:sp>
        <p:nvSpPr>
          <p:cNvPr id="2" name="Title Placeholder 1"/>
          <p:cNvSpPr>
            <a:spLocks noGrp="1"/>
          </p:cNvSpPr>
          <p:nvPr>
            <p:ph type="title"/>
          </p:nvPr>
        </p:nvSpPr>
        <p:spPr>
          <a:xfrm>
            <a:off x="457200" y="274638"/>
            <a:ext cx="8229600" cy="914400"/>
          </a:xfrm>
          <a:prstGeom prst="rect">
            <a:avLst/>
          </a:prstGeom>
        </p:spPr>
        <p:txBody>
          <a:bodyPr vert="horz" lIns="36000" tIns="0" rIns="36000" bIns="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188719"/>
            <a:ext cx="8229600" cy="5349240"/>
          </a:xfrm>
          <a:prstGeom prst="rect">
            <a:avLst/>
          </a:prstGeom>
        </p:spPr>
        <p:txBody>
          <a:bodyPr vert="horz" lIns="91440" tIns="0" rIns="91440" bIns="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10" name="Picture 9" descr="2011-10-04_logoHiLumi561px.jpg"/>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68275" y="6163009"/>
            <a:ext cx="777850" cy="374952"/>
          </a:xfrm>
          <a:prstGeom prst="rect">
            <a:avLst/>
          </a:prstGeom>
        </p:spPr>
      </p:pic>
    </p:spTree>
    <p:extLst>
      <p:ext uri="{BB962C8B-B14F-4D97-AF65-F5344CB8AC3E}">
        <p14:creationId xmlns:p14="http://schemas.microsoft.com/office/powerpoint/2010/main" val="304995371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p:hf hdr="0" dt="0"/>
  <p:txStyles>
    <p:titleStyle>
      <a:lvl1pPr algn="l" defTabSz="457200" rtl="0" eaLnBrk="1" latinLnBrk="0" hangingPunct="1">
        <a:spcBef>
          <a:spcPct val="0"/>
        </a:spcBef>
        <a:buNone/>
        <a:defRPr sz="4000" kern="1200" baseline="0">
          <a:solidFill>
            <a:schemeClr val="tx1">
              <a:lumMod val="75000"/>
              <a:lumOff val="25000"/>
            </a:schemeClr>
          </a:solidFill>
          <a:effectLst>
            <a:outerShdw blurRad="63500" dist="63500" dir="2700000" algn="tl" rotWithShape="0">
              <a:schemeClr val="bg1">
                <a:lumMod val="75000"/>
                <a:alpha val="50000"/>
              </a:schemeClr>
            </a:outerShdw>
          </a:effectLst>
          <a:latin typeface="+mj-lt"/>
          <a:ea typeface="+mj-ea"/>
          <a:cs typeface="+mj-cs"/>
        </a:defRPr>
      </a:lvl1pPr>
    </p:titleStyle>
    <p:bodyStyle>
      <a:lvl1pPr marL="228600" indent="-228600" algn="l" defTabSz="457200" rtl="0" eaLnBrk="1" latinLnBrk="0" hangingPunct="1">
        <a:lnSpc>
          <a:spcPct val="120000"/>
        </a:lnSpc>
        <a:spcBef>
          <a:spcPts val="600"/>
        </a:spcBef>
        <a:buClr>
          <a:srgbClr val="0089B5"/>
        </a:buClr>
        <a:buFont typeface="Arial"/>
        <a:buChar char="•"/>
        <a:defRPr sz="3200" kern="1200">
          <a:solidFill>
            <a:schemeClr val="tx1">
              <a:lumMod val="75000"/>
              <a:lumOff val="25000"/>
            </a:schemeClr>
          </a:solidFill>
          <a:effectLst>
            <a:outerShdw blurRad="63500" dist="63500" dir="2700000" algn="tl" rotWithShape="0">
              <a:schemeClr val="bg1">
                <a:lumMod val="75000"/>
                <a:alpha val="50000"/>
              </a:schemeClr>
            </a:outerShdw>
          </a:effectLst>
          <a:latin typeface="+mn-lt"/>
          <a:ea typeface="+mn-ea"/>
          <a:cs typeface="+mn-cs"/>
        </a:defRPr>
      </a:lvl1pPr>
      <a:lvl2pPr marL="457200" indent="-228600" algn="l" defTabSz="457200" rtl="0" eaLnBrk="1" latinLnBrk="0" hangingPunct="1">
        <a:lnSpc>
          <a:spcPct val="120000"/>
        </a:lnSpc>
        <a:spcBef>
          <a:spcPts val="400"/>
        </a:spcBef>
        <a:buClr>
          <a:srgbClr val="0089B5"/>
        </a:buClr>
        <a:buSzPct val="95000"/>
        <a:buFont typeface="Arial"/>
        <a:buChar char="•"/>
        <a:defRPr sz="3200" kern="1200" baseline="0">
          <a:solidFill>
            <a:schemeClr val="tx1">
              <a:lumMod val="75000"/>
              <a:lumOff val="25000"/>
            </a:schemeClr>
          </a:solidFill>
          <a:effectLst>
            <a:outerShdw blurRad="63500" dist="63500" dir="2700000" algn="tl" rotWithShape="0">
              <a:schemeClr val="bg1">
                <a:lumMod val="75000"/>
                <a:alpha val="50000"/>
              </a:schemeClr>
            </a:outerShdw>
          </a:effectLst>
          <a:latin typeface="+mn-lt"/>
          <a:ea typeface="+mn-ea"/>
          <a:cs typeface="+mn-cs"/>
        </a:defRPr>
      </a:lvl2pPr>
      <a:lvl3pPr marL="685800" indent="-228600" algn="l" defTabSz="457200" rtl="0" eaLnBrk="1" latinLnBrk="0" hangingPunct="1">
        <a:lnSpc>
          <a:spcPct val="120000"/>
        </a:lnSpc>
        <a:spcBef>
          <a:spcPts val="200"/>
        </a:spcBef>
        <a:buClr>
          <a:srgbClr val="0089B5"/>
        </a:buClr>
        <a:buSzPct val="90000"/>
        <a:buFont typeface="Arial"/>
        <a:buChar char="•"/>
        <a:defRPr sz="2800" kern="1200" baseline="0">
          <a:solidFill>
            <a:schemeClr val="tx1">
              <a:lumMod val="75000"/>
              <a:lumOff val="25000"/>
            </a:schemeClr>
          </a:solidFill>
          <a:effectLst>
            <a:outerShdw blurRad="63500" dist="63500" dir="2700000" algn="tl" rotWithShape="0">
              <a:schemeClr val="bg1">
                <a:lumMod val="75000"/>
                <a:alpha val="50000"/>
              </a:schemeClr>
            </a:outerShdw>
          </a:effectLst>
          <a:latin typeface="+mn-lt"/>
          <a:ea typeface="+mn-ea"/>
          <a:cs typeface="+mn-cs"/>
        </a:defRPr>
      </a:lvl3pPr>
      <a:lvl4pPr marL="914400" indent="-228600" algn="l" defTabSz="457200" rtl="0" eaLnBrk="1" latinLnBrk="0" hangingPunct="1">
        <a:lnSpc>
          <a:spcPct val="120000"/>
        </a:lnSpc>
        <a:spcBef>
          <a:spcPts val="200"/>
        </a:spcBef>
        <a:buClr>
          <a:srgbClr val="0089B5"/>
        </a:buClr>
        <a:buSzPct val="90000"/>
        <a:buFont typeface="Arial"/>
        <a:buChar char="•"/>
        <a:defRPr sz="2800" kern="1200" baseline="0">
          <a:solidFill>
            <a:schemeClr val="tx1">
              <a:lumMod val="75000"/>
              <a:lumOff val="25000"/>
            </a:schemeClr>
          </a:solidFill>
          <a:effectLst>
            <a:outerShdw blurRad="63500" dist="63500" dir="2700000" algn="tl" rotWithShape="0">
              <a:schemeClr val="bg1">
                <a:lumMod val="75000"/>
                <a:alpha val="50000"/>
              </a:schemeClr>
            </a:outerShdw>
          </a:effectLst>
          <a:latin typeface="+mn-lt"/>
          <a:ea typeface="+mn-ea"/>
          <a:cs typeface="+mn-cs"/>
        </a:defRPr>
      </a:lvl4pPr>
      <a:lvl5pPr marL="1143000" indent="-228600" algn="l" defTabSz="457200" rtl="0" eaLnBrk="1" latinLnBrk="0" hangingPunct="1">
        <a:lnSpc>
          <a:spcPct val="120000"/>
        </a:lnSpc>
        <a:spcBef>
          <a:spcPts val="0"/>
        </a:spcBef>
        <a:buClr>
          <a:schemeClr val="bg1">
            <a:lumMod val="50000"/>
          </a:schemeClr>
        </a:buClr>
        <a:buSzPct val="90000"/>
        <a:buFont typeface="Arial"/>
        <a:buChar char="•"/>
        <a:defRPr sz="2800" kern="1200" baseline="0">
          <a:solidFill>
            <a:schemeClr val="tx1">
              <a:lumMod val="50000"/>
              <a:lumOff val="50000"/>
            </a:schemeClr>
          </a:solidFill>
          <a:effectLst>
            <a:outerShdw blurRad="63500" dist="63500" dir="2700000" algn="tl" rotWithShape="0">
              <a:schemeClr val="bg1">
                <a:lumMod val="75000"/>
                <a:alpha val="50000"/>
              </a:schemeClr>
            </a:outerShdw>
          </a:effectLst>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3.png"/><Relationship Id="rId1" Type="http://schemas.openxmlformats.org/officeDocument/2006/relationships/slideLayout" Target="../slideLayouts/slideLayout4.xml"/><Relationship Id="rId5" Type="http://schemas.microsoft.com/office/2007/relationships/hdphoto" Target="../media/hdphoto2.wdp"/><Relationship Id="rId4" Type="http://schemas.openxmlformats.org/officeDocument/2006/relationships/image" Target="../media/image27.jpeg"/></Relationships>
</file>

<file path=ppt/slides/_rels/slide1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microsoft.com/office/2007/relationships/hdphoto" Target="../media/hdphoto3.wdp"/><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png"/><Relationship Id="rId1" Type="http://schemas.openxmlformats.org/officeDocument/2006/relationships/slideLayout" Target="../slideLayouts/slideLayout7.xml"/><Relationship Id="rId5" Type="http://schemas.openxmlformats.org/officeDocument/2006/relationships/image" Target="../media/image40.png"/><Relationship Id="rId4" Type="http://schemas.openxmlformats.org/officeDocument/2006/relationships/image" Target="../media/image39.jpeg"/></Relationships>
</file>

<file path=ppt/slides/_rels/slide1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42.jpeg"/></Relationships>
</file>

<file path=ppt/slides/_rels/slide1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microsoft.com/office/2007/relationships/hdphoto" Target="../media/hdphoto4.wdp"/></Relationships>
</file>

<file path=ppt/slides/_rels/slide2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8.xml"/><Relationship Id="rId1" Type="http://schemas.openxmlformats.org/officeDocument/2006/relationships/slideLayout" Target="../slideLayouts/slideLayout5.xml"/><Relationship Id="rId5" Type="http://schemas.openxmlformats.org/officeDocument/2006/relationships/image" Target="../media/image53.png"/><Relationship Id="rId4" Type="http://schemas.openxmlformats.org/officeDocument/2006/relationships/image" Target="../media/image52.png"/></Relationships>
</file>

<file path=ppt/slides/_rels/slide2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2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9.xml"/><Relationship Id="rId1" Type="http://schemas.openxmlformats.org/officeDocument/2006/relationships/slideLayout" Target="../slideLayouts/slideLayout9.xml"/><Relationship Id="rId4" Type="http://schemas.openxmlformats.org/officeDocument/2006/relationships/image" Target="../media/image63.png"/></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30.xml.rels><?xml version="1.0" encoding="UTF-8" standalone="yes"?>
<Relationships xmlns="http://schemas.openxmlformats.org/package/2006/relationships"><Relationship Id="rId3" Type="http://schemas.openxmlformats.org/officeDocument/2006/relationships/image" Target="../media/image65.png"/><Relationship Id="rId7" Type="http://schemas.openxmlformats.org/officeDocument/2006/relationships/image" Target="../media/image69.png"/><Relationship Id="rId2" Type="http://schemas.openxmlformats.org/officeDocument/2006/relationships/image" Target="../media/image64.png"/><Relationship Id="rId1" Type="http://schemas.openxmlformats.org/officeDocument/2006/relationships/slideLayout" Target="../slideLayouts/slideLayout2.xml"/><Relationship Id="rId6" Type="http://schemas.openxmlformats.org/officeDocument/2006/relationships/image" Target="../media/image68.jpeg"/><Relationship Id="rId5" Type="http://schemas.openxmlformats.org/officeDocument/2006/relationships/image" Target="../media/image67.jpeg"/><Relationship Id="rId4" Type="http://schemas.openxmlformats.org/officeDocument/2006/relationships/image" Target="../media/image66.png"/></Relationships>
</file>

<file path=ppt/slides/_rels/slide3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7.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32.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jpe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jpeg"/><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jpeg"/><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jpeg"/><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jpeg"/><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jpeg"/><Relationship Id="rId1" Type="http://schemas.openxmlformats.org/officeDocument/2006/relationships/slideLayout" Target="../slideLayouts/slideLayout5.xml"/><Relationship Id="rId4" Type="http://schemas.openxmlformats.org/officeDocument/2006/relationships/image" Target="../media/image102.jpeg"/></Relationships>
</file>

<file path=ppt/slides/_rels/slide46.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hyperlink" Target="https://indico.cern.ch/event/391211/" TargetMode="Externa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5.jpeg"/><Relationship Id="rId4" Type="http://schemas.openxmlformats.org/officeDocument/2006/relationships/image" Target="../media/image14.jpeg"/></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8.jpeg"/><Relationship Id="rId4" Type="http://schemas.openxmlformats.org/officeDocument/2006/relationships/image" Target="../media/image17.jpeg"/></Relationships>
</file>

<file path=ppt/slides/_rels/slide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4.xml"/><Relationship Id="rId5" Type="http://schemas.microsoft.com/office/2007/relationships/hdphoto" Target="../media/hdphoto1.wdp"/><Relationship Id="rId4" Type="http://schemas.openxmlformats.org/officeDocument/2006/relationships/image" Target="../media/image2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sz="3600" dirty="0" smtClean="0"/>
              <a:t>Dressed Cavity Engineering Design DQW &amp; RFD</a:t>
            </a:r>
            <a:endParaRPr lang="en-GB" sz="3600" dirty="0"/>
          </a:p>
        </p:txBody>
      </p:sp>
      <p:sp>
        <p:nvSpPr>
          <p:cNvPr id="3" name="Subtitle 2"/>
          <p:cNvSpPr>
            <a:spLocks noGrp="1"/>
          </p:cNvSpPr>
          <p:nvPr>
            <p:ph type="subTitle" idx="1"/>
          </p:nvPr>
        </p:nvSpPr>
        <p:spPr/>
        <p:txBody>
          <a:bodyPr/>
          <a:lstStyle/>
          <a:p>
            <a:endParaRPr lang="en-GB" dirty="0" smtClean="0"/>
          </a:p>
          <a:p>
            <a:r>
              <a:rPr lang="en-GB" dirty="0" smtClean="0"/>
              <a:t>12/05/2015</a:t>
            </a:r>
          </a:p>
          <a:p>
            <a:r>
              <a:rPr lang="en-GB" dirty="0" err="1" smtClean="0"/>
              <a:t>Niklas</a:t>
            </a:r>
            <a:r>
              <a:rPr lang="en-GB" dirty="0" smtClean="0"/>
              <a:t> </a:t>
            </a:r>
            <a:r>
              <a:rPr lang="en-GB" dirty="0" smtClean="0"/>
              <a:t>Templeton - STFC </a:t>
            </a:r>
            <a:r>
              <a:rPr lang="en-GB" dirty="0" err="1" smtClean="0"/>
              <a:t>Daresbury</a:t>
            </a:r>
            <a:r>
              <a:rPr lang="en-GB" dirty="0" smtClean="0"/>
              <a:t> Laboratory</a:t>
            </a:r>
          </a:p>
          <a:p>
            <a:r>
              <a:rPr lang="en-GB" dirty="0" smtClean="0"/>
              <a:t>UK Collaborator</a:t>
            </a:r>
            <a:endParaRPr lang="en-GB" dirty="0" smtClean="0"/>
          </a:p>
        </p:txBody>
      </p:sp>
    </p:spTree>
    <p:extLst>
      <p:ext uri="{BB962C8B-B14F-4D97-AF65-F5344CB8AC3E}">
        <p14:creationId xmlns:p14="http://schemas.microsoft.com/office/powerpoint/2010/main" val="261651355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GB" dirty="0" smtClean="0"/>
              <a:t>Dressed Cavity Engineering Design DQW &amp; RFD</a:t>
            </a:r>
            <a:endParaRPr lang="en-GB" dirty="0"/>
          </a:p>
        </p:txBody>
      </p:sp>
      <p:sp>
        <p:nvSpPr>
          <p:cNvPr id="3" name="Slide Number Placeholder 2"/>
          <p:cNvSpPr>
            <a:spLocks noGrp="1"/>
          </p:cNvSpPr>
          <p:nvPr>
            <p:ph type="sldNum" sz="quarter" idx="12"/>
          </p:nvPr>
        </p:nvSpPr>
        <p:spPr/>
        <p:txBody>
          <a:bodyPr/>
          <a:lstStyle/>
          <a:p>
            <a:fld id="{1FA2211F-BE2A-455E-95A5-7C001F407DF1}" type="slidenum">
              <a:rPr lang="en-GB" smtClean="0"/>
              <a:t>10</a:t>
            </a:fld>
            <a:endParaRPr lang="en-GB"/>
          </a:p>
        </p:txBody>
      </p:sp>
      <p:sp>
        <p:nvSpPr>
          <p:cNvPr id="7" name="Title 6"/>
          <p:cNvSpPr>
            <a:spLocks noGrp="1"/>
          </p:cNvSpPr>
          <p:nvPr>
            <p:ph type="title"/>
          </p:nvPr>
        </p:nvSpPr>
        <p:spPr/>
        <p:txBody>
          <a:bodyPr/>
          <a:lstStyle/>
          <a:p>
            <a:r>
              <a:rPr lang="en-GB" dirty="0" smtClean="0"/>
              <a:t>Double Layer Solution</a:t>
            </a:r>
            <a:endParaRPr lang="en-GB" dirty="0"/>
          </a:p>
        </p:txBody>
      </p:sp>
      <p:sp>
        <p:nvSpPr>
          <p:cNvPr id="9" name="Content Placeholder 8"/>
          <p:cNvSpPr>
            <a:spLocks noGrp="1"/>
          </p:cNvSpPr>
          <p:nvPr>
            <p:ph sz="half" idx="1"/>
          </p:nvPr>
        </p:nvSpPr>
        <p:spPr>
          <a:xfrm>
            <a:off x="457200" y="1189038"/>
            <a:ext cx="8651304" cy="943818"/>
          </a:xfrm>
        </p:spPr>
        <p:txBody>
          <a:bodyPr>
            <a:noAutofit/>
          </a:bodyPr>
          <a:lstStyle/>
          <a:p>
            <a:r>
              <a:rPr lang="en-GB" sz="1200" dirty="0" smtClean="0"/>
              <a:t>Warm &amp; Cold Shield models with accurate size and penetrations analysed in worst case orientation</a:t>
            </a:r>
          </a:p>
          <a:p>
            <a:r>
              <a:rPr lang="en-GB" sz="1200" dirty="0" smtClean="0"/>
              <a:t>60µT field applied in axial direction (</a:t>
            </a:r>
            <a:r>
              <a:rPr lang="en-GB" sz="1200" dirty="0" err="1" smtClean="0"/>
              <a:t>B</a:t>
            </a:r>
            <a:r>
              <a:rPr lang="en-GB" sz="1200" baseline="-25000" dirty="0" err="1" smtClean="0"/>
              <a:t>Earth</a:t>
            </a:r>
            <a:r>
              <a:rPr lang="en-GB" sz="1200" baseline="-25000" dirty="0" smtClean="0"/>
              <a:t> N-S</a:t>
            </a:r>
            <a:r>
              <a:rPr lang="en-GB" sz="1200" dirty="0" smtClean="0"/>
              <a:t> = 48µT + safety margin)</a:t>
            </a:r>
          </a:p>
          <a:p>
            <a:r>
              <a:rPr lang="en-GB" sz="1200" dirty="0" smtClean="0"/>
              <a:t>Field at cavity surface is extremely low (&lt;&lt;0.1µT) even before design optimisation</a:t>
            </a:r>
          </a:p>
          <a:p>
            <a:r>
              <a:rPr lang="en-GB" sz="1200" dirty="0" smtClean="0"/>
              <a:t>Double layer solution should be suitable even with increased ambient fields – further analyses required for design &amp; optimisation</a:t>
            </a:r>
            <a:endParaRPr lang="en-GB" sz="1200" dirty="0"/>
          </a:p>
          <a:p>
            <a:pPr lvl="1"/>
            <a:endParaRPr lang="en-GB" sz="1200" i="1" dirty="0"/>
          </a:p>
        </p:txBody>
      </p:sp>
      <p:pic>
        <p:nvPicPr>
          <p:cNvPr id="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8436" y="2422285"/>
            <a:ext cx="3242182" cy="37701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 name="Picture 1"/>
          <p:cNvPicPr>
            <a:picLocks noChangeAspect="1"/>
          </p:cNvPicPr>
          <p:nvPr/>
        </p:nvPicPr>
        <p:blipFill rotWithShape="1">
          <a:blip r:embed="rId3">
            <a:extLst>
              <a:ext uri="{28A0092B-C50C-407E-A947-70E740481C1C}">
                <a14:useLocalDpi xmlns:a14="http://schemas.microsoft.com/office/drawing/2010/main" val="0"/>
              </a:ext>
            </a:extLst>
          </a:blip>
          <a:srcRect t="6618" r="23933" b="6906"/>
          <a:stretch/>
        </p:blipFill>
        <p:spPr bwMode="auto">
          <a:xfrm>
            <a:off x="3311459" y="2422285"/>
            <a:ext cx="5329891" cy="4031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9" name="Straight Arrow Connector 18"/>
          <p:cNvCxnSpPr/>
          <p:nvPr/>
        </p:nvCxnSpPr>
        <p:spPr>
          <a:xfrm flipV="1">
            <a:off x="827584" y="3049149"/>
            <a:ext cx="378042" cy="1080120"/>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sp>
        <p:nvSpPr>
          <p:cNvPr id="22" name="Content Placeholder 3"/>
          <p:cNvSpPr txBox="1">
            <a:spLocks/>
          </p:cNvSpPr>
          <p:nvPr/>
        </p:nvSpPr>
        <p:spPr>
          <a:xfrm>
            <a:off x="5305073" y="2713869"/>
            <a:ext cx="671331" cy="246111"/>
          </a:xfrm>
          <a:prstGeom prst="rect">
            <a:avLst/>
          </a:prstGeom>
        </p:spPr>
        <p:txBody>
          <a:bodyPr vert="horz" lIns="91440" tIns="0" rIns="91440" bIns="0" rtlCol="0">
            <a:noAutofit/>
          </a:bodyPr>
          <a:lstStyle>
            <a:lvl1pPr marL="228600" indent="-228600" algn="l" defTabSz="457200" rtl="0" eaLnBrk="1" latinLnBrk="0" hangingPunct="1">
              <a:lnSpc>
                <a:spcPct val="120000"/>
              </a:lnSpc>
              <a:spcBef>
                <a:spcPts val="600"/>
              </a:spcBef>
              <a:buClr>
                <a:srgbClr val="0089B5"/>
              </a:buClr>
              <a:buFont typeface="Arial"/>
              <a:buChar char="•"/>
              <a:defRPr sz="3200" kern="1200">
                <a:solidFill>
                  <a:schemeClr val="tx1">
                    <a:lumMod val="75000"/>
                    <a:lumOff val="25000"/>
                  </a:schemeClr>
                </a:solidFill>
                <a:effectLst>
                  <a:outerShdw blurRad="63500" dist="63500" dir="2700000" algn="tl" rotWithShape="0">
                    <a:schemeClr val="bg1">
                      <a:lumMod val="75000"/>
                      <a:alpha val="50000"/>
                    </a:schemeClr>
                  </a:outerShdw>
                </a:effectLst>
                <a:latin typeface="+mn-lt"/>
                <a:ea typeface="+mn-ea"/>
                <a:cs typeface="+mn-cs"/>
              </a:defRPr>
            </a:lvl1pPr>
            <a:lvl2pPr marL="457200" indent="-228600" algn="l" defTabSz="457200" rtl="0" eaLnBrk="1" latinLnBrk="0" hangingPunct="1">
              <a:lnSpc>
                <a:spcPct val="120000"/>
              </a:lnSpc>
              <a:spcBef>
                <a:spcPts val="400"/>
              </a:spcBef>
              <a:buClr>
                <a:srgbClr val="0089B5"/>
              </a:buClr>
              <a:buSzPct val="95000"/>
              <a:buFont typeface="Arial"/>
              <a:buChar char="•"/>
              <a:defRPr sz="3200" kern="1200" baseline="0">
                <a:solidFill>
                  <a:schemeClr val="tx1">
                    <a:lumMod val="75000"/>
                    <a:lumOff val="25000"/>
                  </a:schemeClr>
                </a:solidFill>
                <a:effectLst>
                  <a:outerShdw blurRad="63500" dist="63500" dir="2700000" algn="tl" rotWithShape="0">
                    <a:schemeClr val="bg1">
                      <a:lumMod val="75000"/>
                      <a:alpha val="50000"/>
                    </a:schemeClr>
                  </a:outerShdw>
                </a:effectLst>
                <a:latin typeface="+mn-lt"/>
                <a:ea typeface="+mn-ea"/>
                <a:cs typeface="+mn-cs"/>
              </a:defRPr>
            </a:lvl2pPr>
            <a:lvl3pPr marL="685800" indent="-228600" algn="l" defTabSz="457200" rtl="0" eaLnBrk="1" latinLnBrk="0" hangingPunct="1">
              <a:lnSpc>
                <a:spcPct val="120000"/>
              </a:lnSpc>
              <a:spcBef>
                <a:spcPts val="200"/>
              </a:spcBef>
              <a:buClr>
                <a:srgbClr val="0089B5"/>
              </a:buClr>
              <a:buSzPct val="90000"/>
              <a:buFont typeface="Arial"/>
              <a:buChar char="•"/>
              <a:defRPr sz="2800" kern="1200" baseline="0">
                <a:solidFill>
                  <a:schemeClr val="tx1">
                    <a:lumMod val="75000"/>
                    <a:lumOff val="25000"/>
                  </a:schemeClr>
                </a:solidFill>
                <a:effectLst>
                  <a:outerShdw blurRad="63500" dist="63500" dir="2700000" algn="tl" rotWithShape="0">
                    <a:schemeClr val="bg1">
                      <a:lumMod val="75000"/>
                      <a:alpha val="50000"/>
                    </a:schemeClr>
                  </a:outerShdw>
                </a:effectLst>
                <a:latin typeface="+mn-lt"/>
                <a:ea typeface="+mn-ea"/>
                <a:cs typeface="+mn-cs"/>
              </a:defRPr>
            </a:lvl3pPr>
            <a:lvl4pPr marL="914400" indent="-228600" algn="l" defTabSz="457200" rtl="0" eaLnBrk="1" latinLnBrk="0" hangingPunct="1">
              <a:lnSpc>
                <a:spcPct val="120000"/>
              </a:lnSpc>
              <a:spcBef>
                <a:spcPts val="200"/>
              </a:spcBef>
              <a:buClr>
                <a:srgbClr val="0089B5"/>
              </a:buClr>
              <a:buSzPct val="90000"/>
              <a:buFont typeface="Arial"/>
              <a:buChar char="•"/>
              <a:defRPr sz="2800" kern="1200" baseline="0">
                <a:solidFill>
                  <a:schemeClr val="tx1">
                    <a:lumMod val="75000"/>
                    <a:lumOff val="25000"/>
                  </a:schemeClr>
                </a:solidFill>
                <a:effectLst>
                  <a:outerShdw blurRad="63500" dist="63500" dir="2700000" algn="tl" rotWithShape="0">
                    <a:schemeClr val="bg1">
                      <a:lumMod val="75000"/>
                      <a:alpha val="50000"/>
                    </a:schemeClr>
                  </a:outerShdw>
                </a:effectLst>
                <a:latin typeface="+mn-lt"/>
                <a:ea typeface="+mn-ea"/>
                <a:cs typeface="+mn-cs"/>
              </a:defRPr>
            </a:lvl4pPr>
            <a:lvl5pPr marL="1143000" indent="-228600" algn="l" defTabSz="457200" rtl="0" eaLnBrk="1" latinLnBrk="0" hangingPunct="1">
              <a:lnSpc>
                <a:spcPct val="120000"/>
              </a:lnSpc>
              <a:spcBef>
                <a:spcPts val="0"/>
              </a:spcBef>
              <a:buClr>
                <a:schemeClr val="bg1">
                  <a:lumMod val="50000"/>
                </a:schemeClr>
              </a:buClr>
              <a:buSzPct val="90000"/>
              <a:buFont typeface="Arial"/>
              <a:buChar char="•"/>
              <a:defRPr sz="2800" kern="1200" baseline="0">
                <a:solidFill>
                  <a:schemeClr val="tx1">
                    <a:lumMod val="50000"/>
                    <a:lumOff val="50000"/>
                  </a:schemeClr>
                </a:solidFill>
                <a:effectLst>
                  <a:outerShdw blurRad="63500" dist="63500" dir="2700000" algn="tl" rotWithShape="0">
                    <a:schemeClr val="bg1">
                      <a:lumMod val="75000"/>
                      <a:alpha val="50000"/>
                    </a:schemeClr>
                  </a:outerShdw>
                </a:effectLst>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GB" sz="1400" b="1" dirty="0" smtClean="0"/>
              <a:t>B&gt;1µT</a:t>
            </a:r>
          </a:p>
        </p:txBody>
      </p:sp>
      <p:cxnSp>
        <p:nvCxnSpPr>
          <p:cNvPr id="10" name="Straight Arrow Connector 9"/>
          <p:cNvCxnSpPr>
            <a:stCxn id="22" idx="3"/>
          </p:cNvCxnSpPr>
          <p:nvPr/>
        </p:nvCxnSpPr>
        <p:spPr>
          <a:xfrm>
            <a:off x="5976404" y="2836925"/>
            <a:ext cx="1152129" cy="88150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a:stCxn id="22" idx="2"/>
          </p:cNvCxnSpPr>
          <p:nvPr/>
        </p:nvCxnSpPr>
        <p:spPr>
          <a:xfrm flipH="1">
            <a:off x="5337969" y="2959980"/>
            <a:ext cx="302770" cy="79520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3" name="Content Placeholder 3"/>
          <p:cNvSpPr txBox="1">
            <a:spLocks/>
          </p:cNvSpPr>
          <p:nvPr/>
        </p:nvSpPr>
        <p:spPr>
          <a:xfrm>
            <a:off x="6732240" y="5523978"/>
            <a:ext cx="1224135" cy="332500"/>
          </a:xfrm>
          <a:prstGeom prst="rect">
            <a:avLst/>
          </a:prstGeom>
        </p:spPr>
        <p:txBody>
          <a:bodyPr vert="horz" lIns="91440" tIns="0" rIns="91440" bIns="0" rtlCol="0">
            <a:noAutofit/>
          </a:bodyPr>
          <a:lstStyle>
            <a:lvl1pPr marL="228600" indent="-228600" algn="l" defTabSz="457200" rtl="0" eaLnBrk="1" latinLnBrk="0" hangingPunct="1">
              <a:lnSpc>
                <a:spcPct val="120000"/>
              </a:lnSpc>
              <a:spcBef>
                <a:spcPts val="600"/>
              </a:spcBef>
              <a:buClr>
                <a:srgbClr val="0089B5"/>
              </a:buClr>
              <a:buFont typeface="Arial"/>
              <a:buChar char="•"/>
              <a:defRPr sz="3200" kern="1200">
                <a:solidFill>
                  <a:schemeClr val="tx1">
                    <a:lumMod val="75000"/>
                    <a:lumOff val="25000"/>
                  </a:schemeClr>
                </a:solidFill>
                <a:effectLst>
                  <a:outerShdw blurRad="63500" dist="63500" dir="2700000" algn="tl" rotWithShape="0">
                    <a:schemeClr val="bg1">
                      <a:lumMod val="75000"/>
                      <a:alpha val="50000"/>
                    </a:schemeClr>
                  </a:outerShdw>
                </a:effectLst>
                <a:latin typeface="+mn-lt"/>
                <a:ea typeface="+mn-ea"/>
                <a:cs typeface="+mn-cs"/>
              </a:defRPr>
            </a:lvl1pPr>
            <a:lvl2pPr marL="457200" indent="-228600" algn="l" defTabSz="457200" rtl="0" eaLnBrk="1" latinLnBrk="0" hangingPunct="1">
              <a:lnSpc>
                <a:spcPct val="120000"/>
              </a:lnSpc>
              <a:spcBef>
                <a:spcPts val="400"/>
              </a:spcBef>
              <a:buClr>
                <a:srgbClr val="0089B5"/>
              </a:buClr>
              <a:buSzPct val="95000"/>
              <a:buFont typeface="Arial"/>
              <a:buChar char="•"/>
              <a:defRPr sz="3200" kern="1200" baseline="0">
                <a:solidFill>
                  <a:schemeClr val="tx1">
                    <a:lumMod val="75000"/>
                    <a:lumOff val="25000"/>
                  </a:schemeClr>
                </a:solidFill>
                <a:effectLst>
                  <a:outerShdw blurRad="63500" dist="63500" dir="2700000" algn="tl" rotWithShape="0">
                    <a:schemeClr val="bg1">
                      <a:lumMod val="75000"/>
                      <a:alpha val="50000"/>
                    </a:schemeClr>
                  </a:outerShdw>
                </a:effectLst>
                <a:latin typeface="+mn-lt"/>
                <a:ea typeface="+mn-ea"/>
                <a:cs typeface="+mn-cs"/>
              </a:defRPr>
            </a:lvl2pPr>
            <a:lvl3pPr marL="685800" indent="-228600" algn="l" defTabSz="457200" rtl="0" eaLnBrk="1" latinLnBrk="0" hangingPunct="1">
              <a:lnSpc>
                <a:spcPct val="120000"/>
              </a:lnSpc>
              <a:spcBef>
                <a:spcPts val="200"/>
              </a:spcBef>
              <a:buClr>
                <a:srgbClr val="0089B5"/>
              </a:buClr>
              <a:buSzPct val="90000"/>
              <a:buFont typeface="Arial"/>
              <a:buChar char="•"/>
              <a:defRPr sz="2800" kern="1200" baseline="0">
                <a:solidFill>
                  <a:schemeClr val="tx1">
                    <a:lumMod val="75000"/>
                    <a:lumOff val="25000"/>
                  </a:schemeClr>
                </a:solidFill>
                <a:effectLst>
                  <a:outerShdw blurRad="63500" dist="63500" dir="2700000" algn="tl" rotWithShape="0">
                    <a:schemeClr val="bg1">
                      <a:lumMod val="75000"/>
                      <a:alpha val="50000"/>
                    </a:schemeClr>
                  </a:outerShdw>
                </a:effectLst>
                <a:latin typeface="+mn-lt"/>
                <a:ea typeface="+mn-ea"/>
                <a:cs typeface="+mn-cs"/>
              </a:defRPr>
            </a:lvl3pPr>
            <a:lvl4pPr marL="914400" indent="-228600" algn="l" defTabSz="457200" rtl="0" eaLnBrk="1" latinLnBrk="0" hangingPunct="1">
              <a:lnSpc>
                <a:spcPct val="120000"/>
              </a:lnSpc>
              <a:spcBef>
                <a:spcPts val="200"/>
              </a:spcBef>
              <a:buClr>
                <a:srgbClr val="0089B5"/>
              </a:buClr>
              <a:buSzPct val="90000"/>
              <a:buFont typeface="Arial"/>
              <a:buChar char="•"/>
              <a:defRPr sz="2800" kern="1200" baseline="0">
                <a:solidFill>
                  <a:schemeClr val="tx1">
                    <a:lumMod val="75000"/>
                    <a:lumOff val="25000"/>
                  </a:schemeClr>
                </a:solidFill>
                <a:effectLst>
                  <a:outerShdw blurRad="63500" dist="63500" dir="2700000" algn="tl" rotWithShape="0">
                    <a:schemeClr val="bg1">
                      <a:lumMod val="75000"/>
                      <a:alpha val="50000"/>
                    </a:schemeClr>
                  </a:outerShdw>
                </a:effectLst>
                <a:latin typeface="+mn-lt"/>
                <a:ea typeface="+mn-ea"/>
                <a:cs typeface="+mn-cs"/>
              </a:defRPr>
            </a:lvl4pPr>
            <a:lvl5pPr marL="1143000" indent="-228600" algn="l" defTabSz="457200" rtl="0" eaLnBrk="1" latinLnBrk="0" hangingPunct="1">
              <a:lnSpc>
                <a:spcPct val="120000"/>
              </a:lnSpc>
              <a:spcBef>
                <a:spcPts val="0"/>
              </a:spcBef>
              <a:buClr>
                <a:schemeClr val="bg1">
                  <a:lumMod val="50000"/>
                </a:schemeClr>
              </a:buClr>
              <a:buSzPct val="90000"/>
              <a:buFont typeface="Arial"/>
              <a:buChar char="•"/>
              <a:defRPr sz="2800" kern="1200" baseline="0">
                <a:solidFill>
                  <a:schemeClr val="tx1">
                    <a:lumMod val="50000"/>
                    <a:lumOff val="50000"/>
                  </a:schemeClr>
                </a:solidFill>
                <a:effectLst>
                  <a:outerShdw blurRad="63500" dist="63500" dir="2700000" algn="tl" rotWithShape="0">
                    <a:schemeClr val="bg1">
                      <a:lumMod val="75000"/>
                      <a:alpha val="50000"/>
                    </a:schemeClr>
                  </a:outerShdw>
                </a:effectLst>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GB" sz="1800" b="1" dirty="0">
                <a:solidFill>
                  <a:srgbClr val="C00000"/>
                </a:solidFill>
              </a:rPr>
              <a:t>B = 60µT</a:t>
            </a:r>
          </a:p>
        </p:txBody>
      </p:sp>
      <p:cxnSp>
        <p:nvCxnSpPr>
          <p:cNvPr id="21" name="Straight Arrow Connector 20"/>
          <p:cNvCxnSpPr/>
          <p:nvPr/>
        </p:nvCxnSpPr>
        <p:spPr>
          <a:xfrm>
            <a:off x="6516216" y="5523978"/>
            <a:ext cx="1633951" cy="0"/>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pic>
        <p:nvPicPr>
          <p:cNvPr id="40" name="Picture 39"/>
          <p:cNvPicPr>
            <a:picLocks noChangeAspect="1"/>
          </p:cNvPicPr>
          <p:nvPr/>
        </p:nvPicPr>
        <p:blipFill rotWithShape="1">
          <a:blip r:embed="rId4" cstate="print">
            <a:clrChange>
              <a:clrFrom>
                <a:srgbClr val="FFFFFF"/>
              </a:clrFrom>
              <a:clrTo>
                <a:srgbClr val="FFFFFF">
                  <a:alpha val="0"/>
                </a:srgbClr>
              </a:clrTo>
            </a:clrChange>
            <a:extLst>
              <a:ext uri="{BEBA8EAE-BF5A-486C-A8C5-ECC9F3942E4B}">
                <a14:imgProps xmlns:a14="http://schemas.microsoft.com/office/drawing/2010/main">
                  <a14:imgLayer r:embed="rId5">
                    <a14:imgEffect>
                      <a14:artisticGlowDiffused trans="50000" intensity="10"/>
                    </a14:imgEffect>
                    <a14:imgEffect>
                      <a14:sharpenSoften amount="100000"/>
                    </a14:imgEffect>
                  </a14:imgLayer>
                </a14:imgProps>
              </a:ext>
              <a:ext uri="{28A0092B-C50C-407E-A947-70E740481C1C}">
                <a14:useLocalDpi xmlns:a14="http://schemas.microsoft.com/office/drawing/2010/main" val="0"/>
              </a:ext>
            </a:extLst>
          </a:blip>
          <a:srcRect l="12526" t="14682" r="20901" b="12643"/>
          <a:stretch/>
        </p:blipFill>
        <p:spPr>
          <a:xfrm>
            <a:off x="4837086" y="4148085"/>
            <a:ext cx="894662" cy="690595"/>
          </a:xfrm>
          <a:prstGeom prst="rect">
            <a:avLst/>
          </a:prstGeom>
        </p:spPr>
      </p:pic>
      <p:pic>
        <p:nvPicPr>
          <p:cNvPr id="41" name="Picture 40"/>
          <p:cNvPicPr>
            <a:picLocks noChangeAspect="1"/>
          </p:cNvPicPr>
          <p:nvPr/>
        </p:nvPicPr>
        <p:blipFill rotWithShape="1">
          <a:blip r:embed="rId4" cstate="print">
            <a:clrChange>
              <a:clrFrom>
                <a:srgbClr val="FFFFFF"/>
              </a:clrFrom>
              <a:clrTo>
                <a:srgbClr val="FFFFFF">
                  <a:alpha val="0"/>
                </a:srgbClr>
              </a:clrTo>
            </a:clrChange>
            <a:extLst>
              <a:ext uri="{BEBA8EAE-BF5A-486C-A8C5-ECC9F3942E4B}">
                <a14:imgProps xmlns:a14="http://schemas.microsoft.com/office/drawing/2010/main">
                  <a14:imgLayer r:embed="rId5">
                    <a14:imgEffect>
                      <a14:artisticGlowDiffused trans="50000" intensity="10"/>
                    </a14:imgEffect>
                    <a14:imgEffect>
                      <a14:sharpenSoften amount="100000"/>
                    </a14:imgEffect>
                  </a14:imgLayer>
                </a14:imgProps>
              </a:ext>
              <a:ext uri="{28A0092B-C50C-407E-A947-70E740481C1C}">
                <a14:useLocalDpi xmlns:a14="http://schemas.microsoft.com/office/drawing/2010/main" val="0"/>
              </a:ext>
            </a:extLst>
          </a:blip>
          <a:srcRect l="12526" t="14682" r="20901" b="12643"/>
          <a:stretch/>
        </p:blipFill>
        <p:spPr>
          <a:xfrm>
            <a:off x="6595844" y="4155705"/>
            <a:ext cx="894662" cy="690595"/>
          </a:xfrm>
          <a:prstGeom prst="rect">
            <a:avLst/>
          </a:prstGeom>
        </p:spPr>
      </p:pic>
    </p:spTree>
    <p:extLst>
      <p:ext uri="{BB962C8B-B14F-4D97-AF65-F5344CB8AC3E}">
        <p14:creationId xmlns:p14="http://schemas.microsoft.com/office/powerpoint/2010/main" val="109451864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sz="half" idx="2"/>
          </p:nvPr>
        </p:nvPicPr>
        <p:blipFill rotWithShape="1">
          <a:blip r:embed="rId2" cstate="print">
            <a:extLst>
              <a:ext uri="{28A0092B-C50C-407E-A947-70E740481C1C}">
                <a14:useLocalDpi xmlns:a14="http://schemas.microsoft.com/office/drawing/2010/main" val="0"/>
              </a:ext>
            </a:extLst>
          </a:blip>
          <a:srcRect l="26408" t="18661" r="28937" b="19415"/>
          <a:stretch/>
        </p:blipFill>
        <p:spPr>
          <a:xfrm>
            <a:off x="5925981" y="3346393"/>
            <a:ext cx="3203848" cy="3142275"/>
          </a:xfrm>
          <a:prstGeom prst="rect">
            <a:avLst/>
          </a:prstGeom>
        </p:spPr>
      </p:pic>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l="22072" t="17352" r="34594" b="18816"/>
          <a:stretch/>
        </p:blipFill>
        <p:spPr>
          <a:xfrm>
            <a:off x="5757046" y="332656"/>
            <a:ext cx="2827006" cy="2944552"/>
          </a:xfrm>
          <a:prstGeom prst="rect">
            <a:avLst/>
          </a:prstGeom>
        </p:spPr>
      </p:pic>
      <p:sp>
        <p:nvSpPr>
          <p:cNvPr id="2" name="Title 1"/>
          <p:cNvSpPr>
            <a:spLocks noGrp="1"/>
          </p:cNvSpPr>
          <p:nvPr>
            <p:ph type="title"/>
          </p:nvPr>
        </p:nvSpPr>
        <p:spPr/>
        <p:txBody>
          <a:bodyPr/>
          <a:lstStyle/>
          <a:p>
            <a:r>
              <a:rPr lang="en-GB" dirty="0" smtClean="0"/>
              <a:t>Cold Shield Design Approach </a:t>
            </a:r>
            <a:endParaRPr lang="en-GB" dirty="0"/>
          </a:p>
        </p:txBody>
      </p:sp>
      <p:sp>
        <p:nvSpPr>
          <p:cNvPr id="3" name="Content Placeholder 2"/>
          <p:cNvSpPr>
            <a:spLocks noGrp="1"/>
          </p:cNvSpPr>
          <p:nvPr>
            <p:ph sz="half" idx="1"/>
          </p:nvPr>
        </p:nvSpPr>
        <p:spPr>
          <a:xfrm>
            <a:off x="457200" y="1189038"/>
            <a:ext cx="5194920" cy="5348922"/>
          </a:xfrm>
        </p:spPr>
        <p:txBody>
          <a:bodyPr>
            <a:normAutofit/>
          </a:bodyPr>
          <a:lstStyle/>
          <a:p>
            <a:pPr marL="457200" indent="-457200">
              <a:buFont typeface="+mj-lt"/>
              <a:buAutoNum type="arabicPeriod"/>
            </a:pPr>
            <a:endParaRPr lang="en-GB" sz="1800" dirty="0" smtClean="0"/>
          </a:p>
          <a:p>
            <a:pPr marL="457200" indent="-457200">
              <a:buFont typeface="+mj-lt"/>
              <a:buAutoNum type="arabicPeriod"/>
            </a:pPr>
            <a:r>
              <a:rPr lang="en-GB" sz="1800" dirty="0" smtClean="0"/>
              <a:t>Minimise number &amp; size of penetrations</a:t>
            </a:r>
          </a:p>
          <a:p>
            <a:pPr marL="457200" indent="-457200">
              <a:buFont typeface="+mj-lt"/>
              <a:buAutoNum type="arabicPeriod"/>
            </a:pPr>
            <a:r>
              <a:rPr lang="en-GB" sz="1800" dirty="0" smtClean="0"/>
              <a:t>Ease of manufacture &amp; assembly</a:t>
            </a:r>
          </a:p>
          <a:p>
            <a:pPr lvl="1"/>
            <a:r>
              <a:rPr lang="en-GB" sz="1800" dirty="0" smtClean="0"/>
              <a:t>Minimise number of panels</a:t>
            </a:r>
          </a:p>
          <a:p>
            <a:pPr lvl="1"/>
            <a:r>
              <a:rPr lang="en-GB" sz="1800" dirty="0" smtClean="0"/>
              <a:t>Fabricated from Bent / Folded sheet</a:t>
            </a:r>
          </a:p>
          <a:p>
            <a:pPr lvl="1"/>
            <a:r>
              <a:rPr lang="en-GB" sz="1800" i="1" dirty="0" smtClean="0"/>
              <a:t>Pressed panels possible future batch shield order</a:t>
            </a:r>
            <a:r>
              <a:rPr lang="en-GB" sz="1800" dirty="0" smtClean="0"/>
              <a:t>s</a:t>
            </a:r>
          </a:p>
          <a:p>
            <a:pPr marL="457200" indent="-457200">
              <a:buFont typeface="+mj-lt"/>
              <a:buAutoNum type="arabicPeriod"/>
            </a:pPr>
            <a:r>
              <a:rPr lang="en-GB" sz="1800" dirty="0" smtClean="0"/>
              <a:t>Maximise </a:t>
            </a:r>
            <a:r>
              <a:rPr lang="en-GB" sz="1800" dirty="0"/>
              <a:t>penetration attenuation</a:t>
            </a:r>
          </a:p>
          <a:p>
            <a:pPr marL="457200" indent="-457200">
              <a:buFont typeface="+mj-lt"/>
              <a:buAutoNum type="arabicPeriod"/>
            </a:pPr>
            <a:r>
              <a:rPr lang="en-GB" sz="1800" dirty="0" smtClean="0"/>
              <a:t>Maximise curvature</a:t>
            </a:r>
          </a:p>
        </p:txBody>
      </p:sp>
      <p:graphicFrame>
        <p:nvGraphicFramePr>
          <p:cNvPr id="10" name="Table 9"/>
          <p:cNvGraphicFramePr>
            <a:graphicFrameLocks noGrp="1"/>
          </p:cNvGraphicFramePr>
          <p:nvPr>
            <p:extLst>
              <p:ext uri="{D42A27DB-BD31-4B8C-83A1-F6EECF244321}">
                <p14:modId xmlns:p14="http://schemas.microsoft.com/office/powerpoint/2010/main" val="3029342719"/>
              </p:ext>
            </p:extLst>
          </p:nvPr>
        </p:nvGraphicFramePr>
        <p:xfrm>
          <a:off x="1979712" y="4581128"/>
          <a:ext cx="3096344" cy="1371600"/>
        </p:xfrm>
        <a:graphic>
          <a:graphicData uri="http://schemas.openxmlformats.org/drawingml/2006/table">
            <a:tbl>
              <a:tblPr firstRow="1" bandRow="1">
                <a:tableStyleId>{5C22544A-7EE6-4342-B048-85BDC9FD1C3A}</a:tableStyleId>
              </a:tblPr>
              <a:tblGrid>
                <a:gridCol w="816229"/>
                <a:gridCol w="1416019"/>
                <a:gridCol w="864096"/>
              </a:tblGrid>
              <a:tr h="360040">
                <a:tc>
                  <a:txBody>
                    <a:bodyPr/>
                    <a:lstStyle/>
                    <a:p>
                      <a:pPr algn="ctr"/>
                      <a:r>
                        <a:rPr lang="en-GB" dirty="0" smtClean="0"/>
                        <a:t>Shield</a:t>
                      </a:r>
                      <a:endParaRPr lang="en-GB" dirty="0"/>
                    </a:p>
                  </a:txBody>
                  <a:tcPr anchor="ctr"/>
                </a:tc>
                <a:tc>
                  <a:txBody>
                    <a:bodyPr/>
                    <a:lstStyle/>
                    <a:p>
                      <a:pPr algn="ctr"/>
                      <a:r>
                        <a:rPr lang="en-GB" dirty="0" smtClean="0"/>
                        <a:t>No.</a:t>
                      </a:r>
                      <a:r>
                        <a:rPr lang="en-GB" baseline="0" dirty="0" smtClean="0"/>
                        <a:t> Penetrations</a:t>
                      </a:r>
                      <a:endParaRPr lang="en-GB" dirty="0"/>
                    </a:p>
                  </a:txBody>
                  <a:tcPr anchor="ctr"/>
                </a:tc>
                <a:tc>
                  <a:txBody>
                    <a:bodyPr/>
                    <a:lstStyle/>
                    <a:p>
                      <a:pPr algn="ctr"/>
                      <a:r>
                        <a:rPr lang="en-GB" dirty="0" smtClean="0"/>
                        <a:t>No. Panels</a:t>
                      </a:r>
                      <a:endParaRPr lang="en-GB" dirty="0"/>
                    </a:p>
                  </a:txBody>
                  <a:tcPr anchor="ctr"/>
                </a:tc>
              </a:tr>
              <a:tr h="360040">
                <a:tc>
                  <a:txBody>
                    <a:bodyPr/>
                    <a:lstStyle/>
                    <a:p>
                      <a:pPr algn="ctr"/>
                      <a:r>
                        <a:rPr lang="en-GB" dirty="0" smtClean="0"/>
                        <a:t>DQW</a:t>
                      </a:r>
                      <a:endParaRPr lang="en-GB" dirty="0"/>
                    </a:p>
                  </a:txBody>
                  <a:tcPr anchor="ctr"/>
                </a:tc>
                <a:tc>
                  <a:txBody>
                    <a:bodyPr/>
                    <a:lstStyle/>
                    <a:p>
                      <a:pPr algn="ctr"/>
                      <a:r>
                        <a:rPr lang="en-GB" dirty="0" smtClean="0"/>
                        <a:t>11</a:t>
                      </a:r>
                      <a:endParaRPr lang="en-GB" dirty="0"/>
                    </a:p>
                  </a:txBody>
                  <a:tcPr anchor="ctr"/>
                </a:tc>
                <a:tc>
                  <a:txBody>
                    <a:bodyPr/>
                    <a:lstStyle/>
                    <a:p>
                      <a:pPr algn="ctr"/>
                      <a:r>
                        <a:rPr lang="en-GB" dirty="0" smtClean="0"/>
                        <a:t>7</a:t>
                      </a:r>
                      <a:endParaRPr lang="en-GB" dirty="0"/>
                    </a:p>
                  </a:txBody>
                  <a:tcPr anchor="ctr"/>
                </a:tc>
              </a:tr>
              <a:tr h="360040">
                <a:tc>
                  <a:txBody>
                    <a:bodyPr/>
                    <a:lstStyle/>
                    <a:p>
                      <a:pPr algn="ctr"/>
                      <a:r>
                        <a:rPr lang="en-GB" dirty="0" smtClean="0"/>
                        <a:t>RFD</a:t>
                      </a:r>
                      <a:endParaRPr lang="en-GB" dirty="0"/>
                    </a:p>
                  </a:txBody>
                  <a:tcPr anchor="ctr"/>
                </a:tc>
                <a:tc>
                  <a:txBody>
                    <a:bodyPr/>
                    <a:lstStyle/>
                    <a:p>
                      <a:pPr algn="ctr"/>
                      <a:r>
                        <a:rPr lang="en-GB" dirty="0" smtClean="0"/>
                        <a:t>7</a:t>
                      </a:r>
                      <a:endParaRPr lang="en-GB" dirty="0"/>
                    </a:p>
                  </a:txBody>
                  <a:tcPr anchor="ctr"/>
                </a:tc>
                <a:tc>
                  <a:txBody>
                    <a:bodyPr/>
                    <a:lstStyle/>
                    <a:p>
                      <a:pPr algn="ctr"/>
                      <a:r>
                        <a:rPr lang="en-GB" dirty="0" smtClean="0"/>
                        <a:t>10</a:t>
                      </a:r>
                      <a:endParaRPr lang="en-GB" dirty="0"/>
                    </a:p>
                  </a:txBody>
                  <a:tcPr anchor="ctr"/>
                </a:tc>
              </a:tr>
            </a:tbl>
          </a:graphicData>
        </a:graphic>
      </p:graphicFrame>
      <p:sp>
        <p:nvSpPr>
          <p:cNvPr id="4" name="Footer Placeholder 3"/>
          <p:cNvSpPr>
            <a:spLocks noGrp="1"/>
          </p:cNvSpPr>
          <p:nvPr>
            <p:ph type="ftr" sz="quarter" idx="11"/>
          </p:nvPr>
        </p:nvSpPr>
        <p:spPr/>
        <p:txBody>
          <a:bodyPr/>
          <a:lstStyle/>
          <a:p>
            <a:r>
              <a:rPr lang="en-GB" smtClean="0"/>
              <a:t>Dressed Cavity Engineering Design DQW &amp; RFD</a:t>
            </a:r>
            <a:endParaRPr lang="en-GB"/>
          </a:p>
        </p:txBody>
      </p:sp>
      <p:sp>
        <p:nvSpPr>
          <p:cNvPr id="6" name="Slide Number Placeholder 5"/>
          <p:cNvSpPr>
            <a:spLocks noGrp="1"/>
          </p:cNvSpPr>
          <p:nvPr>
            <p:ph type="sldNum" sz="quarter" idx="12"/>
          </p:nvPr>
        </p:nvSpPr>
        <p:spPr/>
        <p:txBody>
          <a:bodyPr/>
          <a:lstStyle/>
          <a:p>
            <a:fld id="{1FA2211F-BE2A-455E-95A5-7C001F407DF1}" type="slidenum">
              <a:rPr lang="en-GB" smtClean="0"/>
              <a:t>11</a:t>
            </a:fld>
            <a:endParaRPr lang="en-GB"/>
          </a:p>
        </p:txBody>
      </p:sp>
    </p:spTree>
    <p:extLst>
      <p:ext uri="{BB962C8B-B14F-4D97-AF65-F5344CB8AC3E}">
        <p14:creationId xmlns:p14="http://schemas.microsoft.com/office/powerpoint/2010/main" val="320795892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2" cstate="print">
            <a:extLst>
              <a:ext uri="{28A0092B-C50C-407E-A947-70E740481C1C}">
                <a14:useLocalDpi xmlns:a14="http://schemas.microsoft.com/office/drawing/2010/main" val="0"/>
              </a:ext>
            </a:extLst>
          </a:blip>
          <a:srcRect l="18198" t="18116" r="23514" b="12192"/>
          <a:stretch/>
        </p:blipFill>
        <p:spPr>
          <a:xfrm>
            <a:off x="4283968" y="1124743"/>
            <a:ext cx="4789355" cy="4049113"/>
          </a:xfrm>
          <a:prstGeom prst="rect">
            <a:avLst/>
          </a:prstGeom>
        </p:spPr>
      </p:pic>
      <p:sp>
        <p:nvSpPr>
          <p:cNvPr id="2" name="Title 1"/>
          <p:cNvSpPr>
            <a:spLocks noGrp="1"/>
          </p:cNvSpPr>
          <p:nvPr>
            <p:ph type="title"/>
          </p:nvPr>
        </p:nvSpPr>
        <p:spPr/>
        <p:txBody>
          <a:bodyPr/>
          <a:lstStyle/>
          <a:p>
            <a:r>
              <a:rPr lang="en-GB" dirty="0" smtClean="0"/>
              <a:t>Common Design Features</a:t>
            </a:r>
            <a:endParaRPr lang="en-GB" dirty="0"/>
          </a:p>
        </p:txBody>
      </p:sp>
      <p:cxnSp>
        <p:nvCxnSpPr>
          <p:cNvPr id="8" name="Straight Arrow Connector 7"/>
          <p:cNvCxnSpPr/>
          <p:nvPr/>
        </p:nvCxnSpPr>
        <p:spPr>
          <a:xfrm flipV="1">
            <a:off x="1619672" y="2924944"/>
            <a:ext cx="3672408" cy="1080120"/>
          </a:xfrm>
          <a:prstGeom prst="straightConnector1">
            <a:avLst/>
          </a:prstGeom>
          <a:ln>
            <a:headEnd type="none" w="med" len="med"/>
            <a:tailEnd type="oval" w="med" len="med"/>
          </a:ln>
        </p:spPr>
        <p:style>
          <a:lnRef idx="3">
            <a:schemeClr val="accent5"/>
          </a:lnRef>
          <a:fillRef idx="0">
            <a:schemeClr val="accent5"/>
          </a:fillRef>
          <a:effectRef idx="2">
            <a:schemeClr val="accent5"/>
          </a:effectRef>
          <a:fontRef idx="minor">
            <a:schemeClr val="tx1"/>
          </a:fontRef>
        </p:style>
      </p:cxnSp>
      <p:sp>
        <p:nvSpPr>
          <p:cNvPr id="9" name="TextBox 8"/>
          <p:cNvSpPr txBox="1"/>
          <p:nvPr/>
        </p:nvSpPr>
        <p:spPr>
          <a:xfrm>
            <a:off x="336296" y="3795823"/>
            <a:ext cx="3688911" cy="2456057"/>
          </a:xfrm>
          <a:prstGeom prst="rect">
            <a:avLst/>
          </a:prstGeom>
          <a:noFill/>
        </p:spPr>
        <p:txBody>
          <a:bodyPr wrap="square" rtlCol="0">
            <a:spAutoFit/>
          </a:bodyPr>
          <a:lstStyle/>
          <a:p>
            <a:pPr defTabSz="457200">
              <a:lnSpc>
                <a:spcPct val="120000"/>
              </a:lnSpc>
              <a:buClr>
                <a:srgbClr val="0089B5"/>
              </a:buClr>
            </a:pPr>
            <a:r>
              <a:rPr lang="en-GB" sz="1600" b="1" dirty="0">
                <a:solidFill>
                  <a:schemeClr val="tx1">
                    <a:lumMod val="75000"/>
                    <a:lumOff val="25000"/>
                  </a:schemeClr>
                </a:solidFill>
                <a:effectLst>
                  <a:outerShdw blurRad="63500" dist="63500" dir="2700000" algn="tl" rotWithShape="0">
                    <a:schemeClr val="bg1">
                      <a:lumMod val="75000"/>
                      <a:alpha val="50000"/>
                    </a:schemeClr>
                  </a:outerShdw>
                </a:effectLst>
              </a:rPr>
              <a:t>Helium Holes </a:t>
            </a:r>
          </a:p>
          <a:p>
            <a:pPr defTabSz="457200">
              <a:lnSpc>
                <a:spcPct val="120000"/>
              </a:lnSpc>
              <a:buClr>
                <a:srgbClr val="0089B5"/>
              </a:buClr>
            </a:pPr>
            <a:r>
              <a:rPr lang="en-GB" sz="1600" dirty="0">
                <a:solidFill>
                  <a:schemeClr val="tx1">
                    <a:lumMod val="75000"/>
                    <a:lumOff val="25000"/>
                  </a:schemeClr>
                </a:solidFill>
                <a:effectLst>
                  <a:outerShdw blurRad="63500" dist="63500" dir="2700000" algn="tl" rotWithShape="0">
                    <a:schemeClr val="bg1">
                      <a:lumMod val="75000"/>
                      <a:alpha val="50000"/>
                    </a:schemeClr>
                  </a:outerShdw>
                </a:effectLst>
              </a:rPr>
              <a:t>Shield perforated with </a:t>
            </a:r>
            <a:r>
              <a:rPr lang="en-GB" sz="1600" dirty="0" smtClean="0">
                <a:solidFill>
                  <a:schemeClr val="tx1">
                    <a:lumMod val="75000"/>
                    <a:lumOff val="25000"/>
                  </a:schemeClr>
                </a:solidFill>
                <a:effectLst>
                  <a:outerShdw blurRad="63500" dist="63500" dir="2700000" algn="tl" rotWithShape="0">
                    <a:schemeClr val="bg1">
                      <a:lumMod val="75000"/>
                      <a:alpha val="50000"/>
                    </a:schemeClr>
                  </a:outerShdw>
                </a:effectLst>
              </a:rPr>
              <a:t>at least 142 x </a:t>
            </a:r>
            <a:r>
              <a:rPr lang="en-GB" sz="1600" dirty="0">
                <a:solidFill>
                  <a:schemeClr val="tx1">
                    <a:lumMod val="75000"/>
                    <a:lumOff val="25000"/>
                  </a:schemeClr>
                </a:solidFill>
                <a:effectLst>
                  <a:outerShdw blurRad="63500" dist="63500" dir="2700000" algn="tl" rotWithShape="0">
                    <a:schemeClr val="bg1">
                      <a:lumMod val="75000"/>
                      <a:alpha val="50000"/>
                    </a:schemeClr>
                  </a:outerShdw>
                </a:effectLst>
              </a:rPr>
              <a:t>Ø3mm holes on 50-100mm pitch for helium </a:t>
            </a:r>
            <a:r>
              <a:rPr lang="en-GB" sz="1600" dirty="0" smtClean="0">
                <a:solidFill>
                  <a:schemeClr val="tx1">
                    <a:lumMod val="75000"/>
                    <a:lumOff val="25000"/>
                  </a:schemeClr>
                </a:solidFill>
                <a:effectLst>
                  <a:outerShdw blurRad="63500" dist="63500" dir="2700000" algn="tl" rotWithShape="0">
                    <a:schemeClr val="bg1">
                      <a:lumMod val="75000"/>
                      <a:alpha val="50000"/>
                    </a:schemeClr>
                  </a:outerShdw>
                </a:effectLst>
              </a:rPr>
              <a:t>transfer</a:t>
            </a:r>
          </a:p>
          <a:p>
            <a:pPr defTabSz="457200">
              <a:lnSpc>
                <a:spcPct val="120000"/>
              </a:lnSpc>
              <a:buClr>
                <a:srgbClr val="0089B5"/>
              </a:buClr>
            </a:pPr>
            <a:endParaRPr lang="en-GB" sz="1600" dirty="0">
              <a:solidFill>
                <a:schemeClr val="tx1">
                  <a:lumMod val="75000"/>
                  <a:lumOff val="25000"/>
                </a:schemeClr>
              </a:solidFill>
              <a:effectLst>
                <a:outerShdw blurRad="63500" dist="63500" dir="2700000" algn="tl" rotWithShape="0">
                  <a:schemeClr val="bg1">
                    <a:lumMod val="75000"/>
                    <a:alpha val="50000"/>
                  </a:schemeClr>
                </a:outerShdw>
              </a:effectLst>
            </a:endParaRPr>
          </a:p>
          <a:p>
            <a:pPr defTabSz="457200">
              <a:lnSpc>
                <a:spcPct val="120000"/>
              </a:lnSpc>
              <a:buClr>
                <a:srgbClr val="0089B5"/>
              </a:buClr>
            </a:pPr>
            <a:r>
              <a:rPr lang="en-GB" sz="1600" dirty="0" smtClean="0">
                <a:solidFill>
                  <a:schemeClr val="tx1">
                    <a:lumMod val="75000"/>
                    <a:lumOff val="25000"/>
                  </a:schemeClr>
                </a:solidFill>
                <a:effectLst>
                  <a:outerShdw blurRad="63500" dist="63500" dir="2700000" algn="tl" rotWithShape="0">
                    <a:schemeClr val="bg1">
                      <a:lumMod val="75000"/>
                      <a:alpha val="50000"/>
                    </a:schemeClr>
                  </a:outerShdw>
                </a:effectLst>
              </a:rPr>
              <a:t>142 holes give 10cm</a:t>
            </a:r>
            <a:r>
              <a:rPr lang="en-GB" sz="1600" baseline="30000" dirty="0" smtClean="0">
                <a:solidFill>
                  <a:schemeClr val="tx1">
                    <a:lumMod val="75000"/>
                    <a:lumOff val="25000"/>
                  </a:schemeClr>
                </a:solidFill>
                <a:effectLst>
                  <a:outerShdw blurRad="63500" dist="63500" dir="2700000" algn="tl" rotWithShape="0">
                    <a:schemeClr val="bg1">
                      <a:lumMod val="75000"/>
                      <a:alpha val="50000"/>
                    </a:schemeClr>
                  </a:outerShdw>
                </a:effectLst>
              </a:rPr>
              <a:t>2</a:t>
            </a:r>
            <a:r>
              <a:rPr lang="en-GB" sz="1600" dirty="0" smtClean="0">
                <a:solidFill>
                  <a:schemeClr val="tx1">
                    <a:lumMod val="75000"/>
                    <a:lumOff val="25000"/>
                  </a:schemeClr>
                </a:solidFill>
                <a:effectLst>
                  <a:outerShdw blurRad="63500" dist="63500" dir="2700000" algn="tl" rotWithShape="0">
                    <a:schemeClr val="bg1">
                      <a:lumMod val="75000"/>
                      <a:alpha val="50000"/>
                    </a:schemeClr>
                  </a:outerShdw>
                </a:effectLst>
              </a:rPr>
              <a:t> transfer area, so that at worst case heat load (10W) heat flow is at least 1W/cm</a:t>
            </a:r>
            <a:r>
              <a:rPr lang="en-GB" sz="1600" baseline="30000" dirty="0" smtClean="0">
                <a:solidFill>
                  <a:schemeClr val="tx1">
                    <a:lumMod val="75000"/>
                    <a:lumOff val="25000"/>
                  </a:schemeClr>
                </a:solidFill>
                <a:effectLst>
                  <a:outerShdw blurRad="63500" dist="63500" dir="2700000" algn="tl" rotWithShape="0">
                    <a:schemeClr val="bg1">
                      <a:lumMod val="75000"/>
                      <a:alpha val="50000"/>
                    </a:schemeClr>
                  </a:outerShdw>
                </a:effectLst>
              </a:rPr>
              <a:t>2</a:t>
            </a:r>
            <a:endParaRPr lang="en-GB" sz="1600" baseline="30000" dirty="0">
              <a:solidFill>
                <a:schemeClr val="tx1">
                  <a:lumMod val="75000"/>
                  <a:lumOff val="25000"/>
                </a:schemeClr>
              </a:solidFill>
              <a:effectLst>
                <a:outerShdw blurRad="63500" dist="63500" dir="2700000" algn="tl" rotWithShape="0">
                  <a:schemeClr val="bg1">
                    <a:lumMod val="75000"/>
                    <a:alpha val="50000"/>
                  </a:schemeClr>
                </a:outerShdw>
              </a:effectLst>
            </a:endParaRPr>
          </a:p>
        </p:txBody>
      </p:sp>
      <p:sp>
        <p:nvSpPr>
          <p:cNvPr id="11" name="TextBox 10"/>
          <p:cNvSpPr txBox="1"/>
          <p:nvPr/>
        </p:nvSpPr>
        <p:spPr>
          <a:xfrm>
            <a:off x="336061" y="1440577"/>
            <a:ext cx="2932683" cy="1865126"/>
          </a:xfrm>
          <a:prstGeom prst="rect">
            <a:avLst/>
          </a:prstGeom>
          <a:noFill/>
        </p:spPr>
        <p:txBody>
          <a:bodyPr wrap="square" rtlCol="0">
            <a:spAutoFit/>
          </a:bodyPr>
          <a:lstStyle/>
          <a:p>
            <a:pPr defTabSz="457200">
              <a:lnSpc>
                <a:spcPct val="120000"/>
              </a:lnSpc>
              <a:buClr>
                <a:srgbClr val="0089B5"/>
              </a:buClr>
            </a:pPr>
            <a:r>
              <a:rPr lang="en-GB" sz="1600" b="1" dirty="0" smtClean="0">
                <a:solidFill>
                  <a:schemeClr val="tx1">
                    <a:lumMod val="75000"/>
                    <a:lumOff val="25000"/>
                  </a:schemeClr>
                </a:solidFill>
                <a:effectLst>
                  <a:outerShdw blurRad="63500" dist="63500" dir="2700000" algn="tl" rotWithShape="0">
                    <a:schemeClr val="bg1">
                      <a:lumMod val="75000"/>
                      <a:alpha val="50000"/>
                    </a:schemeClr>
                  </a:outerShdw>
                </a:effectLst>
              </a:rPr>
              <a:t>1mm </a:t>
            </a:r>
            <a:r>
              <a:rPr lang="en-GB" sz="1600" b="1" dirty="0" err="1" smtClean="0">
                <a:solidFill>
                  <a:schemeClr val="tx1">
                    <a:lumMod val="75000"/>
                    <a:lumOff val="25000"/>
                  </a:schemeClr>
                </a:solidFill>
                <a:effectLst>
                  <a:outerShdw blurRad="63500" dist="63500" dir="2700000" algn="tl" rotWithShape="0">
                    <a:schemeClr val="bg1">
                      <a:lumMod val="75000"/>
                      <a:alpha val="50000"/>
                    </a:schemeClr>
                  </a:outerShdw>
                </a:effectLst>
              </a:rPr>
              <a:t>Cryophy</a:t>
            </a:r>
            <a:r>
              <a:rPr lang="en-GB" sz="1600" b="1" dirty="0" smtClean="0">
                <a:solidFill>
                  <a:schemeClr val="tx1">
                    <a:lumMod val="75000"/>
                    <a:lumOff val="25000"/>
                  </a:schemeClr>
                </a:solidFill>
                <a:effectLst>
                  <a:outerShdw blurRad="63500" dist="63500" dir="2700000" algn="tl" rotWithShape="0">
                    <a:schemeClr val="bg1">
                      <a:lumMod val="75000"/>
                      <a:alpha val="50000"/>
                    </a:schemeClr>
                  </a:outerShdw>
                </a:effectLst>
              </a:rPr>
              <a:t> Panels</a:t>
            </a:r>
            <a:endParaRPr lang="en-GB" sz="1600" b="1" dirty="0">
              <a:solidFill>
                <a:schemeClr val="tx1">
                  <a:lumMod val="75000"/>
                  <a:lumOff val="25000"/>
                </a:schemeClr>
              </a:solidFill>
              <a:effectLst>
                <a:outerShdw blurRad="63500" dist="63500" dir="2700000" algn="tl" rotWithShape="0">
                  <a:schemeClr val="bg1">
                    <a:lumMod val="75000"/>
                    <a:alpha val="50000"/>
                  </a:schemeClr>
                </a:outerShdw>
              </a:effectLst>
            </a:endParaRPr>
          </a:p>
          <a:p>
            <a:pPr defTabSz="457200">
              <a:lnSpc>
                <a:spcPct val="120000"/>
              </a:lnSpc>
              <a:buClr>
                <a:srgbClr val="0089B5"/>
              </a:buClr>
            </a:pPr>
            <a:r>
              <a:rPr lang="en-GB" sz="1600" dirty="0" smtClean="0">
                <a:solidFill>
                  <a:schemeClr val="tx1">
                    <a:lumMod val="75000"/>
                    <a:lumOff val="25000"/>
                  </a:schemeClr>
                </a:solidFill>
                <a:effectLst>
                  <a:outerShdw blurRad="63500" dist="63500" dir="2700000" algn="tl" rotWithShape="0">
                    <a:schemeClr val="bg1">
                      <a:lumMod val="75000"/>
                      <a:alpha val="50000"/>
                    </a:schemeClr>
                  </a:outerShdw>
                </a:effectLst>
              </a:rPr>
              <a:t>Panels to be manufactured from </a:t>
            </a:r>
            <a:r>
              <a:rPr lang="en-GB" sz="1600" dirty="0" err="1" smtClean="0">
                <a:solidFill>
                  <a:schemeClr val="tx1">
                    <a:lumMod val="75000"/>
                    <a:lumOff val="25000"/>
                  </a:schemeClr>
                </a:solidFill>
                <a:effectLst>
                  <a:outerShdw blurRad="63500" dist="63500" dir="2700000" algn="tl" rotWithShape="0">
                    <a:schemeClr val="bg1">
                      <a:lumMod val="75000"/>
                      <a:alpha val="50000"/>
                    </a:schemeClr>
                  </a:outerShdw>
                </a:effectLst>
              </a:rPr>
              <a:t>Cryophy</a:t>
            </a:r>
            <a:r>
              <a:rPr lang="en-GB" sz="1600" dirty="0" smtClean="0">
                <a:solidFill>
                  <a:schemeClr val="tx1">
                    <a:lumMod val="75000"/>
                    <a:lumOff val="25000"/>
                  </a:schemeClr>
                </a:solidFill>
                <a:effectLst>
                  <a:outerShdw blurRad="63500" dist="63500" dir="2700000" algn="tl" rotWithShape="0">
                    <a:schemeClr val="bg1">
                      <a:lumMod val="75000"/>
                      <a:alpha val="50000"/>
                    </a:schemeClr>
                  </a:outerShdw>
                </a:effectLst>
              </a:rPr>
              <a:t> sheet metal which is cut, bent/folded, and fastened using self clinching nuts &amp; spring washers</a:t>
            </a:r>
            <a:endParaRPr lang="en-GB" sz="1600" dirty="0">
              <a:solidFill>
                <a:schemeClr val="tx1">
                  <a:lumMod val="75000"/>
                  <a:lumOff val="25000"/>
                </a:schemeClr>
              </a:solidFill>
              <a:effectLst>
                <a:outerShdw blurRad="63500" dist="63500" dir="2700000" algn="tl" rotWithShape="0">
                  <a:schemeClr val="bg1">
                    <a:lumMod val="75000"/>
                    <a:alpha val="50000"/>
                  </a:schemeClr>
                </a:outerShdw>
              </a:effectLst>
            </a:endParaRPr>
          </a:p>
        </p:txBody>
      </p:sp>
      <p:cxnSp>
        <p:nvCxnSpPr>
          <p:cNvPr id="10" name="Straight Arrow Connector 9"/>
          <p:cNvCxnSpPr/>
          <p:nvPr/>
        </p:nvCxnSpPr>
        <p:spPr>
          <a:xfrm>
            <a:off x="2987824" y="1700808"/>
            <a:ext cx="2736304" cy="504056"/>
          </a:xfrm>
          <a:prstGeom prst="straightConnector1">
            <a:avLst/>
          </a:prstGeom>
          <a:ln>
            <a:headEnd type="none" w="med" len="med"/>
            <a:tailEnd type="triangle" w="med" len="med"/>
          </a:ln>
        </p:spPr>
        <p:style>
          <a:lnRef idx="3">
            <a:schemeClr val="accent6"/>
          </a:lnRef>
          <a:fillRef idx="0">
            <a:schemeClr val="accent6"/>
          </a:fillRef>
          <a:effectRef idx="2">
            <a:schemeClr val="accent6"/>
          </a:effectRef>
          <a:fontRef idx="minor">
            <a:schemeClr val="tx1"/>
          </a:fontRef>
        </p:style>
      </p:cxnSp>
      <mc:AlternateContent xmlns:mc="http://schemas.openxmlformats.org/markup-compatibility/2006">
        <mc:Choice xmlns:a14="http://schemas.microsoft.com/office/drawing/2010/main" Requires="a14">
          <p:sp>
            <p:nvSpPr>
              <p:cNvPr id="13" name="TextBox 12"/>
              <p:cNvSpPr txBox="1"/>
              <p:nvPr/>
            </p:nvSpPr>
            <p:spPr>
              <a:xfrm>
                <a:off x="4373370" y="4885393"/>
                <a:ext cx="4423981" cy="1985415"/>
              </a:xfrm>
              <a:prstGeom prst="rect">
                <a:avLst/>
              </a:prstGeom>
              <a:noFill/>
            </p:spPr>
            <p:txBody>
              <a:bodyPr wrap="square" rtlCol="0">
                <a:spAutoFit/>
              </a:bodyPr>
              <a:lstStyle/>
              <a:p>
                <a:pPr defTabSz="457200">
                  <a:lnSpc>
                    <a:spcPct val="120000"/>
                  </a:lnSpc>
                  <a:buClr>
                    <a:srgbClr val="0089B5"/>
                  </a:buClr>
                </a:pPr>
                <a:r>
                  <a:rPr lang="en-GB" sz="1600" b="1" dirty="0">
                    <a:solidFill>
                      <a:schemeClr val="tx1">
                        <a:lumMod val="75000"/>
                        <a:lumOff val="25000"/>
                      </a:schemeClr>
                    </a:solidFill>
                    <a:effectLst>
                      <a:outerShdw blurRad="63500" dist="63500" dir="2700000" algn="tl" rotWithShape="0">
                        <a:schemeClr val="bg1">
                          <a:lumMod val="75000"/>
                          <a:alpha val="50000"/>
                        </a:schemeClr>
                      </a:outerShdw>
                    </a:effectLst>
                  </a:rPr>
                  <a:t>Close fitting Shield</a:t>
                </a:r>
              </a:p>
              <a:p>
                <a:pPr defTabSz="457200">
                  <a:lnSpc>
                    <a:spcPct val="120000"/>
                  </a:lnSpc>
                  <a:buClr>
                    <a:srgbClr val="0089B5"/>
                  </a:buClr>
                </a:pPr>
                <a:r>
                  <a:rPr lang="en-GB" sz="1600" dirty="0">
                    <a:solidFill>
                      <a:schemeClr val="tx1">
                        <a:lumMod val="75000"/>
                        <a:lumOff val="25000"/>
                      </a:schemeClr>
                    </a:solidFill>
                    <a:effectLst>
                      <a:outerShdw blurRad="63500" dist="63500" dir="2700000" algn="tl" rotWithShape="0">
                        <a:schemeClr val="bg1">
                          <a:lumMod val="75000"/>
                          <a:alpha val="50000"/>
                        </a:schemeClr>
                      </a:outerShdw>
                    </a:effectLst>
                  </a:rPr>
                  <a:t>The </a:t>
                </a:r>
                <a:r>
                  <a:rPr lang="en-GB" sz="1600" dirty="0">
                    <a:solidFill>
                      <a:schemeClr val="tx1">
                        <a:lumMod val="75000"/>
                        <a:lumOff val="25000"/>
                      </a:schemeClr>
                    </a:solidFill>
                    <a:effectLst>
                      <a:outerShdw blurRad="63500" dist="63500" dir="2700000" algn="tl" rotWithShape="0">
                        <a:schemeClr val="bg1">
                          <a:lumMod val="75000"/>
                          <a:alpha val="50000"/>
                        </a:schemeClr>
                      </a:outerShdw>
                    </a:effectLst>
                  </a:rPr>
                  <a:t>shielding factor is inversely proportional to the shield diameter</a:t>
                </a:r>
                <a:r>
                  <a:rPr lang="en-GB" sz="1600" dirty="0">
                    <a:solidFill>
                      <a:schemeClr val="tx1">
                        <a:lumMod val="75000"/>
                        <a:lumOff val="25000"/>
                      </a:schemeClr>
                    </a:solidFill>
                    <a:effectLst>
                      <a:outerShdw blurRad="63500" dist="63500" dir="2700000" algn="tl" rotWithShape="0">
                        <a:schemeClr val="bg1">
                          <a:lumMod val="75000"/>
                          <a:alpha val="50000"/>
                        </a:schemeClr>
                      </a:outerShdw>
                    </a:effectLst>
                  </a:rPr>
                  <a:t> </a:t>
                </a:r>
                <a14:m>
                  <m:oMath xmlns:m="http://schemas.openxmlformats.org/officeDocument/2006/math">
                    <m:r>
                      <a:rPr lang="en-GB" sz="1600">
                        <a:solidFill>
                          <a:schemeClr val="tx1">
                            <a:lumMod val="75000"/>
                            <a:lumOff val="25000"/>
                          </a:schemeClr>
                        </a:solidFill>
                        <a:effectLst>
                          <a:outerShdw blurRad="63500" dist="63500" dir="2700000" algn="tl" rotWithShape="0">
                            <a:schemeClr val="bg1">
                              <a:lumMod val="75000"/>
                              <a:alpha val="50000"/>
                            </a:schemeClr>
                          </a:outerShdw>
                        </a:effectLst>
                      </a:rPr>
                      <m:t>𝐴</m:t>
                    </m:r>
                    <m:r>
                      <a:rPr lang="en-GB" sz="1600">
                        <a:solidFill>
                          <a:schemeClr val="tx1">
                            <a:lumMod val="75000"/>
                            <a:lumOff val="25000"/>
                          </a:schemeClr>
                        </a:solidFill>
                        <a:effectLst>
                          <a:outerShdw blurRad="63500" dist="63500" dir="2700000" algn="tl" rotWithShape="0">
                            <a:schemeClr val="bg1">
                              <a:lumMod val="75000"/>
                              <a:alpha val="50000"/>
                            </a:schemeClr>
                          </a:outerShdw>
                        </a:effectLst>
                      </a:rPr>
                      <m:t>≈</m:t>
                    </m:r>
                    <m:f>
                      <m:fPr>
                        <m:ctrlPr>
                          <a:rPr lang="en-GB" sz="1600">
                            <a:solidFill>
                              <a:schemeClr val="tx1">
                                <a:lumMod val="75000"/>
                                <a:lumOff val="25000"/>
                              </a:schemeClr>
                            </a:solidFill>
                            <a:effectLst>
                              <a:outerShdw blurRad="63500" dist="63500" dir="2700000" algn="tl" rotWithShape="0">
                                <a:schemeClr val="bg1">
                                  <a:lumMod val="75000"/>
                                  <a:alpha val="50000"/>
                                </a:schemeClr>
                              </a:outerShdw>
                            </a:effectLst>
                          </a:rPr>
                        </m:ctrlPr>
                      </m:fPr>
                      <m:num>
                        <m:r>
                          <a:rPr lang="en-GB" sz="1600">
                            <a:solidFill>
                              <a:schemeClr val="tx1">
                                <a:lumMod val="75000"/>
                                <a:lumOff val="25000"/>
                              </a:schemeClr>
                            </a:solidFill>
                            <a:effectLst>
                              <a:outerShdw blurRad="63500" dist="63500" dir="2700000" algn="tl" rotWithShape="0">
                                <a:schemeClr val="bg1">
                                  <a:lumMod val="75000"/>
                                  <a:alpha val="50000"/>
                                </a:schemeClr>
                              </a:outerShdw>
                            </a:effectLst>
                          </a:rPr>
                          <m:t>𝜇</m:t>
                        </m:r>
                        <m:r>
                          <a:rPr lang="en-GB" sz="1600">
                            <a:solidFill>
                              <a:schemeClr val="tx1">
                                <a:lumMod val="75000"/>
                                <a:lumOff val="25000"/>
                              </a:schemeClr>
                            </a:solidFill>
                            <a:effectLst>
                              <a:outerShdw blurRad="63500" dist="63500" dir="2700000" algn="tl" rotWithShape="0">
                                <a:schemeClr val="bg1">
                                  <a:lumMod val="75000"/>
                                  <a:alpha val="50000"/>
                                </a:schemeClr>
                              </a:outerShdw>
                            </a:effectLst>
                          </a:rPr>
                          <m:t>𝑡</m:t>
                        </m:r>
                      </m:num>
                      <m:den>
                        <m:r>
                          <a:rPr lang="en-GB" sz="1600">
                            <a:solidFill>
                              <a:schemeClr val="tx1">
                                <a:lumMod val="75000"/>
                                <a:lumOff val="25000"/>
                              </a:schemeClr>
                            </a:solidFill>
                            <a:effectLst>
                              <a:outerShdw blurRad="63500" dist="63500" dir="2700000" algn="tl" rotWithShape="0">
                                <a:schemeClr val="bg1">
                                  <a:lumMod val="75000"/>
                                  <a:alpha val="50000"/>
                                </a:schemeClr>
                              </a:outerShdw>
                            </a:effectLst>
                          </a:rPr>
                          <m:t>𝑑</m:t>
                        </m:r>
                      </m:den>
                    </m:f>
                  </m:oMath>
                </a14:m>
                <a:endParaRPr lang="en-GB" sz="1600" dirty="0">
                  <a:solidFill>
                    <a:schemeClr val="tx1">
                      <a:lumMod val="75000"/>
                      <a:lumOff val="25000"/>
                    </a:schemeClr>
                  </a:solidFill>
                  <a:effectLst>
                    <a:outerShdw blurRad="63500" dist="63500" dir="2700000" algn="tl" rotWithShape="0">
                      <a:schemeClr val="bg1">
                        <a:lumMod val="75000"/>
                        <a:alpha val="50000"/>
                      </a:schemeClr>
                    </a:outerShdw>
                  </a:effectLst>
                </a:endParaRPr>
              </a:p>
              <a:p>
                <a:pPr defTabSz="457200">
                  <a:lnSpc>
                    <a:spcPct val="120000"/>
                  </a:lnSpc>
                  <a:buClr>
                    <a:srgbClr val="0089B5"/>
                  </a:buClr>
                </a:pPr>
                <a:r>
                  <a:rPr lang="en-GB" sz="1600" dirty="0">
                    <a:solidFill>
                      <a:schemeClr val="tx1">
                        <a:lumMod val="75000"/>
                        <a:lumOff val="25000"/>
                      </a:schemeClr>
                    </a:solidFill>
                    <a:effectLst>
                      <a:outerShdw blurRad="63500" dist="63500" dir="2700000" algn="tl" rotWithShape="0">
                        <a:schemeClr val="bg1">
                          <a:lumMod val="75000"/>
                          <a:alpha val="50000"/>
                        </a:schemeClr>
                      </a:outerShdw>
                    </a:effectLst>
                  </a:rPr>
                  <a:t>Allows more space for connections, mounts &amp; attenuation parts</a:t>
                </a:r>
              </a:p>
              <a:p>
                <a:pPr defTabSz="457200">
                  <a:lnSpc>
                    <a:spcPct val="120000"/>
                  </a:lnSpc>
                  <a:buClr>
                    <a:srgbClr val="0089B5"/>
                  </a:buClr>
                </a:pPr>
                <a:endParaRPr lang="en-GB" sz="1600" b="1" dirty="0">
                  <a:solidFill>
                    <a:schemeClr val="tx1">
                      <a:lumMod val="75000"/>
                      <a:lumOff val="25000"/>
                    </a:schemeClr>
                  </a:solidFill>
                  <a:effectLst>
                    <a:outerShdw blurRad="63500" dist="63500" dir="2700000" algn="tl" rotWithShape="0">
                      <a:schemeClr val="bg1">
                        <a:lumMod val="75000"/>
                        <a:alpha val="50000"/>
                      </a:schemeClr>
                    </a:outerShdw>
                  </a:effectLst>
                </a:endParaRPr>
              </a:p>
            </p:txBody>
          </p:sp>
        </mc:Choice>
        <mc:Fallback>
          <p:sp>
            <p:nvSpPr>
              <p:cNvPr id="13" name="TextBox 12"/>
              <p:cNvSpPr txBox="1">
                <a:spLocks noRot="1" noChangeAspect="1" noMove="1" noResize="1" noEditPoints="1" noAdjustHandles="1" noChangeArrowheads="1" noChangeShapeType="1" noTextEdit="1"/>
              </p:cNvSpPr>
              <p:nvPr/>
            </p:nvSpPr>
            <p:spPr>
              <a:xfrm>
                <a:off x="4373370" y="4885393"/>
                <a:ext cx="4423981" cy="1985415"/>
              </a:xfrm>
              <a:prstGeom prst="rect">
                <a:avLst/>
              </a:prstGeom>
              <a:blipFill rotWithShape="1">
                <a:blip r:embed="rId3"/>
                <a:stretch>
                  <a:fillRect l="-826" r="-1515"/>
                </a:stretch>
              </a:blipFill>
            </p:spPr>
            <p:txBody>
              <a:bodyPr/>
              <a:lstStyle/>
              <a:p>
                <a:r>
                  <a:rPr lang="en-GB">
                    <a:noFill/>
                  </a:rPr>
                  <a:t> </a:t>
                </a:r>
              </a:p>
            </p:txBody>
          </p:sp>
        </mc:Fallback>
      </mc:AlternateContent>
      <p:cxnSp>
        <p:nvCxnSpPr>
          <p:cNvPr id="14" name="Straight Arrow Connector 13"/>
          <p:cNvCxnSpPr/>
          <p:nvPr/>
        </p:nvCxnSpPr>
        <p:spPr>
          <a:xfrm flipV="1">
            <a:off x="5292080" y="4365104"/>
            <a:ext cx="288032" cy="658748"/>
          </a:xfrm>
          <a:prstGeom prst="straightConnector1">
            <a:avLst/>
          </a:prstGeom>
          <a:ln>
            <a:headEnd type="none" w="med" len="med"/>
            <a:tailEnd type="triangle" w="med" len="med"/>
          </a:ln>
        </p:spPr>
        <p:style>
          <a:lnRef idx="3">
            <a:schemeClr val="accent6"/>
          </a:lnRef>
          <a:fillRef idx="0">
            <a:schemeClr val="accent6"/>
          </a:fillRef>
          <a:effectRef idx="2">
            <a:schemeClr val="accent6"/>
          </a:effectRef>
          <a:fontRef idx="minor">
            <a:schemeClr val="tx1"/>
          </a:fontRef>
        </p:style>
      </p:cxnSp>
      <p:sp>
        <p:nvSpPr>
          <p:cNvPr id="7" name="Footer Placeholder 6"/>
          <p:cNvSpPr>
            <a:spLocks noGrp="1"/>
          </p:cNvSpPr>
          <p:nvPr>
            <p:ph type="ftr" sz="quarter" idx="11"/>
          </p:nvPr>
        </p:nvSpPr>
        <p:spPr/>
        <p:txBody>
          <a:bodyPr/>
          <a:lstStyle/>
          <a:p>
            <a:r>
              <a:rPr lang="en-GB" smtClean="0"/>
              <a:t>Dressed Cavity Engineering Design DQW &amp; RFD</a:t>
            </a:r>
            <a:endParaRPr lang="en-GB"/>
          </a:p>
        </p:txBody>
      </p:sp>
      <p:sp>
        <p:nvSpPr>
          <p:cNvPr id="15" name="Slide Number Placeholder 14"/>
          <p:cNvSpPr>
            <a:spLocks noGrp="1"/>
          </p:cNvSpPr>
          <p:nvPr>
            <p:ph type="sldNum" sz="quarter" idx="12"/>
          </p:nvPr>
        </p:nvSpPr>
        <p:spPr/>
        <p:txBody>
          <a:bodyPr/>
          <a:lstStyle/>
          <a:p>
            <a:fld id="{1FA2211F-BE2A-455E-95A5-7C001F407DF1}" type="slidenum">
              <a:rPr lang="en-GB" smtClean="0"/>
              <a:t>12</a:t>
            </a:fld>
            <a:endParaRPr lang="en-GB"/>
          </a:p>
        </p:txBody>
      </p:sp>
    </p:spTree>
    <p:extLst>
      <p:ext uri="{BB962C8B-B14F-4D97-AF65-F5344CB8AC3E}">
        <p14:creationId xmlns:p14="http://schemas.microsoft.com/office/powerpoint/2010/main" val="409757309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18198" t="18116" r="23514" b="12192"/>
          <a:stretch/>
        </p:blipFill>
        <p:spPr>
          <a:xfrm>
            <a:off x="4283968" y="1108079"/>
            <a:ext cx="4789355" cy="4049113"/>
          </a:xfrm>
          <a:prstGeom prst="rect">
            <a:avLst/>
          </a:prstGeom>
        </p:spPr>
      </p:pic>
      <p:sp>
        <p:nvSpPr>
          <p:cNvPr id="2" name="Title 1"/>
          <p:cNvSpPr>
            <a:spLocks noGrp="1"/>
          </p:cNvSpPr>
          <p:nvPr>
            <p:ph type="title"/>
          </p:nvPr>
        </p:nvSpPr>
        <p:spPr/>
        <p:txBody>
          <a:bodyPr/>
          <a:lstStyle/>
          <a:p>
            <a:r>
              <a:rPr lang="en-GB" dirty="0" smtClean="0"/>
              <a:t>Common Design Features</a:t>
            </a:r>
            <a:endParaRPr lang="en-GB" dirty="0"/>
          </a:p>
        </p:txBody>
      </p:sp>
      <p:sp>
        <p:nvSpPr>
          <p:cNvPr id="13" name="TextBox 12"/>
          <p:cNvSpPr txBox="1"/>
          <p:nvPr/>
        </p:nvSpPr>
        <p:spPr>
          <a:xfrm>
            <a:off x="281002" y="2748465"/>
            <a:ext cx="2994854" cy="1274195"/>
          </a:xfrm>
          <a:prstGeom prst="rect">
            <a:avLst/>
          </a:prstGeom>
          <a:noFill/>
        </p:spPr>
        <p:txBody>
          <a:bodyPr wrap="square" rtlCol="0">
            <a:spAutoFit/>
          </a:bodyPr>
          <a:lstStyle/>
          <a:p>
            <a:pPr defTabSz="457200">
              <a:lnSpc>
                <a:spcPct val="120000"/>
              </a:lnSpc>
              <a:buClr>
                <a:srgbClr val="0089B5"/>
              </a:buClr>
            </a:pPr>
            <a:r>
              <a:rPr lang="en-GB" sz="1600" b="1" dirty="0">
                <a:solidFill>
                  <a:schemeClr val="tx1">
                    <a:lumMod val="75000"/>
                    <a:lumOff val="25000"/>
                  </a:schemeClr>
                </a:solidFill>
                <a:effectLst>
                  <a:outerShdw blurRad="63500" dist="63500" dir="2700000" algn="tl" rotWithShape="0">
                    <a:schemeClr val="bg1">
                      <a:lumMod val="75000"/>
                      <a:alpha val="50000"/>
                    </a:schemeClr>
                  </a:outerShdw>
                </a:effectLst>
              </a:rPr>
              <a:t>Tubular </a:t>
            </a:r>
            <a:r>
              <a:rPr lang="en-GB" sz="1600" b="1" dirty="0" smtClean="0">
                <a:solidFill>
                  <a:schemeClr val="tx1">
                    <a:lumMod val="75000"/>
                    <a:lumOff val="25000"/>
                  </a:schemeClr>
                </a:solidFill>
                <a:effectLst>
                  <a:outerShdw blurRad="63500" dist="63500" dir="2700000" algn="tl" rotWithShape="0">
                    <a:schemeClr val="bg1">
                      <a:lumMod val="75000"/>
                      <a:alpha val="50000"/>
                    </a:schemeClr>
                  </a:outerShdw>
                </a:effectLst>
              </a:rPr>
              <a:t>Shielding</a:t>
            </a:r>
          </a:p>
          <a:p>
            <a:pPr defTabSz="457200">
              <a:lnSpc>
                <a:spcPct val="120000"/>
              </a:lnSpc>
              <a:buClr>
                <a:srgbClr val="0089B5"/>
              </a:buClr>
            </a:pPr>
            <a:r>
              <a:rPr lang="en-GB" sz="1600" dirty="0" smtClean="0">
                <a:solidFill>
                  <a:schemeClr val="tx1">
                    <a:lumMod val="75000"/>
                    <a:lumOff val="25000"/>
                  </a:schemeClr>
                </a:solidFill>
                <a:effectLst>
                  <a:outerShdw blurRad="63500" dist="63500" dir="2700000" algn="tl" rotWithShape="0">
                    <a:schemeClr val="bg1">
                      <a:lumMod val="75000"/>
                      <a:alpha val="50000"/>
                    </a:schemeClr>
                  </a:outerShdw>
                </a:effectLst>
              </a:rPr>
              <a:t>Prevents </a:t>
            </a:r>
            <a:r>
              <a:rPr lang="en-GB" sz="1600" dirty="0">
                <a:solidFill>
                  <a:schemeClr val="tx1">
                    <a:lumMod val="75000"/>
                    <a:lumOff val="25000"/>
                  </a:schemeClr>
                </a:solidFill>
                <a:effectLst>
                  <a:outerShdw blurRad="63500" dist="63500" dir="2700000" algn="tl" rotWithShape="0">
                    <a:schemeClr val="bg1">
                      <a:lumMod val="75000"/>
                      <a:alpha val="50000"/>
                    </a:schemeClr>
                  </a:outerShdw>
                </a:effectLst>
              </a:rPr>
              <a:t>field penetration  through </a:t>
            </a:r>
            <a:r>
              <a:rPr lang="en-GB" sz="1600" dirty="0" smtClean="0">
                <a:solidFill>
                  <a:schemeClr val="tx1">
                    <a:lumMod val="75000"/>
                    <a:lumOff val="25000"/>
                  </a:schemeClr>
                </a:solidFill>
                <a:effectLst>
                  <a:outerShdw blurRad="63500" dist="63500" dir="2700000" algn="tl" rotWithShape="0">
                    <a:schemeClr val="bg1">
                      <a:lumMod val="75000"/>
                      <a:alpha val="50000"/>
                    </a:schemeClr>
                  </a:outerShdw>
                </a:effectLst>
              </a:rPr>
              <a:t>openings. </a:t>
            </a:r>
          </a:p>
          <a:p>
            <a:pPr defTabSz="457200">
              <a:lnSpc>
                <a:spcPct val="120000"/>
              </a:lnSpc>
              <a:buClr>
                <a:srgbClr val="0089B5"/>
              </a:buClr>
            </a:pPr>
            <a:r>
              <a:rPr lang="en-GB" sz="1600" dirty="0" smtClean="0">
                <a:solidFill>
                  <a:schemeClr val="tx1">
                    <a:lumMod val="75000"/>
                    <a:lumOff val="25000"/>
                  </a:schemeClr>
                </a:solidFill>
                <a:effectLst>
                  <a:outerShdw blurRad="63500" dist="63500" dir="2700000" algn="tl" rotWithShape="0">
                    <a:schemeClr val="bg1">
                      <a:lumMod val="75000"/>
                      <a:alpha val="50000"/>
                    </a:schemeClr>
                  </a:outerShdw>
                </a:effectLst>
              </a:rPr>
              <a:t>Ideally </a:t>
            </a:r>
            <a:r>
              <a:rPr lang="en-GB" sz="1600" dirty="0">
                <a:solidFill>
                  <a:schemeClr val="tx1">
                    <a:lumMod val="75000"/>
                    <a:lumOff val="25000"/>
                  </a:schemeClr>
                </a:solidFill>
                <a:effectLst>
                  <a:outerShdw blurRad="63500" dist="63500" dir="2700000" algn="tl" rotWithShape="0">
                    <a:schemeClr val="bg1">
                      <a:lumMod val="75000"/>
                      <a:alpha val="50000"/>
                    </a:schemeClr>
                  </a:outerShdw>
                </a:effectLst>
              </a:rPr>
              <a:t>H </a:t>
            </a:r>
            <a:r>
              <a:rPr lang="en-GB" sz="1600" dirty="0" smtClean="0">
                <a:solidFill>
                  <a:schemeClr val="tx1">
                    <a:lumMod val="75000"/>
                    <a:lumOff val="25000"/>
                  </a:schemeClr>
                </a:solidFill>
                <a:effectLst>
                  <a:outerShdw blurRad="63500" dist="63500" dir="2700000" algn="tl" rotWithShape="0">
                    <a:schemeClr val="bg1">
                      <a:lumMod val="75000"/>
                      <a:alpha val="50000"/>
                    </a:schemeClr>
                  </a:outerShdw>
                </a:effectLst>
              </a:rPr>
              <a:t>&gt; ØD </a:t>
            </a:r>
            <a:endParaRPr lang="en-GB" sz="1600" dirty="0">
              <a:solidFill>
                <a:schemeClr val="tx1">
                  <a:lumMod val="75000"/>
                  <a:lumOff val="25000"/>
                </a:schemeClr>
              </a:solidFill>
              <a:effectLst>
                <a:outerShdw blurRad="63500" dist="63500" dir="2700000" algn="tl" rotWithShape="0">
                  <a:schemeClr val="bg1">
                    <a:lumMod val="75000"/>
                    <a:alpha val="50000"/>
                  </a:schemeClr>
                </a:outerShdw>
              </a:effectLst>
            </a:endParaRPr>
          </a:p>
        </p:txBody>
      </p:sp>
      <p:sp>
        <p:nvSpPr>
          <p:cNvPr id="15" name="TextBox 14"/>
          <p:cNvSpPr txBox="1"/>
          <p:nvPr/>
        </p:nvSpPr>
        <p:spPr>
          <a:xfrm>
            <a:off x="4563566" y="5373216"/>
            <a:ext cx="3536826" cy="1274195"/>
          </a:xfrm>
          <a:prstGeom prst="rect">
            <a:avLst/>
          </a:prstGeom>
          <a:noFill/>
        </p:spPr>
        <p:txBody>
          <a:bodyPr wrap="square" rtlCol="0">
            <a:spAutoFit/>
          </a:bodyPr>
          <a:lstStyle/>
          <a:p>
            <a:pPr defTabSz="457200">
              <a:lnSpc>
                <a:spcPct val="120000"/>
              </a:lnSpc>
              <a:buClr>
                <a:srgbClr val="0089B5"/>
              </a:buClr>
            </a:pPr>
            <a:r>
              <a:rPr lang="en-GB" sz="1600" b="1" dirty="0" smtClean="0">
                <a:solidFill>
                  <a:schemeClr val="tx1">
                    <a:lumMod val="75000"/>
                    <a:lumOff val="25000"/>
                  </a:schemeClr>
                </a:solidFill>
                <a:effectLst>
                  <a:outerShdw blurRad="63500" dist="63500" dir="2700000" algn="tl" rotWithShape="0">
                    <a:schemeClr val="bg1">
                      <a:lumMod val="75000"/>
                      <a:alpha val="50000"/>
                    </a:schemeClr>
                  </a:outerShdw>
                </a:effectLst>
              </a:rPr>
              <a:t>Panel Curvature</a:t>
            </a:r>
            <a:endParaRPr lang="en-GB" sz="1600" b="1" dirty="0">
              <a:solidFill>
                <a:schemeClr val="tx1">
                  <a:lumMod val="75000"/>
                  <a:lumOff val="25000"/>
                </a:schemeClr>
              </a:solidFill>
              <a:effectLst>
                <a:outerShdw blurRad="63500" dist="63500" dir="2700000" algn="tl" rotWithShape="0">
                  <a:schemeClr val="bg1">
                    <a:lumMod val="75000"/>
                    <a:alpha val="50000"/>
                  </a:schemeClr>
                </a:outerShdw>
              </a:effectLst>
            </a:endParaRPr>
          </a:p>
          <a:p>
            <a:pPr defTabSz="457200">
              <a:lnSpc>
                <a:spcPct val="120000"/>
              </a:lnSpc>
              <a:buClr>
                <a:srgbClr val="0089B5"/>
              </a:buClr>
            </a:pPr>
            <a:r>
              <a:rPr lang="en-GB" sz="1600" dirty="0">
                <a:solidFill>
                  <a:schemeClr val="tx1">
                    <a:lumMod val="75000"/>
                    <a:lumOff val="25000"/>
                  </a:schemeClr>
                </a:solidFill>
                <a:effectLst>
                  <a:outerShdw blurRad="63500" dist="63500" dir="2700000" algn="tl" rotWithShape="0">
                    <a:schemeClr val="bg1">
                      <a:lumMod val="75000"/>
                      <a:alpha val="50000"/>
                    </a:schemeClr>
                  </a:outerShdw>
                </a:effectLst>
              </a:rPr>
              <a:t>More effective at containing channelled magnetic </a:t>
            </a:r>
            <a:r>
              <a:rPr lang="en-GB" sz="1600" dirty="0" smtClean="0">
                <a:solidFill>
                  <a:schemeClr val="tx1">
                    <a:lumMod val="75000"/>
                    <a:lumOff val="25000"/>
                  </a:schemeClr>
                </a:solidFill>
                <a:effectLst>
                  <a:outerShdw blurRad="63500" dist="63500" dir="2700000" algn="tl" rotWithShape="0">
                    <a:schemeClr val="bg1">
                      <a:lumMod val="75000"/>
                      <a:alpha val="50000"/>
                    </a:schemeClr>
                  </a:outerShdw>
                </a:effectLst>
              </a:rPr>
              <a:t>flux. Also increases structural rigidity of assembly</a:t>
            </a:r>
            <a:endParaRPr lang="en-GB" sz="1600" dirty="0">
              <a:solidFill>
                <a:schemeClr val="tx1">
                  <a:lumMod val="75000"/>
                  <a:lumOff val="25000"/>
                </a:schemeClr>
              </a:solidFill>
              <a:effectLst>
                <a:outerShdw blurRad="63500" dist="63500" dir="2700000" algn="tl" rotWithShape="0">
                  <a:schemeClr val="bg1">
                    <a:lumMod val="75000"/>
                    <a:alpha val="50000"/>
                  </a:schemeClr>
                </a:outerShdw>
              </a:effectLst>
            </a:endParaRPr>
          </a:p>
        </p:txBody>
      </p:sp>
      <p:sp>
        <p:nvSpPr>
          <p:cNvPr id="17" name="TextBox 16"/>
          <p:cNvSpPr txBox="1"/>
          <p:nvPr/>
        </p:nvSpPr>
        <p:spPr>
          <a:xfrm>
            <a:off x="306661" y="1251111"/>
            <a:ext cx="4193331" cy="1274195"/>
          </a:xfrm>
          <a:prstGeom prst="rect">
            <a:avLst/>
          </a:prstGeom>
          <a:noFill/>
        </p:spPr>
        <p:txBody>
          <a:bodyPr wrap="square" rtlCol="0">
            <a:spAutoFit/>
          </a:bodyPr>
          <a:lstStyle/>
          <a:p>
            <a:pPr defTabSz="457200">
              <a:lnSpc>
                <a:spcPct val="120000"/>
              </a:lnSpc>
              <a:buClr>
                <a:srgbClr val="0089B5"/>
              </a:buClr>
            </a:pPr>
            <a:r>
              <a:rPr lang="en-GB" sz="1600" b="1" dirty="0">
                <a:solidFill>
                  <a:schemeClr val="tx1">
                    <a:lumMod val="75000"/>
                    <a:lumOff val="25000"/>
                  </a:schemeClr>
                </a:solidFill>
                <a:effectLst>
                  <a:outerShdw blurRad="63500" dist="63500" dir="2700000" algn="tl" rotWithShape="0">
                    <a:schemeClr val="bg1">
                      <a:lumMod val="75000"/>
                      <a:alpha val="50000"/>
                    </a:schemeClr>
                  </a:outerShdw>
                </a:effectLst>
              </a:rPr>
              <a:t>Additional Cover Strips</a:t>
            </a:r>
          </a:p>
          <a:p>
            <a:pPr defTabSz="457200">
              <a:lnSpc>
                <a:spcPct val="120000"/>
              </a:lnSpc>
              <a:buClr>
                <a:srgbClr val="0089B5"/>
              </a:buClr>
            </a:pPr>
            <a:r>
              <a:rPr lang="en-GB" sz="1600" dirty="0">
                <a:solidFill>
                  <a:schemeClr val="tx1">
                    <a:lumMod val="75000"/>
                    <a:lumOff val="25000"/>
                  </a:schemeClr>
                </a:solidFill>
                <a:effectLst>
                  <a:outerShdw blurRad="63500" dist="63500" dir="2700000" algn="tl" rotWithShape="0">
                    <a:schemeClr val="bg1">
                      <a:lumMod val="75000"/>
                      <a:alpha val="50000"/>
                    </a:schemeClr>
                  </a:outerShdw>
                </a:effectLst>
              </a:rPr>
              <a:t>Overlapping </a:t>
            </a:r>
            <a:r>
              <a:rPr lang="en-GB" sz="1600" dirty="0" smtClean="0">
                <a:solidFill>
                  <a:schemeClr val="tx1">
                    <a:lumMod val="75000"/>
                    <a:lumOff val="25000"/>
                  </a:schemeClr>
                </a:solidFill>
                <a:effectLst>
                  <a:outerShdw blurRad="63500" dist="63500" dir="2700000" algn="tl" rotWithShape="0">
                    <a:schemeClr val="bg1">
                      <a:lumMod val="75000"/>
                      <a:alpha val="50000"/>
                    </a:schemeClr>
                  </a:outerShdw>
                </a:effectLst>
              </a:rPr>
              <a:t>joints prevent gaps &amp; </a:t>
            </a:r>
            <a:r>
              <a:rPr lang="en-GB" sz="1600" dirty="0">
                <a:solidFill>
                  <a:schemeClr val="tx1">
                    <a:lumMod val="75000"/>
                    <a:lumOff val="25000"/>
                  </a:schemeClr>
                </a:solidFill>
                <a:effectLst>
                  <a:outerShdw blurRad="63500" dist="63500" dir="2700000" algn="tl" rotWithShape="0">
                    <a:schemeClr val="bg1">
                      <a:lumMod val="75000"/>
                      <a:alpha val="50000"/>
                    </a:schemeClr>
                  </a:outerShdw>
                </a:effectLst>
              </a:rPr>
              <a:t>allows magnetic flux to follow a continuous low-reluctance path</a:t>
            </a:r>
          </a:p>
        </p:txBody>
      </p:sp>
      <p:cxnSp>
        <p:nvCxnSpPr>
          <p:cNvPr id="8" name="Straight Arrow Connector 7"/>
          <p:cNvCxnSpPr/>
          <p:nvPr/>
        </p:nvCxnSpPr>
        <p:spPr>
          <a:xfrm flipV="1">
            <a:off x="5931718" y="4653136"/>
            <a:ext cx="576064" cy="792088"/>
          </a:xfrm>
          <a:prstGeom prst="straightConnector1">
            <a:avLst/>
          </a:prstGeom>
          <a:ln>
            <a:headEnd type="none" w="med" len="med"/>
            <a:tailEnd type="triangle" w="med" len="med"/>
          </a:ln>
        </p:spPr>
        <p:style>
          <a:lnRef idx="3">
            <a:schemeClr val="accent6"/>
          </a:lnRef>
          <a:fillRef idx="0">
            <a:schemeClr val="accent6"/>
          </a:fillRef>
          <a:effectRef idx="2">
            <a:schemeClr val="accent6"/>
          </a:effectRef>
          <a:fontRef idx="minor">
            <a:schemeClr val="tx1"/>
          </a:fontRef>
        </p:style>
      </p:cxnSp>
      <p:cxnSp>
        <p:nvCxnSpPr>
          <p:cNvPr id="10" name="Straight Arrow Connector 9"/>
          <p:cNvCxnSpPr/>
          <p:nvPr/>
        </p:nvCxnSpPr>
        <p:spPr>
          <a:xfrm>
            <a:off x="3851920" y="1772816"/>
            <a:ext cx="1800200" cy="752490"/>
          </a:xfrm>
          <a:prstGeom prst="straightConnector1">
            <a:avLst/>
          </a:prstGeom>
          <a:ln>
            <a:headEnd type="none" w="med" len="med"/>
            <a:tailEnd type="triangle" w="med" len="med"/>
          </a:ln>
        </p:spPr>
        <p:style>
          <a:lnRef idx="3">
            <a:schemeClr val="accent6"/>
          </a:lnRef>
          <a:fillRef idx="0">
            <a:schemeClr val="accent6"/>
          </a:fillRef>
          <a:effectRef idx="2">
            <a:schemeClr val="accent6"/>
          </a:effectRef>
          <a:fontRef idx="minor">
            <a:schemeClr val="tx1"/>
          </a:fontRef>
        </p:style>
      </p:cxnSp>
      <p:cxnSp>
        <p:nvCxnSpPr>
          <p:cNvPr id="23" name="Straight Arrow Connector 22"/>
          <p:cNvCxnSpPr/>
          <p:nvPr/>
        </p:nvCxnSpPr>
        <p:spPr>
          <a:xfrm>
            <a:off x="2027312" y="2996952"/>
            <a:ext cx="3768824" cy="936104"/>
          </a:xfrm>
          <a:prstGeom prst="straightConnector1">
            <a:avLst/>
          </a:prstGeom>
          <a:ln>
            <a:headEnd type="none" w="med" len="med"/>
            <a:tailEnd type="triangle" w="med" len="med"/>
          </a:ln>
        </p:spPr>
        <p:style>
          <a:lnRef idx="3">
            <a:schemeClr val="accent6"/>
          </a:lnRef>
          <a:fillRef idx="0">
            <a:schemeClr val="accent6"/>
          </a:fillRef>
          <a:effectRef idx="2">
            <a:schemeClr val="accent6"/>
          </a:effectRef>
          <a:fontRef idx="minor">
            <a:schemeClr val="tx1"/>
          </a:fontRef>
        </p:style>
      </p:cxnSp>
      <p:sp>
        <p:nvSpPr>
          <p:cNvPr id="31" name="TextBox 30"/>
          <p:cNvSpPr txBox="1"/>
          <p:nvPr/>
        </p:nvSpPr>
        <p:spPr>
          <a:xfrm>
            <a:off x="281002" y="4365104"/>
            <a:ext cx="3492621" cy="1865126"/>
          </a:xfrm>
          <a:prstGeom prst="rect">
            <a:avLst/>
          </a:prstGeom>
          <a:noFill/>
        </p:spPr>
        <p:txBody>
          <a:bodyPr wrap="square" rtlCol="0">
            <a:spAutoFit/>
          </a:bodyPr>
          <a:lstStyle/>
          <a:p>
            <a:pPr defTabSz="457200">
              <a:lnSpc>
                <a:spcPct val="120000"/>
              </a:lnSpc>
              <a:buClr>
                <a:srgbClr val="0089B5"/>
              </a:buClr>
            </a:pPr>
            <a:r>
              <a:rPr lang="en-GB" sz="1600" b="1" dirty="0" smtClean="0">
                <a:solidFill>
                  <a:schemeClr val="tx1">
                    <a:lumMod val="75000"/>
                    <a:lumOff val="25000"/>
                  </a:schemeClr>
                </a:solidFill>
                <a:effectLst>
                  <a:outerShdw blurRad="63500" dist="63500" dir="2700000" algn="tl" rotWithShape="0">
                    <a:schemeClr val="bg1">
                      <a:lumMod val="75000"/>
                      <a:alpha val="50000"/>
                    </a:schemeClr>
                  </a:outerShdw>
                </a:effectLst>
              </a:rPr>
              <a:t>Flexi-Mounts</a:t>
            </a:r>
          </a:p>
          <a:p>
            <a:pPr defTabSz="457200">
              <a:lnSpc>
                <a:spcPct val="120000"/>
              </a:lnSpc>
              <a:buClr>
                <a:srgbClr val="0089B5"/>
              </a:buClr>
            </a:pPr>
            <a:r>
              <a:rPr lang="en-GB" sz="1600" dirty="0" smtClean="0">
                <a:solidFill>
                  <a:schemeClr val="tx1">
                    <a:lumMod val="75000"/>
                    <a:lumOff val="25000"/>
                  </a:schemeClr>
                </a:solidFill>
                <a:effectLst>
                  <a:outerShdw blurRad="63500" dist="63500" dir="2700000" algn="tl" rotWithShape="0">
                    <a:schemeClr val="bg1">
                      <a:lumMod val="75000"/>
                      <a:alpha val="50000"/>
                    </a:schemeClr>
                  </a:outerShdw>
                </a:effectLst>
              </a:rPr>
              <a:t>Flexible Gr2 Titanium mounts connect the shield to the Helium Vessel. 8 mounting pairs are utilized in 3 orientations for maximum shield stability</a:t>
            </a:r>
            <a:endParaRPr lang="en-GB" sz="1600" dirty="0">
              <a:solidFill>
                <a:schemeClr val="tx1">
                  <a:lumMod val="75000"/>
                  <a:lumOff val="25000"/>
                </a:schemeClr>
              </a:solidFill>
              <a:effectLst>
                <a:outerShdw blurRad="63500" dist="63500" dir="2700000" algn="tl" rotWithShape="0">
                  <a:schemeClr val="bg1">
                    <a:lumMod val="75000"/>
                    <a:alpha val="50000"/>
                  </a:schemeClr>
                </a:outerShdw>
              </a:effectLst>
            </a:endParaRPr>
          </a:p>
        </p:txBody>
      </p:sp>
      <p:cxnSp>
        <p:nvCxnSpPr>
          <p:cNvPr id="33" name="Straight Arrow Connector 32"/>
          <p:cNvCxnSpPr/>
          <p:nvPr/>
        </p:nvCxnSpPr>
        <p:spPr>
          <a:xfrm flipV="1">
            <a:off x="2228595" y="4293096"/>
            <a:ext cx="2703445" cy="432049"/>
          </a:xfrm>
          <a:prstGeom prst="straightConnector1">
            <a:avLst/>
          </a:prstGeom>
          <a:ln>
            <a:headEnd type="none" w="med" len="med"/>
            <a:tailEnd type="triangle" w="med" len="med"/>
          </a:ln>
        </p:spPr>
        <p:style>
          <a:lnRef idx="3">
            <a:schemeClr val="accent6"/>
          </a:lnRef>
          <a:fillRef idx="0">
            <a:schemeClr val="accent6"/>
          </a:fillRef>
          <a:effectRef idx="2">
            <a:schemeClr val="accent6"/>
          </a:effectRef>
          <a:fontRef idx="minor">
            <a:schemeClr val="tx1"/>
          </a:fontRef>
        </p:style>
      </p:cxnSp>
      <p:sp>
        <p:nvSpPr>
          <p:cNvPr id="16" name="Footer Placeholder 15"/>
          <p:cNvSpPr>
            <a:spLocks noGrp="1"/>
          </p:cNvSpPr>
          <p:nvPr>
            <p:ph type="ftr" sz="quarter" idx="11"/>
          </p:nvPr>
        </p:nvSpPr>
        <p:spPr/>
        <p:txBody>
          <a:bodyPr/>
          <a:lstStyle/>
          <a:p>
            <a:r>
              <a:rPr lang="en-GB" smtClean="0"/>
              <a:t>Dressed Cavity Engineering Design DQW &amp; RFD</a:t>
            </a:r>
            <a:endParaRPr lang="en-GB"/>
          </a:p>
        </p:txBody>
      </p:sp>
      <p:sp>
        <p:nvSpPr>
          <p:cNvPr id="18" name="Slide Number Placeholder 17"/>
          <p:cNvSpPr>
            <a:spLocks noGrp="1"/>
          </p:cNvSpPr>
          <p:nvPr>
            <p:ph type="sldNum" sz="quarter" idx="12"/>
          </p:nvPr>
        </p:nvSpPr>
        <p:spPr/>
        <p:txBody>
          <a:bodyPr/>
          <a:lstStyle/>
          <a:p>
            <a:fld id="{1FA2211F-BE2A-455E-95A5-7C001F407DF1}" type="slidenum">
              <a:rPr lang="en-GB" smtClean="0"/>
              <a:t>13</a:t>
            </a:fld>
            <a:endParaRPr lang="en-GB"/>
          </a:p>
        </p:txBody>
      </p:sp>
    </p:spTree>
    <p:extLst>
      <p:ext uri="{BB962C8B-B14F-4D97-AF65-F5344CB8AC3E}">
        <p14:creationId xmlns:p14="http://schemas.microsoft.com/office/powerpoint/2010/main" val="335241748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GB" smtClean="0"/>
              <a:t>Dressed Cavity Engineering Design DQW &amp; RFD</a:t>
            </a:r>
            <a:endParaRPr lang="en-GB"/>
          </a:p>
        </p:txBody>
      </p:sp>
      <p:sp>
        <p:nvSpPr>
          <p:cNvPr id="3" name="Slide Number Placeholder 2"/>
          <p:cNvSpPr>
            <a:spLocks noGrp="1"/>
          </p:cNvSpPr>
          <p:nvPr>
            <p:ph type="sldNum" sz="quarter" idx="12"/>
          </p:nvPr>
        </p:nvSpPr>
        <p:spPr/>
        <p:txBody>
          <a:bodyPr/>
          <a:lstStyle/>
          <a:p>
            <a:fld id="{1FA2211F-BE2A-455E-95A5-7C001F407DF1}" type="slidenum">
              <a:rPr lang="en-GB" smtClean="0"/>
              <a:t>14</a:t>
            </a:fld>
            <a:endParaRPr lang="en-GB"/>
          </a:p>
        </p:txBody>
      </p:sp>
      <p:sp>
        <p:nvSpPr>
          <p:cNvPr id="10" name="Content Placeholder 9"/>
          <p:cNvSpPr>
            <a:spLocks noGrp="1"/>
          </p:cNvSpPr>
          <p:nvPr>
            <p:ph sz="half" idx="1"/>
          </p:nvPr>
        </p:nvSpPr>
        <p:spPr>
          <a:xfrm>
            <a:off x="457200" y="1189038"/>
            <a:ext cx="4038600" cy="4904258"/>
          </a:xfrm>
        </p:spPr>
        <p:txBody>
          <a:bodyPr>
            <a:normAutofit fontScale="47500" lnSpcReduction="20000"/>
          </a:bodyPr>
          <a:lstStyle/>
          <a:p>
            <a:pPr marL="0" indent="0">
              <a:buNone/>
            </a:pPr>
            <a:r>
              <a:rPr lang="en-GB" i="1" dirty="0" smtClean="0"/>
              <a:t>Design by T. </a:t>
            </a:r>
            <a:r>
              <a:rPr lang="en-GB" i="1" dirty="0" err="1" smtClean="0"/>
              <a:t>Capelli</a:t>
            </a:r>
            <a:r>
              <a:rPr lang="en-GB" i="1" dirty="0" smtClean="0"/>
              <a:t> &amp; R. </a:t>
            </a:r>
            <a:r>
              <a:rPr lang="en-GB" i="1" dirty="0" err="1" smtClean="0"/>
              <a:t>Leuxe</a:t>
            </a:r>
            <a:endParaRPr lang="en-GB" i="1" dirty="0" smtClean="0"/>
          </a:p>
          <a:p>
            <a:pPr marL="0" indent="0">
              <a:buNone/>
            </a:pPr>
            <a:r>
              <a:rPr lang="en-GB" b="1" dirty="0" smtClean="0"/>
              <a:t>Specification</a:t>
            </a:r>
            <a:endParaRPr lang="en-GB" b="1" dirty="0" smtClean="0"/>
          </a:p>
          <a:p>
            <a:r>
              <a:rPr lang="en-GB" dirty="0" smtClean="0"/>
              <a:t>Cooling </a:t>
            </a:r>
            <a:r>
              <a:rPr lang="en-GB" dirty="0" smtClean="0"/>
              <a:t>capacity</a:t>
            </a:r>
            <a:endParaRPr lang="en-GB" dirty="0" smtClean="0"/>
          </a:p>
          <a:p>
            <a:r>
              <a:rPr lang="en-GB" dirty="0" smtClean="0"/>
              <a:t>Pressure </a:t>
            </a:r>
            <a:r>
              <a:rPr lang="en-GB" dirty="0" smtClean="0"/>
              <a:t>vessel standards</a:t>
            </a:r>
            <a:endParaRPr lang="en-GB" dirty="0" smtClean="0"/>
          </a:p>
          <a:p>
            <a:r>
              <a:rPr lang="en-GB" dirty="0" smtClean="0"/>
              <a:t>Leak </a:t>
            </a:r>
            <a:r>
              <a:rPr lang="en-GB" dirty="0" smtClean="0"/>
              <a:t>tightness</a:t>
            </a:r>
            <a:endParaRPr lang="en-GB" dirty="0" smtClean="0"/>
          </a:p>
          <a:p>
            <a:r>
              <a:rPr lang="en-GB" dirty="0" smtClean="0"/>
              <a:t>Stiffness for tuning</a:t>
            </a:r>
          </a:p>
          <a:p>
            <a:r>
              <a:rPr lang="en-GB" dirty="0" smtClean="0"/>
              <a:t>Minimal </a:t>
            </a:r>
            <a:r>
              <a:rPr lang="en-GB" dirty="0" smtClean="0"/>
              <a:t>weld </a:t>
            </a:r>
            <a:r>
              <a:rPr lang="en-GB" dirty="0" smtClean="0"/>
              <a:t>distortion on cavity</a:t>
            </a:r>
          </a:p>
          <a:p>
            <a:pPr marL="0" indent="0">
              <a:buNone/>
            </a:pPr>
            <a:r>
              <a:rPr lang="en-GB" b="1" dirty="0" smtClean="0"/>
              <a:t>Constraints</a:t>
            </a:r>
          </a:p>
          <a:p>
            <a:r>
              <a:rPr lang="en-GB" dirty="0" smtClean="0"/>
              <a:t>Fabricated </a:t>
            </a:r>
            <a:r>
              <a:rPr lang="en-GB" dirty="0" smtClean="0"/>
              <a:t>cavity geometry </a:t>
            </a:r>
            <a:r>
              <a:rPr lang="en-GB" dirty="0" smtClean="0"/>
              <a:t>&amp; </a:t>
            </a:r>
            <a:r>
              <a:rPr lang="en-GB" dirty="0" smtClean="0"/>
              <a:t>tolerances</a:t>
            </a:r>
            <a:endParaRPr lang="en-GB" dirty="0" smtClean="0"/>
          </a:p>
          <a:p>
            <a:r>
              <a:rPr lang="en-GB" dirty="0" err="1" smtClean="0"/>
              <a:t>Cryomodule</a:t>
            </a:r>
            <a:r>
              <a:rPr lang="en-GB" dirty="0" smtClean="0"/>
              <a:t> &amp; SPS </a:t>
            </a:r>
            <a:r>
              <a:rPr lang="en-GB" dirty="0" smtClean="0"/>
              <a:t>spatial </a:t>
            </a:r>
            <a:r>
              <a:rPr lang="en-GB" dirty="0"/>
              <a:t>c</a:t>
            </a:r>
            <a:r>
              <a:rPr lang="en-GB" dirty="0" smtClean="0"/>
              <a:t>onstrains</a:t>
            </a:r>
            <a:endParaRPr lang="en-GB" dirty="0" smtClean="0"/>
          </a:p>
          <a:p>
            <a:r>
              <a:rPr lang="en-GB" dirty="0" smtClean="0"/>
              <a:t>Cavity interfaces and ports</a:t>
            </a:r>
          </a:p>
          <a:p>
            <a:r>
              <a:rPr lang="en-GB" dirty="0" smtClean="0"/>
              <a:t>Stiffening features</a:t>
            </a:r>
          </a:p>
          <a:p>
            <a:r>
              <a:rPr lang="en-GB" dirty="0" smtClean="0"/>
              <a:t>Clearance for </a:t>
            </a:r>
            <a:r>
              <a:rPr lang="en-GB" dirty="0" smtClean="0"/>
              <a:t>cold </a:t>
            </a:r>
            <a:r>
              <a:rPr lang="en-GB" dirty="0" smtClean="0"/>
              <a:t>magnetic </a:t>
            </a:r>
            <a:r>
              <a:rPr lang="en-GB" dirty="0" smtClean="0"/>
              <a:t>shield</a:t>
            </a:r>
            <a:endParaRPr lang="en-GB" dirty="0" smtClean="0"/>
          </a:p>
          <a:p>
            <a:r>
              <a:rPr lang="en-GB" dirty="0" smtClean="0"/>
              <a:t>Helium </a:t>
            </a:r>
            <a:r>
              <a:rPr lang="en-GB" dirty="0" smtClean="0"/>
              <a:t>volume</a:t>
            </a:r>
            <a:endParaRPr lang="en-GB" dirty="0" smtClean="0"/>
          </a:p>
        </p:txBody>
      </p:sp>
      <p:pic>
        <p:nvPicPr>
          <p:cNvPr id="12" name="Picture 11"/>
          <p:cNvPicPr>
            <a:picLocks noChangeAspect="1"/>
          </p:cNvPicPr>
          <p:nvPr/>
        </p:nvPicPr>
        <p:blipFill rotWithShape="1">
          <a:blip r:embed="rId2" cstate="print">
            <a:extLst>
              <a:ext uri="{28A0092B-C50C-407E-A947-70E740481C1C}">
                <a14:useLocalDpi xmlns:a14="http://schemas.microsoft.com/office/drawing/2010/main" val="0"/>
              </a:ext>
            </a:extLst>
          </a:blip>
          <a:srcRect l="24375" t="16412" r="29375" b="16854"/>
          <a:stretch/>
        </p:blipFill>
        <p:spPr>
          <a:xfrm>
            <a:off x="5364088" y="356295"/>
            <a:ext cx="3040752" cy="3102388"/>
          </a:xfrm>
          <a:prstGeom prst="rect">
            <a:avLst/>
          </a:prstGeom>
        </p:spPr>
      </p:pic>
      <p:sp>
        <p:nvSpPr>
          <p:cNvPr id="4" name="Title 3"/>
          <p:cNvSpPr>
            <a:spLocks noGrp="1"/>
          </p:cNvSpPr>
          <p:nvPr>
            <p:ph type="title"/>
          </p:nvPr>
        </p:nvSpPr>
        <p:spPr/>
        <p:txBody>
          <a:bodyPr/>
          <a:lstStyle/>
          <a:p>
            <a:r>
              <a:rPr lang="en-GB" dirty="0" smtClean="0"/>
              <a:t>Crab Cavity Helium Tanks</a:t>
            </a:r>
            <a:endParaRPr lang="en-GB" dirty="0"/>
          </a:p>
        </p:txBody>
      </p:sp>
      <p:pic>
        <p:nvPicPr>
          <p:cNvPr id="8" name="Content Placeholder 7"/>
          <p:cNvPicPr>
            <a:picLocks noGrp="1" noChangeAspect="1"/>
          </p:cNvPicPr>
          <p:nvPr>
            <p:ph sz="half" idx="2"/>
          </p:nvPr>
        </p:nvPicPr>
        <p:blipFill rotWithShape="1">
          <a:blip r:embed="rId3" cstate="print">
            <a:extLst>
              <a:ext uri="{28A0092B-C50C-407E-A947-70E740481C1C}">
                <a14:useLocalDpi xmlns:a14="http://schemas.microsoft.com/office/drawing/2010/main" val="0"/>
              </a:ext>
            </a:extLst>
          </a:blip>
          <a:srcRect l="17925" t="14449" r="22877" b="11837"/>
          <a:stretch/>
        </p:blipFill>
        <p:spPr>
          <a:xfrm>
            <a:off x="5364088" y="3501008"/>
            <a:ext cx="3356966" cy="2955737"/>
          </a:xfrm>
        </p:spPr>
      </p:pic>
    </p:spTree>
    <p:extLst>
      <p:ext uri="{BB962C8B-B14F-4D97-AF65-F5344CB8AC3E}">
        <p14:creationId xmlns:p14="http://schemas.microsoft.com/office/powerpoint/2010/main" val="368536711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GB" smtClean="0"/>
              <a:t>Dressed Cavity Engineering Design DQW &amp; RFD</a:t>
            </a:r>
            <a:endParaRPr lang="en-GB"/>
          </a:p>
        </p:txBody>
      </p:sp>
      <p:sp>
        <p:nvSpPr>
          <p:cNvPr id="3" name="Slide Number Placeholder 2"/>
          <p:cNvSpPr>
            <a:spLocks noGrp="1"/>
          </p:cNvSpPr>
          <p:nvPr>
            <p:ph type="sldNum" sz="quarter" idx="12"/>
          </p:nvPr>
        </p:nvSpPr>
        <p:spPr/>
        <p:txBody>
          <a:bodyPr/>
          <a:lstStyle/>
          <a:p>
            <a:fld id="{1FA2211F-BE2A-455E-95A5-7C001F407DF1}" type="slidenum">
              <a:rPr lang="en-GB" smtClean="0"/>
              <a:t>15</a:t>
            </a:fld>
            <a:endParaRPr lang="en-GB"/>
          </a:p>
        </p:txBody>
      </p:sp>
      <p:sp>
        <p:nvSpPr>
          <p:cNvPr id="4" name="Title 3"/>
          <p:cNvSpPr>
            <a:spLocks noGrp="1"/>
          </p:cNvSpPr>
          <p:nvPr>
            <p:ph type="title"/>
          </p:nvPr>
        </p:nvSpPr>
        <p:spPr/>
        <p:txBody>
          <a:bodyPr/>
          <a:lstStyle/>
          <a:p>
            <a:r>
              <a:rPr lang="en-GB" dirty="0" smtClean="0"/>
              <a:t>Helium Tank Overview</a:t>
            </a:r>
            <a:endParaRPr lang="en-GB" dirty="0"/>
          </a:p>
        </p:txBody>
      </p:sp>
      <p:pic>
        <p:nvPicPr>
          <p:cNvPr id="8" name="Content Placeholder 7"/>
          <p:cNvPicPr>
            <a:picLocks noGrp="1" noChangeAspect="1"/>
          </p:cNvPicPr>
          <p:nvPr>
            <p:ph idx="1"/>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736762" y="1052736"/>
            <a:ext cx="8371742" cy="5472608"/>
          </a:xfrm>
          <a:prstGeom prst="rect">
            <a:avLst/>
          </a:prstGeom>
        </p:spPr>
      </p:pic>
      <p:sp>
        <p:nvSpPr>
          <p:cNvPr id="6" name="Content Placeholder 3"/>
          <p:cNvSpPr txBox="1">
            <a:spLocks/>
          </p:cNvSpPr>
          <p:nvPr/>
        </p:nvSpPr>
        <p:spPr>
          <a:xfrm>
            <a:off x="5868393" y="2171915"/>
            <a:ext cx="1347327" cy="466238"/>
          </a:xfrm>
          <a:prstGeom prst="rect">
            <a:avLst/>
          </a:prstGeom>
        </p:spPr>
        <p:txBody>
          <a:bodyPr vert="horz" lIns="91440" tIns="0" rIns="91440" bIns="0" rtlCol="0">
            <a:noAutofit/>
          </a:bodyPr>
          <a:lstStyle>
            <a:lvl1pPr marL="228600" indent="-228600" algn="l" defTabSz="457200" rtl="0" eaLnBrk="1" latinLnBrk="0" hangingPunct="1">
              <a:lnSpc>
                <a:spcPct val="120000"/>
              </a:lnSpc>
              <a:spcBef>
                <a:spcPts val="600"/>
              </a:spcBef>
              <a:buClr>
                <a:srgbClr val="0089B5"/>
              </a:buClr>
              <a:buFont typeface="Arial"/>
              <a:buChar char="•"/>
              <a:defRPr sz="3200" kern="1200">
                <a:solidFill>
                  <a:schemeClr val="tx1">
                    <a:lumMod val="75000"/>
                    <a:lumOff val="25000"/>
                  </a:schemeClr>
                </a:solidFill>
                <a:effectLst>
                  <a:outerShdw blurRad="63500" dist="63500" dir="2700000" algn="tl" rotWithShape="0">
                    <a:schemeClr val="bg1">
                      <a:lumMod val="75000"/>
                      <a:alpha val="50000"/>
                    </a:schemeClr>
                  </a:outerShdw>
                </a:effectLst>
                <a:latin typeface="+mn-lt"/>
                <a:ea typeface="+mn-ea"/>
                <a:cs typeface="+mn-cs"/>
              </a:defRPr>
            </a:lvl1pPr>
            <a:lvl2pPr marL="457200" indent="-228600" algn="l" defTabSz="457200" rtl="0" eaLnBrk="1" latinLnBrk="0" hangingPunct="1">
              <a:lnSpc>
                <a:spcPct val="120000"/>
              </a:lnSpc>
              <a:spcBef>
                <a:spcPts val="400"/>
              </a:spcBef>
              <a:buClr>
                <a:srgbClr val="0089B5"/>
              </a:buClr>
              <a:buSzPct val="95000"/>
              <a:buFont typeface="Arial"/>
              <a:buChar char="•"/>
              <a:defRPr sz="3200" kern="1200" baseline="0">
                <a:solidFill>
                  <a:schemeClr val="tx1">
                    <a:lumMod val="75000"/>
                    <a:lumOff val="25000"/>
                  </a:schemeClr>
                </a:solidFill>
                <a:effectLst>
                  <a:outerShdw blurRad="63500" dist="63500" dir="2700000" algn="tl" rotWithShape="0">
                    <a:schemeClr val="bg1">
                      <a:lumMod val="75000"/>
                      <a:alpha val="50000"/>
                    </a:schemeClr>
                  </a:outerShdw>
                </a:effectLst>
                <a:latin typeface="+mn-lt"/>
                <a:ea typeface="+mn-ea"/>
                <a:cs typeface="+mn-cs"/>
              </a:defRPr>
            </a:lvl2pPr>
            <a:lvl3pPr marL="685800" indent="-228600" algn="l" defTabSz="457200" rtl="0" eaLnBrk="1" latinLnBrk="0" hangingPunct="1">
              <a:lnSpc>
                <a:spcPct val="120000"/>
              </a:lnSpc>
              <a:spcBef>
                <a:spcPts val="200"/>
              </a:spcBef>
              <a:buClr>
                <a:srgbClr val="0089B5"/>
              </a:buClr>
              <a:buSzPct val="90000"/>
              <a:buFont typeface="Arial"/>
              <a:buChar char="•"/>
              <a:defRPr sz="2800" kern="1200" baseline="0">
                <a:solidFill>
                  <a:schemeClr val="tx1">
                    <a:lumMod val="75000"/>
                    <a:lumOff val="25000"/>
                  </a:schemeClr>
                </a:solidFill>
                <a:effectLst>
                  <a:outerShdw blurRad="63500" dist="63500" dir="2700000" algn="tl" rotWithShape="0">
                    <a:schemeClr val="bg1">
                      <a:lumMod val="75000"/>
                      <a:alpha val="50000"/>
                    </a:schemeClr>
                  </a:outerShdw>
                </a:effectLst>
                <a:latin typeface="+mn-lt"/>
                <a:ea typeface="+mn-ea"/>
                <a:cs typeface="+mn-cs"/>
              </a:defRPr>
            </a:lvl3pPr>
            <a:lvl4pPr marL="914400" indent="-228600" algn="l" defTabSz="457200" rtl="0" eaLnBrk="1" latinLnBrk="0" hangingPunct="1">
              <a:lnSpc>
                <a:spcPct val="120000"/>
              </a:lnSpc>
              <a:spcBef>
                <a:spcPts val="200"/>
              </a:spcBef>
              <a:buClr>
                <a:srgbClr val="0089B5"/>
              </a:buClr>
              <a:buSzPct val="90000"/>
              <a:buFont typeface="Arial"/>
              <a:buChar char="•"/>
              <a:defRPr sz="2800" kern="1200" baseline="0">
                <a:solidFill>
                  <a:schemeClr val="tx1">
                    <a:lumMod val="75000"/>
                    <a:lumOff val="25000"/>
                  </a:schemeClr>
                </a:solidFill>
                <a:effectLst>
                  <a:outerShdw blurRad="63500" dist="63500" dir="2700000" algn="tl" rotWithShape="0">
                    <a:schemeClr val="bg1">
                      <a:lumMod val="75000"/>
                      <a:alpha val="50000"/>
                    </a:schemeClr>
                  </a:outerShdw>
                </a:effectLst>
                <a:latin typeface="+mn-lt"/>
                <a:ea typeface="+mn-ea"/>
                <a:cs typeface="+mn-cs"/>
              </a:defRPr>
            </a:lvl4pPr>
            <a:lvl5pPr marL="1143000" indent="-228600" algn="l" defTabSz="457200" rtl="0" eaLnBrk="1" latinLnBrk="0" hangingPunct="1">
              <a:lnSpc>
                <a:spcPct val="120000"/>
              </a:lnSpc>
              <a:spcBef>
                <a:spcPts val="0"/>
              </a:spcBef>
              <a:buClr>
                <a:schemeClr val="bg1">
                  <a:lumMod val="50000"/>
                </a:schemeClr>
              </a:buClr>
              <a:buSzPct val="90000"/>
              <a:buFont typeface="Arial"/>
              <a:buChar char="•"/>
              <a:defRPr sz="2800" kern="1200" baseline="0">
                <a:solidFill>
                  <a:schemeClr val="tx1">
                    <a:lumMod val="50000"/>
                    <a:lumOff val="50000"/>
                  </a:schemeClr>
                </a:solidFill>
                <a:effectLst>
                  <a:outerShdw blurRad="63500" dist="63500" dir="2700000" algn="tl" rotWithShape="0">
                    <a:schemeClr val="bg1">
                      <a:lumMod val="75000"/>
                      <a:alpha val="50000"/>
                    </a:schemeClr>
                  </a:outerShdw>
                </a:effectLst>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en-GB" sz="1400" dirty="0" smtClean="0"/>
              <a:t>Cavity &amp; Cold Magnetic Shield</a:t>
            </a:r>
            <a:endParaRPr lang="en-GB" sz="1400" dirty="0" smtClean="0"/>
          </a:p>
        </p:txBody>
      </p:sp>
      <p:sp>
        <p:nvSpPr>
          <p:cNvPr id="7" name="Content Placeholder 3"/>
          <p:cNvSpPr txBox="1">
            <a:spLocks/>
          </p:cNvSpPr>
          <p:nvPr/>
        </p:nvSpPr>
        <p:spPr>
          <a:xfrm>
            <a:off x="7164288" y="3434503"/>
            <a:ext cx="1645071" cy="281960"/>
          </a:xfrm>
          <a:prstGeom prst="rect">
            <a:avLst/>
          </a:prstGeom>
        </p:spPr>
        <p:txBody>
          <a:bodyPr vert="horz" lIns="91440" tIns="0" rIns="91440" bIns="0" rtlCol="0">
            <a:noAutofit/>
          </a:bodyPr>
          <a:lstStyle>
            <a:lvl1pPr marL="228600" indent="-228600" algn="l" defTabSz="457200" rtl="0" eaLnBrk="1" latinLnBrk="0" hangingPunct="1">
              <a:lnSpc>
                <a:spcPct val="120000"/>
              </a:lnSpc>
              <a:spcBef>
                <a:spcPts val="600"/>
              </a:spcBef>
              <a:buClr>
                <a:srgbClr val="0089B5"/>
              </a:buClr>
              <a:buFont typeface="Arial"/>
              <a:buChar char="•"/>
              <a:defRPr sz="3200" kern="1200">
                <a:solidFill>
                  <a:schemeClr val="tx1">
                    <a:lumMod val="75000"/>
                    <a:lumOff val="25000"/>
                  </a:schemeClr>
                </a:solidFill>
                <a:effectLst>
                  <a:outerShdw blurRad="63500" dist="63500" dir="2700000" algn="tl" rotWithShape="0">
                    <a:schemeClr val="bg1">
                      <a:lumMod val="75000"/>
                      <a:alpha val="50000"/>
                    </a:schemeClr>
                  </a:outerShdw>
                </a:effectLst>
                <a:latin typeface="+mn-lt"/>
                <a:ea typeface="+mn-ea"/>
                <a:cs typeface="+mn-cs"/>
              </a:defRPr>
            </a:lvl1pPr>
            <a:lvl2pPr marL="457200" indent="-228600" algn="l" defTabSz="457200" rtl="0" eaLnBrk="1" latinLnBrk="0" hangingPunct="1">
              <a:lnSpc>
                <a:spcPct val="120000"/>
              </a:lnSpc>
              <a:spcBef>
                <a:spcPts val="400"/>
              </a:spcBef>
              <a:buClr>
                <a:srgbClr val="0089B5"/>
              </a:buClr>
              <a:buSzPct val="95000"/>
              <a:buFont typeface="Arial"/>
              <a:buChar char="•"/>
              <a:defRPr sz="3200" kern="1200" baseline="0">
                <a:solidFill>
                  <a:schemeClr val="tx1">
                    <a:lumMod val="75000"/>
                    <a:lumOff val="25000"/>
                  </a:schemeClr>
                </a:solidFill>
                <a:effectLst>
                  <a:outerShdw blurRad="63500" dist="63500" dir="2700000" algn="tl" rotWithShape="0">
                    <a:schemeClr val="bg1">
                      <a:lumMod val="75000"/>
                      <a:alpha val="50000"/>
                    </a:schemeClr>
                  </a:outerShdw>
                </a:effectLst>
                <a:latin typeface="+mn-lt"/>
                <a:ea typeface="+mn-ea"/>
                <a:cs typeface="+mn-cs"/>
              </a:defRPr>
            </a:lvl2pPr>
            <a:lvl3pPr marL="685800" indent="-228600" algn="l" defTabSz="457200" rtl="0" eaLnBrk="1" latinLnBrk="0" hangingPunct="1">
              <a:lnSpc>
                <a:spcPct val="120000"/>
              </a:lnSpc>
              <a:spcBef>
                <a:spcPts val="200"/>
              </a:spcBef>
              <a:buClr>
                <a:srgbClr val="0089B5"/>
              </a:buClr>
              <a:buSzPct val="90000"/>
              <a:buFont typeface="Arial"/>
              <a:buChar char="•"/>
              <a:defRPr sz="2800" kern="1200" baseline="0">
                <a:solidFill>
                  <a:schemeClr val="tx1">
                    <a:lumMod val="75000"/>
                    <a:lumOff val="25000"/>
                  </a:schemeClr>
                </a:solidFill>
                <a:effectLst>
                  <a:outerShdw blurRad="63500" dist="63500" dir="2700000" algn="tl" rotWithShape="0">
                    <a:schemeClr val="bg1">
                      <a:lumMod val="75000"/>
                      <a:alpha val="50000"/>
                    </a:schemeClr>
                  </a:outerShdw>
                </a:effectLst>
                <a:latin typeface="+mn-lt"/>
                <a:ea typeface="+mn-ea"/>
                <a:cs typeface="+mn-cs"/>
              </a:defRPr>
            </a:lvl3pPr>
            <a:lvl4pPr marL="914400" indent="-228600" algn="l" defTabSz="457200" rtl="0" eaLnBrk="1" latinLnBrk="0" hangingPunct="1">
              <a:lnSpc>
                <a:spcPct val="120000"/>
              </a:lnSpc>
              <a:spcBef>
                <a:spcPts val="200"/>
              </a:spcBef>
              <a:buClr>
                <a:srgbClr val="0089B5"/>
              </a:buClr>
              <a:buSzPct val="90000"/>
              <a:buFont typeface="Arial"/>
              <a:buChar char="•"/>
              <a:defRPr sz="2800" kern="1200" baseline="0">
                <a:solidFill>
                  <a:schemeClr val="tx1">
                    <a:lumMod val="75000"/>
                    <a:lumOff val="25000"/>
                  </a:schemeClr>
                </a:solidFill>
                <a:effectLst>
                  <a:outerShdw blurRad="63500" dist="63500" dir="2700000" algn="tl" rotWithShape="0">
                    <a:schemeClr val="bg1">
                      <a:lumMod val="75000"/>
                      <a:alpha val="50000"/>
                    </a:schemeClr>
                  </a:outerShdw>
                </a:effectLst>
                <a:latin typeface="+mn-lt"/>
                <a:ea typeface="+mn-ea"/>
                <a:cs typeface="+mn-cs"/>
              </a:defRPr>
            </a:lvl4pPr>
            <a:lvl5pPr marL="1143000" indent="-228600" algn="l" defTabSz="457200" rtl="0" eaLnBrk="1" latinLnBrk="0" hangingPunct="1">
              <a:lnSpc>
                <a:spcPct val="120000"/>
              </a:lnSpc>
              <a:spcBef>
                <a:spcPts val="0"/>
              </a:spcBef>
              <a:buClr>
                <a:schemeClr val="bg1">
                  <a:lumMod val="50000"/>
                </a:schemeClr>
              </a:buClr>
              <a:buSzPct val="90000"/>
              <a:buFont typeface="Arial"/>
              <a:buChar char="•"/>
              <a:defRPr sz="2800" kern="1200" baseline="0">
                <a:solidFill>
                  <a:schemeClr val="tx1">
                    <a:lumMod val="50000"/>
                    <a:lumOff val="50000"/>
                  </a:schemeClr>
                </a:solidFill>
                <a:effectLst>
                  <a:outerShdw blurRad="63500" dist="63500" dir="2700000" algn="tl" rotWithShape="0">
                    <a:schemeClr val="bg1">
                      <a:lumMod val="75000"/>
                      <a:alpha val="50000"/>
                    </a:schemeClr>
                  </a:outerShdw>
                </a:effectLst>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en-GB" sz="1400" dirty="0" smtClean="0"/>
              <a:t>Dummy </a:t>
            </a:r>
            <a:r>
              <a:rPr lang="en-GB" sz="1400" dirty="0" err="1" smtClean="0"/>
              <a:t>Beampipe</a:t>
            </a:r>
            <a:endParaRPr lang="en-GB" sz="1400" dirty="0" smtClean="0"/>
          </a:p>
        </p:txBody>
      </p:sp>
      <p:sp>
        <p:nvSpPr>
          <p:cNvPr id="9" name="Content Placeholder 3"/>
          <p:cNvSpPr txBox="1">
            <a:spLocks/>
          </p:cNvSpPr>
          <p:nvPr/>
        </p:nvSpPr>
        <p:spPr>
          <a:xfrm>
            <a:off x="250108" y="2720340"/>
            <a:ext cx="1081532" cy="492636"/>
          </a:xfrm>
          <a:prstGeom prst="rect">
            <a:avLst/>
          </a:prstGeom>
        </p:spPr>
        <p:txBody>
          <a:bodyPr vert="horz" lIns="91440" tIns="0" rIns="91440" bIns="0" rtlCol="0">
            <a:noAutofit/>
          </a:bodyPr>
          <a:lstStyle>
            <a:lvl1pPr marL="228600" indent="-228600" algn="l" defTabSz="457200" rtl="0" eaLnBrk="1" latinLnBrk="0" hangingPunct="1">
              <a:lnSpc>
                <a:spcPct val="120000"/>
              </a:lnSpc>
              <a:spcBef>
                <a:spcPts val="600"/>
              </a:spcBef>
              <a:buClr>
                <a:srgbClr val="0089B5"/>
              </a:buClr>
              <a:buFont typeface="Arial"/>
              <a:buChar char="•"/>
              <a:defRPr sz="3200" kern="1200">
                <a:solidFill>
                  <a:schemeClr val="tx1">
                    <a:lumMod val="75000"/>
                    <a:lumOff val="25000"/>
                  </a:schemeClr>
                </a:solidFill>
                <a:effectLst>
                  <a:outerShdw blurRad="63500" dist="63500" dir="2700000" algn="tl" rotWithShape="0">
                    <a:schemeClr val="bg1">
                      <a:lumMod val="75000"/>
                      <a:alpha val="50000"/>
                    </a:schemeClr>
                  </a:outerShdw>
                </a:effectLst>
                <a:latin typeface="+mn-lt"/>
                <a:ea typeface="+mn-ea"/>
                <a:cs typeface="+mn-cs"/>
              </a:defRPr>
            </a:lvl1pPr>
            <a:lvl2pPr marL="457200" indent="-228600" algn="l" defTabSz="457200" rtl="0" eaLnBrk="1" latinLnBrk="0" hangingPunct="1">
              <a:lnSpc>
                <a:spcPct val="120000"/>
              </a:lnSpc>
              <a:spcBef>
                <a:spcPts val="400"/>
              </a:spcBef>
              <a:buClr>
                <a:srgbClr val="0089B5"/>
              </a:buClr>
              <a:buSzPct val="95000"/>
              <a:buFont typeface="Arial"/>
              <a:buChar char="•"/>
              <a:defRPr sz="3200" kern="1200" baseline="0">
                <a:solidFill>
                  <a:schemeClr val="tx1">
                    <a:lumMod val="75000"/>
                    <a:lumOff val="25000"/>
                  </a:schemeClr>
                </a:solidFill>
                <a:effectLst>
                  <a:outerShdw blurRad="63500" dist="63500" dir="2700000" algn="tl" rotWithShape="0">
                    <a:schemeClr val="bg1">
                      <a:lumMod val="75000"/>
                      <a:alpha val="50000"/>
                    </a:schemeClr>
                  </a:outerShdw>
                </a:effectLst>
                <a:latin typeface="+mn-lt"/>
                <a:ea typeface="+mn-ea"/>
                <a:cs typeface="+mn-cs"/>
              </a:defRPr>
            </a:lvl2pPr>
            <a:lvl3pPr marL="685800" indent="-228600" algn="l" defTabSz="457200" rtl="0" eaLnBrk="1" latinLnBrk="0" hangingPunct="1">
              <a:lnSpc>
                <a:spcPct val="120000"/>
              </a:lnSpc>
              <a:spcBef>
                <a:spcPts val="200"/>
              </a:spcBef>
              <a:buClr>
                <a:srgbClr val="0089B5"/>
              </a:buClr>
              <a:buSzPct val="90000"/>
              <a:buFont typeface="Arial"/>
              <a:buChar char="•"/>
              <a:defRPr sz="2800" kern="1200" baseline="0">
                <a:solidFill>
                  <a:schemeClr val="tx1">
                    <a:lumMod val="75000"/>
                    <a:lumOff val="25000"/>
                  </a:schemeClr>
                </a:solidFill>
                <a:effectLst>
                  <a:outerShdw blurRad="63500" dist="63500" dir="2700000" algn="tl" rotWithShape="0">
                    <a:schemeClr val="bg1">
                      <a:lumMod val="75000"/>
                      <a:alpha val="50000"/>
                    </a:schemeClr>
                  </a:outerShdw>
                </a:effectLst>
                <a:latin typeface="+mn-lt"/>
                <a:ea typeface="+mn-ea"/>
                <a:cs typeface="+mn-cs"/>
              </a:defRPr>
            </a:lvl3pPr>
            <a:lvl4pPr marL="914400" indent="-228600" algn="l" defTabSz="457200" rtl="0" eaLnBrk="1" latinLnBrk="0" hangingPunct="1">
              <a:lnSpc>
                <a:spcPct val="120000"/>
              </a:lnSpc>
              <a:spcBef>
                <a:spcPts val="200"/>
              </a:spcBef>
              <a:buClr>
                <a:srgbClr val="0089B5"/>
              </a:buClr>
              <a:buSzPct val="90000"/>
              <a:buFont typeface="Arial"/>
              <a:buChar char="•"/>
              <a:defRPr sz="2800" kern="1200" baseline="0">
                <a:solidFill>
                  <a:schemeClr val="tx1">
                    <a:lumMod val="75000"/>
                    <a:lumOff val="25000"/>
                  </a:schemeClr>
                </a:solidFill>
                <a:effectLst>
                  <a:outerShdw blurRad="63500" dist="63500" dir="2700000" algn="tl" rotWithShape="0">
                    <a:schemeClr val="bg1">
                      <a:lumMod val="75000"/>
                      <a:alpha val="50000"/>
                    </a:schemeClr>
                  </a:outerShdw>
                </a:effectLst>
                <a:latin typeface="+mn-lt"/>
                <a:ea typeface="+mn-ea"/>
                <a:cs typeface="+mn-cs"/>
              </a:defRPr>
            </a:lvl4pPr>
            <a:lvl5pPr marL="1143000" indent="-228600" algn="l" defTabSz="457200" rtl="0" eaLnBrk="1" latinLnBrk="0" hangingPunct="1">
              <a:lnSpc>
                <a:spcPct val="120000"/>
              </a:lnSpc>
              <a:spcBef>
                <a:spcPts val="0"/>
              </a:spcBef>
              <a:buClr>
                <a:schemeClr val="bg1">
                  <a:lumMod val="50000"/>
                </a:schemeClr>
              </a:buClr>
              <a:buSzPct val="90000"/>
              <a:buFont typeface="Arial"/>
              <a:buChar char="•"/>
              <a:defRPr sz="2800" kern="1200" baseline="0">
                <a:solidFill>
                  <a:schemeClr val="tx1">
                    <a:lumMod val="50000"/>
                    <a:lumOff val="50000"/>
                  </a:schemeClr>
                </a:solidFill>
                <a:effectLst>
                  <a:outerShdw blurRad="63500" dist="63500" dir="2700000" algn="tl" rotWithShape="0">
                    <a:schemeClr val="bg1">
                      <a:lumMod val="75000"/>
                      <a:alpha val="50000"/>
                    </a:schemeClr>
                  </a:outerShdw>
                </a:effectLst>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en-GB" sz="1400" dirty="0" smtClean="0"/>
              <a:t>Helium Vessel Walls</a:t>
            </a:r>
            <a:endParaRPr lang="en-GB" sz="1400" dirty="0" smtClean="0"/>
          </a:p>
        </p:txBody>
      </p:sp>
      <p:sp>
        <p:nvSpPr>
          <p:cNvPr id="10" name="Content Placeholder 3"/>
          <p:cNvSpPr txBox="1">
            <a:spLocks/>
          </p:cNvSpPr>
          <p:nvPr/>
        </p:nvSpPr>
        <p:spPr>
          <a:xfrm>
            <a:off x="1802954" y="2399676"/>
            <a:ext cx="1371997" cy="476953"/>
          </a:xfrm>
          <a:prstGeom prst="rect">
            <a:avLst/>
          </a:prstGeom>
        </p:spPr>
        <p:txBody>
          <a:bodyPr vert="horz" lIns="91440" tIns="0" rIns="91440" bIns="0" rtlCol="0">
            <a:noAutofit/>
          </a:bodyPr>
          <a:lstStyle>
            <a:lvl1pPr marL="228600" indent="-228600" algn="l" defTabSz="457200" rtl="0" eaLnBrk="1" latinLnBrk="0" hangingPunct="1">
              <a:lnSpc>
                <a:spcPct val="120000"/>
              </a:lnSpc>
              <a:spcBef>
                <a:spcPts val="600"/>
              </a:spcBef>
              <a:buClr>
                <a:srgbClr val="0089B5"/>
              </a:buClr>
              <a:buFont typeface="Arial"/>
              <a:buChar char="•"/>
              <a:defRPr sz="3200" kern="1200">
                <a:solidFill>
                  <a:schemeClr val="tx1">
                    <a:lumMod val="75000"/>
                    <a:lumOff val="25000"/>
                  </a:schemeClr>
                </a:solidFill>
                <a:effectLst>
                  <a:outerShdw blurRad="63500" dist="63500" dir="2700000" algn="tl" rotWithShape="0">
                    <a:schemeClr val="bg1">
                      <a:lumMod val="75000"/>
                      <a:alpha val="50000"/>
                    </a:schemeClr>
                  </a:outerShdw>
                </a:effectLst>
                <a:latin typeface="+mn-lt"/>
                <a:ea typeface="+mn-ea"/>
                <a:cs typeface="+mn-cs"/>
              </a:defRPr>
            </a:lvl1pPr>
            <a:lvl2pPr marL="457200" indent="-228600" algn="l" defTabSz="457200" rtl="0" eaLnBrk="1" latinLnBrk="0" hangingPunct="1">
              <a:lnSpc>
                <a:spcPct val="120000"/>
              </a:lnSpc>
              <a:spcBef>
                <a:spcPts val="400"/>
              </a:spcBef>
              <a:buClr>
                <a:srgbClr val="0089B5"/>
              </a:buClr>
              <a:buSzPct val="95000"/>
              <a:buFont typeface="Arial"/>
              <a:buChar char="•"/>
              <a:defRPr sz="3200" kern="1200" baseline="0">
                <a:solidFill>
                  <a:schemeClr val="tx1">
                    <a:lumMod val="75000"/>
                    <a:lumOff val="25000"/>
                  </a:schemeClr>
                </a:solidFill>
                <a:effectLst>
                  <a:outerShdw blurRad="63500" dist="63500" dir="2700000" algn="tl" rotWithShape="0">
                    <a:schemeClr val="bg1">
                      <a:lumMod val="75000"/>
                      <a:alpha val="50000"/>
                    </a:schemeClr>
                  </a:outerShdw>
                </a:effectLst>
                <a:latin typeface="+mn-lt"/>
                <a:ea typeface="+mn-ea"/>
                <a:cs typeface="+mn-cs"/>
              </a:defRPr>
            </a:lvl2pPr>
            <a:lvl3pPr marL="685800" indent="-228600" algn="l" defTabSz="457200" rtl="0" eaLnBrk="1" latinLnBrk="0" hangingPunct="1">
              <a:lnSpc>
                <a:spcPct val="120000"/>
              </a:lnSpc>
              <a:spcBef>
                <a:spcPts val="200"/>
              </a:spcBef>
              <a:buClr>
                <a:srgbClr val="0089B5"/>
              </a:buClr>
              <a:buSzPct val="90000"/>
              <a:buFont typeface="Arial"/>
              <a:buChar char="•"/>
              <a:defRPr sz="2800" kern="1200" baseline="0">
                <a:solidFill>
                  <a:schemeClr val="tx1">
                    <a:lumMod val="75000"/>
                    <a:lumOff val="25000"/>
                  </a:schemeClr>
                </a:solidFill>
                <a:effectLst>
                  <a:outerShdw blurRad="63500" dist="63500" dir="2700000" algn="tl" rotWithShape="0">
                    <a:schemeClr val="bg1">
                      <a:lumMod val="75000"/>
                      <a:alpha val="50000"/>
                    </a:schemeClr>
                  </a:outerShdw>
                </a:effectLst>
                <a:latin typeface="+mn-lt"/>
                <a:ea typeface="+mn-ea"/>
                <a:cs typeface="+mn-cs"/>
              </a:defRPr>
            </a:lvl3pPr>
            <a:lvl4pPr marL="914400" indent="-228600" algn="l" defTabSz="457200" rtl="0" eaLnBrk="1" latinLnBrk="0" hangingPunct="1">
              <a:lnSpc>
                <a:spcPct val="120000"/>
              </a:lnSpc>
              <a:spcBef>
                <a:spcPts val="200"/>
              </a:spcBef>
              <a:buClr>
                <a:srgbClr val="0089B5"/>
              </a:buClr>
              <a:buSzPct val="90000"/>
              <a:buFont typeface="Arial"/>
              <a:buChar char="•"/>
              <a:defRPr sz="2800" kern="1200" baseline="0">
                <a:solidFill>
                  <a:schemeClr val="tx1">
                    <a:lumMod val="75000"/>
                    <a:lumOff val="25000"/>
                  </a:schemeClr>
                </a:solidFill>
                <a:effectLst>
                  <a:outerShdw blurRad="63500" dist="63500" dir="2700000" algn="tl" rotWithShape="0">
                    <a:schemeClr val="bg1">
                      <a:lumMod val="75000"/>
                      <a:alpha val="50000"/>
                    </a:schemeClr>
                  </a:outerShdw>
                </a:effectLst>
                <a:latin typeface="+mn-lt"/>
                <a:ea typeface="+mn-ea"/>
                <a:cs typeface="+mn-cs"/>
              </a:defRPr>
            </a:lvl4pPr>
            <a:lvl5pPr marL="1143000" indent="-228600" algn="l" defTabSz="457200" rtl="0" eaLnBrk="1" latinLnBrk="0" hangingPunct="1">
              <a:lnSpc>
                <a:spcPct val="120000"/>
              </a:lnSpc>
              <a:spcBef>
                <a:spcPts val="0"/>
              </a:spcBef>
              <a:buClr>
                <a:schemeClr val="bg1">
                  <a:lumMod val="50000"/>
                </a:schemeClr>
              </a:buClr>
              <a:buSzPct val="90000"/>
              <a:buFont typeface="Arial"/>
              <a:buChar char="•"/>
              <a:defRPr sz="2800" kern="1200" baseline="0">
                <a:solidFill>
                  <a:schemeClr val="tx1">
                    <a:lumMod val="50000"/>
                    <a:lumOff val="50000"/>
                  </a:schemeClr>
                </a:solidFill>
                <a:effectLst>
                  <a:outerShdw blurRad="63500" dist="63500" dir="2700000" algn="tl" rotWithShape="0">
                    <a:schemeClr val="bg1">
                      <a:lumMod val="75000"/>
                      <a:alpha val="50000"/>
                    </a:schemeClr>
                  </a:outerShdw>
                </a:effectLst>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en-GB" sz="1400" dirty="0" smtClean="0"/>
              <a:t>Passive </a:t>
            </a:r>
            <a:r>
              <a:rPr lang="en-GB" sz="1400" dirty="0" smtClean="0"/>
              <a:t>Tuning Component</a:t>
            </a:r>
            <a:endParaRPr lang="en-GB" sz="1400" dirty="0" smtClean="0"/>
          </a:p>
        </p:txBody>
      </p:sp>
      <p:sp>
        <p:nvSpPr>
          <p:cNvPr id="11" name="Content Placeholder 3"/>
          <p:cNvSpPr txBox="1">
            <a:spLocks/>
          </p:cNvSpPr>
          <p:nvPr/>
        </p:nvSpPr>
        <p:spPr>
          <a:xfrm>
            <a:off x="4681779" y="5691180"/>
            <a:ext cx="1355971" cy="504056"/>
          </a:xfrm>
          <a:prstGeom prst="rect">
            <a:avLst/>
          </a:prstGeom>
        </p:spPr>
        <p:txBody>
          <a:bodyPr vert="horz" lIns="91440" tIns="0" rIns="91440" bIns="0" rtlCol="0">
            <a:noAutofit/>
          </a:bodyPr>
          <a:lstStyle>
            <a:lvl1pPr marL="228600" indent="-228600" algn="l" defTabSz="457200" rtl="0" eaLnBrk="1" latinLnBrk="0" hangingPunct="1">
              <a:lnSpc>
                <a:spcPct val="120000"/>
              </a:lnSpc>
              <a:spcBef>
                <a:spcPts val="600"/>
              </a:spcBef>
              <a:buClr>
                <a:srgbClr val="0089B5"/>
              </a:buClr>
              <a:buFont typeface="Arial"/>
              <a:buChar char="•"/>
              <a:defRPr sz="3200" kern="1200">
                <a:solidFill>
                  <a:schemeClr val="tx1">
                    <a:lumMod val="75000"/>
                    <a:lumOff val="25000"/>
                  </a:schemeClr>
                </a:solidFill>
                <a:effectLst>
                  <a:outerShdw blurRad="63500" dist="63500" dir="2700000" algn="tl" rotWithShape="0">
                    <a:schemeClr val="bg1">
                      <a:lumMod val="75000"/>
                      <a:alpha val="50000"/>
                    </a:schemeClr>
                  </a:outerShdw>
                </a:effectLst>
                <a:latin typeface="+mn-lt"/>
                <a:ea typeface="+mn-ea"/>
                <a:cs typeface="+mn-cs"/>
              </a:defRPr>
            </a:lvl1pPr>
            <a:lvl2pPr marL="457200" indent="-228600" algn="l" defTabSz="457200" rtl="0" eaLnBrk="1" latinLnBrk="0" hangingPunct="1">
              <a:lnSpc>
                <a:spcPct val="120000"/>
              </a:lnSpc>
              <a:spcBef>
                <a:spcPts val="400"/>
              </a:spcBef>
              <a:buClr>
                <a:srgbClr val="0089B5"/>
              </a:buClr>
              <a:buSzPct val="95000"/>
              <a:buFont typeface="Arial"/>
              <a:buChar char="•"/>
              <a:defRPr sz="3200" kern="1200" baseline="0">
                <a:solidFill>
                  <a:schemeClr val="tx1">
                    <a:lumMod val="75000"/>
                    <a:lumOff val="25000"/>
                  </a:schemeClr>
                </a:solidFill>
                <a:effectLst>
                  <a:outerShdw blurRad="63500" dist="63500" dir="2700000" algn="tl" rotWithShape="0">
                    <a:schemeClr val="bg1">
                      <a:lumMod val="75000"/>
                      <a:alpha val="50000"/>
                    </a:schemeClr>
                  </a:outerShdw>
                </a:effectLst>
                <a:latin typeface="+mn-lt"/>
                <a:ea typeface="+mn-ea"/>
                <a:cs typeface="+mn-cs"/>
              </a:defRPr>
            </a:lvl2pPr>
            <a:lvl3pPr marL="685800" indent="-228600" algn="l" defTabSz="457200" rtl="0" eaLnBrk="1" latinLnBrk="0" hangingPunct="1">
              <a:lnSpc>
                <a:spcPct val="120000"/>
              </a:lnSpc>
              <a:spcBef>
                <a:spcPts val="200"/>
              </a:spcBef>
              <a:buClr>
                <a:srgbClr val="0089B5"/>
              </a:buClr>
              <a:buSzPct val="90000"/>
              <a:buFont typeface="Arial"/>
              <a:buChar char="•"/>
              <a:defRPr sz="2800" kern="1200" baseline="0">
                <a:solidFill>
                  <a:schemeClr val="tx1">
                    <a:lumMod val="75000"/>
                    <a:lumOff val="25000"/>
                  </a:schemeClr>
                </a:solidFill>
                <a:effectLst>
                  <a:outerShdw blurRad="63500" dist="63500" dir="2700000" algn="tl" rotWithShape="0">
                    <a:schemeClr val="bg1">
                      <a:lumMod val="75000"/>
                      <a:alpha val="50000"/>
                    </a:schemeClr>
                  </a:outerShdw>
                </a:effectLst>
                <a:latin typeface="+mn-lt"/>
                <a:ea typeface="+mn-ea"/>
                <a:cs typeface="+mn-cs"/>
              </a:defRPr>
            </a:lvl3pPr>
            <a:lvl4pPr marL="914400" indent="-228600" algn="l" defTabSz="457200" rtl="0" eaLnBrk="1" latinLnBrk="0" hangingPunct="1">
              <a:lnSpc>
                <a:spcPct val="120000"/>
              </a:lnSpc>
              <a:spcBef>
                <a:spcPts val="200"/>
              </a:spcBef>
              <a:buClr>
                <a:srgbClr val="0089B5"/>
              </a:buClr>
              <a:buSzPct val="90000"/>
              <a:buFont typeface="Arial"/>
              <a:buChar char="•"/>
              <a:defRPr sz="2800" kern="1200" baseline="0">
                <a:solidFill>
                  <a:schemeClr val="tx1">
                    <a:lumMod val="75000"/>
                    <a:lumOff val="25000"/>
                  </a:schemeClr>
                </a:solidFill>
                <a:effectLst>
                  <a:outerShdw blurRad="63500" dist="63500" dir="2700000" algn="tl" rotWithShape="0">
                    <a:schemeClr val="bg1">
                      <a:lumMod val="75000"/>
                      <a:alpha val="50000"/>
                    </a:schemeClr>
                  </a:outerShdw>
                </a:effectLst>
                <a:latin typeface="+mn-lt"/>
                <a:ea typeface="+mn-ea"/>
                <a:cs typeface="+mn-cs"/>
              </a:defRPr>
            </a:lvl4pPr>
            <a:lvl5pPr marL="1143000" indent="-228600" algn="l" defTabSz="457200" rtl="0" eaLnBrk="1" latinLnBrk="0" hangingPunct="1">
              <a:lnSpc>
                <a:spcPct val="120000"/>
              </a:lnSpc>
              <a:spcBef>
                <a:spcPts val="0"/>
              </a:spcBef>
              <a:buClr>
                <a:schemeClr val="bg1">
                  <a:lumMod val="50000"/>
                </a:schemeClr>
              </a:buClr>
              <a:buSzPct val="90000"/>
              <a:buFont typeface="Arial"/>
              <a:buChar char="•"/>
              <a:defRPr sz="2800" kern="1200" baseline="0">
                <a:solidFill>
                  <a:schemeClr val="tx1">
                    <a:lumMod val="50000"/>
                    <a:lumOff val="50000"/>
                  </a:schemeClr>
                </a:solidFill>
                <a:effectLst>
                  <a:outerShdw blurRad="63500" dist="63500" dir="2700000" algn="tl" rotWithShape="0">
                    <a:schemeClr val="bg1">
                      <a:lumMod val="75000"/>
                      <a:alpha val="50000"/>
                    </a:schemeClr>
                  </a:outerShdw>
                </a:effectLst>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en-GB" sz="1400" dirty="0" smtClean="0"/>
              <a:t>Split Ring Reinforcements </a:t>
            </a:r>
          </a:p>
        </p:txBody>
      </p:sp>
      <p:sp>
        <p:nvSpPr>
          <p:cNvPr id="12" name="Content Placeholder 3"/>
          <p:cNvSpPr txBox="1">
            <a:spLocks/>
          </p:cNvSpPr>
          <p:nvPr/>
        </p:nvSpPr>
        <p:spPr>
          <a:xfrm>
            <a:off x="6542057" y="5550200"/>
            <a:ext cx="1244462" cy="281960"/>
          </a:xfrm>
          <a:prstGeom prst="rect">
            <a:avLst/>
          </a:prstGeom>
        </p:spPr>
        <p:txBody>
          <a:bodyPr vert="horz" lIns="91440" tIns="0" rIns="91440" bIns="0" rtlCol="0">
            <a:noAutofit/>
          </a:bodyPr>
          <a:lstStyle>
            <a:lvl1pPr marL="228600" indent="-228600" algn="l" defTabSz="457200" rtl="0" eaLnBrk="1" latinLnBrk="0" hangingPunct="1">
              <a:lnSpc>
                <a:spcPct val="120000"/>
              </a:lnSpc>
              <a:spcBef>
                <a:spcPts val="600"/>
              </a:spcBef>
              <a:buClr>
                <a:srgbClr val="0089B5"/>
              </a:buClr>
              <a:buFont typeface="Arial"/>
              <a:buChar char="•"/>
              <a:defRPr sz="3200" kern="1200">
                <a:solidFill>
                  <a:schemeClr val="tx1">
                    <a:lumMod val="75000"/>
                    <a:lumOff val="25000"/>
                  </a:schemeClr>
                </a:solidFill>
                <a:effectLst>
                  <a:outerShdw blurRad="63500" dist="63500" dir="2700000" algn="tl" rotWithShape="0">
                    <a:schemeClr val="bg1">
                      <a:lumMod val="75000"/>
                      <a:alpha val="50000"/>
                    </a:schemeClr>
                  </a:outerShdw>
                </a:effectLst>
                <a:latin typeface="+mn-lt"/>
                <a:ea typeface="+mn-ea"/>
                <a:cs typeface="+mn-cs"/>
              </a:defRPr>
            </a:lvl1pPr>
            <a:lvl2pPr marL="457200" indent="-228600" algn="l" defTabSz="457200" rtl="0" eaLnBrk="1" latinLnBrk="0" hangingPunct="1">
              <a:lnSpc>
                <a:spcPct val="120000"/>
              </a:lnSpc>
              <a:spcBef>
                <a:spcPts val="400"/>
              </a:spcBef>
              <a:buClr>
                <a:srgbClr val="0089B5"/>
              </a:buClr>
              <a:buSzPct val="95000"/>
              <a:buFont typeface="Arial"/>
              <a:buChar char="•"/>
              <a:defRPr sz="3200" kern="1200" baseline="0">
                <a:solidFill>
                  <a:schemeClr val="tx1">
                    <a:lumMod val="75000"/>
                    <a:lumOff val="25000"/>
                  </a:schemeClr>
                </a:solidFill>
                <a:effectLst>
                  <a:outerShdw blurRad="63500" dist="63500" dir="2700000" algn="tl" rotWithShape="0">
                    <a:schemeClr val="bg1">
                      <a:lumMod val="75000"/>
                      <a:alpha val="50000"/>
                    </a:schemeClr>
                  </a:outerShdw>
                </a:effectLst>
                <a:latin typeface="+mn-lt"/>
                <a:ea typeface="+mn-ea"/>
                <a:cs typeface="+mn-cs"/>
              </a:defRPr>
            </a:lvl2pPr>
            <a:lvl3pPr marL="685800" indent="-228600" algn="l" defTabSz="457200" rtl="0" eaLnBrk="1" latinLnBrk="0" hangingPunct="1">
              <a:lnSpc>
                <a:spcPct val="120000"/>
              </a:lnSpc>
              <a:spcBef>
                <a:spcPts val="200"/>
              </a:spcBef>
              <a:buClr>
                <a:srgbClr val="0089B5"/>
              </a:buClr>
              <a:buSzPct val="90000"/>
              <a:buFont typeface="Arial"/>
              <a:buChar char="•"/>
              <a:defRPr sz="2800" kern="1200" baseline="0">
                <a:solidFill>
                  <a:schemeClr val="tx1">
                    <a:lumMod val="75000"/>
                    <a:lumOff val="25000"/>
                  </a:schemeClr>
                </a:solidFill>
                <a:effectLst>
                  <a:outerShdw blurRad="63500" dist="63500" dir="2700000" algn="tl" rotWithShape="0">
                    <a:schemeClr val="bg1">
                      <a:lumMod val="75000"/>
                      <a:alpha val="50000"/>
                    </a:schemeClr>
                  </a:outerShdw>
                </a:effectLst>
                <a:latin typeface="+mn-lt"/>
                <a:ea typeface="+mn-ea"/>
                <a:cs typeface="+mn-cs"/>
              </a:defRPr>
            </a:lvl3pPr>
            <a:lvl4pPr marL="914400" indent="-228600" algn="l" defTabSz="457200" rtl="0" eaLnBrk="1" latinLnBrk="0" hangingPunct="1">
              <a:lnSpc>
                <a:spcPct val="120000"/>
              </a:lnSpc>
              <a:spcBef>
                <a:spcPts val="200"/>
              </a:spcBef>
              <a:buClr>
                <a:srgbClr val="0089B5"/>
              </a:buClr>
              <a:buSzPct val="90000"/>
              <a:buFont typeface="Arial"/>
              <a:buChar char="•"/>
              <a:defRPr sz="2800" kern="1200" baseline="0">
                <a:solidFill>
                  <a:schemeClr val="tx1">
                    <a:lumMod val="75000"/>
                    <a:lumOff val="25000"/>
                  </a:schemeClr>
                </a:solidFill>
                <a:effectLst>
                  <a:outerShdw blurRad="63500" dist="63500" dir="2700000" algn="tl" rotWithShape="0">
                    <a:schemeClr val="bg1">
                      <a:lumMod val="75000"/>
                      <a:alpha val="50000"/>
                    </a:schemeClr>
                  </a:outerShdw>
                </a:effectLst>
                <a:latin typeface="+mn-lt"/>
                <a:ea typeface="+mn-ea"/>
                <a:cs typeface="+mn-cs"/>
              </a:defRPr>
            </a:lvl4pPr>
            <a:lvl5pPr marL="1143000" indent="-228600" algn="l" defTabSz="457200" rtl="0" eaLnBrk="1" latinLnBrk="0" hangingPunct="1">
              <a:lnSpc>
                <a:spcPct val="120000"/>
              </a:lnSpc>
              <a:spcBef>
                <a:spcPts val="0"/>
              </a:spcBef>
              <a:buClr>
                <a:schemeClr val="bg1">
                  <a:lumMod val="50000"/>
                </a:schemeClr>
              </a:buClr>
              <a:buSzPct val="90000"/>
              <a:buFont typeface="Arial"/>
              <a:buChar char="•"/>
              <a:defRPr sz="2800" kern="1200" baseline="0">
                <a:solidFill>
                  <a:schemeClr val="tx1">
                    <a:lumMod val="50000"/>
                    <a:lumOff val="50000"/>
                  </a:schemeClr>
                </a:solidFill>
                <a:effectLst>
                  <a:outerShdw blurRad="63500" dist="63500" dir="2700000" algn="tl" rotWithShape="0">
                    <a:schemeClr val="bg1">
                      <a:lumMod val="75000"/>
                      <a:alpha val="50000"/>
                    </a:schemeClr>
                  </a:outerShdw>
                </a:effectLst>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en-GB" sz="1400" dirty="0" smtClean="0"/>
              <a:t>Thin </a:t>
            </a:r>
            <a:r>
              <a:rPr lang="en-GB" sz="1400" dirty="0" smtClean="0"/>
              <a:t>cap seals</a:t>
            </a:r>
            <a:endParaRPr lang="en-GB" sz="1400" dirty="0" smtClean="0"/>
          </a:p>
        </p:txBody>
      </p:sp>
      <p:sp>
        <p:nvSpPr>
          <p:cNvPr id="13" name="Content Placeholder 3"/>
          <p:cNvSpPr txBox="1">
            <a:spLocks/>
          </p:cNvSpPr>
          <p:nvPr/>
        </p:nvSpPr>
        <p:spPr>
          <a:xfrm>
            <a:off x="1259633" y="1221904"/>
            <a:ext cx="1152127" cy="478904"/>
          </a:xfrm>
          <a:prstGeom prst="rect">
            <a:avLst/>
          </a:prstGeom>
        </p:spPr>
        <p:txBody>
          <a:bodyPr vert="horz" lIns="91440" tIns="0" rIns="91440" bIns="0" rtlCol="0">
            <a:noAutofit/>
          </a:bodyPr>
          <a:lstStyle>
            <a:lvl1pPr marL="228600" indent="-228600" algn="l" defTabSz="457200" rtl="0" eaLnBrk="1" latinLnBrk="0" hangingPunct="1">
              <a:lnSpc>
                <a:spcPct val="120000"/>
              </a:lnSpc>
              <a:spcBef>
                <a:spcPts val="600"/>
              </a:spcBef>
              <a:buClr>
                <a:srgbClr val="0089B5"/>
              </a:buClr>
              <a:buFont typeface="Arial"/>
              <a:buChar char="•"/>
              <a:defRPr sz="3200" kern="1200">
                <a:solidFill>
                  <a:schemeClr val="tx1">
                    <a:lumMod val="75000"/>
                    <a:lumOff val="25000"/>
                  </a:schemeClr>
                </a:solidFill>
                <a:effectLst>
                  <a:outerShdw blurRad="63500" dist="63500" dir="2700000" algn="tl" rotWithShape="0">
                    <a:schemeClr val="bg1">
                      <a:lumMod val="75000"/>
                      <a:alpha val="50000"/>
                    </a:schemeClr>
                  </a:outerShdw>
                </a:effectLst>
                <a:latin typeface="+mn-lt"/>
                <a:ea typeface="+mn-ea"/>
                <a:cs typeface="+mn-cs"/>
              </a:defRPr>
            </a:lvl1pPr>
            <a:lvl2pPr marL="457200" indent="-228600" algn="l" defTabSz="457200" rtl="0" eaLnBrk="1" latinLnBrk="0" hangingPunct="1">
              <a:lnSpc>
                <a:spcPct val="120000"/>
              </a:lnSpc>
              <a:spcBef>
                <a:spcPts val="400"/>
              </a:spcBef>
              <a:buClr>
                <a:srgbClr val="0089B5"/>
              </a:buClr>
              <a:buSzPct val="95000"/>
              <a:buFont typeface="Arial"/>
              <a:buChar char="•"/>
              <a:defRPr sz="3200" kern="1200" baseline="0">
                <a:solidFill>
                  <a:schemeClr val="tx1">
                    <a:lumMod val="75000"/>
                    <a:lumOff val="25000"/>
                  </a:schemeClr>
                </a:solidFill>
                <a:effectLst>
                  <a:outerShdw blurRad="63500" dist="63500" dir="2700000" algn="tl" rotWithShape="0">
                    <a:schemeClr val="bg1">
                      <a:lumMod val="75000"/>
                      <a:alpha val="50000"/>
                    </a:schemeClr>
                  </a:outerShdw>
                </a:effectLst>
                <a:latin typeface="+mn-lt"/>
                <a:ea typeface="+mn-ea"/>
                <a:cs typeface="+mn-cs"/>
              </a:defRPr>
            </a:lvl2pPr>
            <a:lvl3pPr marL="685800" indent="-228600" algn="l" defTabSz="457200" rtl="0" eaLnBrk="1" latinLnBrk="0" hangingPunct="1">
              <a:lnSpc>
                <a:spcPct val="120000"/>
              </a:lnSpc>
              <a:spcBef>
                <a:spcPts val="200"/>
              </a:spcBef>
              <a:buClr>
                <a:srgbClr val="0089B5"/>
              </a:buClr>
              <a:buSzPct val="90000"/>
              <a:buFont typeface="Arial"/>
              <a:buChar char="•"/>
              <a:defRPr sz="2800" kern="1200" baseline="0">
                <a:solidFill>
                  <a:schemeClr val="tx1">
                    <a:lumMod val="75000"/>
                    <a:lumOff val="25000"/>
                  </a:schemeClr>
                </a:solidFill>
                <a:effectLst>
                  <a:outerShdw blurRad="63500" dist="63500" dir="2700000" algn="tl" rotWithShape="0">
                    <a:schemeClr val="bg1">
                      <a:lumMod val="75000"/>
                      <a:alpha val="50000"/>
                    </a:schemeClr>
                  </a:outerShdw>
                </a:effectLst>
                <a:latin typeface="+mn-lt"/>
                <a:ea typeface="+mn-ea"/>
                <a:cs typeface="+mn-cs"/>
              </a:defRPr>
            </a:lvl3pPr>
            <a:lvl4pPr marL="914400" indent="-228600" algn="l" defTabSz="457200" rtl="0" eaLnBrk="1" latinLnBrk="0" hangingPunct="1">
              <a:lnSpc>
                <a:spcPct val="120000"/>
              </a:lnSpc>
              <a:spcBef>
                <a:spcPts val="200"/>
              </a:spcBef>
              <a:buClr>
                <a:srgbClr val="0089B5"/>
              </a:buClr>
              <a:buSzPct val="90000"/>
              <a:buFont typeface="Arial"/>
              <a:buChar char="•"/>
              <a:defRPr sz="2800" kern="1200" baseline="0">
                <a:solidFill>
                  <a:schemeClr val="tx1">
                    <a:lumMod val="75000"/>
                    <a:lumOff val="25000"/>
                  </a:schemeClr>
                </a:solidFill>
                <a:effectLst>
                  <a:outerShdw blurRad="63500" dist="63500" dir="2700000" algn="tl" rotWithShape="0">
                    <a:schemeClr val="bg1">
                      <a:lumMod val="75000"/>
                      <a:alpha val="50000"/>
                    </a:schemeClr>
                  </a:outerShdw>
                </a:effectLst>
                <a:latin typeface="+mn-lt"/>
                <a:ea typeface="+mn-ea"/>
                <a:cs typeface="+mn-cs"/>
              </a:defRPr>
            </a:lvl4pPr>
            <a:lvl5pPr marL="1143000" indent="-228600" algn="l" defTabSz="457200" rtl="0" eaLnBrk="1" latinLnBrk="0" hangingPunct="1">
              <a:lnSpc>
                <a:spcPct val="120000"/>
              </a:lnSpc>
              <a:spcBef>
                <a:spcPts val="0"/>
              </a:spcBef>
              <a:buClr>
                <a:schemeClr val="bg1">
                  <a:lumMod val="50000"/>
                </a:schemeClr>
              </a:buClr>
              <a:buSzPct val="90000"/>
              <a:buFont typeface="Arial"/>
              <a:buChar char="•"/>
              <a:defRPr sz="2800" kern="1200" baseline="0">
                <a:solidFill>
                  <a:schemeClr val="tx1">
                    <a:lumMod val="50000"/>
                    <a:lumOff val="50000"/>
                  </a:schemeClr>
                </a:solidFill>
                <a:effectLst>
                  <a:outerShdw blurRad="63500" dist="63500" dir="2700000" algn="tl" rotWithShape="0">
                    <a:schemeClr val="bg1">
                      <a:lumMod val="75000"/>
                      <a:alpha val="50000"/>
                    </a:schemeClr>
                  </a:outerShdw>
                </a:effectLst>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en-GB" sz="1400" dirty="0" smtClean="0"/>
              <a:t>2 phase  line interface</a:t>
            </a:r>
          </a:p>
        </p:txBody>
      </p:sp>
      <p:cxnSp>
        <p:nvCxnSpPr>
          <p:cNvPr id="14" name="Straight Arrow Connector 13"/>
          <p:cNvCxnSpPr/>
          <p:nvPr/>
        </p:nvCxnSpPr>
        <p:spPr>
          <a:xfrm flipV="1">
            <a:off x="2411760" y="1221904"/>
            <a:ext cx="1512168" cy="213533"/>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18" name="Straight Arrow Connector 17"/>
          <p:cNvCxnSpPr>
            <a:stCxn id="9" idx="2"/>
          </p:cNvCxnSpPr>
          <p:nvPr/>
        </p:nvCxnSpPr>
        <p:spPr>
          <a:xfrm>
            <a:off x="790874" y="3212976"/>
            <a:ext cx="684782" cy="864096"/>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35" name="Straight Arrow Connector 34"/>
          <p:cNvCxnSpPr/>
          <p:nvPr/>
        </p:nvCxnSpPr>
        <p:spPr>
          <a:xfrm flipH="1">
            <a:off x="7848363" y="3716463"/>
            <a:ext cx="138460" cy="576633"/>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38" name="Straight Arrow Connector 37"/>
          <p:cNvCxnSpPr>
            <a:stCxn id="11" idx="0"/>
          </p:cNvCxnSpPr>
          <p:nvPr/>
        </p:nvCxnSpPr>
        <p:spPr>
          <a:xfrm flipH="1" flipV="1">
            <a:off x="4681781" y="4293096"/>
            <a:ext cx="677984" cy="1398084"/>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46" name="Straight Arrow Connector 45"/>
          <p:cNvCxnSpPr/>
          <p:nvPr/>
        </p:nvCxnSpPr>
        <p:spPr>
          <a:xfrm flipH="1" flipV="1">
            <a:off x="6372200" y="4725144"/>
            <a:ext cx="792088" cy="825056"/>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49" name="Straight Arrow Connector 48"/>
          <p:cNvCxnSpPr>
            <a:stCxn id="6" idx="1"/>
          </p:cNvCxnSpPr>
          <p:nvPr/>
        </p:nvCxnSpPr>
        <p:spPr>
          <a:xfrm flipH="1">
            <a:off x="4644257" y="2405034"/>
            <a:ext cx="1224136" cy="1420144"/>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52" name="Straight Arrow Connector 51"/>
          <p:cNvCxnSpPr>
            <a:stCxn id="10" idx="3"/>
          </p:cNvCxnSpPr>
          <p:nvPr/>
        </p:nvCxnSpPr>
        <p:spPr>
          <a:xfrm>
            <a:off x="3174951" y="2638153"/>
            <a:ext cx="932259" cy="480362"/>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sp>
        <p:nvSpPr>
          <p:cNvPr id="63" name="Content Placeholder 3"/>
          <p:cNvSpPr txBox="1">
            <a:spLocks/>
          </p:cNvSpPr>
          <p:nvPr/>
        </p:nvSpPr>
        <p:spPr>
          <a:xfrm>
            <a:off x="467544" y="5985284"/>
            <a:ext cx="2952328" cy="252028"/>
          </a:xfrm>
          <a:prstGeom prst="rect">
            <a:avLst/>
          </a:prstGeom>
        </p:spPr>
        <p:txBody>
          <a:bodyPr vert="horz" lIns="91440" tIns="0" rIns="91440" bIns="0" rtlCol="0">
            <a:noAutofit/>
          </a:bodyPr>
          <a:lstStyle>
            <a:lvl1pPr marL="228600" indent="-228600" algn="l" defTabSz="457200" rtl="0" eaLnBrk="1" latinLnBrk="0" hangingPunct="1">
              <a:lnSpc>
                <a:spcPct val="120000"/>
              </a:lnSpc>
              <a:spcBef>
                <a:spcPts val="600"/>
              </a:spcBef>
              <a:buClr>
                <a:srgbClr val="0089B5"/>
              </a:buClr>
              <a:buFont typeface="Arial"/>
              <a:buChar char="•"/>
              <a:defRPr sz="3200" kern="1200">
                <a:solidFill>
                  <a:schemeClr val="tx1">
                    <a:lumMod val="75000"/>
                    <a:lumOff val="25000"/>
                  </a:schemeClr>
                </a:solidFill>
                <a:effectLst>
                  <a:outerShdw blurRad="63500" dist="63500" dir="2700000" algn="tl" rotWithShape="0">
                    <a:schemeClr val="bg1">
                      <a:lumMod val="75000"/>
                      <a:alpha val="50000"/>
                    </a:schemeClr>
                  </a:outerShdw>
                </a:effectLst>
                <a:latin typeface="+mn-lt"/>
                <a:ea typeface="+mn-ea"/>
                <a:cs typeface="+mn-cs"/>
              </a:defRPr>
            </a:lvl1pPr>
            <a:lvl2pPr marL="457200" indent="-228600" algn="l" defTabSz="457200" rtl="0" eaLnBrk="1" latinLnBrk="0" hangingPunct="1">
              <a:lnSpc>
                <a:spcPct val="120000"/>
              </a:lnSpc>
              <a:spcBef>
                <a:spcPts val="400"/>
              </a:spcBef>
              <a:buClr>
                <a:srgbClr val="0089B5"/>
              </a:buClr>
              <a:buSzPct val="95000"/>
              <a:buFont typeface="Arial"/>
              <a:buChar char="•"/>
              <a:defRPr sz="3200" kern="1200" baseline="0">
                <a:solidFill>
                  <a:schemeClr val="tx1">
                    <a:lumMod val="75000"/>
                    <a:lumOff val="25000"/>
                  </a:schemeClr>
                </a:solidFill>
                <a:effectLst>
                  <a:outerShdw blurRad="63500" dist="63500" dir="2700000" algn="tl" rotWithShape="0">
                    <a:schemeClr val="bg1">
                      <a:lumMod val="75000"/>
                      <a:alpha val="50000"/>
                    </a:schemeClr>
                  </a:outerShdw>
                </a:effectLst>
                <a:latin typeface="+mn-lt"/>
                <a:ea typeface="+mn-ea"/>
                <a:cs typeface="+mn-cs"/>
              </a:defRPr>
            </a:lvl2pPr>
            <a:lvl3pPr marL="685800" indent="-228600" algn="l" defTabSz="457200" rtl="0" eaLnBrk="1" latinLnBrk="0" hangingPunct="1">
              <a:lnSpc>
                <a:spcPct val="120000"/>
              </a:lnSpc>
              <a:spcBef>
                <a:spcPts val="200"/>
              </a:spcBef>
              <a:buClr>
                <a:srgbClr val="0089B5"/>
              </a:buClr>
              <a:buSzPct val="90000"/>
              <a:buFont typeface="Arial"/>
              <a:buChar char="•"/>
              <a:defRPr sz="2800" kern="1200" baseline="0">
                <a:solidFill>
                  <a:schemeClr val="tx1">
                    <a:lumMod val="75000"/>
                    <a:lumOff val="25000"/>
                  </a:schemeClr>
                </a:solidFill>
                <a:effectLst>
                  <a:outerShdw blurRad="63500" dist="63500" dir="2700000" algn="tl" rotWithShape="0">
                    <a:schemeClr val="bg1">
                      <a:lumMod val="75000"/>
                      <a:alpha val="50000"/>
                    </a:schemeClr>
                  </a:outerShdw>
                </a:effectLst>
                <a:latin typeface="+mn-lt"/>
                <a:ea typeface="+mn-ea"/>
                <a:cs typeface="+mn-cs"/>
              </a:defRPr>
            </a:lvl3pPr>
            <a:lvl4pPr marL="914400" indent="-228600" algn="l" defTabSz="457200" rtl="0" eaLnBrk="1" latinLnBrk="0" hangingPunct="1">
              <a:lnSpc>
                <a:spcPct val="120000"/>
              </a:lnSpc>
              <a:spcBef>
                <a:spcPts val="200"/>
              </a:spcBef>
              <a:buClr>
                <a:srgbClr val="0089B5"/>
              </a:buClr>
              <a:buSzPct val="90000"/>
              <a:buFont typeface="Arial"/>
              <a:buChar char="•"/>
              <a:defRPr sz="2800" kern="1200" baseline="0">
                <a:solidFill>
                  <a:schemeClr val="tx1">
                    <a:lumMod val="75000"/>
                    <a:lumOff val="25000"/>
                  </a:schemeClr>
                </a:solidFill>
                <a:effectLst>
                  <a:outerShdw blurRad="63500" dist="63500" dir="2700000" algn="tl" rotWithShape="0">
                    <a:schemeClr val="bg1">
                      <a:lumMod val="75000"/>
                      <a:alpha val="50000"/>
                    </a:schemeClr>
                  </a:outerShdw>
                </a:effectLst>
                <a:latin typeface="+mn-lt"/>
                <a:ea typeface="+mn-ea"/>
                <a:cs typeface="+mn-cs"/>
              </a:defRPr>
            </a:lvl4pPr>
            <a:lvl5pPr marL="1143000" indent="-228600" algn="l" defTabSz="457200" rtl="0" eaLnBrk="1" latinLnBrk="0" hangingPunct="1">
              <a:lnSpc>
                <a:spcPct val="120000"/>
              </a:lnSpc>
              <a:spcBef>
                <a:spcPts val="0"/>
              </a:spcBef>
              <a:buClr>
                <a:schemeClr val="bg1">
                  <a:lumMod val="50000"/>
                </a:schemeClr>
              </a:buClr>
              <a:buSzPct val="90000"/>
              <a:buFont typeface="Arial"/>
              <a:buChar char="•"/>
              <a:defRPr sz="2800" kern="1200" baseline="0">
                <a:solidFill>
                  <a:schemeClr val="tx1">
                    <a:lumMod val="50000"/>
                    <a:lumOff val="50000"/>
                  </a:schemeClr>
                </a:solidFill>
                <a:effectLst>
                  <a:outerShdw blurRad="63500" dist="63500" dir="2700000" algn="tl" rotWithShape="0">
                    <a:schemeClr val="bg1">
                      <a:lumMod val="75000"/>
                      <a:alpha val="50000"/>
                    </a:schemeClr>
                  </a:outerShdw>
                </a:effectLst>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en-GB" sz="1400" b="1" dirty="0" smtClean="0"/>
              <a:t>DQW Helium Vessel – Exploded View</a:t>
            </a:r>
            <a:endParaRPr lang="en-GB" sz="1400" b="1" dirty="0" smtClean="0"/>
          </a:p>
        </p:txBody>
      </p:sp>
    </p:spTree>
    <p:extLst>
      <p:ext uri="{BB962C8B-B14F-4D97-AF65-F5344CB8AC3E}">
        <p14:creationId xmlns:p14="http://schemas.microsoft.com/office/powerpoint/2010/main" val="230401040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GB" smtClean="0"/>
              <a:t>Dressed Cavity Engineering Design DQW &amp; RFD</a:t>
            </a:r>
            <a:endParaRPr lang="en-GB"/>
          </a:p>
        </p:txBody>
      </p:sp>
      <p:sp>
        <p:nvSpPr>
          <p:cNvPr id="3" name="Slide Number Placeholder 2"/>
          <p:cNvSpPr>
            <a:spLocks noGrp="1"/>
          </p:cNvSpPr>
          <p:nvPr>
            <p:ph type="sldNum" sz="quarter" idx="12"/>
          </p:nvPr>
        </p:nvSpPr>
        <p:spPr/>
        <p:txBody>
          <a:bodyPr/>
          <a:lstStyle/>
          <a:p>
            <a:fld id="{1FA2211F-BE2A-455E-95A5-7C001F407DF1}" type="slidenum">
              <a:rPr lang="en-GB" smtClean="0"/>
              <a:t>16</a:t>
            </a:fld>
            <a:endParaRPr lang="en-GB"/>
          </a:p>
        </p:txBody>
      </p:sp>
      <p:sp>
        <p:nvSpPr>
          <p:cNvPr id="4" name="Title 3"/>
          <p:cNvSpPr>
            <a:spLocks noGrp="1"/>
          </p:cNvSpPr>
          <p:nvPr>
            <p:ph type="title"/>
          </p:nvPr>
        </p:nvSpPr>
        <p:spPr/>
        <p:txBody>
          <a:bodyPr/>
          <a:lstStyle/>
          <a:p>
            <a:r>
              <a:rPr lang="en-GB" dirty="0" smtClean="0"/>
              <a:t>Reasons for Bolted Helium Vessel</a:t>
            </a:r>
            <a:endParaRPr lang="en-GB" dirty="0"/>
          </a:p>
        </p:txBody>
      </p:sp>
      <p:sp>
        <p:nvSpPr>
          <p:cNvPr id="5" name="Content Placeholder 4"/>
          <p:cNvSpPr>
            <a:spLocks noGrp="1"/>
          </p:cNvSpPr>
          <p:nvPr>
            <p:ph sz="half" idx="1"/>
          </p:nvPr>
        </p:nvSpPr>
        <p:spPr>
          <a:xfrm>
            <a:off x="457199" y="1189038"/>
            <a:ext cx="4762873" cy="5348922"/>
          </a:xfrm>
        </p:spPr>
        <p:txBody>
          <a:bodyPr>
            <a:normAutofit/>
          </a:bodyPr>
          <a:lstStyle/>
          <a:p>
            <a:r>
              <a:rPr lang="en-GB" sz="1800" dirty="0" smtClean="0"/>
              <a:t>Nature of compact crab cavity design requires a stiff helium tank for pressure testing and tuning</a:t>
            </a:r>
            <a:r>
              <a:rPr lang="en-GB" sz="1800" dirty="0" smtClean="0"/>
              <a:t>.</a:t>
            </a:r>
          </a:p>
          <a:p>
            <a:endParaRPr lang="en-GB" sz="1800" dirty="0" smtClean="0"/>
          </a:p>
          <a:p>
            <a:r>
              <a:rPr lang="en-GB" sz="1800" dirty="0" smtClean="0"/>
              <a:t>Thin walled vessel </a:t>
            </a:r>
            <a:r>
              <a:rPr lang="en-GB" sz="1800" dirty="0" smtClean="0"/>
              <a:t>requires </a:t>
            </a:r>
            <a:r>
              <a:rPr lang="en-GB" sz="1800" dirty="0" smtClean="0"/>
              <a:t>large number stiffening ribs</a:t>
            </a:r>
            <a:r>
              <a:rPr lang="en-GB" sz="1800" dirty="0" smtClean="0"/>
              <a:t>.</a:t>
            </a:r>
          </a:p>
          <a:p>
            <a:endParaRPr lang="en-GB" sz="1800" dirty="0" smtClean="0"/>
          </a:p>
          <a:p>
            <a:r>
              <a:rPr lang="en-GB" sz="1800" dirty="0" smtClean="0"/>
              <a:t>Manufacturers advised that thin walled design would result in large weld distortions</a:t>
            </a:r>
            <a:r>
              <a:rPr lang="en-GB" sz="1800" dirty="0" smtClean="0"/>
              <a:t>.</a:t>
            </a:r>
          </a:p>
          <a:p>
            <a:endParaRPr lang="en-GB" sz="1800" dirty="0" smtClean="0"/>
          </a:p>
          <a:p>
            <a:r>
              <a:rPr lang="en-GB" sz="1800" dirty="0" smtClean="0"/>
              <a:t>Weld distortions would be detrimental to cavity, thin walled design deemed too high risk.</a:t>
            </a:r>
          </a:p>
          <a:p>
            <a:endParaRPr lang="en-GB" sz="1800" dirty="0"/>
          </a:p>
        </p:txBody>
      </p:sp>
      <p:pic>
        <p:nvPicPr>
          <p:cNvPr id="10" name="Picture 9"/>
          <p:cNvPicPr>
            <a:picLocks noChangeAspect="1"/>
          </p:cNvPicPr>
          <p:nvPr/>
        </p:nvPicPr>
        <p:blipFill rotWithShape="1">
          <a:blip r:embed="rId3" cstate="print">
            <a:extLst>
              <a:ext uri="{28A0092B-C50C-407E-A947-70E740481C1C}">
                <a14:useLocalDpi xmlns:a14="http://schemas.microsoft.com/office/drawing/2010/main" val="0"/>
              </a:ext>
            </a:extLst>
          </a:blip>
          <a:srcRect l="18959" t="19505" r="18438" b="19653"/>
          <a:stretch/>
        </p:blipFill>
        <p:spPr>
          <a:xfrm>
            <a:off x="4996009" y="4077072"/>
            <a:ext cx="3462139" cy="2379141"/>
          </a:xfrm>
          <a:prstGeom prst="rect">
            <a:avLst/>
          </a:prstGeom>
        </p:spPr>
      </p:pic>
      <p:pic>
        <p:nvPicPr>
          <p:cNvPr id="12" name="Picture 2" descr="G:\Services\MechanicalCAD\Catia\Leuxe\CRAB Cavities\3D views Perso\CRAB Cavity Tuning - 06.jpg"/>
          <p:cNvPicPr>
            <a:picLocks noGrp="1" noChangeAspect="1" noChangeArrowheads="1"/>
          </p:cNvPicPr>
          <p:nvPr>
            <p:ph sz="half" idx="2"/>
          </p:nvPr>
        </p:nvPicPr>
        <p:blipFill rotWithShape="1">
          <a:blip r:embed="rId4" cstate="print">
            <a:extLst>
              <a:ext uri="{BEBA8EAE-BF5A-486C-A8C5-ECC9F3942E4B}">
                <a14:imgProps xmlns:a14="http://schemas.microsoft.com/office/drawing/2010/main">
                  <a14:imgLayer r:embed="rId5">
                    <a14:imgEffect>
                      <a14:backgroundRemoval t="1348" b="91407" l="2096" r="94235"/>
                    </a14:imgEffect>
                  </a14:imgLayer>
                </a14:imgProps>
              </a:ext>
              <a:ext uri="{28A0092B-C50C-407E-A947-70E740481C1C}">
                <a14:useLocalDpi xmlns:a14="http://schemas.microsoft.com/office/drawing/2010/main" val="0"/>
              </a:ext>
            </a:extLst>
          </a:blip>
          <a:srcRect t="1816" b="8094"/>
          <a:stretch/>
        </p:blipFill>
        <p:spPr bwMode="auto">
          <a:xfrm>
            <a:off x="5580112" y="980728"/>
            <a:ext cx="3102099" cy="34772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058903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87441" y="908720"/>
            <a:ext cx="8746913" cy="760208"/>
          </a:xfrm>
          <a:prstGeom prst="rect">
            <a:avLst/>
          </a:prstGeom>
          <a:noFill/>
        </p:spPr>
        <p:txBody>
          <a:bodyPr wrap="square" rtlCol="0">
            <a:spAutoFit/>
          </a:bodyPr>
          <a:lstStyle/>
          <a:p>
            <a:pPr defTabSz="457200">
              <a:lnSpc>
                <a:spcPct val="120000"/>
              </a:lnSpc>
              <a:spcBef>
                <a:spcPts val="600"/>
              </a:spcBef>
              <a:buClr>
                <a:srgbClr val="0089B5"/>
              </a:buClr>
            </a:pPr>
            <a:r>
              <a:rPr lang="en-GB" sz="1600" b="1" dirty="0">
                <a:solidFill>
                  <a:schemeClr val="tx1">
                    <a:lumMod val="75000"/>
                    <a:lumOff val="25000"/>
                  </a:schemeClr>
                </a:solidFill>
                <a:effectLst>
                  <a:outerShdw blurRad="63500" dist="63500" dir="2700000" algn="tl" rotWithShape="0">
                    <a:schemeClr val="bg1">
                      <a:lumMod val="75000"/>
                      <a:alpha val="50000"/>
                    </a:schemeClr>
                  </a:outerShdw>
                </a:effectLst>
              </a:rPr>
              <a:t>Weld </a:t>
            </a:r>
            <a:r>
              <a:rPr lang="en-GB" sz="1600" b="1" dirty="0">
                <a:solidFill>
                  <a:schemeClr val="tx1">
                    <a:lumMod val="75000"/>
                    <a:lumOff val="25000"/>
                  </a:schemeClr>
                </a:solidFill>
                <a:effectLst>
                  <a:outerShdw blurRad="63500" dist="63500" dir="2700000" algn="tl" rotWithShape="0">
                    <a:schemeClr val="bg1">
                      <a:lumMod val="75000"/>
                      <a:alpha val="50000"/>
                    </a:schemeClr>
                  </a:outerShdw>
                </a:effectLst>
              </a:rPr>
              <a:t>t</a:t>
            </a:r>
            <a:r>
              <a:rPr lang="en-GB" sz="1600" b="1" dirty="0">
                <a:solidFill>
                  <a:schemeClr val="tx1">
                    <a:lumMod val="75000"/>
                    <a:lumOff val="25000"/>
                  </a:schemeClr>
                </a:solidFill>
                <a:effectLst>
                  <a:outerShdw blurRad="63500" dist="63500" dir="2700000" algn="tl" rotWithShape="0">
                    <a:schemeClr val="bg1">
                      <a:lumMod val="75000"/>
                      <a:alpha val="50000"/>
                    </a:schemeClr>
                  </a:outerShdw>
                </a:effectLst>
              </a:rPr>
              <a:t>esting of thin  walled design </a:t>
            </a:r>
          </a:p>
          <a:p>
            <a:pPr defTabSz="457200">
              <a:lnSpc>
                <a:spcPct val="120000"/>
              </a:lnSpc>
              <a:spcBef>
                <a:spcPts val="600"/>
              </a:spcBef>
              <a:buClr>
                <a:srgbClr val="0089B5"/>
              </a:buClr>
            </a:pPr>
            <a:r>
              <a:rPr lang="en-GB" sz="1600" dirty="0">
                <a:solidFill>
                  <a:schemeClr val="tx1">
                    <a:lumMod val="75000"/>
                    <a:lumOff val="25000"/>
                  </a:schemeClr>
                </a:solidFill>
                <a:effectLst>
                  <a:outerShdw blurRad="63500" dist="63500" dir="2700000" algn="tl" rotWithShape="0">
                    <a:schemeClr val="bg1">
                      <a:lumMod val="75000"/>
                      <a:alpha val="50000"/>
                    </a:schemeClr>
                  </a:outerShdw>
                </a:effectLst>
              </a:rPr>
              <a:t>Two samples have been welded with the following configuration and different diameters of filler metal</a:t>
            </a:r>
            <a:r>
              <a:rPr lang="en-GB" sz="1600" dirty="0" smtClean="0">
                <a:solidFill>
                  <a:schemeClr val="tx1">
                    <a:lumMod val="75000"/>
                    <a:lumOff val="25000"/>
                  </a:schemeClr>
                </a:solidFill>
                <a:effectLst>
                  <a:outerShdw blurRad="63500" dist="63500" dir="2700000" algn="tl" rotWithShape="0">
                    <a:schemeClr val="bg1">
                      <a:lumMod val="75000"/>
                      <a:alpha val="50000"/>
                    </a:schemeClr>
                  </a:outerShdw>
                </a:effectLst>
              </a:rPr>
              <a:t>:</a:t>
            </a:r>
            <a:endParaRPr lang="en-GB" sz="1600" dirty="0">
              <a:solidFill>
                <a:schemeClr val="tx1">
                  <a:lumMod val="75000"/>
                  <a:lumOff val="25000"/>
                </a:schemeClr>
              </a:solidFill>
              <a:effectLst>
                <a:outerShdw blurRad="63500" dist="63500" dir="2700000" algn="tl" rotWithShape="0">
                  <a:schemeClr val="bg1">
                    <a:lumMod val="75000"/>
                    <a:alpha val="50000"/>
                  </a:schemeClr>
                </a:outerShdw>
              </a:effectLst>
            </a:endParaRPr>
          </a:p>
        </p:txBody>
      </p:sp>
      <p:pic>
        <p:nvPicPr>
          <p:cNvPr id="6" name="Picture 5"/>
          <p:cNvPicPr>
            <a:picLocks noChangeAspect="1"/>
          </p:cNvPicPr>
          <p:nvPr/>
        </p:nvPicPr>
        <p:blipFill rotWithShape="1">
          <a:blip r:embed="rId2"/>
          <a:srcRect t="11417"/>
          <a:stretch/>
        </p:blipFill>
        <p:spPr>
          <a:xfrm>
            <a:off x="251520" y="2136506"/>
            <a:ext cx="5250656" cy="1704800"/>
          </a:xfrm>
          <a:prstGeom prst="rect">
            <a:avLst/>
          </a:prstGeom>
        </p:spPr>
      </p:pic>
      <p:pic>
        <p:nvPicPr>
          <p:cNvPr id="8" name="0 Imagen"/>
          <p:cNvPicPr/>
          <p:nvPr/>
        </p:nvPicPr>
        <p:blipFill rotWithShape="1">
          <a:blip r:embed="rId3" cstate="print">
            <a:extLst>
              <a:ext uri="{28A0092B-C50C-407E-A947-70E740481C1C}">
                <a14:useLocalDpi xmlns:a14="http://schemas.microsoft.com/office/drawing/2010/main" val="0"/>
              </a:ext>
            </a:extLst>
          </a:blip>
          <a:srcRect r="26462" b="7282"/>
          <a:stretch/>
        </p:blipFill>
        <p:spPr bwMode="auto">
          <a:xfrm>
            <a:off x="6445623" y="1746766"/>
            <a:ext cx="2093554" cy="1980608"/>
          </a:xfrm>
          <a:prstGeom prst="rect">
            <a:avLst/>
          </a:prstGeom>
          <a:ln>
            <a:noFill/>
          </a:ln>
          <a:extLst>
            <a:ext uri="{53640926-AAD7-44D8-BBD7-CCE9431645EC}">
              <a14:shadowObscured xmlns:a14="http://schemas.microsoft.com/office/drawing/2010/main"/>
            </a:ext>
          </a:extLst>
        </p:spPr>
      </p:pic>
      <p:sp>
        <p:nvSpPr>
          <p:cNvPr id="7" name="TextBox 6"/>
          <p:cNvSpPr txBox="1"/>
          <p:nvPr/>
        </p:nvSpPr>
        <p:spPr>
          <a:xfrm>
            <a:off x="5652120" y="3769984"/>
            <a:ext cx="3491880" cy="861774"/>
          </a:xfrm>
          <a:prstGeom prst="rect">
            <a:avLst/>
          </a:prstGeom>
          <a:noFill/>
        </p:spPr>
        <p:txBody>
          <a:bodyPr wrap="square" rtlCol="0">
            <a:spAutoFit/>
          </a:bodyPr>
          <a:lstStyle/>
          <a:p>
            <a:pPr algn="ctr"/>
            <a:r>
              <a:rPr lang="en-GB" sz="1600" dirty="0">
                <a:solidFill>
                  <a:schemeClr val="tx1">
                    <a:lumMod val="75000"/>
                    <a:lumOff val="25000"/>
                  </a:schemeClr>
                </a:solidFill>
                <a:effectLst>
                  <a:outerShdw blurRad="63500" dist="63500" dir="2700000" algn="tl" rotWithShape="0">
                    <a:schemeClr val="bg1">
                      <a:lumMod val="75000"/>
                      <a:alpha val="50000"/>
                    </a:schemeClr>
                  </a:outerShdw>
                </a:effectLst>
              </a:rPr>
              <a:t>The dimensional control show some </a:t>
            </a:r>
          </a:p>
          <a:p>
            <a:pPr algn="ctr"/>
            <a:r>
              <a:rPr lang="en-GB" sz="1600" dirty="0">
                <a:solidFill>
                  <a:schemeClr val="tx1">
                    <a:lumMod val="75000"/>
                    <a:lumOff val="25000"/>
                  </a:schemeClr>
                </a:solidFill>
                <a:effectLst>
                  <a:outerShdw blurRad="63500" dist="63500" dir="2700000" algn="tl" rotWithShape="0">
                    <a:schemeClr val="bg1">
                      <a:lumMod val="75000"/>
                      <a:alpha val="50000"/>
                    </a:schemeClr>
                  </a:outerShdw>
                </a:effectLst>
              </a:rPr>
              <a:t>deformations: Angular and longitudinal</a:t>
            </a:r>
          </a:p>
          <a:p>
            <a:pPr algn="ctr"/>
            <a:r>
              <a:rPr lang="en-GB" dirty="0" smtClean="0"/>
              <a:t> </a:t>
            </a:r>
            <a:endParaRPr lang="en-GB" dirty="0"/>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91813" y="4365104"/>
            <a:ext cx="2229474" cy="1851660"/>
          </a:xfrm>
          <a:prstGeom prst="rect">
            <a:avLst/>
          </a:prstGeom>
        </p:spPr>
      </p:pic>
      <p:sp>
        <p:nvSpPr>
          <p:cNvPr id="15" name="TextBox 14"/>
          <p:cNvSpPr txBox="1"/>
          <p:nvPr/>
        </p:nvSpPr>
        <p:spPr>
          <a:xfrm>
            <a:off x="3146001" y="1784164"/>
            <a:ext cx="184731" cy="369332"/>
          </a:xfrm>
          <a:prstGeom prst="rect">
            <a:avLst/>
          </a:prstGeom>
          <a:noFill/>
        </p:spPr>
        <p:txBody>
          <a:bodyPr wrap="none" rtlCol="0">
            <a:spAutoFit/>
          </a:bodyPr>
          <a:lstStyle/>
          <a:p>
            <a:endParaRPr lang="en-GB" dirty="0"/>
          </a:p>
        </p:txBody>
      </p:sp>
      <p:sp>
        <p:nvSpPr>
          <p:cNvPr id="16" name="TextBox 15"/>
          <p:cNvSpPr txBox="1"/>
          <p:nvPr/>
        </p:nvSpPr>
        <p:spPr>
          <a:xfrm>
            <a:off x="1145156" y="6153908"/>
            <a:ext cx="2922788" cy="338554"/>
          </a:xfrm>
          <a:prstGeom prst="rect">
            <a:avLst/>
          </a:prstGeom>
          <a:noFill/>
        </p:spPr>
        <p:txBody>
          <a:bodyPr wrap="none" rtlCol="0">
            <a:spAutoFit/>
          </a:bodyPr>
          <a:lstStyle/>
          <a:p>
            <a:r>
              <a:rPr lang="en-GB" sz="1600" dirty="0">
                <a:solidFill>
                  <a:schemeClr val="tx1">
                    <a:lumMod val="75000"/>
                    <a:lumOff val="25000"/>
                  </a:schemeClr>
                </a:solidFill>
                <a:effectLst>
                  <a:outerShdw blurRad="63500" dist="63500" dir="2700000" algn="tl" rotWithShape="0">
                    <a:schemeClr val="bg1">
                      <a:lumMod val="75000"/>
                      <a:alpha val="50000"/>
                    </a:schemeClr>
                  </a:outerShdw>
                </a:effectLst>
              </a:rPr>
              <a:t>Unsuccessful Metallographic test</a:t>
            </a:r>
          </a:p>
        </p:txBody>
      </p:sp>
      <p:pic>
        <p:nvPicPr>
          <p:cNvPr id="17" name="Picture 16"/>
          <p:cNvPicPr>
            <a:picLocks noChangeAspect="1"/>
          </p:cNvPicPr>
          <p:nvPr/>
        </p:nvPicPr>
        <p:blipFill>
          <a:blip r:embed="rId5"/>
          <a:stretch>
            <a:fillRect/>
          </a:stretch>
        </p:blipFill>
        <p:spPr>
          <a:xfrm>
            <a:off x="6512113" y="4440792"/>
            <a:ext cx="2031206" cy="2052638"/>
          </a:xfrm>
          <a:prstGeom prst="rect">
            <a:avLst/>
          </a:prstGeom>
        </p:spPr>
      </p:pic>
      <p:sp>
        <p:nvSpPr>
          <p:cNvPr id="4" name="TextBox 3"/>
          <p:cNvSpPr txBox="1"/>
          <p:nvPr/>
        </p:nvSpPr>
        <p:spPr>
          <a:xfrm>
            <a:off x="1911393" y="3522494"/>
            <a:ext cx="1483418" cy="338554"/>
          </a:xfrm>
          <a:prstGeom prst="rect">
            <a:avLst/>
          </a:prstGeom>
          <a:noFill/>
        </p:spPr>
        <p:txBody>
          <a:bodyPr wrap="none" rtlCol="0">
            <a:spAutoFit/>
          </a:bodyPr>
          <a:lstStyle/>
          <a:p>
            <a:pPr algn="ctr"/>
            <a:r>
              <a:rPr lang="en-GB" sz="1600" dirty="0">
                <a:solidFill>
                  <a:schemeClr val="tx1">
                    <a:lumMod val="75000"/>
                    <a:lumOff val="25000"/>
                  </a:schemeClr>
                </a:solidFill>
                <a:effectLst>
                  <a:outerShdw blurRad="63500" dist="63500" dir="2700000" algn="tl" rotWithShape="0">
                    <a:schemeClr val="bg1">
                      <a:lumMod val="75000"/>
                      <a:alpha val="50000"/>
                    </a:schemeClr>
                  </a:outerShdw>
                </a:effectLst>
              </a:rPr>
              <a:t>3mm Test </a:t>
            </a:r>
            <a:r>
              <a:rPr lang="en-GB" sz="1600" dirty="0">
                <a:solidFill>
                  <a:schemeClr val="tx1">
                    <a:lumMod val="75000"/>
                    <a:lumOff val="25000"/>
                  </a:schemeClr>
                </a:solidFill>
                <a:effectLst>
                  <a:outerShdw blurRad="63500" dist="63500" dir="2700000" algn="tl" rotWithShape="0">
                    <a:schemeClr val="bg1">
                      <a:lumMod val="75000"/>
                      <a:alpha val="50000"/>
                    </a:schemeClr>
                  </a:outerShdw>
                </a:effectLst>
              </a:rPr>
              <a:t>Piece</a:t>
            </a:r>
          </a:p>
        </p:txBody>
      </p:sp>
      <p:sp>
        <p:nvSpPr>
          <p:cNvPr id="14" name="Title 3"/>
          <p:cNvSpPr txBox="1">
            <a:spLocks/>
          </p:cNvSpPr>
          <p:nvPr/>
        </p:nvSpPr>
        <p:spPr>
          <a:xfrm>
            <a:off x="457200" y="274638"/>
            <a:ext cx="8229600" cy="914400"/>
          </a:xfrm>
          <a:prstGeom prst="rect">
            <a:avLst/>
          </a:prstGeom>
        </p:spPr>
        <p:txBody>
          <a:bodyPr/>
          <a:lstStyle>
            <a:lvl1pPr algn="l" defTabSz="457200" rtl="0" eaLnBrk="1" latinLnBrk="0" hangingPunct="1">
              <a:spcBef>
                <a:spcPct val="0"/>
              </a:spcBef>
              <a:buNone/>
              <a:defRPr sz="4000" kern="1200" baseline="0">
                <a:solidFill>
                  <a:schemeClr val="tx1">
                    <a:lumMod val="75000"/>
                    <a:lumOff val="25000"/>
                  </a:schemeClr>
                </a:solidFill>
                <a:effectLst>
                  <a:outerShdw blurRad="63500" dist="63500" dir="2700000" algn="tl" rotWithShape="0">
                    <a:schemeClr val="bg1">
                      <a:lumMod val="75000"/>
                      <a:alpha val="50000"/>
                    </a:schemeClr>
                  </a:outerShdw>
                </a:effectLst>
                <a:latin typeface="+mj-lt"/>
                <a:ea typeface="+mj-ea"/>
                <a:cs typeface="+mj-cs"/>
              </a:defRPr>
            </a:lvl1pPr>
          </a:lstStyle>
          <a:p>
            <a:r>
              <a:rPr lang="en-GB" dirty="0" smtClean="0"/>
              <a:t>Reasons for Bolted Helium Vessel</a:t>
            </a:r>
            <a:endParaRPr lang="en-GB" dirty="0"/>
          </a:p>
        </p:txBody>
      </p:sp>
      <p:sp>
        <p:nvSpPr>
          <p:cNvPr id="2" name="Footer Placeholder 1"/>
          <p:cNvSpPr>
            <a:spLocks noGrp="1"/>
          </p:cNvSpPr>
          <p:nvPr>
            <p:ph type="ftr" sz="quarter" idx="11"/>
          </p:nvPr>
        </p:nvSpPr>
        <p:spPr/>
        <p:txBody>
          <a:bodyPr/>
          <a:lstStyle/>
          <a:p>
            <a:r>
              <a:rPr lang="en-GB" smtClean="0"/>
              <a:t>Dressed Cavity Engineering Design DQW &amp; RFD</a:t>
            </a:r>
            <a:endParaRPr lang="en-GB"/>
          </a:p>
        </p:txBody>
      </p:sp>
      <p:sp>
        <p:nvSpPr>
          <p:cNvPr id="3" name="Slide Number Placeholder 2"/>
          <p:cNvSpPr>
            <a:spLocks noGrp="1"/>
          </p:cNvSpPr>
          <p:nvPr>
            <p:ph type="sldNum" sz="quarter" idx="12"/>
          </p:nvPr>
        </p:nvSpPr>
        <p:spPr/>
        <p:txBody>
          <a:bodyPr/>
          <a:lstStyle/>
          <a:p>
            <a:fld id="{1FA2211F-BE2A-455E-95A5-7C001F407DF1}" type="slidenum">
              <a:rPr lang="en-GB" smtClean="0"/>
              <a:t>17</a:t>
            </a:fld>
            <a:endParaRPr lang="en-GB"/>
          </a:p>
        </p:txBody>
      </p:sp>
    </p:spTree>
    <p:extLst>
      <p:ext uri="{BB962C8B-B14F-4D97-AF65-F5344CB8AC3E}">
        <p14:creationId xmlns:p14="http://schemas.microsoft.com/office/powerpoint/2010/main" val="210623296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l="23999" t="17473" r="14900" b="14362"/>
          <a:stretch/>
        </p:blipFill>
        <p:spPr>
          <a:xfrm>
            <a:off x="4025158" y="2492896"/>
            <a:ext cx="5118842" cy="4038105"/>
          </a:xfrm>
          <a:prstGeom prst="rect">
            <a:avLst/>
          </a:prstGeom>
        </p:spPr>
      </p:pic>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l="26559" t="14576" r="24241" b="16160"/>
          <a:stretch/>
        </p:blipFill>
        <p:spPr>
          <a:xfrm>
            <a:off x="110539" y="1052736"/>
            <a:ext cx="3777272" cy="3760102"/>
          </a:xfrm>
          <a:prstGeom prst="rect">
            <a:avLst/>
          </a:prstGeom>
        </p:spPr>
      </p:pic>
      <p:sp>
        <p:nvSpPr>
          <p:cNvPr id="2" name="Footer Placeholder 1"/>
          <p:cNvSpPr>
            <a:spLocks noGrp="1"/>
          </p:cNvSpPr>
          <p:nvPr>
            <p:ph type="ftr" sz="quarter" idx="11"/>
          </p:nvPr>
        </p:nvSpPr>
        <p:spPr/>
        <p:txBody>
          <a:bodyPr/>
          <a:lstStyle/>
          <a:p>
            <a:r>
              <a:rPr lang="en-GB" smtClean="0"/>
              <a:t>Dressed Cavity Engineering Design DQW &amp; RFD</a:t>
            </a:r>
            <a:endParaRPr lang="en-GB"/>
          </a:p>
        </p:txBody>
      </p:sp>
      <p:sp>
        <p:nvSpPr>
          <p:cNvPr id="3" name="Slide Number Placeholder 2"/>
          <p:cNvSpPr>
            <a:spLocks noGrp="1"/>
          </p:cNvSpPr>
          <p:nvPr>
            <p:ph type="sldNum" sz="quarter" idx="12"/>
          </p:nvPr>
        </p:nvSpPr>
        <p:spPr/>
        <p:txBody>
          <a:bodyPr/>
          <a:lstStyle/>
          <a:p>
            <a:fld id="{1FA2211F-BE2A-455E-95A5-7C001F407DF1}" type="slidenum">
              <a:rPr lang="en-GB" smtClean="0"/>
              <a:t>18</a:t>
            </a:fld>
            <a:endParaRPr lang="en-GB"/>
          </a:p>
        </p:txBody>
      </p:sp>
      <p:sp>
        <p:nvSpPr>
          <p:cNvPr id="4" name="Title 3"/>
          <p:cNvSpPr>
            <a:spLocks noGrp="1"/>
          </p:cNvSpPr>
          <p:nvPr>
            <p:ph type="title"/>
          </p:nvPr>
        </p:nvSpPr>
        <p:spPr/>
        <p:txBody>
          <a:bodyPr/>
          <a:lstStyle/>
          <a:p>
            <a:r>
              <a:rPr lang="en-GB" dirty="0"/>
              <a:t>Double Quarter Wave Helium Vessel</a:t>
            </a:r>
            <a:endParaRPr lang="en-GB" dirty="0"/>
          </a:p>
        </p:txBody>
      </p:sp>
      <p:sp>
        <p:nvSpPr>
          <p:cNvPr id="20" name="Content Placeholder 3"/>
          <p:cNvSpPr txBox="1">
            <a:spLocks/>
          </p:cNvSpPr>
          <p:nvPr/>
        </p:nvSpPr>
        <p:spPr>
          <a:xfrm>
            <a:off x="6435689" y="1441241"/>
            <a:ext cx="944623" cy="234314"/>
          </a:xfrm>
          <a:prstGeom prst="rect">
            <a:avLst/>
          </a:prstGeom>
        </p:spPr>
        <p:txBody>
          <a:bodyPr vert="horz" lIns="91440" tIns="0" rIns="91440" bIns="0" rtlCol="0">
            <a:noAutofit/>
          </a:bodyPr>
          <a:lstStyle>
            <a:lvl1pPr marL="228600" indent="-228600" algn="l" defTabSz="457200" rtl="0" eaLnBrk="1" latinLnBrk="0" hangingPunct="1">
              <a:lnSpc>
                <a:spcPct val="120000"/>
              </a:lnSpc>
              <a:spcBef>
                <a:spcPts val="600"/>
              </a:spcBef>
              <a:buClr>
                <a:srgbClr val="0089B5"/>
              </a:buClr>
              <a:buFont typeface="Arial"/>
              <a:buChar char="•"/>
              <a:defRPr sz="3200" kern="1200">
                <a:solidFill>
                  <a:schemeClr val="tx1">
                    <a:lumMod val="75000"/>
                    <a:lumOff val="25000"/>
                  </a:schemeClr>
                </a:solidFill>
                <a:effectLst>
                  <a:outerShdw blurRad="63500" dist="63500" dir="2700000" algn="tl" rotWithShape="0">
                    <a:schemeClr val="bg1">
                      <a:lumMod val="75000"/>
                      <a:alpha val="50000"/>
                    </a:schemeClr>
                  </a:outerShdw>
                </a:effectLst>
                <a:latin typeface="+mn-lt"/>
                <a:ea typeface="+mn-ea"/>
                <a:cs typeface="+mn-cs"/>
              </a:defRPr>
            </a:lvl1pPr>
            <a:lvl2pPr marL="457200" indent="-228600" algn="l" defTabSz="457200" rtl="0" eaLnBrk="1" latinLnBrk="0" hangingPunct="1">
              <a:lnSpc>
                <a:spcPct val="120000"/>
              </a:lnSpc>
              <a:spcBef>
                <a:spcPts val="400"/>
              </a:spcBef>
              <a:buClr>
                <a:srgbClr val="0089B5"/>
              </a:buClr>
              <a:buSzPct val="95000"/>
              <a:buFont typeface="Arial"/>
              <a:buChar char="•"/>
              <a:defRPr sz="3200" kern="1200" baseline="0">
                <a:solidFill>
                  <a:schemeClr val="tx1">
                    <a:lumMod val="75000"/>
                    <a:lumOff val="25000"/>
                  </a:schemeClr>
                </a:solidFill>
                <a:effectLst>
                  <a:outerShdw blurRad="63500" dist="63500" dir="2700000" algn="tl" rotWithShape="0">
                    <a:schemeClr val="bg1">
                      <a:lumMod val="75000"/>
                      <a:alpha val="50000"/>
                    </a:schemeClr>
                  </a:outerShdw>
                </a:effectLst>
                <a:latin typeface="+mn-lt"/>
                <a:ea typeface="+mn-ea"/>
                <a:cs typeface="+mn-cs"/>
              </a:defRPr>
            </a:lvl2pPr>
            <a:lvl3pPr marL="685800" indent="-228600" algn="l" defTabSz="457200" rtl="0" eaLnBrk="1" latinLnBrk="0" hangingPunct="1">
              <a:lnSpc>
                <a:spcPct val="120000"/>
              </a:lnSpc>
              <a:spcBef>
                <a:spcPts val="200"/>
              </a:spcBef>
              <a:buClr>
                <a:srgbClr val="0089B5"/>
              </a:buClr>
              <a:buSzPct val="90000"/>
              <a:buFont typeface="Arial"/>
              <a:buChar char="•"/>
              <a:defRPr sz="2800" kern="1200" baseline="0">
                <a:solidFill>
                  <a:schemeClr val="tx1">
                    <a:lumMod val="75000"/>
                    <a:lumOff val="25000"/>
                  </a:schemeClr>
                </a:solidFill>
                <a:effectLst>
                  <a:outerShdw blurRad="63500" dist="63500" dir="2700000" algn="tl" rotWithShape="0">
                    <a:schemeClr val="bg1">
                      <a:lumMod val="75000"/>
                      <a:alpha val="50000"/>
                    </a:schemeClr>
                  </a:outerShdw>
                </a:effectLst>
                <a:latin typeface="+mn-lt"/>
                <a:ea typeface="+mn-ea"/>
                <a:cs typeface="+mn-cs"/>
              </a:defRPr>
            </a:lvl3pPr>
            <a:lvl4pPr marL="914400" indent="-228600" algn="l" defTabSz="457200" rtl="0" eaLnBrk="1" latinLnBrk="0" hangingPunct="1">
              <a:lnSpc>
                <a:spcPct val="120000"/>
              </a:lnSpc>
              <a:spcBef>
                <a:spcPts val="200"/>
              </a:spcBef>
              <a:buClr>
                <a:srgbClr val="0089B5"/>
              </a:buClr>
              <a:buSzPct val="90000"/>
              <a:buFont typeface="Arial"/>
              <a:buChar char="•"/>
              <a:defRPr sz="2800" kern="1200" baseline="0">
                <a:solidFill>
                  <a:schemeClr val="tx1">
                    <a:lumMod val="75000"/>
                    <a:lumOff val="25000"/>
                  </a:schemeClr>
                </a:solidFill>
                <a:effectLst>
                  <a:outerShdw blurRad="63500" dist="63500" dir="2700000" algn="tl" rotWithShape="0">
                    <a:schemeClr val="bg1">
                      <a:lumMod val="75000"/>
                      <a:alpha val="50000"/>
                    </a:schemeClr>
                  </a:outerShdw>
                </a:effectLst>
                <a:latin typeface="+mn-lt"/>
                <a:ea typeface="+mn-ea"/>
                <a:cs typeface="+mn-cs"/>
              </a:defRPr>
            </a:lvl4pPr>
            <a:lvl5pPr marL="1143000" indent="-228600" algn="l" defTabSz="457200" rtl="0" eaLnBrk="1" latinLnBrk="0" hangingPunct="1">
              <a:lnSpc>
                <a:spcPct val="120000"/>
              </a:lnSpc>
              <a:spcBef>
                <a:spcPts val="0"/>
              </a:spcBef>
              <a:buClr>
                <a:schemeClr val="bg1">
                  <a:lumMod val="50000"/>
                </a:schemeClr>
              </a:buClr>
              <a:buSzPct val="90000"/>
              <a:buFont typeface="Arial"/>
              <a:buChar char="•"/>
              <a:defRPr sz="2800" kern="1200" baseline="0">
                <a:solidFill>
                  <a:schemeClr val="tx1">
                    <a:lumMod val="50000"/>
                    <a:lumOff val="50000"/>
                  </a:schemeClr>
                </a:solidFill>
                <a:effectLst>
                  <a:outerShdw blurRad="63500" dist="63500" dir="2700000" algn="tl" rotWithShape="0">
                    <a:schemeClr val="bg1">
                      <a:lumMod val="75000"/>
                      <a:alpha val="50000"/>
                    </a:schemeClr>
                  </a:outerShdw>
                </a:effectLst>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en-GB" sz="1400" dirty="0" smtClean="0"/>
              <a:t>Thin Caps</a:t>
            </a:r>
            <a:endParaRPr lang="en-GB" sz="1400" dirty="0" smtClean="0"/>
          </a:p>
        </p:txBody>
      </p:sp>
      <p:sp>
        <p:nvSpPr>
          <p:cNvPr id="21" name="Content Placeholder 3"/>
          <p:cNvSpPr txBox="1">
            <a:spLocks/>
          </p:cNvSpPr>
          <p:nvPr/>
        </p:nvSpPr>
        <p:spPr>
          <a:xfrm>
            <a:off x="2195736" y="5514332"/>
            <a:ext cx="1049153" cy="478904"/>
          </a:xfrm>
          <a:prstGeom prst="rect">
            <a:avLst/>
          </a:prstGeom>
        </p:spPr>
        <p:txBody>
          <a:bodyPr vert="horz" lIns="91440" tIns="0" rIns="91440" bIns="0" rtlCol="0">
            <a:noAutofit/>
          </a:bodyPr>
          <a:lstStyle>
            <a:lvl1pPr marL="228600" indent="-228600" algn="l" defTabSz="457200" rtl="0" eaLnBrk="1" latinLnBrk="0" hangingPunct="1">
              <a:lnSpc>
                <a:spcPct val="120000"/>
              </a:lnSpc>
              <a:spcBef>
                <a:spcPts val="600"/>
              </a:spcBef>
              <a:buClr>
                <a:srgbClr val="0089B5"/>
              </a:buClr>
              <a:buFont typeface="Arial"/>
              <a:buChar char="•"/>
              <a:defRPr sz="3200" kern="1200">
                <a:solidFill>
                  <a:schemeClr val="tx1">
                    <a:lumMod val="75000"/>
                    <a:lumOff val="25000"/>
                  </a:schemeClr>
                </a:solidFill>
                <a:effectLst>
                  <a:outerShdw blurRad="63500" dist="63500" dir="2700000" algn="tl" rotWithShape="0">
                    <a:schemeClr val="bg1">
                      <a:lumMod val="75000"/>
                      <a:alpha val="50000"/>
                    </a:schemeClr>
                  </a:outerShdw>
                </a:effectLst>
                <a:latin typeface="+mn-lt"/>
                <a:ea typeface="+mn-ea"/>
                <a:cs typeface="+mn-cs"/>
              </a:defRPr>
            </a:lvl1pPr>
            <a:lvl2pPr marL="457200" indent="-228600" algn="l" defTabSz="457200" rtl="0" eaLnBrk="1" latinLnBrk="0" hangingPunct="1">
              <a:lnSpc>
                <a:spcPct val="120000"/>
              </a:lnSpc>
              <a:spcBef>
                <a:spcPts val="400"/>
              </a:spcBef>
              <a:buClr>
                <a:srgbClr val="0089B5"/>
              </a:buClr>
              <a:buSzPct val="95000"/>
              <a:buFont typeface="Arial"/>
              <a:buChar char="•"/>
              <a:defRPr sz="3200" kern="1200" baseline="0">
                <a:solidFill>
                  <a:schemeClr val="tx1">
                    <a:lumMod val="75000"/>
                    <a:lumOff val="25000"/>
                  </a:schemeClr>
                </a:solidFill>
                <a:effectLst>
                  <a:outerShdw blurRad="63500" dist="63500" dir="2700000" algn="tl" rotWithShape="0">
                    <a:schemeClr val="bg1">
                      <a:lumMod val="75000"/>
                      <a:alpha val="50000"/>
                    </a:schemeClr>
                  </a:outerShdw>
                </a:effectLst>
                <a:latin typeface="+mn-lt"/>
                <a:ea typeface="+mn-ea"/>
                <a:cs typeface="+mn-cs"/>
              </a:defRPr>
            </a:lvl2pPr>
            <a:lvl3pPr marL="685800" indent="-228600" algn="l" defTabSz="457200" rtl="0" eaLnBrk="1" latinLnBrk="0" hangingPunct="1">
              <a:lnSpc>
                <a:spcPct val="120000"/>
              </a:lnSpc>
              <a:spcBef>
                <a:spcPts val="200"/>
              </a:spcBef>
              <a:buClr>
                <a:srgbClr val="0089B5"/>
              </a:buClr>
              <a:buSzPct val="90000"/>
              <a:buFont typeface="Arial"/>
              <a:buChar char="•"/>
              <a:defRPr sz="2800" kern="1200" baseline="0">
                <a:solidFill>
                  <a:schemeClr val="tx1">
                    <a:lumMod val="75000"/>
                    <a:lumOff val="25000"/>
                  </a:schemeClr>
                </a:solidFill>
                <a:effectLst>
                  <a:outerShdw blurRad="63500" dist="63500" dir="2700000" algn="tl" rotWithShape="0">
                    <a:schemeClr val="bg1">
                      <a:lumMod val="75000"/>
                      <a:alpha val="50000"/>
                    </a:schemeClr>
                  </a:outerShdw>
                </a:effectLst>
                <a:latin typeface="+mn-lt"/>
                <a:ea typeface="+mn-ea"/>
                <a:cs typeface="+mn-cs"/>
              </a:defRPr>
            </a:lvl3pPr>
            <a:lvl4pPr marL="914400" indent="-228600" algn="l" defTabSz="457200" rtl="0" eaLnBrk="1" latinLnBrk="0" hangingPunct="1">
              <a:lnSpc>
                <a:spcPct val="120000"/>
              </a:lnSpc>
              <a:spcBef>
                <a:spcPts val="200"/>
              </a:spcBef>
              <a:buClr>
                <a:srgbClr val="0089B5"/>
              </a:buClr>
              <a:buSzPct val="90000"/>
              <a:buFont typeface="Arial"/>
              <a:buChar char="•"/>
              <a:defRPr sz="2800" kern="1200" baseline="0">
                <a:solidFill>
                  <a:schemeClr val="tx1">
                    <a:lumMod val="75000"/>
                    <a:lumOff val="25000"/>
                  </a:schemeClr>
                </a:solidFill>
                <a:effectLst>
                  <a:outerShdw blurRad="63500" dist="63500" dir="2700000" algn="tl" rotWithShape="0">
                    <a:schemeClr val="bg1">
                      <a:lumMod val="75000"/>
                      <a:alpha val="50000"/>
                    </a:schemeClr>
                  </a:outerShdw>
                </a:effectLst>
                <a:latin typeface="+mn-lt"/>
                <a:ea typeface="+mn-ea"/>
                <a:cs typeface="+mn-cs"/>
              </a:defRPr>
            </a:lvl4pPr>
            <a:lvl5pPr marL="1143000" indent="-228600" algn="l" defTabSz="457200" rtl="0" eaLnBrk="1" latinLnBrk="0" hangingPunct="1">
              <a:lnSpc>
                <a:spcPct val="120000"/>
              </a:lnSpc>
              <a:spcBef>
                <a:spcPts val="0"/>
              </a:spcBef>
              <a:buClr>
                <a:schemeClr val="bg1">
                  <a:lumMod val="50000"/>
                </a:schemeClr>
              </a:buClr>
              <a:buSzPct val="90000"/>
              <a:buFont typeface="Arial"/>
              <a:buChar char="•"/>
              <a:defRPr sz="2800" kern="1200" baseline="0">
                <a:solidFill>
                  <a:schemeClr val="tx1">
                    <a:lumMod val="50000"/>
                    <a:lumOff val="50000"/>
                  </a:schemeClr>
                </a:solidFill>
                <a:effectLst>
                  <a:outerShdw blurRad="63500" dist="63500" dir="2700000" algn="tl" rotWithShape="0">
                    <a:schemeClr val="bg1">
                      <a:lumMod val="75000"/>
                      <a:alpha val="50000"/>
                    </a:schemeClr>
                  </a:outerShdw>
                </a:effectLst>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en-GB" sz="1400" dirty="0" smtClean="0"/>
              <a:t>Split Ring Connection</a:t>
            </a:r>
            <a:endParaRPr lang="en-GB" sz="1400" dirty="0" smtClean="0"/>
          </a:p>
        </p:txBody>
      </p:sp>
      <p:grpSp>
        <p:nvGrpSpPr>
          <p:cNvPr id="22" name="Group 21"/>
          <p:cNvGrpSpPr/>
          <p:nvPr/>
        </p:nvGrpSpPr>
        <p:grpSpPr>
          <a:xfrm>
            <a:off x="971600" y="1430599"/>
            <a:ext cx="648071" cy="244956"/>
            <a:chOff x="3521840" y="1287546"/>
            <a:chExt cx="648071" cy="244956"/>
          </a:xfrm>
        </p:grpSpPr>
        <p:sp>
          <p:nvSpPr>
            <p:cNvPr id="23" name="Content Placeholder 3"/>
            <p:cNvSpPr txBox="1">
              <a:spLocks/>
            </p:cNvSpPr>
            <p:nvPr/>
          </p:nvSpPr>
          <p:spPr>
            <a:xfrm>
              <a:off x="3521840" y="1287546"/>
              <a:ext cx="648071" cy="239452"/>
            </a:xfrm>
            <a:prstGeom prst="rect">
              <a:avLst/>
            </a:prstGeom>
          </p:spPr>
          <p:txBody>
            <a:bodyPr vert="horz" lIns="91440" tIns="0" rIns="91440" bIns="0" rtlCol="0">
              <a:noAutofit/>
            </a:bodyPr>
            <a:lstStyle>
              <a:lvl1pPr marL="228600" indent="-228600" algn="l" defTabSz="457200" rtl="0" eaLnBrk="1" latinLnBrk="0" hangingPunct="1">
                <a:lnSpc>
                  <a:spcPct val="120000"/>
                </a:lnSpc>
                <a:spcBef>
                  <a:spcPts val="600"/>
                </a:spcBef>
                <a:buClr>
                  <a:srgbClr val="0089B5"/>
                </a:buClr>
                <a:buFont typeface="Arial"/>
                <a:buChar char="•"/>
                <a:defRPr sz="3200" kern="1200">
                  <a:solidFill>
                    <a:schemeClr val="tx1">
                      <a:lumMod val="75000"/>
                      <a:lumOff val="25000"/>
                    </a:schemeClr>
                  </a:solidFill>
                  <a:effectLst>
                    <a:outerShdw blurRad="63500" dist="63500" dir="2700000" algn="tl" rotWithShape="0">
                      <a:schemeClr val="bg1">
                        <a:lumMod val="75000"/>
                        <a:alpha val="50000"/>
                      </a:schemeClr>
                    </a:outerShdw>
                  </a:effectLst>
                  <a:latin typeface="+mn-lt"/>
                  <a:ea typeface="+mn-ea"/>
                  <a:cs typeface="+mn-cs"/>
                </a:defRPr>
              </a:lvl1pPr>
              <a:lvl2pPr marL="457200" indent="-228600" algn="l" defTabSz="457200" rtl="0" eaLnBrk="1" latinLnBrk="0" hangingPunct="1">
                <a:lnSpc>
                  <a:spcPct val="120000"/>
                </a:lnSpc>
                <a:spcBef>
                  <a:spcPts val="400"/>
                </a:spcBef>
                <a:buClr>
                  <a:srgbClr val="0089B5"/>
                </a:buClr>
                <a:buSzPct val="95000"/>
                <a:buFont typeface="Arial"/>
                <a:buChar char="•"/>
                <a:defRPr sz="3200" kern="1200" baseline="0">
                  <a:solidFill>
                    <a:schemeClr val="tx1">
                      <a:lumMod val="75000"/>
                      <a:lumOff val="25000"/>
                    </a:schemeClr>
                  </a:solidFill>
                  <a:effectLst>
                    <a:outerShdw blurRad="63500" dist="63500" dir="2700000" algn="tl" rotWithShape="0">
                      <a:schemeClr val="bg1">
                        <a:lumMod val="75000"/>
                        <a:alpha val="50000"/>
                      </a:schemeClr>
                    </a:outerShdw>
                  </a:effectLst>
                  <a:latin typeface="+mn-lt"/>
                  <a:ea typeface="+mn-ea"/>
                  <a:cs typeface="+mn-cs"/>
                </a:defRPr>
              </a:lvl2pPr>
              <a:lvl3pPr marL="685800" indent="-228600" algn="l" defTabSz="457200" rtl="0" eaLnBrk="1" latinLnBrk="0" hangingPunct="1">
                <a:lnSpc>
                  <a:spcPct val="120000"/>
                </a:lnSpc>
                <a:spcBef>
                  <a:spcPts val="200"/>
                </a:spcBef>
                <a:buClr>
                  <a:srgbClr val="0089B5"/>
                </a:buClr>
                <a:buSzPct val="90000"/>
                <a:buFont typeface="Arial"/>
                <a:buChar char="•"/>
                <a:defRPr sz="2800" kern="1200" baseline="0">
                  <a:solidFill>
                    <a:schemeClr val="tx1">
                      <a:lumMod val="75000"/>
                      <a:lumOff val="25000"/>
                    </a:schemeClr>
                  </a:solidFill>
                  <a:effectLst>
                    <a:outerShdw blurRad="63500" dist="63500" dir="2700000" algn="tl" rotWithShape="0">
                      <a:schemeClr val="bg1">
                        <a:lumMod val="75000"/>
                        <a:alpha val="50000"/>
                      </a:schemeClr>
                    </a:outerShdw>
                  </a:effectLst>
                  <a:latin typeface="+mn-lt"/>
                  <a:ea typeface="+mn-ea"/>
                  <a:cs typeface="+mn-cs"/>
                </a:defRPr>
              </a:lvl3pPr>
              <a:lvl4pPr marL="914400" indent="-228600" algn="l" defTabSz="457200" rtl="0" eaLnBrk="1" latinLnBrk="0" hangingPunct="1">
                <a:lnSpc>
                  <a:spcPct val="120000"/>
                </a:lnSpc>
                <a:spcBef>
                  <a:spcPts val="200"/>
                </a:spcBef>
                <a:buClr>
                  <a:srgbClr val="0089B5"/>
                </a:buClr>
                <a:buSzPct val="90000"/>
                <a:buFont typeface="Arial"/>
                <a:buChar char="•"/>
                <a:defRPr sz="2800" kern="1200" baseline="0">
                  <a:solidFill>
                    <a:schemeClr val="tx1">
                      <a:lumMod val="75000"/>
                      <a:lumOff val="25000"/>
                    </a:schemeClr>
                  </a:solidFill>
                  <a:effectLst>
                    <a:outerShdw blurRad="63500" dist="63500" dir="2700000" algn="tl" rotWithShape="0">
                      <a:schemeClr val="bg1">
                        <a:lumMod val="75000"/>
                        <a:alpha val="50000"/>
                      </a:schemeClr>
                    </a:outerShdw>
                  </a:effectLst>
                  <a:latin typeface="+mn-lt"/>
                  <a:ea typeface="+mn-ea"/>
                  <a:cs typeface="+mn-cs"/>
                </a:defRPr>
              </a:lvl4pPr>
              <a:lvl5pPr marL="1143000" indent="-228600" algn="l" defTabSz="457200" rtl="0" eaLnBrk="1" latinLnBrk="0" hangingPunct="1">
                <a:lnSpc>
                  <a:spcPct val="120000"/>
                </a:lnSpc>
                <a:spcBef>
                  <a:spcPts val="0"/>
                </a:spcBef>
                <a:buClr>
                  <a:schemeClr val="bg1">
                    <a:lumMod val="50000"/>
                  </a:schemeClr>
                </a:buClr>
                <a:buSzPct val="90000"/>
                <a:buFont typeface="Arial"/>
                <a:buChar char="•"/>
                <a:defRPr sz="2800" kern="1200" baseline="0">
                  <a:solidFill>
                    <a:schemeClr val="tx1">
                      <a:lumMod val="50000"/>
                      <a:lumOff val="50000"/>
                    </a:schemeClr>
                  </a:solidFill>
                  <a:effectLst>
                    <a:outerShdw blurRad="63500" dist="63500" dir="2700000" algn="tl" rotWithShape="0">
                      <a:schemeClr val="bg1">
                        <a:lumMod val="75000"/>
                        <a:alpha val="50000"/>
                      </a:schemeClr>
                    </a:outerShdw>
                  </a:effectLst>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en-GB" sz="1400" dirty="0" smtClean="0">
                  <a:solidFill>
                    <a:srgbClr val="C00000"/>
                  </a:solidFill>
                </a:rPr>
                <a:t>30mm</a:t>
              </a:r>
              <a:endParaRPr lang="en-GB" sz="1400" dirty="0" smtClean="0">
                <a:solidFill>
                  <a:srgbClr val="C00000"/>
                </a:solidFill>
              </a:endParaRPr>
            </a:p>
          </p:txBody>
        </p:sp>
        <p:cxnSp>
          <p:nvCxnSpPr>
            <p:cNvPr id="24" name="Straight Arrow Connector 23"/>
            <p:cNvCxnSpPr/>
            <p:nvPr/>
          </p:nvCxnSpPr>
          <p:spPr>
            <a:xfrm>
              <a:off x="3563775" y="1293050"/>
              <a:ext cx="0" cy="239452"/>
            </a:xfrm>
            <a:prstGeom prst="straightConnector1">
              <a:avLst/>
            </a:prstGeom>
            <a:ln>
              <a:headEnd type="triangle"/>
              <a:tailEnd type="triangle"/>
            </a:ln>
          </p:spPr>
          <p:style>
            <a:lnRef idx="2">
              <a:schemeClr val="accent2"/>
            </a:lnRef>
            <a:fillRef idx="0">
              <a:schemeClr val="accent2"/>
            </a:fillRef>
            <a:effectRef idx="1">
              <a:schemeClr val="accent2"/>
            </a:effectRef>
            <a:fontRef idx="minor">
              <a:schemeClr val="tx1"/>
            </a:fontRef>
          </p:style>
        </p:cxnSp>
      </p:grpSp>
      <p:grpSp>
        <p:nvGrpSpPr>
          <p:cNvPr id="25" name="Group 24"/>
          <p:cNvGrpSpPr/>
          <p:nvPr/>
        </p:nvGrpSpPr>
        <p:grpSpPr>
          <a:xfrm>
            <a:off x="971599" y="4146613"/>
            <a:ext cx="648071" cy="278247"/>
            <a:chOff x="3491881" y="3362932"/>
            <a:chExt cx="648071" cy="278247"/>
          </a:xfrm>
        </p:grpSpPr>
        <p:sp>
          <p:nvSpPr>
            <p:cNvPr id="26" name="Content Placeholder 3"/>
            <p:cNvSpPr txBox="1">
              <a:spLocks/>
            </p:cNvSpPr>
            <p:nvPr/>
          </p:nvSpPr>
          <p:spPr>
            <a:xfrm>
              <a:off x="3491881" y="3362932"/>
              <a:ext cx="648071" cy="239452"/>
            </a:xfrm>
            <a:prstGeom prst="rect">
              <a:avLst/>
            </a:prstGeom>
          </p:spPr>
          <p:txBody>
            <a:bodyPr vert="horz" lIns="91440" tIns="0" rIns="91440" bIns="0" rtlCol="0">
              <a:noAutofit/>
            </a:bodyPr>
            <a:lstStyle>
              <a:lvl1pPr marL="228600" indent="-228600" algn="l" defTabSz="457200" rtl="0" eaLnBrk="1" latinLnBrk="0" hangingPunct="1">
                <a:lnSpc>
                  <a:spcPct val="120000"/>
                </a:lnSpc>
                <a:spcBef>
                  <a:spcPts val="600"/>
                </a:spcBef>
                <a:buClr>
                  <a:srgbClr val="0089B5"/>
                </a:buClr>
                <a:buFont typeface="Arial"/>
                <a:buChar char="•"/>
                <a:defRPr sz="3200" kern="1200">
                  <a:solidFill>
                    <a:schemeClr val="tx1">
                      <a:lumMod val="75000"/>
                      <a:lumOff val="25000"/>
                    </a:schemeClr>
                  </a:solidFill>
                  <a:effectLst>
                    <a:outerShdw blurRad="63500" dist="63500" dir="2700000" algn="tl" rotWithShape="0">
                      <a:schemeClr val="bg1">
                        <a:lumMod val="75000"/>
                        <a:alpha val="50000"/>
                      </a:schemeClr>
                    </a:outerShdw>
                  </a:effectLst>
                  <a:latin typeface="+mn-lt"/>
                  <a:ea typeface="+mn-ea"/>
                  <a:cs typeface="+mn-cs"/>
                </a:defRPr>
              </a:lvl1pPr>
              <a:lvl2pPr marL="457200" indent="-228600" algn="l" defTabSz="457200" rtl="0" eaLnBrk="1" latinLnBrk="0" hangingPunct="1">
                <a:lnSpc>
                  <a:spcPct val="120000"/>
                </a:lnSpc>
                <a:spcBef>
                  <a:spcPts val="400"/>
                </a:spcBef>
                <a:buClr>
                  <a:srgbClr val="0089B5"/>
                </a:buClr>
                <a:buSzPct val="95000"/>
                <a:buFont typeface="Arial"/>
                <a:buChar char="•"/>
                <a:defRPr sz="3200" kern="1200" baseline="0">
                  <a:solidFill>
                    <a:schemeClr val="tx1">
                      <a:lumMod val="75000"/>
                      <a:lumOff val="25000"/>
                    </a:schemeClr>
                  </a:solidFill>
                  <a:effectLst>
                    <a:outerShdw blurRad="63500" dist="63500" dir="2700000" algn="tl" rotWithShape="0">
                      <a:schemeClr val="bg1">
                        <a:lumMod val="75000"/>
                        <a:alpha val="50000"/>
                      </a:schemeClr>
                    </a:outerShdw>
                  </a:effectLst>
                  <a:latin typeface="+mn-lt"/>
                  <a:ea typeface="+mn-ea"/>
                  <a:cs typeface="+mn-cs"/>
                </a:defRPr>
              </a:lvl2pPr>
              <a:lvl3pPr marL="685800" indent="-228600" algn="l" defTabSz="457200" rtl="0" eaLnBrk="1" latinLnBrk="0" hangingPunct="1">
                <a:lnSpc>
                  <a:spcPct val="120000"/>
                </a:lnSpc>
                <a:spcBef>
                  <a:spcPts val="200"/>
                </a:spcBef>
                <a:buClr>
                  <a:srgbClr val="0089B5"/>
                </a:buClr>
                <a:buSzPct val="90000"/>
                <a:buFont typeface="Arial"/>
                <a:buChar char="•"/>
                <a:defRPr sz="2800" kern="1200" baseline="0">
                  <a:solidFill>
                    <a:schemeClr val="tx1">
                      <a:lumMod val="75000"/>
                      <a:lumOff val="25000"/>
                    </a:schemeClr>
                  </a:solidFill>
                  <a:effectLst>
                    <a:outerShdw blurRad="63500" dist="63500" dir="2700000" algn="tl" rotWithShape="0">
                      <a:schemeClr val="bg1">
                        <a:lumMod val="75000"/>
                        <a:alpha val="50000"/>
                      </a:schemeClr>
                    </a:outerShdw>
                  </a:effectLst>
                  <a:latin typeface="+mn-lt"/>
                  <a:ea typeface="+mn-ea"/>
                  <a:cs typeface="+mn-cs"/>
                </a:defRPr>
              </a:lvl3pPr>
              <a:lvl4pPr marL="914400" indent="-228600" algn="l" defTabSz="457200" rtl="0" eaLnBrk="1" latinLnBrk="0" hangingPunct="1">
                <a:lnSpc>
                  <a:spcPct val="120000"/>
                </a:lnSpc>
                <a:spcBef>
                  <a:spcPts val="200"/>
                </a:spcBef>
                <a:buClr>
                  <a:srgbClr val="0089B5"/>
                </a:buClr>
                <a:buSzPct val="90000"/>
                <a:buFont typeface="Arial"/>
                <a:buChar char="•"/>
                <a:defRPr sz="2800" kern="1200" baseline="0">
                  <a:solidFill>
                    <a:schemeClr val="tx1">
                      <a:lumMod val="75000"/>
                      <a:lumOff val="25000"/>
                    </a:schemeClr>
                  </a:solidFill>
                  <a:effectLst>
                    <a:outerShdw blurRad="63500" dist="63500" dir="2700000" algn="tl" rotWithShape="0">
                      <a:schemeClr val="bg1">
                        <a:lumMod val="75000"/>
                        <a:alpha val="50000"/>
                      </a:schemeClr>
                    </a:outerShdw>
                  </a:effectLst>
                  <a:latin typeface="+mn-lt"/>
                  <a:ea typeface="+mn-ea"/>
                  <a:cs typeface="+mn-cs"/>
                </a:defRPr>
              </a:lvl4pPr>
              <a:lvl5pPr marL="1143000" indent="-228600" algn="l" defTabSz="457200" rtl="0" eaLnBrk="1" latinLnBrk="0" hangingPunct="1">
                <a:lnSpc>
                  <a:spcPct val="120000"/>
                </a:lnSpc>
                <a:spcBef>
                  <a:spcPts val="0"/>
                </a:spcBef>
                <a:buClr>
                  <a:schemeClr val="bg1">
                    <a:lumMod val="50000"/>
                  </a:schemeClr>
                </a:buClr>
                <a:buSzPct val="90000"/>
                <a:buFont typeface="Arial"/>
                <a:buChar char="•"/>
                <a:defRPr sz="2800" kern="1200" baseline="0">
                  <a:solidFill>
                    <a:schemeClr val="tx1">
                      <a:lumMod val="50000"/>
                      <a:lumOff val="50000"/>
                    </a:schemeClr>
                  </a:solidFill>
                  <a:effectLst>
                    <a:outerShdw blurRad="63500" dist="63500" dir="2700000" algn="tl" rotWithShape="0">
                      <a:schemeClr val="bg1">
                        <a:lumMod val="75000"/>
                        <a:alpha val="50000"/>
                      </a:schemeClr>
                    </a:outerShdw>
                  </a:effectLst>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en-GB" sz="1400" dirty="0" smtClean="0">
                  <a:solidFill>
                    <a:srgbClr val="C00000"/>
                  </a:solidFill>
                </a:rPr>
                <a:t>30mm</a:t>
              </a:r>
              <a:endParaRPr lang="en-GB" sz="1400" dirty="0" smtClean="0">
                <a:solidFill>
                  <a:srgbClr val="C00000"/>
                </a:solidFill>
              </a:endParaRPr>
            </a:p>
          </p:txBody>
        </p:sp>
        <p:cxnSp>
          <p:nvCxnSpPr>
            <p:cNvPr id="27" name="Straight Arrow Connector 26"/>
            <p:cNvCxnSpPr/>
            <p:nvPr/>
          </p:nvCxnSpPr>
          <p:spPr>
            <a:xfrm>
              <a:off x="3563775" y="3401727"/>
              <a:ext cx="0" cy="239452"/>
            </a:xfrm>
            <a:prstGeom prst="straightConnector1">
              <a:avLst/>
            </a:prstGeom>
            <a:ln>
              <a:headEnd type="triangle"/>
              <a:tailEnd type="triangle"/>
            </a:ln>
          </p:spPr>
          <p:style>
            <a:lnRef idx="2">
              <a:schemeClr val="accent2"/>
            </a:lnRef>
            <a:fillRef idx="0">
              <a:schemeClr val="accent2"/>
            </a:fillRef>
            <a:effectRef idx="1">
              <a:schemeClr val="accent2"/>
            </a:effectRef>
            <a:fontRef idx="minor">
              <a:schemeClr val="tx1"/>
            </a:fontRef>
          </p:style>
        </p:cxnSp>
      </p:grpSp>
      <p:grpSp>
        <p:nvGrpSpPr>
          <p:cNvPr id="28" name="Group 27"/>
          <p:cNvGrpSpPr/>
          <p:nvPr/>
        </p:nvGrpSpPr>
        <p:grpSpPr>
          <a:xfrm>
            <a:off x="-91588" y="2970143"/>
            <a:ext cx="648071" cy="242833"/>
            <a:chOff x="-126946" y="3857667"/>
            <a:chExt cx="648071" cy="242833"/>
          </a:xfrm>
        </p:grpSpPr>
        <p:sp>
          <p:nvSpPr>
            <p:cNvPr id="29" name="Content Placeholder 3"/>
            <p:cNvSpPr txBox="1">
              <a:spLocks/>
            </p:cNvSpPr>
            <p:nvPr/>
          </p:nvSpPr>
          <p:spPr>
            <a:xfrm>
              <a:off x="-126946" y="3861048"/>
              <a:ext cx="648071" cy="239452"/>
            </a:xfrm>
            <a:prstGeom prst="rect">
              <a:avLst/>
            </a:prstGeom>
          </p:spPr>
          <p:txBody>
            <a:bodyPr vert="horz" lIns="91440" tIns="0" rIns="91440" bIns="0" rtlCol="0">
              <a:noAutofit/>
            </a:bodyPr>
            <a:lstStyle>
              <a:lvl1pPr marL="228600" indent="-228600" algn="l" defTabSz="457200" rtl="0" eaLnBrk="1" latinLnBrk="0" hangingPunct="1">
                <a:lnSpc>
                  <a:spcPct val="120000"/>
                </a:lnSpc>
                <a:spcBef>
                  <a:spcPts val="600"/>
                </a:spcBef>
                <a:buClr>
                  <a:srgbClr val="0089B5"/>
                </a:buClr>
                <a:buFont typeface="Arial"/>
                <a:buChar char="•"/>
                <a:defRPr sz="3200" kern="1200">
                  <a:solidFill>
                    <a:schemeClr val="tx1">
                      <a:lumMod val="75000"/>
                      <a:lumOff val="25000"/>
                    </a:schemeClr>
                  </a:solidFill>
                  <a:effectLst>
                    <a:outerShdw blurRad="63500" dist="63500" dir="2700000" algn="tl" rotWithShape="0">
                      <a:schemeClr val="bg1">
                        <a:lumMod val="75000"/>
                        <a:alpha val="50000"/>
                      </a:schemeClr>
                    </a:outerShdw>
                  </a:effectLst>
                  <a:latin typeface="+mn-lt"/>
                  <a:ea typeface="+mn-ea"/>
                  <a:cs typeface="+mn-cs"/>
                </a:defRPr>
              </a:lvl1pPr>
              <a:lvl2pPr marL="457200" indent="-228600" algn="l" defTabSz="457200" rtl="0" eaLnBrk="1" latinLnBrk="0" hangingPunct="1">
                <a:lnSpc>
                  <a:spcPct val="120000"/>
                </a:lnSpc>
                <a:spcBef>
                  <a:spcPts val="400"/>
                </a:spcBef>
                <a:buClr>
                  <a:srgbClr val="0089B5"/>
                </a:buClr>
                <a:buSzPct val="95000"/>
                <a:buFont typeface="Arial"/>
                <a:buChar char="•"/>
                <a:defRPr sz="3200" kern="1200" baseline="0">
                  <a:solidFill>
                    <a:schemeClr val="tx1">
                      <a:lumMod val="75000"/>
                      <a:lumOff val="25000"/>
                    </a:schemeClr>
                  </a:solidFill>
                  <a:effectLst>
                    <a:outerShdw blurRad="63500" dist="63500" dir="2700000" algn="tl" rotWithShape="0">
                      <a:schemeClr val="bg1">
                        <a:lumMod val="75000"/>
                        <a:alpha val="50000"/>
                      </a:schemeClr>
                    </a:outerShdw>
                  </a:effectLst>
                  <a:latin typeface="+mn-lt"/>
                  <a:ea typeface="+mn-ea"/>
                  <a:cs typeface="+mn-cs"/>
                </a:defRPr>
              </a:lvl2pPr>
              <a:lvl3pPr marL="685800" indent="-228600" algn="l" defTabSz="457200" rtl="0" eaLnBrk="1" latinLnBrk="0" hangingPunct="1">
                <a:lnSpc>
                  <a:spcPct val="120000"/>
                </a:lnSpc>
                <a:spcBef>
                  <a:spcPts val="200"/>
                </a:spcBef>
                <a:buClr>
                  <a:srgbClr val="0089B5"/>
                </a:buClr>
                <a:buSzPct val="90000"/>
                <a:buFont typeface="Arial"/>
                <a:buChar char="•"/>
                <a:defRPr sz="2800" kern="1200" baseline="0">
                  <a:solidFill>
                    <a:schemeClr val="tx1">
                      <a:lumMod val="75000"/>
                      <a:lumOff val="25000"/>
                    </a:schemeClr>
                  </a:solidFill>
                  <a:effectLst>
                    <a:outerShdw blurRad="63500" dist="63500" dir="2700000" algn="tl" rotWithShape="0">
                      <a:schemeClr val="bg1">
                        <a:lumMod val="75000"/>
                        <a:alpha val="50000"/>
                      </a:schemeClr>
                    </a:outerShdw>
                  </a:effectLst>
                  <a:latin typeface="+mn-lt"/>
                  <a:ea typeface="+mn-ea"/>
                  <a:cs typeface="+mn-cs"/>
                </a:defRPr>
              </a:lvl3pPr>
              <a:lvl4pPr marL="914400" indent="-228600" algn="l" defTabSz="457200" rtl="0" eaLnBrk="1" latinLnBrk="0" hangingPunct="1">
                <a:lnSpc>
                  <a:spcPct val="120000"/>
                </a:lnSpc>
                <a:spcBef>
                  <a:spcPts val="200"/>
                </a:spcBef>
                <a:buClr>
                  <a:srgbClr val="0089B5"/>
                </a:buClr>
                <a:buSzPct val="90000"/>
                <a:buFont typeface="Arial"/>
                <a:buChar char="•"/>
                <a:defRPr sz="2800" kern="1200" baseline="0">
                  <a:solidFill>
                    <a:schemeClr val="tx1">
                      <a:lumMod val="75000"/>
                      <a:lumOff val="25000"/>
                    </a:schemeClr>
                  </a:solidFill>
                  <a:effectLst>
                    <a:outerShdw blurRad="63500" dist="63500" dir="2700000" algn="tl" rotWithShape="0">
                      <a:schemeClr val="bg1">
                        <a:lumMod val="75000"/>
                        <a:alpha val="50000"/>
                      </a:schemeClr>
                    </a:outerShdw>
                  </a:effectLst>
                  <a:latin typeface="+mn-lt"/>
                  <a:ea typeface="+mn-ea"/>
                  <a:cs typeface="+mn-cs"/>
                </a:defRPr>
              </a:lvl4pPr>
              <a:lvl5pPr marL="1143000" indent="-228600" algn="l" defTabSz="457200" rtl="0" eaLnBrk="1" latinLnBrk="0" hangingPunct="1">
                <a:lnSpc>
                  <a:spcPct val="120000"/>
                </a:lnSpc>
                <a:spcBef>
                  <a:spcPts val="0"/>
                </a:spcBef>
                <a:buClr>
                  <a:schemeClr val="bg1">
                    <a:lumMod val="50000"/>
                  </a:schemeClr>
                </a:buClr>
                <a:buSzPct val="90000"/>
                <a:buFont typeface="Arial"/>
                <a:buChar char="•"/>
                <a:defRPr sz="2800" kern="1200" baseline="0">
                  <a:solidFill>
                    <a:schemeClr val="tx1">
                      <a:lumMod val="50000"/>
                      <a:lumOff val="50000"/>
                    </a:schemeClr>
                  </a:solidFill>
                  <a:effectLst>
                    <a:outerShdw blurRad="63500" dist="63500" dir="2700000" algn="tl" rotWithShape="0">
                      <a:schemeClr val="bg1">
                        <a:lumMod val="75000"/>
                        <a:alpha val="50000"/>
                      </a:schemeClr>
                    </a:outerShdw>
                  </a:effectLst>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en-GB" sz="1400" dirty="0" smtClean="0">
                  <a:solidFill>
                    <a:srgbClr val="C00000"/>
                  </a:solidFill>
                </a:rPr>
                <a:t>20mm</a:t>
              </a:r>
              <a:endParaRPr lang="en-GB" sz="1400" dirty="0" smtClean="0">
                <a:solidFill>
                  <a:srgbClr val="C00000"/>
                </a:solidFill>
              </a:endParaRPr>
            </a:p>
          </p:txBody>
        </p:sp>
        <p:cxnSp>
          <p:nvCxnSpPr>
            <p:cNvPr id="30" name="Straight Arrow Connector 29"/>
            <p:cNvCxnSpPr/>
            <p:nvPr/>
          </p:nvCxnSpPr>
          <p:spPr>
            <a:xfrm flipH="1">
              <a:off x="76698" y="3857667"/>
              <a:ext cx="231427" cy="0"/>
            </a:xfrm>
            <a:prstGeom prst="straightConnector1">
              <a:avLst/>
            </a:prstGeom>
            <a:ln>
              <a:headEnd type="triangle"/>
              <a:tailEnd type="triangle"/>
            </a:ln>
          </p:spPr>
          <p:style>
            <a:lnRef idx="2">
              <a:schemeClr val="accent2"/>
            </a:lnRef>
            <a:fillRef idx="0">
              <a:schemeClr val="accent2"/>
            </a:fillRef>
            <a:effectRef idx="1">
              <a:schemeClr val="accent2"/>
            </a:effectRef>
            <a:fontRef idx="minor">
              <a:schemeClr val="tx1"/>
            </a:fontRef>
          </p:style>
        </p:cxnSp>
      </p:grpSp>
      <p:grpSp>
        <p:nvGrpSpPr>
          <p:cNvPr id="31" name="Group 30"/>
          <p:cNvGrpSpPr/>
          <p:nvPr/>
        </p:nvGrpSpPr>
        <p:grpSpPr>
          <a:xfrm>
            <a:off x="3456724" y="2682111"/>
            <a:ext cx="648071" cy="242833"/>
            <a:chOff x="-126946" y="3857667"/>
            <a:chExt cx="648071" cy="242833"/>
          </a:xfrm>
        </p:grpSpPr>
        <p:sp>
          <p:nvSpPr>
            <p:cNvPr id="32" name="Content Placeholder 3"/>
            <p:cNvSpPr txBox="1">
              <a:spLocks/>
            </p:cNvSpPr>
            <p:nvPr/>
          </p:nvSpPr>
          <p:spPr>
            <a:xfrm>
              <a:off x="-126946" y="3861048"/>
              <a:ext cx="648071" cy="239452"/>
            </a:xfrm>
            <a:prstGeom prst="rect">
              <a:avLst/>
            </a:prstGeom>
          </p:spPr>
          <p:txBody>
            <a:bodyPr vert="horz" lIns="91440" tIns="0" rIns="91440" bIns="0" rtlCol="0">
              <a:noAutofit/>
            </a:bodyPr>
            <a:lstStyle>
              <a:lvl1pPr marL="228600" indent="-228600" algn="l" defTabSz="457200" rtl="0" eaLnBrk="1" latinLnBrk="0" hangingPunct="1">
                <a:lnSpc>
                  <a:spcPct val="120000"/>
                </a:lnSpc>
                <a:spcBef>
                  <a:spcPts val="600"/>
                </a:spcBef>
                <a:buClr>
                  <a:srgbClr val="0089B5"/>
                </a:buClr>
                <a:buFont typeface="Arial"/>
                <a:buChar char="•"/>
                <a:defRPr sz="3200" kern="1200">
                  <a:solidFill>
                    <a:schemeClr val="tx1">
                      <a:lumMod val="75000"/>
                      <a:lumOff val="25000"/>
                    </a:schemeClr>
                  </a:solidFill>
                  <a:effectLst>
                    <a:outerShdw blurRad="63500" dist="63500" dir="2700000" algn="tl" rotWithShape="0">
                      <a:schemeClr val="bg1">
                        <a:lumMod val="75000"/>
                        <a:alpha val="50000"/>
                      </a:schemeClr>
                    </a:outerShdw>
                  </a:effectLst>
                  <a:latin typeface="+mn-lt"/>
                  <a:ea typeface="+mn-ea"/>
                  <a:cs typeface="+mn-cs"/>
                </a:defRPr>
              </a:lvl1pPr>
              <a:lvl2pPr marL="457200" indent="-228600" algn="l" defTabSz="457200" rtl="0" eaLnBrk="1" latinLnBrk="0" hangingPunct="1">
                <a:lnSpc>
                  <a:spcPct val="120000"/>
                </a:lnSpc>
                <a:spcBef>
                  <a:spcPts val="400"/>
                </a:spcBef>
                <a:buClr>
                  <a:srgbClr val="0089B5"/>
                </a:buClr>
                <a:buSzPct val="95000"/>
                <a:buFont typeface="Arial"/>
                <a:buChar char="•"/>
                <a:defRPr sz="3200" kern="1200" baseline="0">
                  <a:solidFill>
                    <a:schemeClr val="tx1">
                      <a:lumMod val="75000"/>
                      <a:lumOff val="25000"/>
                    </a:schemeClr>
                  </a:solidFill>
                  <a:effectLst>
                    <a:outerShdw blurRad="63500" dist="63500" dir="2700000" algn="tl" rotWithShape="0">
                      <a:schemeClr val="bg1">
                        <a:lumMod val="75000"/>
                        <a:alpha val="50000"/>
                      </a:schemeClr>
                    </a:outerShdw>
                  </a:effectLst>
                  <a:latin typeface="+mn-lt"/>
                  <a:ea typeface="+mn-ea"/>
                  <a:cs typeface="+mn-cs"/>
                </a:defRPr>
              </a:lvl2pPr>
              <a:lvl3pPr marL="685800" indent="-228600" algn="l" defTabSz="457200" rtl="0" eaLnBrk="1" latinLnBrk="0" hangingPunct="1">
                <a:lnSpc>
                  <a:spcPct val="120000"/>
                </a:lnSpc>
                <a:spcBef>
                  <a:spcPts val="200"/>
                </a:spcBef>
                <a:buClr>
                  <a:srgbClr val="0089B5"/>
                </a:buClr>
                <a:buSzPct val="90000"/>
                <a:buFont typeface="Arial"/>
                <a:buChar char="•"/>
                <a:defRPr sz="2800" kern="1200" baseline="0">
                  <a:solidFill>
                    <a:schemeClr val="tx1">
                      <a:lumMod val="75000"/>
                      <a:lumOff val="25000"/>
                    </a:schemeClr>
                  </a:solidFill>
                  <a:effectLst>
                    <a:outerShdw blurRad="63500" dist="63500" dir="2700000" algn="tl" rotWithShape="0">
                      <a:schemeClr val="bg1">
                        <a:lumMod val="75000"/>
                        <a:alpha val="50000"/>
                      </a:schemeClr>
                    </a:outerShdw>
                  </a:effectLst>
                  <a:latin typeface="+mn-lt"/>
                  <a:ea typeface="+mn-ea"/>
                  <a:cs typeface="+mn-cs"/>
                </a:defRPr>
              </a:lvl3pPr>
              <a:lvl4pPr marL="914400" indent="-228600" algn="l" defTabSz="457200" rtl="0" eaLnBrk="1" latinLnBrk="0" hangingPunct="1">
                <a:lnSpc>
                  <a:spcPct val="120000"/>
                </a:lnSpc>
                <a:spcBef>
                  <a:spcPts val="200"/>
                </a:spcBef>
                <a:buClr>
                  <a:srgbClr val="0089B5"/>
                </a:buClr>
                <a:buSzPct val="90000"/>
                <a:buFont typeface="Arial"/>
                <a:buChar char="•"/>
                <a:defRPr sz="2800" kern="1200" baseline="0">
                  <a:solidFill>
                    <a:schemeClr val="tx1">
                      <a:lumMod val="75000"/>
                      <a:lumOff val="25000"/>
                    </a:schemeClr>
                  </a:solidFill>
                  <a:effectLst>
                    <a:outerShdw blurRad="63500" dist="63500" dir="2700000" algn="tl" rotWithShape="0">
                      <a:schemeClr val="bg1">
                        <a:lumMod val="75000"/>
                        <a:alpha val="50000"/>
                      </a:schemeClr>
                    </a:outerShdw>
                  </a:effectLst>
                  <a:latin typeface="+mn-lt"/>
                  <a:ea typeface="+mn-ea"/>
                  <a:cs typeface="+mn-cs"/>
                </a:defRPr>
              </a:lvl4pPr>
              <a:lvl5pPr marL="1143000" indent="-228600" algn="l" defTabSz="457200" rtl="0" eaLnBrk="1" latinLnBrk="0" hangingPunct="1">
                <a:lnSpc>
                  <a:spcPct val="120000"/>
                </a:lnSpc>
                <a:spcBef>
                  <a:spcPts val="0"/>
                </a:spcBef>
                <a:buClr>
                  <a:schemeClr val="bg1">
                    <a:lumMod val="50000"/>
                  </a:schemeClr>
                </a:buClr>
                <a:buSzPct val="90000"/>
                <a:buFont typeface="Arial"/>
                <a:buChar char="•"/>
                <a:defRPr sz="2800" kern="1200" baseline="0">
                  <a:solidFill>
                    <a:schemeClr val="tx1">
                      <a:lumMod val="50000"/>
                      <a:lumOff val="50000"/>
                    </a:schemeClr>
                  </a:solidFill>
                  <a:effectLst>
                    <a:outerShdw blurRad="63500" dist="63500" dir="2700000" algn="tl" rotWithShape="0">
                      <a:schemeClr val="bg1">
                        <a:lumMod val="75000"/>
                        <a:alpha val="50000"/>
                      </a:schemeClr>
                    </a:outerShdw>
                  </a:effectLst>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en-GB" sz="1400" dirty="0" smtClean="0">
                  <a:solidFill>
                    <a:srgbClr val="C00000"/>
                  </a:solidFill>
                </a:rPr>
                <a:t>20mm</a:t>
              </a:r>
              <a:endParaRPr lang="en-GB" sz="1400" dirty="0" smtClean="0">
                <a:solidFill>
                  <a:srgbClr val="C00000"/>
                </a:solidFill>
              </a:endParaRPr>
            </a:p>
          </p:txBody>
        </p:sp>
        <p:cxnSp>
          <p:nvCxnSpPr>
            <p:cNvPr id="33" name="Straight Arrow Connector 32"/>
            <p:cNvCxnSpPr/>
            <p:nvPr/>
          </p:nvCxnSpPr>
          <p:spPr>
            <a:xfrm flipH="1">
              <a:off x="76698" y="3857667"/>
              <a:ext cx="231427" cy="0"/>
            </a:xfrm>
            <a:prstGeom prst="straightConnector1">
              <a:avLst/>
            </a:prstGeom>
            <a:ln>
              <a:headEnd type="triangle"/>
              <a:tailEnd type="triangle"/>
            </a:ln>
          </p:spPr>
          <p:style>
            <a:lnRef idx="2">
              <a:schemeClr val="accent2"/>
            </a:lnRef>
            <a:fillRef idx="0">
              <a:schemeClr val="accent2"/>
            </a:fillRef>
            <a:effectRef idx="1">
              <a:schemeClr val="accent2"/>
            </a:effectRef>
            <a:fontRef idx="minor">
              <a:schemeClr val="tx1"/>
            </a:fontRef>
          </p:style>
        </p:cxnSp>
      </p:grpSp>
      <p:grpSp>
        <p:nvGrpSpPr>
          <p:cNvPr id="34" name="Group 33"/>
          <p:cNvGrpSpPr/>
          <p:nvPr/>
        </p:nvGrpSpPr>
        <p:grpSpPr>
          <a:xfrm>
            <a:off x="4200945" y="5390794"/>
            <a:ext cx="648071" cy="242833"/>
            <a:chOff x="-126946" y="3857667"/>
            <a:chExt cx="648071" cy="242833"/>
          </a:xfrm>
        </p:grpSpPr>
        <p:sp>
          <p:nvSpPr>
            <p:cNvPr id="35" name="Content Placeholder 3"/>
            <p:cNvSpPr txBox="1">
              <a:spLocks/>
            </p:cNvSpPr>
            <p:nvPr/>
          </p:nvSpPr>
          <p:spPr>
            <a:xfrm>
              <a:off x="-126946" y="3861048"/>
              <a:ext cx="648071" cy="239452"/>
            </a:xfrm>
            <a:prstGeom prst="rect">
              <a:avLst/>
            </a:prstGeom>
          </p:spPr>
          <p:txBody>
            <a:bodyPr vert="horz" lIns="91440" tIns="0" rIns="91440" bIns="0" rtlCol="0">
              <a:noAutofit/>
            </a:bodyPr>
            <a:lstStyle>
              <a:lvl1pPr marL="228600" indent="-228600" algn="l" defTabSz="457200" rtl="0" eaLnBrk="1" latinLnBrk="0" hangingPunct="1">
                <a:lnSpc>
                  <a:spcPct val="120000"/>
                </a:lnSpc>
                <a:spcBef>
                  <a:spcPts val="600"/>
                </a:spcBef>
                <a:buClr>
                  <a:srgbClr val="0089B5"/>
                </a:buClr>
                <a:buFont typeface="Arial"/>
                <a:buChar char="•"/>
                <a:defRPr sz="3200" kern="1200">
                  <a:solidFill>
                    <a:schemeClr val="tx1">
                      <a:lumMod val="75000"/>
                      <a:lumOff val="25000"/>
                    </a:schemeClr>
                  </a:solidFill>
                  <a:effectLst>
                    <a:outerShdw blurRad="63500" dist="63500" dir="2700000" algn="tl" rotWithShape="0">
                      <a:schemeClr val="bg1">
                        <a:lumMod val="75000"/>
                        <a:alpha val="50000"/>
                      </a:schemeClr>
                    </a:outerShdw>
                  </a:effectLst>
                  <a:latin typeface="+mn-lt"/>
                  <a:ea typeface="+mn-ea"/>
                  <a:cs typeface="+mn-cs"/>
                </a:defRPr>
              </a:lvl1pPr>
              <a:lvl2pPr marL="457200" indent="-228600" algn="l" defTabSz="457200" rtl="0" eaLnBrk="1" latinLnBrk="0" hangingPunct="1">
                <a:lnSpc>
                  <a:spcPct val="120000"/>
                </a:lnSpc>
                <a:spcBef>
                  <a:spcPts val="400"/>
                </a:spcBef>
                <a:buClr>
                  <a:srgbClr val="0089B5"/>
                </a:buClr>
                <a:buSzPct val="95000"/>
                <a:buFont typeface="Arial"/>
                <a:buChar char="•"/>
                <a:defRPr sz="3200" kern="1200" baseline="0">
                  <a:solidFill>
                    <a:schemeClr val="tx1">
                      <a:lumMod val="75000"/>
                      <a:lumOff val="25000"/>
                    </a:schemeClr>
                  </a:solidFill>
                  <a:effectLst>
                    <a:outerShdw blurRad="63500" dist="63500" dir="2700000" algn="tl" rotWithShape="0">
                      <a:schemeClr val="bg1">
                        <a:lumMod val="75000"/>
                        <a:alpha val="50000"/>
                      </a:schemeClr>
                    </a:outerShdw>
                  </a:effectLst>
                  <a:latin typeface="+mn-lt"/>
                  <a:ea typeface="+mn-ea"/>
                  <a:cs typeface="+mn-cs"/>
                </a:defRPr>
              </a:lvl2pPr>
              <a:lvl3pPr marL="685800" indent="-228600" algn="l" defTabSz="457200" rtl="0" eaLnBrk="1" latinLnBrk="0" hangingPunct="1">
                <a:lnSpc>
                  <a:spcPct val="120000"/>
                </a:lnSpc>
                <a:spcBef>
                  <a:spcPts val="200"/>
                </a:spcBef>
                <a:buClr>
                  <a:srgbClr val="0089B5"/>
                </a:buClr>
                <a:buSzPct val="90000"/>
                <a:buFont typeface="Arial"/>
                <a:buChar char="•"/>
                <a:defRPr sz="2800" kern="1200" baseline="0">
                  <a:solidFill>
                    <a:schemeClr val="tx1">
                      <a:lumMod val="75000"/>
                      <a:lumOff val="25000"/>
                    </a:schemeClr>
                  </a:solidFill>
                  <a:effectLst>
                    <a:outerShdw blurRad="63500" dist="63500" dir="2700000" algn="tl" rotWithShape="0">
                      <a:schemeClr val="bg1">
                        <a:lumMod val="75000"/>
                        <a:alpha val="50000"/>
                      </a:schemeClr>
                    </a:outerShdw>
                  </a:effectLst>
                  <a:latin typeface="+mn-lt"/>
                  <a:ea typeface="+mn-ea"/>
                  <a:cs typeface="+mn-cs"/>
                </a:defRPr>
              </a:lvl3pPr>
              <a:lvl4pPr marL="914400" indent="-228600" algn="l" defTabSz="457200" rtl="0" eaLnBrk="1" latinLnBrk="0" hangingPunct="1">
                <a:lnSpc>
                  <a:spcPct val="120000"/>
                </a:lnSpc>
                <a:spcBef>
                  <a:spcPts val="200"/>
                </a:spcBef>
                <a:buClr>
                  <a:srgbClr val="0089B5"/>
                </a:buClr>
                <a:buSzPct val="90000"/>
                <a:buFont typeface="Arial"/>
                <a:buChar char="•"/>
                <a:defRPr sz="2800" kern="1200" baseline="0">
                  <a:solidFill>
                    <a:schemeClr val="tx1">
                      <a:lumMod val="75000"/>
                      <a:lumOff val="25000"/>
                    </a:schemeClr>
                  </a:solidFill>
                  <a:effectLst>
                    <a:outerShdw blurRad="63500" dist="63500" dir="2700000" algn="tl" rotWithShape="0">
                      <a:schemeClr val="bg1">
                        <a:lumMod val="75000"/>
                        <a:alpha val="50000"/>
                      </a:schemeClr>
                    </a:outerShdw>
                  </a:effectLst>
                  <a:latin typeface="+mn-lt"/>
                  <a:ea typeface="+mn-ea"/>
                  <a:cs typeface="+mn-cs"/>
                </a:defRPr>
              </a:lvl4pPr>
              <a:lvl5pPr marL="1143000" indent="-228600" algn="l" defTabSz="457200" rtl="0" eaLnBrk="1" latinLnBrk="0" hangingPunct="1">
                <a:lnSpc>
                  <a:spcPct val="120000"/>
                </a:lnSpc>
                <a:spcBef>
                  <a:spcPts val="0"/>
                </a:spcBef>
                <a:buClr>
                  <a:schemeClr val="bg1">
                    <a:lumMod val="50000"/>
                  </a:schemeClr>
                </a:buClr>
                <a:buSzPct val="90000"/>
                <a:buFont typeface="Arial"/>
                <a:buChar char="•"/>
                <a:defRPr sz="2800" kern="1200" baseline="0">
                  <a:solidFill>
                    <a:schemeClr val="tx1">
                      <a:lumMod val="50000"/>
                      <a:lumOff val="50000"/>
                    </a:schemeClr>
                  </a:solidFill>
                  <a:effectLst>
                    <a:outerShdw blurRad="63500" dist="63500" dir="2700000" algn="tl" rotWithShape="0">
                      <a:schemeClr val="bg1">
                        <a:lumMod val="75000"/>
                        <a:alpha val="50000"/>
                      </a:schemeClr>
                    </a:outerShdw>
                  </a:effectLst>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en-GB" sz="1400" dirty="0" smtClean="0">
                  <a:solidFill>
                    <a:srgbClr val="C00000"/>
                  </a:solidFill>
                </a:rPr>
                <a:t>20mm</a:t>
              </a:r>
              <a:endParaRPr lang="en-GB" sz="1400" dirty="0" smtClean="0">
                <a:solidFill>
                  <a:srgbClr val="C00000"/>
                </a:solidFill>
              </a:endParaRPr>
            </a:p>
          </p:txBody>
        </p:sp>
        <p:cxnSp>
          <p:nvCxnSpPr>
            <p:cNvPr id="36" name="Straight Arrow Connector 35"/>
            <p:cNvCxnSpPr/>
            <p:nvPr/>
          </p:nvCxnSpPr>
          <p:spPr>
            <a:xfrm flipH="1">
              <a:off x="76698" y="3857667"/>
              <a:ext cx="231427" cy="0"/>
            </a:xfrm>
            <a:prstGeom prst="straightConnector1">
              <a:avLst/>
            </a:prstGeom>
            <a:ln>
              <a:headEnd type="triangle"/>
              <a:tailEnd type="triangle"/>
            </a:ln>
          </p:spPr>
          <p:style>
            <a:lnRef idx="2">
              <a:schemeClr val="accent2"/>
            </a:lnRef>
            <a:fillRef idx="0">
              <a:schemeClr val="accent2"/>
            </a:fillRef>
            <a:effectRef idx="1">
              <a:schemeClr val="accent2"/>
            </a:effectRef>
            <a:fontRef idx="minor">
              <a:schemeClr val="tx1"/>
            </a:fontRef>
          </p:style>
        </p:cxnSp>
      </p:grpSp>
      <p:grpSp>
        <p:nvGrpSpPr>
          <p:cNvPr id="37" name="Group 36"/>
          <p:cNvGrpSpPr/>
          <p:nvPr/>
        </p:nvGrpSpPr>
        <p:grpSpPr>
          <a:xfrm>
            <a:off x="8370846" y="5490781"/>
            <a:ext cx="648071" cy="242833"/>
            <a:chOff x="-126946" y="3857667"/>
            <a:chExt cx="648071" cy="242833"/>
          </a:xfrm>
        </p:grpSpPr>
        <p:sp>
          <p:nvSpPr>
            <p:cNvPr id="38" name="Content Placeholder 3"/>
            <p:cNvSpPr txBox="1">
              <a:spLocks/>
            </p:cNvSpPr>
            <p:nvPr/>
          </p:nvSpPr>
          <p:spPr>
            <a:xfrm>
              <a:off x="-126946" y="3861048"/>
              <a:ext cx="648071" cy="239452"/>
            </a:xfrm>
            <a:prstGeom prst="rect">
              <a:avLst/>
            </a:prstGeom>
          </p:spPr>
          <p:txBody>
            <a:bodyPr vert="horz" lIns="91440" tIns="0" rIns="91440" bIns="0" rtlCol="0">
              <a:noAutofit/>
            </a:bodyPr>
            <a:lstStyle>
              <a:lvl1pPr marL="228600" indent="-228600" algn="l" defTabSz="457200" rtl="0" eaLnBrk="1" latinLnBrk="0" hangingPunct="1">
                <a:lnSpc>
                  <a:spcPct val="120000"/>
                </a:lnSpc>
                <a:spcBef>
                  <a:spcPts val="600"/>
                </a:spcBef>
                <a:buClr>
                  <a:srgbClr val="0089B5"/>
                </a:buClr>
                <a:buFont typeface="Arial"/>
                <a:buChar char="•"/>
                <a:defRPr sz="3200" kern="1200">
                  <a:solidFill>
                    <a:schemeClr val="tx1">
                      <a:lumMod val="75000"/>
                      <a:lumOff val="25000"/>
                    </a:schemeClr>
                  </a:solidFill>
                  <a:effectLst>
                    <a:outerShdw blurRad="63500" dist="63500" dir="2700000" algn="tl" rotWithShape="0">
                      <a:schemeClr val="bg1">
                        <a:lumMod val="75000"/>
                        <a:alpha val="50000"/>
                      </a:schemeClr>
                    </a:outerShdw>
                  </a:effectLst>
                  <a:latin typeface="+mn-lt"/>
                  <a:ea typeface="+mn-ea"/>
                  <a:cs typeface="+mn-cs"/>
                </a:defRPr>
              </a:lvl1pPr>
              <a:lvl2pPr marL="457200" indent="-228600" algn="l" defTabSz="457200" rtl="0" eaLnBrk="1" latinLnBrk="0" hangingPunct="1">
                <a:lnSpc>
                  <a:spcPct val="120000"/>
                </a:lnSpc>
                <a:spcBef>
                  <a:spcPts val="400"/>
                </a:spcBef>
                <a:buClr>
                  <a:srgbClr val="0089B5"/>
                </a:buClr>
                <a:buSzPct val="95000"/>
                <a:buFont typeface="Arial"/>
                <a:buChar char="•"/>
                <a:defRPr sz="3200" kern="1200" baseline="0">
                  <a:solidFill>
                    <a:schemeClr val="tx1">
                      <a:lumMod val="75000"/>
                      <a:lumOff val="25000"/>
                    </a:schemeClr>
                  </a:solidFill>
                  <a:effectLst>
                    <a:outerShdw blurRad="63500" dist="63500" dir="2700000" algn="tl" rotWithShape="0">
                      <a:schemeClr val="bg1">
                        <a:lumMod val="75000"/>
                        <a:alpha val="50000"/>
                      </a:schemeClr>
                    </a:outerShdw>
                  </a:effectLst>
                  <a:latin typeface="+mn-lt"/>
                  <a:ea typeface="+mn-ea"/>
                  <a:cs typeface="+mn-cs"/>
                </a:defRPr>
              </a:lvl2pPr>
              <a:lvl3pPr marL="685800" indent="-228600" algn="l" defTabSz="457200" rtl="0" eaLnBrk="1" latinLnBrk="0" hangingPunct="1">
                <a:lnSpc>
                  <a:spcPct val="120000"/>
                </a:lnSpc>
                <a:spcBef>
                  <a:spcPts val="200"/>
                </a:spcBef>
                <a:buClr>
                  <a:srgbClr val="0089B5"/>
                </a:buClr>
                <a:buSzPct val="90000"/>
                <a:buFont typeface="Arial"/>
                <a:buChar char="•"/>
                <a:defRPr sz="2800" kern="1200" baseline="0">
                  <a:solidFill>
                    <a:schemeClr val="tx1">
                      <a:lumMod val="75000"/>
                      <a:lumOff val="25000"/>
                    </a:schemeClr>
                  </a:solidFill>
                  <a:effectLst>
                    <a:outerShdw blurRad="63500" dist="63500" dir="2700000" algn="tl" rotWithShape="0">
                      <a:schemeClr val="bg1">
                        <a:lumMod val="75000"/>
                        <a:alpha val="50000"/>
                      </a:schemeClr>
                    </a:outerShdw>
                  </a:effectLst>
                  <a:latin typeface="+mn-lt"/>
                  <a:ea typeface="+mn-ea"/>
                  <a:cs typeface="+mn-cs"/>
                </a:defRPr>
              </a:lvl3pPr>
              <a:lvl4pPr marL="914400" indent="-228600" algn="l" defTabSz="457200" rtl="0" eaLnBrk="1" latinLnBrk="0" hangingPunct="1">
                <a:lnSpc>
                  <a:spcPct val="120000"/>
                </a:lnSpc>
                <a:spcBef>
                  <a:spcPts val="200"/>
                </a:spcBef>
                <a:buClr>
                  <a:srgbClr val="0089B5"/>
                </a:buClr>
                <a:buSzPct val="90000"/>
                <a:buFont typeface="Arial"/>
                <a:buChar char="•"/>
                <a:defRPr sz="2800" kern="1200" baseline="0">
                  <a:solidFill>
                    <a:schemeClr val="tx1">
                      <a:lumMod val="75000"/>
                      <a:lumOff val="25000"/>
                    </a:schemeClr>
                  </a:solidFill>
                  <a:effectLst>
                    <a:outerShdw blurRad="63500" dist="63500" dir="2700000" algn="tl" rotWithShape="0">
                      <a:schemeClr val="bg1">
                        <a:lumMod val="75000"/>
                        <a:alpha val="50000"/>
                      </a:schemeClr>
                    </a:outerShdw>
                  </a:effectLst>
                  <a:latin typeface="+mn-lt"/>
                  <a:ea typeface="+mn-ea"/>
                  <a:cs typeface="+mn-cs"/>
                </a:defRPr>
              </a:lvl4pPr>
              <a:lvl5pPr marL="1143000" indent="-228600" algn="l" defTabSz="457200" rtl="0" eaLnBrk="1" latinLnBrk="0" hangingPunct="1">
                <a:lnSpc>
                  <a:spcPct val="120000"/>
                </a:lnSpc>
                <a:spcBef>
                  <a:spcPts val="0"/>
                </a:spcBef>
                <a:buClr>
                  <a:schemeClr val="bg1">
                    <a:lumMod val="50000"/>
                  </a:schemeClr>
                </a:buClr>
                <a:buSzPct val="90000"/>
                <a:buFont typeface="Arial"/>
                <a:buChar char="•"/>
                <a:defRPr sz="2800" kern="1200" baseline="0">
                  <a:solidFill>
                    <a:schemeClr val="tx1">
                      <a:lumMod val="50000"/>
                      <a:lumOff val="50000"/>
                    </a:schemeClr>
                  </a:solidFill>
                  <a:effectLst>
                    <a:outerShdw blurRad="63500" dist="63500" dir="2700000" algn="tl" rotWithShape="0">
                      <a:schemeClr val="bg1">
                        <a:lumMod val="75000"/>
                        <a:alpha val="50000"/>
                      </a:schemeClr>
                    </a:outerShdw>
                  </a:effectLst>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en-GB" sz="1400" dirty="0" smtClean="0">
                  <a:solidFill>
                    <a:srgbClr val="C00000"/>
                  </a:solidFill>
                </a:rPr>
                <a:t>20mm</a:t>
              </a:r>
              <a:endParaRPr lang="en-GB" sz="1400" dirty="0" smtClean="0">
                <a:solidFill>
                  <a:srgbClr val="C00000"/>
                </a:solidFill>
              </a:endParaRPr>
            </a:p>
          </p:txBody>
        </p:sp>
        <p:cxnSp>
          <p:nvCxnSpPr>
            <p:cNvPr id="39" name="Straight Arrow Connector 38"/>
            <p:cNvCxnSpPr/>
            <p:nvPr/>
          </p:nvCxnSpPr>
          <p:spPr>
            <a:xfrm flipH="1">
              <a:off x="76698" y="3857667"/>
              <a:ext cx="231427" cy="0"/>
            </a:xfrm>
            <a:prstGeom prst="straightConnector1">
              <a:avLst/>
            </a:prstGeom>
            <a:ln>
              <a:headEnd type="triangle"/>
              <a:tailEnd type="triangle"/>
            </a:ln>
          </p:spPr>
          <p:style>
            <a:lnRef idx="2">
              <a:schemeClr val="accent2"/>
            </a:lnRef>
            <a:fillRef idx="0">
              <a:schemeClr val="accent2"/>
            </a:fillRef>
            <a:effectRef idx="1">
              <a:schemeClr val="accent2"/>
            </a:effectRef>
            <a:fontRef idx="minor">
              <a:schemeClr val="tx1"/>
            </a:fontRef>
          </p:style>
        </p:cxnSp>
      </p:grpSp>
      <p:cxnSp>
        <p:nvCxnSpPr>
          <p:cNvPr id="40" name="Straight Arrow Connector 39"/>
          <p:cNvCxnSpPr>
            <a:stCxn id="21" idx="3"/>
          </p:cNvCxnSpPr>
          <p:nvPr/>
        </p:nvCxnSpPr>
        <p:spPr>
          <a:xfrm flipV="1">
            <a:off x="3244889" y="5085184"/>
            <a:ext cx="1280091" cy="668600"/>
          </a:xfrm>
          <a:prstGeom prst="straightConnector1">
            <a:avLst/>
          </a:prstGeom>
          <a:ln>
            <a:tailEnd type="arrow"/>
          </a:ln>
        </p:spPr>
        <p:style>
          <a:lnRef idx="2">
            <a:schemeClr val="accent6"/>
          </a:lnRef>
          <a:fillRef idx="0">
            <a:schemeClr val="accent6"/>
          </a:fillRef>
          <a:effectRef idx="1">
            <a:schemeClr val="accent6"/>
          </a:effectRef>
          <a:fontRef idx="minor">
            <a:schemeClr val="tx1"/>
          </a:fontRef>
        </p:style>
      </p:cxnSp>
      <p:cxnSp>
        <p:nvCxnSpPr>
          <p:cNvPr id="42" name="Straight Arrow Connector 41"/>
          <p:cNvCxnSpPr>
            <a:stCxn id="20" idx="2"/>
          </p:cNvCxnSpPr>
          <p:nvPr/>
        </p:nvCxnSpPr>
        <p:spPr>
          <a:xfrm>
            <a:off x="6908001" y="1675555"/>
            <a:ext cx="472311" cy="1417695"/>
          </a:xfrm>
          <a:prstGeom prst="straightConnector1">
            <a:avLst/>
          </a:prstGeom>
          <a:ln>
            <a:tailEnd type="arrow"/>
          </a:ln>
        </p:spPr>
        <p:style>
          <a:lnRef idx="2">
            <a:schemeClr val="accent6"/>
          </a:lnRef>
          <a:fillRef idx="0">
            <a:schemeClr val="accent6"/>
          </a:fillRef>
          <a:effectRef idx="1">
            <a:schemeClr val="accent6"/>
          </a:effectRef>
          <a:fontRef idx="minor">
            <a:schemeClr val="tx1"/>
          </a:fontRef>
        </p:style>
      </p:cxnSp>
    </p:spTree>
    <p:extLst>
      <p:ext uri="{BB962C8B-B14F-4D97-AF65-F5344CB8AC3E}">
        <p14:creationId xmlns:p14="http://schemas.microsoft.com/office/powerpoint/2010/main" val="383892370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GB" smtClean="0"/>
              <a:t>Dressed Cavity Engineering Design DQW &amp; RFD</a:t>
            </a:r>
            <a:endParaRPr lang="en-GB"/>
          </a:p>
        </p:txBody>
      </p:sp>
      <p:sp>
        <p:nvSpPr>
          <p:cNvPr id="3" name="Slide Number Placeholder 2"/>
          <p:cNvSpPr>
            <a:spLocks noGrp="1"/>
          </p:cNvSpPr>
          <p:nvPr>
            <p:ph type="sldNum" sz="quarter" idx="12"/>
          </p:nvPr>
        </p:nvSpPr>
        <p:spPr/>
        <p:txBody>
          <a:bodyPr/>
          <a:lstStyle/>
          <a:p>
            <a:fld id="{1FA2211F-BE2A-455E-95A5-7C001F407DF1}" type="slidenum">
              <a:rPr lang="en-GB" smtClean="0"/>
              <a:t>19</a:t>
            </a:fld>
            <a:endParaRPr lang="en-GB"/>
          </a:p>
        </p:txBody>
      </p:sp>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l="11925" t="21004" b="31246"/>
          <a:stretch/>
        </p:blipFill>
        <p:spPr>
          <a:xfrm>
            <a:off x="2483768" y="3754020"/>
            <a:ext cx="6615032" cy="2771324"/>
          </a:xfrm>
          <a:prstGeom prst="rect">
            <a:avLst/>
          </a:prstGeom>
        </p:spPr>
      </p:pic>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l="30294" t="11941" r="9217" b="19982"/>
          <a:stretch/>
        </p:blipFill>
        <p:spPr>
          <a:xfrm>
            <a:off x="176440" y="980728"/>
            <a:ext cx="3343174" cy="2660451"/>
          </a:xfrm>
          <a:prstGeom prst="rect">
            <a:avLst/>
          </a:prstGeom>
        </p:spPr>
      </p:pic>
      <p:sp>
        <p:nvSpPr>
          <p:cNvPr id="9" name="Content Placeholder 3"/>
          <p:cNvSpPr txBox="1">
            <a:spLocks/>
          </p:cNvSpPr>
          <p:nvPr/>
        </p:nvSpPr>
        <p:spPr>
          <a:xfrm>
            <a:off x="5499585" y="2258582"/>
            <a:ext cx="944623" cy="234314"/>
          </a:xfrm>
          <a:prstGeom prst="rect">
            <a:avLst/>
          </a:prstGeom>
        </p:spPr>
        <p:txBody>
          <a:bodyPr vert="horz" lIns="91440" tIns="0" rIns="91440" bIns="0" rtlCol="0">
            <a:noAutofit/>
          </a:bodyPr>
          <a:lstStyle>
            <a:lvl1pPr marL="228600" indent="-228600" algn="l" defTabSz="457200" rtl="0" eaLnBrk="1" latinLnBrk="0" hangingPunct="1">
              <a:lnSpc>
                <a:spcPct val="120000"/>
              </a:lnSpc>
              <a:spcBef>
                <a:spcPts val="600"/>
              </a:spcBef>
              <a:buClr>
                <a:srgbClr val="0089B5"/>
              </a:buClr>
              <a:buFont typeface="Arial"/>
              <a:buChar char="•"/>
              <a:defRPr sz="3200" kern="1200">
                <a:solidFill>
                  <a:schemeClr val="tx1">
                    <a:lumMod val="75000"/>
                    <a:lumOff val="25000"/>
                  </a:schemeClr>
                </a:solidFill>
                <a:effectLst>
                  <a:outerShdw blurRad="63500" dist="63500" dir="2700000" algn="tl" rotWithShape="0">
                    <a:schemeClr val="bg1">
                      <a:lumMod val="75000"/>
                      <a:alpha val="50000"/>
                    </a:schemeClr>
                  </a:outerShdw>
                </a:effectLst>
                <a:latin typeface="+mn-lt"/>
                <a:ea typeface="+mn-ea"/>
                <a:cs typeface="+mn-cs"/>
              </a:defRPr>
            </a:lvl1pPr>
            <a:lvl2pPr marL="457200" indent="-228600" algn="l" defTabSz="457200" rtl="0" eaLnBrk="1" latinLnBrk="0" hangingPunct="1">
              <a:lnSpc>
                <a:spcPct val="120000"/>
              </a:lnSpc>
              <a:spcBef>
                <a:spcPts val="400"/>
              </a:spcBef>
              <a:buClr>
                <a:srgbClr val="0089B5"/>
              </a:buClr>
              <a:buSzPct val="95000"/>
              <a:buFont typeface="Arial"/>
              <a:buChar char="•"/>
              <a:defRPr sz="3200" kern="1200" baseline="0">
                <a:solidFill>
                  <a:schemeClr val="tx1">
                    <a:lumMod val="75000"/>
                    <a:lumOff val="25000"/>
                  </a:schemeClr>
                </a:solidFill>
                <a:effectLst>
                  <a:outerShdw blurRad="63500" dist="63500" dir="2700000" algn="tl" rotWithShape="0">
                    <a:schemeClr val="bg1">
                      <a:lumMod val="75000"/>
                      <a:alpha val="50000"/>
                    </a:schemeClr>
                  </a:outerShdw>
                </a:effectLst>
                <a:latin typeface="+mn-lt"/>
                <a:ea typeface="+mn-ea"/>
                <a:cs typeface="+mn-cs"/>
              </a:defRPr>
            </a:lvl2pPr>
            <a:lvl3pPr marL="685800" indent="-228600" algn="l" defTabSz="457200" rtl="0" eaLnBrk="1" latinLnBrk="0" hangingPunct="1">
              <a:lnSpc>
                <a:spcPct val="120000"/>
              </a:lnSpc>
              <a:spcBef>
                <a:spcPts val="200"/>
              </a:spcBef>
              <a:buClr>
                <a:srgbClr val="0089B5"/>
              </a:buClr>
              <a:buSzPct val="90000"/>
              <a:buFont typeface="Arial"/>
              <a:buChar char="•"/>
              <a:defRPr sz="2800" kern="1200" baseline="0">
                <a:solidFill>
                  <a:schemeClr val="tx1">
                    <a:lumMod val="75000"/>
                    <a:lumOff val="25000"/>
                  </a:schemeClr>
                </a:solidFill>
                <a:effectLst>
                  <a:outerShdw blurRad="63500" dist="63500" dir="2700000" algn="tl" rotWithShape="0">
                    <a:schemeClr val="bg1">
                      <a:lumMod val="75000"/>
                      <a:alpha val="50000"/>
                    </a:schemeClr>
                  </a:outerShdw>
                </a:effectLst>
                <a:latin typeface="+mn-lt"/>
                <a:ea typeface="+mn-ea"/>
                <a:cs typeface="+mn-cs"/>
              </a:defRPr>
            </a:lvl3pPr>
            <a:lvl4pPr marL="914400" indent="-228600" algn="l" defTabSz="457200" rtl="0" eaLnBrk="1" latinLnBrk="0" hangingPunct="1">
              <a:lnSpc>
                <a:spcPct val="120000"/>
              </a:lnSpc>
              <a:spcBef>
                <a:spcPts val="200"/>
              </a:spcBef>
              <a:buClr>
                <a:srgbClr val="0089B5"/>
              </a:buClr>
              <a:buSzPct val="90000"/>
              <a:buFont typeface="Arial"/>
              <a:buChar char="•"/>
              <a:defRPr sz="2800" kern="1200" baseline="0">
                <a:solidFill>
                  <a:schemeClr val="tx1">
                    <a:lumMod val="75000"/>
                    <a:lumOff val="25000"/>
                  </a:schemeClr>
                </a:solidFill>
                <a:effectLst>
                  <a:outerShdw blurRad="63500" dist="63500" dir="2700000" algn="tl" rotWithShape="0">
                    <a:schemeClr val="bg1">
                      <a:lumMod val="75000"/>
                      <a:alpha val="50000"/>
                    </a:schemeClr>
                  </a:outerShdw>
                </a:effectLst>
                <a:latin typeface="+mn-lt"/>
                <a:ea typeface="+mn-ea"/>
                <a:cs typeface="+mn-cs"/>
              </a:defRPr>
            </a:lvl4pPr>
            <a:lvl5pPr marL="1143000" indent="-228600" algn="l" defTabSz="457200" rtl="0" eaLnBrk="1" latinLnBrk="0" hangingPunct="1">
              <a:lnSpc>
                <a:spcPct val="120000"/>
              </a:lnSpc>
              <a:spcBef>
                <a:spcPts val="0"/>
              </a:spcBef>
              <a:buClr>
                <a:schemeClr val="bg1">
                  <a:lumMod val="50000"/>
                </a:schemeClr>
              </a:buClr>
              <a:buSzPct val="90000"/>
              <a:buFont typeface="Arial"/>
              <a:buChar char="•"/>
              <a:defRPr sz="2800" kern="1200" baseline="0">
                <a:solidFill>
                  <a:schemeClr val="tx1">
                    <a:lumMod val="50000"/>
                    <a:lumOff val="50000"/>
                  </a:schemeClr>
                </a:solidFill>
                <a:effectLst>
                  <a:outerShdw blurRad="63500" dist="63500" dir="2700000" algn="tl" rotWithShape="0">
                    <a:schemeClr val="bg1">
                      <a:lumMod val="75000"/>
                      <a:alpha val="50000"/>
                    </a:schemeClr>
                  </a:outerShdw>
                </a:effectLst>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en-GB" sz="1400" dirty="0" smtClean="0"/>
              <a:t>Thin Caps</a:t>
            </a:r>
            <a:endParaRPr lang="en-GB" sz="1400" dirty="0" smtClean="0"/>
          </a:p>
        </p:txBody>
      </p:sp>
      <p:sp>
        <p:nvSpPr>
          <p:cNvPr id="10" name="Content Placeholder 3"/>
          <p:cNvSpPr txBox="1">
            <a:spLocks/>
          </p:cNvSpPr>
          <p:nvPr/>
        </p:nvSpPr>
        <p:spPr>
          <a:xfrm>
            <a:off x="4242927" y="3083027"/>
            <a:ext cx="1049153" cy="478904"/>
          </a:xfrm>
          <a:prstGeom prst="rect">
            <a:avLst/>
          </a:prstGeom>
        </p:spPr>
        <p:txBody>
          <a:bodyPr vert="horz" lIns="91440" tIns="0" rIns="91440" bIns="0" rtlCol="0">
            <a:noAutofit/>
          </a:bodyPr>
          <a:lstStyle>
            <a:lvl1pPr marL="228600" indent="-228600" algn="l" defTabSz="457200" rtl="0" eaLnBrk="1" latinLnBrk="0" hangingPunct="1">
              <a:lnSpc>
                <a:spcPct val="120000"/>
              </a:lnSpc>
              <a:spcBef>
                <a:spcPts val="600"/>
              </a:spcBef>
              <a:buClr>
                <a:srgbClr val="0089B5"/>
              </a:buClr>
              <a:buFont typeface="Arial"/>
              <a:buChar char="•"/>
              <a:defRPr sz="3200" kern="1200">
                <a:solidFill>
                  <a:schemeClr val="tx1">
                    <a:lumMod val="75000"/>
                    <a:lumOff val="25000"/>
                  </a:schemeClr>
                </a:solidFill>
                <a:effectLst>
                  <a:outerShdw blurRad="63500" dist="63500" dir="2700000" algn="tl" rotWithShape="0">
                    <a:schemeClr val="bg1">
                      <a:lumMod val="75000"/>
                      <a:alpha val="50000"/>
                    </a:schemeClr>
                  </a:outerShdw>
                </a:effectLst>
                <a:latin typeface="+mn-lt"/>
                <a:ea typeface="+mn-ea"/>
                <a:cs typeface="+mn-cs"/>
              </a:defRPr>
            </a:lvl1pPr>
            <a:lvl2pPr marL="457200" indent="-228600" algn="l" defTabSz="457200" rtl="0" eaLnBrk="1" latinLnBrk="0" hangingPunct="1">
              <a:lnSpc>
                <a:spcPct val="120000"/>
              </a:lnSpc>
              <a:spcBef>
                <a:spcPts val="400"/>
              </a:spcBef>
              <a:buClr>
                <a:srgbClr val="0089B5"/>
              </a:buClr>
              <a:buSzPct val="95000"/>
              <a:buFont typeface="Arial"/>
              <a:buChar char="•"/>
              <a:defRPr sz="3200" kern="1200" baseline="0">
                <a:solidFill>
                  <a:schemeClr val="tx1">
                    <a:lumMod val="75000"/>
                    <a:lumOff val="25000"/>
                  </a:schemeClr>
                </a:solidFill>
                <a:effectLst>
                  <a:outerShdw blurRad="63500" dist="63500" dir="2700000" algn="tl" rotWithShape="0">
                    <a:schemeClr val="bg1">
                      <a:lumMod val="75000"/>
                      <a:alpha val="50000"/>
                    </a:schemeClr>
                  </a:outerShdw>
                </a:effectLst>
                <a:latin typeface="+mn-lt"/>
                <a:ea typeface="+mn-ea"/>
                <a:cs typeface="+mn-cs"/>
              </a:defRPr>
            </a:lvl2pPr>
            <a:lvl3pPr marL="685800" indent="-228600" algn="l" defTabSz="457200" rtl="0" eaLnBrk="1" latinLnBrk="0" hangingPunct="1">
              <a:lnSpc>
                <a:spcPct val="120000"/>
              </a:lnSpc>
              <a:spcBef>
                <a:spcPts val="200"/>
              </a:spcBef>
              <a:buClr>
                <a:srgbClr val="0089B5"/>
              </a:buClr>
              <a:buSzPct val="90000"/>
              <a:buFont typeface="Arial"/>
              <a:buChar char="•"/>
              <a:defRPr sz="2800" kern="1200" baseline="0">
                <a:solidFill>
                  <a:schemeClr val="tx1">
                    <a:lumMod val="75000"/>
                    <a:lumOff val="25000"/>
                  </a:schemeClr>
                </a:solidFill>
                <a:effectLst>
                  <a:outerShdw blurRad="63500" dist="63500" dir="2700000" algn="tl" rotWithShape="0">
                    <a:schemeClr val="bg1">
                      <a:lumMod val="75000"/>
                      <a:alpha val="50000"/>
                    </a:schemeClr>
                  </a:outerShdw>
                </a:effectLst>
                <a:latin typeface="+mn-lt"/>
                <a:ea typeface="+mn-ea"/>
                <a:cs typeface="+mn-cs"/>
              </a:defRPr>
            </a:lvl3pPr>
            <a:lvl4pPr marL="914400" indent="-228600" algn="l" defTabSz="457200" rtl="0" eaLnBrk="1" latinLnBrk="0" hangingPunct="1">
              <a:lnSpc>
                <a:spcPct val="120000"/>
              </a:lnSpc>
              <a:spcBef>
                <a:spcPts val="200"/>
              </a:spcBef>
              <a:buClr>
                <a:srgbClr val="0089B5"/>
              </a:buClr>
              <a:buSzPct val="90000"/>
              <a:buFont typeface="Arial"/>
              <a:buChar char="•"/>
              <a:defRPr sz="2800" kern="1200" baseline="0">
                <a:solidFill>
                  <a:schemeClr val="tx1">
                    <a:lumMod val="75000"/>
                    <a:lumOff val="25000"/>
                  </a:schemeClr>
                </a:solidFill>
                <a:effectLst>
                  <a:outerShdw blurRad="63500" dist="63500" dir="2700000" algn="tl" rotWithShape="0">
                    <a:schemeClr val="bg1">
                      <a:lumMod val="75000"/>
                      <a:alpha val="50000"/>
                    </a:schemeClr>
                  </a:outerShdw>
                </a:effectLst>
                <a:latin typeface="+mn-lt"/>
                <a:ea typeface="+mn-ea"/>
                <a:cs typeface="+mn-cs"/>
              </a:defRPr>
            </a:lvl4pPr>
            <a:lvl5pPr marL="1143000" indent="-228600" algn="l" defTabSz="457200" rtl="0" eaLnBrk="1" latinLnBrk="0" hangingPunct="1">
              <a:lnSpc>
                <a:spcPct val="120000"/>
              </a:lnSpc>
              <a:spcBef>
                <a:spcPts val="0"/>
              </a:spcBef>
              <a:buClr>
                <a:schemeClr val="bg1">
                  <a:lumMod val="50000"/>
                </a:schemeClr>
              </a:buClr>
              <a:buSzPct val="90000"/>
              <a:buFont typeface="Arial"/>
              <a:buChar char="•"/>
              <a:defRPr sz="2800" kern="1200" baseline="0">
                <a:solidFill>
                  <a:schemeClr val="tx1">
                    <a:lumMod val="50000"/>
                    <a:lumOff val="50000"/>
                  </a:schemeClr>
                </a:solidFill>
                <a:effectLst>
                  <a:outerShdw blurRad="63500" dist="63500" dir="2700000" algn="tl" rotWithShape="0">
                    <a:schemeClr val="bg1">
                      <a:lumMod val="75000"/>
                      <a:alpha val="50000"/>
                    </a:schemeClr>
                  </a:outerShdw>
                </a:effectLst>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en-GB" sz="1400" dirty="0" smtClean="0"/>
              <a:t>Split Ring Connection</a:t>
            </a:r>
            <a:endParaRPr lang="en-GB" sz="1400" dirty="0" smtClean="0"/>
          </a:p>
        </p:txBody>
      </p:sp>
      <p:sp>
        <p:nvSpPr>
          <p:cNvPr id="15" name="Content Placeholder 3"/>
          <p:cNvSpPr txBox="1">
            <a:spLocks/>
          </p:cNvSpPr>
          <p:nvPr/>
        </p:nvSpPr>
        <p:spPr>
          <a:xfrm>
            <a:off x="1079611" y="1412776"/>
            <a:ext cx="648071" cy="239452"/>
          </a:xfrm>
          <a:prstGeom prst="rect">
            <a:avLst/>
          </a:prstGeom>
        </p:spPr>
        <p:txBody>
          <a:bodyPr vert="horz" lIns="91440" tIns="0" rIns="91440" bIns="0" rtlCol="0">
            <a:noAutofit/>
          </a:bodyPr>
          <a:lstStyle>
            <a:lvl1pPr marL="228600" indent="-228600" algn="l" defTabSz="457200" rtl="0" eaLnBrk="1" latinLnBrk="0" hangingPunct="1">
              <a:lnSpc>
                <a:spcPct val="120000"/>
              </a:lnSpc>
              <a:spcBef>
                <a:spcPts val="600"/>
              </a:spcBef>
              <a:buClr>
                <a:srgbClr val="0089B5"/>
              </a:buClr>
              <a:buFont typeface="Arial"/>
              <a:buChar char="•"/>
              <a:defRPr sz="3200" kern="1200">
                <a:solidFill>
                  <a:schemeClr val="tx1">
                    <a:lumMod val="75000"/>
                    <a:lumOff val="25000"/>
                  </a:schemeClr>
                </a:solidFill>
                <a:effectLst>
                  <a:outerShdw blurRad="63500" dist="63500" dir="2700000" algn="tl" rotWithShape="0">
                    <a:schemeClr val="bg1">
                      <a:lumMod val="75000"/>
                      <a:alpha val="50000"/>
                    </a:schemeClr>
                  </a:outerShdw>
                </a:effectLst>
                <a:latin typeface="+mn-lt"/>
                <a:ea typeface="+mn-ea"/>
                <a:cs typeface="+mn-cs"/>
              </a:defRPr>
            </a:lvl1pPr>
            <a:lvl2pPr marL="457200" indent="-228600" algn="l" defTabSz="457200" rtl="0" eaLnBrk="1" latinLnBrk="0" hangingPunct="1">
              <a:lnSpc>
                <a:spcPct val="120000"/>
              </a:lnSpc>
              <a:spcBef>
                <a:spcPts val="400"/>
              </a:spcBef>
              <a:buClr>
                <a:srgbClr val="0089B5"/>
              </a:buClr>
              <a:buSzPct val="95000"/>
              <a:buFont typeface="Arial"/>
              <a:buChar char="•"/>
              <a:defRPr sz="3200" kern="1200" baseline="0">
                <a:solidFill>
                  <a:schemeClr val="tx1">
                    <a:lumMod val="75000"/>
                    <a:lumOff val="25000"/>
                  </a:schemeClr>
                </a:solidFill>
                <a:effectLst>
                  <a:outerShdw blurRad="63500" dist="63500" dir="2700000" algn="tl" rotWithShape="0">
                    <a:schemeClr val="bg1">
                      <a:lumMod val="75000"/>
                      <a:alpha val="50000"/>
                    </a:schemeClr>
                  </a:outerShdw>
                </a:effectLst>
                <a:latin typeface="+mn-lt"/>
                <a:ea typeface="+mn-ea"/>
                <a:cs typeface="+mn-cs"/>
              </a:defRPr>
            </a:lvl2pPr>
            <a:lvl3pPr marL="685800" indent="-228600" algn="l" defTabSz="457200" rtl="0" eaLnBrk="1" latinLnBrk="0" hangingPunct="1">
              <a:lnSpc>
                <a:spcPct val="120000"/>
              </a:lnSpc>
              <a:spcBef>
                <a:spcPts val="200"/>
              </a:spcBef>
              <a:buClr>
                <a:srgbClr val="0089B5"/>
              </a:buClr>
              <a:buSzPct val="90000"/>
              <a:buFont typeface="Arial"/>
              <a:buChar char="•"/>
              <a:defRPr sz="2800" kern="1200" baseline="0">
                <a:solidFill>
                  <a:schemeClr val="tx1">
                    <a:lumMod val="75000"/>
                    <a:lumOff val="25000"/>
                  </a:schemeClr>
                </a:solidFill>
                <a:effectLst>
                  <a:outerShdw blurRad="63500" dist="63500" dir="2700000" algn="tl" rotWithShape="0">
                    <a:schemeClr val="bg1">
                      <a:lumMod val="75000"/>
                      <a:alpha val="50000"/>
                    </a:schemeClr>
                  </a:outerShdw>
                </a:effectLst>
                <a:latin typeface="+mn-lt"/>
                <a:ea typeface="+mn-ea"/>
                <a:cs typeface="+mn-cs"/>
              </a:defRPr>
            </a:lvl3pPr>
            <a:lvl4pPr marL="914400" indent="-228600" algn="l" defTabSz="457200" rtl="0" eaLnBrk="1" latinLnBrk="0" hangingPunct="1">
              <a:lnSpc>
                <a:spcPct val="120000"/>
              </a:lnSpc>
              <a:spcBef>
                <a:spcPts val="200"/>
              </a:spcBef>
              <a:buClr>
                <a:srgbClr val="0089B5"/>
              </a:buClr>
              <a:buSzPct val="90000"/>
              <a:buFont typeface="Arial"/>
              <a:buChar char="•"/>
              <a:defRPr sz="2800" kern="1200" baseline="0">
                <a:solidFill>
                  <a:schemeClr val="tx1">
                    <a:lumMod val="75000"/>
                    <a:lumOff val="25000"/>
                  </a:schemeClr>
                </a:solidFill>
                <a:effectLst>
                  <a:outerShdw blurRad="63500" dist="63500" dir="2700000" algn="tl" rotWithShape="0">
                    <a:schemeClr val="bg1">
                      <a:lumMod val="75000"/>
                      <a:alpha val="50000"/>
                    </a:schemeClr>
                  </a:outerShdw>
                </a:effectLst>
                <a:latin typeface="+mn-lt"/>
                <a:ea typeface="+mn-ea"/>
                <a:cs typeface="+mn-cs"/>
              </a:defRPr>
            </a:lvl4pPr>
            <a:lvl5pPr marL="1143000" indent="-228600" algn="l" defTabSz="457200" rtl="0" eaLnBrk="1" latinLnBrk="0" hangingPunct="1">
              <a:lnSpc>
                <a:spcPct val="120000"/>
              </a:lnSpc>
              <a:spcBef>
                <a:spcPts val="0"/>
              </a:spcBef>
              <a:buClr>
                <a:schemeClr val="bg1">
                  <a:lumMod val="50000"/>
                </a:schemeClr>
              </a:buClr>
              <a:buSzPct val="90000"/>
              <a:buFont typeface="Arial"/>
              <a:buChar char="•"/>
              <a:defRPr sz="2800" kern="1200" baseline="0">
                <a:solidFill>
                  <a:schemeClr val="tx1">
                    <a:lumMod val="50000"/>
                    <a:lumOff val="50000"/>
                  </a:schemeClr>
                </a:solidFill>
                <a:effectLst>
                  <a:outerShdw blurRad="63500" dist="63500" dir="2700000" algn="tl" rotWithShape="0">
                    <a:schemeClr val="bg1">
                      <a:lumMod val="75000"/>
                      <a:alpha val="50000"/>
                    </a:schemeClr>
                  </a:outerShdw>
                </a:effectLst>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en-GB" sz="1400" dirty="0" smtClean="0"/>
              <a:t>30mm</a:t>
            </a:r>
            <a:endParaRPr lang="en-GB" sz="1400" dirty="0" smtClean="0"/>
          </a:p>
        </p:txBody>
      </p:sp>
      <p:grpSp>
        <p:nvGrpSpPr>
          <p:cNvPr id="21" name="Group 20"/>
          <p:cNvGrpSpPr/>
          <p:nvPr/>
        </p:nvGrpSpPr>
        <p:grpSpPr>
          <a:xfrm>
            <a:off x="2699792" y="1210592"/>
            <a:ext cx="648071" cy="244956"/>
            <a:chOff x="3521840" y="1287546"/>
            <a:chExt cx="648071" cy="244956"/>
          </a:xfrm>
        </p:grpSpPr>
        <p:sp>
          <p:nvSpPr>
            <p:cNvPr id="16" name="Content Placeholder 3"/>
            <p:cNvSpPr txBox="1">
              <a:spLocks/>
            </p:cNvSpPr>
            <p:nvPr/>
          </p:nvSpPr>
          <p:spPr>
            <a:xfrm>
              <a:off x="3521840" y="1287546"/>
              <a:ext cx="648071" cy="239452"/>
            </a:xfrm>
            <a:prstGeom prst="rect">
              <a:avLst/>
            </a:prstGeom>
          </p:spPr>
          <p:txBody>
            <a:bodyPr vert="horz" lIns="91440" tIns="0" rIns="91440" bIns="0" rtlCol="0">
              <a:noAutofit/>
            </a:bodyPr>
            <a:lstStyle>
              <a:lvl1pPr marL="228600" indent="-228600" algn="l" defTabSz="457200" rtl="0" eaLnBrk="1" latinLnBrk="0" hangingPunct="1">
                <a:lnSpc>
                  <a:spcPct val="120000"/>
                </a:lnSpc>
                <a:spcBef>
                  <a:spcPts val="600"/>
                </a:spcBef>
                <a:buClr>
                  <a:srgbClr val="0089B5"/>
                </a:buClr>
                <a:buFont typeface="Arial"/>
                <a:buChar char="•"/>
                <a:defRPr sz="3200" kern="1200">
                  <a:solidFill>
                    <a:schemeClr val="tx1">
                      <a:lumMod val="75000"/>
                      <a:lumOff val="25000"/>
                    </a:schemeClr>
                  </a:solidFill>
                  <a:effectLst>
                    <a:outerShdw blurRad="63500" dist="63500" dir="2700000" algn="tl" rotWithShape="0">
                      <a:schemeClr val="bg1">
                        <a:lumMod val="75000"/>
                        <a:alpha val="50000"/>
                      </a:schemeClr>
                    </a:outerShdw>
                  </a:effectLst>
                  <a:latin typeface="+mn-lt"/>
                  <a:ea typeface="+mn-ea"/>
                  <a:cs typeface="+mn-cs"/>
                </a:defRPr>
              </a:lvl1pPr>
              <a:lvl2pPr marL="457200" indent="-228600" algn="l" defTabSz="457200" rtl="0" eaLnBrk="1" latinLnBrk="0" hangingPunct="1">
                <a:lnSpc>
                  <a:spcPct val="120000"/>
                </a:lnSpc>
                <a:spcBef>
                  <a:spcPts val="400"/>
                </a:spcBef>
                <a:buClr>
                  <a:srgbClr val="0089B5"/>
                </a:buClr>
                <a:buSzPct val="95000"/>
                <a:buFont typeface="Arial"/>
                <a:buChar char="•"/>
                <a:defRPr sz="3200" kern="1200" baseline="0">
                  <a:solidFill>
                    <a:schemeClr val="tx1">
                      <a:lumMod val="75000"/>
                      <a:lumOff val="25000"/>
                    </a:schemeClr>
                  </a:solidFill>
                  <a:effectLst>
                    <a:outerShdw blurRad="63500" dist="63500" dir="2700000" algn="tl" rotWithShape="0">
                      <a:schemeClr val="bg1">
                        <a:lumMod val="75000"/>
                        <a:alpha val="50000"/>
                      </a:schemeClr>
                    </a:outerShdw>
                  </a:effectLst>
                  <a:latin typeface="+mn-lt"/>
                  <a:ea typeface="+mn-ea"/>
                  <a:cs typeface="+mn-cs"/>
                </a:defRPr>
              </a:lvl2pPr>
              <a:lvl3pPr marL="685800" indent="-228600" algn="l" defTabSz="457200" rtl="0" eaLnBrk="1" latinLnBrk="0" hangingPunct="1">
                <a:lnSpc>
                  <a:spcPct val="120000"/>
                </a:lnSpc>
                <a:spcBef>
                  <a:spcPts val="200"/>
                </a:spcBef>
                <a:buClr>
                  <a:srgbClr val="0089B5"/>
                </a:buClr>
                <a:buSzPct val="90000"/>
                <a:buFont typeface="Arial"/>
                <a:buChar char="•"/>
                <a:defRPr sz="2800" kern="1200" baseline="0">
                  <a:solidFill>
                    <a:schemeClr val="tx1">
                      <a:lumMod val="75000"/>
                      <a:lumOff val="25000"/>
                    </a:schemeClr>
                  </a:solidFill>
                  <a:effectLst>
                    <a:outerShdw blurRad="63500" dist="63500" dir="2700000" algn="tl" rotWithShape="0">
                      <a:schemeClr val="bg1">
                        <a:lumMod val="75000"/>
                        <a:alpha val="50000"/>
                      </a:schemeClr>
                    </a:outerShdw>
                  </a:effectLst>
                  <a:latin typeface="+mn-lt"/>
                  <a:ea typeface="+mn-ea"/>
                  <a:cs typeface="+mn-cs"/>
                </a:defRPr>
              </a:lvl3pPr>
              <a:lvl4pPr marL="914400" indent="-228600" algn="l" defTabSz="457200" rtl="0" eaLnBrk="1" latinLnBrk="0" hangingPunct="1">
                <a:lnSpc>
                  <a:spcPct val="120000"/>
                </a:lnSpc>
                <a:spcBef>
                  <a:spcPts val="200"/>
                </a:spcBef>
                <a:buClr>
                  <a:srgbClr val="0089B5"/>
                </a:buClr>
                <a:buSzPct val="90000"/>
                <a:buFont typeface="Arial"/>
                <a:buChar char="•"/>
                <a:defRPr sz="2800" kern="1200" baseline="0">
                  <a:solidFill>
                    <a:schemeClr val="tx1">
                      <a:lumMod val="75000"/>
                      <a:lumOff val="25000"/>
                    </a:schemeClr>
                  </a:solidFill>
                  <a:effectLst>
                    <a:outerShdw blurRad="63500" dist="63500" dir="2700000" algn="tl" rotWithShape="0">
                      <a:schemeClr val="bg1">
                        <a:lumMod val="75000"/>
                        <a:alpha val="50000"/>
                      </a:schemeClr>
                    </a:outerShdw>
                  </a:effectLst>
                  <a:latin typeface="+mn-lt"/>
                  <a:ea typeface="+mn-ea"/>
                  <a:cs typeface="+mn-cs"/>
                </a:defRPr>
              </a:lvl4pPr>
              <a:lvl5pPr marL="1143000" indent="-228600" algn="l" defTabSz="457200" rtl="0" eaLnBrk="1" latinLnBrk="0" hangingPunct="1">
                <a:lnSpc>
                  <a:spcPct val="120000"/>
                </a:lnSpc>
                <a:spcBef>
                  <a:spcPts val="0"/>
                </a:spcBef>
                <a:buClr>
                  <a:schemeClr val="bg1">
                    <a:lumMod val="50000"/>
                  </a:schemeClr>
                </a:buClr>
                <a:buSzPct val="90000"/>
                <a:buFont typeface="Arial"/>
                <a:buChar char="•"/>
                <a:defRPr sz="2800" kern="1200" baseline="0">
                  <a:solidFill>
                    <a:schemeClr val="tx1">
                      <a:lumMod val="50000"/>
                      <a:lumOff val="50000"/>
                    </a:schemeClr>
                  </a:solidFill>
                  <a:effectLst>
                    <a:outerShdw blurRad="63500" dist="63500" dir="2700000" algn="tl" rotWithShape="0">
                      <a:schemeClr val="bg1">
                        <a:lumMod val="75000"/>
                        <a:alpha val="50000"/>
                      </a:schemeClr>
                    </a:outerShdw>
                  </a:effectLst>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en-GB" sz="1400" dirty="0" smtClean="0">
                  <a:solidFill>
                    <a:srgbClr val="C00000"/>
                  </a:solidFill>
                </a:rPr>
                <a:t>30mm</a:t>
              </a:r>
              <a:endParaRPr lang="en-GB" sz="1400" dirty="0" smtClean="0">
                <a:solidFill>
                  <a:srgbClr val="C00000"/>
                </a:solidFill>
              </a:endParaRPr>
            </a:p>
          </p:txBody>
        </p:sp>
        <p:cxnSp>
          <p:nvCxnSpPr>
            <p:cNvPr id="18" name="Straight Arrow Connector 17"/>
            <p:cNvCxnSpPr/>
            <p:nvPr/>
          </p:nvCxnSpPr>
          <p:spPr>
            <a:xfrm>
              <a:off x="3563775" y="1293050"/>
              <a:ext cx="0" cy="239452"/>
            </a:xfrm>
            <a:prstGeom prst="straightConnector1">
              <a:avLst/>
            </a:prstGeom>
            <a:ln>
              <a:headEnd type="triangle"/>
              <a:tailEnd type="triangle"/>
            </a:ln>
          </p:spPr>
          <p:style>
            <a:lnRef idx="2">
              <a:schemeClr val="accent2"/>
            </a:lnRef>
            <a:fillRef idx="0">
              <a:schemeClr val="accent2"/>
            </a:fillRef>
            <a:effectRef idx="1">
              <a:schemeClr val="accent2"/>
            </a:effectRef>
            <a:fontRef idx="minor">
              <a:schemeClr val="tx1"/>
            </a:fontRef>
          </p:style>
        </p:cxnSp>
      </p:grpSp>
      <p:grpSp>
        <p:nvGrpSpPr>
          <p:cNvPr id="28" name="Group 27"/>
          <p:cNvGrpSpPr/>
          <p:nvPr/>
        </p:nvGrpSpPr>
        <p:grpSpPr>
          <a:xfrm>
            <a:off x="2771800" y="3306756"/>
            <a:ext cx="648071" cy="278247"/>
            <a:chOff x="3491881" y="3362932"/>
            <a:chExt cx="648071" cy="278247"/>
          </a:xfrm>
        </p:grpSpPr>
        <p:sp>
          <p:nvSpPr>
            <p:cNvPr id="23" name="Content Placeholder 3"/>
            <p:cNvSpPr txBox="1">
              <a:spLocks/>
            </p:cNvSpPr>
            <p:nvPr/>
          </p:nvSpPr>
          <p:spPr>
            <a:xfrm>
              <a:off x="3491881" y="3362932"/>
              <a:ext cx="648071" cy="239452"/>
            </a:xfrm>
            <a:prstGeom prst="rect">
              <a:avLst/>
            </a:prstGeom>
          </p:spPr>
          <p:txBody>
            <a:bodyPr vert="horz" lIns="91440" tIns="0" rIns="91440" bIns="0" rtlCol="0">
              <a:noAutofit/>
            </a:bodyPr>
            <a:lstStyle>
              <a:lvl1pPr marL="228600" indent="-228600" algn="l" defTabSz="457200" rtl="0" eaLnBrk="1" latinLnBrk="0" hangingPunct="1">
                <a:lnSpc>
                  <a:spcPct val="120000"/>
                </a:lnSpc>
                <a:spcBef>
                  <a:spcPts val="600"/>
                </a:spcBef>
                <a:buClr>
                  <a:srgbClr val="0089B5"/>
                </a:buClr>
                <a:buFont typeface="Arial"/>
                <a:buChar char="•"/>
                <a:defRPr sz="3200" kern="1200">
                  <a:solidFill>
                    <a:schemeClr val="tx1">
                      <a:lumMod val="75000"/>
                      <a:lumOff val="25000"/>
                    </a:schemeClr>
                  </a:solidFill>
                  <a:effectLst>
                    <a:outerShdw blurRad="63500" dist="63500" dir="2700000" algn="tl" rotWithShape="0">
                      <a:schemeClr val="bg1">
                        <a:lumMod val="75000"/>
                        <a:alpha val="50000"/>
                      </a:schemeClr>
                    </a:outerShdw>
                  </a:effectLst>
                  <a:latin typeface="+mn-lt"/>
                  <a:ea typeface="+mn-ea"/>
                  <a:cs typeface="+mn-cs"/>
                </a:defRPr>
              </a:lvl1pPr>
              <a:lvl2pPr marL="457200" indent="-228600" algn="l" defTabSz="457200" rtl="0" eaLnBrk="1" latinLnBrk="0" hangingPunct="1">
                <a:lnSpc>
                  <a:spcPct val="120000"/>
                </a:lnSpc>
                <a:spcBef>
                  <a:spcPts val="400"/>
                </a:spcBef>
                <a:buClr>
                  <a:srgbClr val="0089B5"/>
                </a:buClr>
                <a:buSzPct val="95000"/>
                <a:buFont typeface="Arial"/>
                <a:buChar char="•"/>
                <a:defRPr sz="3200" kern="1200" baseline="0">
                  <a:solidFill>
                    <a:schemeClr val="tx1">
                      <a:lumMod val="75000"/>
                      <a:lumOff val="25000"/>
                    </a:schemeClr>
                  </a:solidFill>
                  <a:effectLst>
                    <a:outerShdw blurRad="63500" dist="63500" dir="2700000" algn="tl" rotWithShape="0">
                      <a:schemeClr val="bg1">
                        <a:lumMod val="75000"/>
                        <a:alpha val="50000"/>
                      </a:schemeClr>
                    </a:outerShdw>
                  </a:effectLst>
                  <a:latin typeface="+mn-lt"/>
                  <a:ea typeface="+mn-ea"/>
                  <a:cs typeface="+mn-cs"/>
                </a:defRPr>
              </a:lvl2pPr>
              <a:lvl3pPr marL="685800" indent="-228600" algn="l" defTabSz="457200" rtl="0" eaLnBrk="1" latinLnBrk="0" hangingPunct="1">
                <a:lnSpc>
                  <a:spcPct val="120000"/>
                </a:lnSpc>
                <a:spcBef>
                  <a:spcPts val="200"/>
                </a:spcBef>
                <a:buClr>
                  <a:srgbClr val="0089B5"/>
                </a:buClr>
                <a:buSzPct val="90000"/>
                <a:buFont typeface="Arial"/>
                <a:buChar char="•"/>
                <a:defRPr sz="2800" kern="1200" baseline="0">
                  <a:solidFill>
                    <a:schemeClr val="tx1">
                      <a:lumMod val="75000"/>
                      <a:lumOff val="25000"/>
                    </a:schemeClr>
                  </a:solidFill>
                  <a:effectLst>
                    <a:outerShdw blurRad="63500" dist="63500" dir="2700000" algn="tl" rotWithShape="0">
                      <a:schemeClr val="bg1">
                        <a:lumMod val="75000"/>
                        <a:alpha val="50000"/>
                      </a:schemeClr>
                    </a:outerShdw>
                  </a:effectLst>
                  <a:latin typeface="+mn-lt"/>
                  <a:ea typeface="+mn-ea"/>
                  <a:cs typeface="+mn-cs"/>
                </a:defRPr>
              </a:lvl3pPr>
              <a:lvl4pPr marL="914400" indent="-228600" algn="l" defTabSz="457200" rtl="0" eaLnBrk="1" latinLnBrk="0" hangingPunct="1">
                <a:lnSpc>
                  <a:spcPct val="120000"/>
                </a:lnSpc>
                <a:spcBef>
                  <a:spcPts val="200"/>
                </a:spcBef>
                <a:buClr>
                  <a:srgbClr val="0089B5"/>
                </a:buClr>
                <a:buSzPct val="90000"/>
                <a:buFont typeface="Arial"/>
                <a:buChar char="•"/>
                <a:defRPr sz="2800" kern="1200" baseline="0">
                  <a:solidFill>
                    <a:schemeClr val="tx1">
                      <a:lumMod val="75000"/>
                      <a:lumOff val="25000"/>
                    </a:schemeClr>
                  </a:solidFill>
                  <a:effectLst>
                    <a:outerShdw blurRad="63500" dist="63500" dir="2700000" algn="tl" rotWithShape="0">
                      <a:schemeClr val="bg1">
                        <a:lumMod val="75000"/>
                        <a:alpha val="50000"/>
                      </a:schemeClr>
                    </a:outerShdw>
                  </a:effectLst>
                  <a:latin typeface="+mn-lt"/>
                  <a:ea typeface="+mn-ea"/>
                  <a:cs typeface="+mn-cs"/>
                </a:defRPr>
              </a:lvl4pPr>
              <a:lvl5pPr marL="1143000" indent="-228600" algn="l" defTabSz="457200" rtl="0" eaLnBrk="1" latinLnBrk="0" hangingPunct="1">
                <a:lnSpc>
                  <a:spcPct val="120000"/>
                </a:lnSpc>
                <a:spcBef>
                  <a:spcPts val="0"/>
                </a:spcBef>
                <a:buClr>
                  <a:schemeClr val="bg1">
                    <a:lumMod val="50000"/>
                  </a:schemeClr>
                </a:buClr>
                <a:buSzPct val="90000"/>
                <a:buFont typeface="Arial"/>
                <a:buChar char="•"/>
                <a:defRPr sz="2800" kern="1200" baseline="0">
                  <a:solidFill>
                    <a:schemeClr val="tx1">
                      <a:lumMod val="50000"/>
                      <a:lumOff val="50000"/>
                    </a:schemeClr>
                  </a:solidFill>
                  <a:effectLst>
                    <a:outerShdw blurRad="63500" dist="63500" dir="2700000" algn="tl" rotWithShape="0">
                      <a:schemeClr val="bg1">
                        <a:lumMod val="75000"/>
                        <a:alpha val="50000"/>
                      </a:schemeClr>
                    </a:outerShdw>
                  </a:effectLst>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en-GB" sz="1400" dirty="0" smtClean="0">
                  <a:solidFill>
                    <a:srgbClr val="C00000"/>
                  </a:solidFill>
                </a:rPr>
                <a:t>30mm</a:t>
              </a:r>
              <a:endParaRPr lang="en-GB" sz="1400" dirty="0" smtClean="0">
                <a:solidFill>
                  <a:srgbClr val="C00000"/>
                </a:solidFill>
              </a:endParaRPr>
            </a:p>
          </p:txBody>
        </p:sp>
        <p:cxnSp>
          <p:nvCxnSpPr>
            <p:cNvPr id="24" name="Straight Arrow Connector 23"/>
            <p:cNvCxnSpPr/>
            <p:nvPr/>
          </p:nvCxnSpPr>
          <p:spPr>
            <a:xfrm>
              <a:off x="3563775" y="3401727"/>
              <a:ext cx="0" cy="239452"/>
            </a:xfrm>
            <a:prstGeom prst="straightConnector1">
              <a:avLst/>
            </a:prstGeom>
            <a:ln>
              <a:headEnd type="triangle"/>
              <a:tailEnd type="triangle"/>
            </a:ln>
          </p:spPr>
          <p:style>
            <a:lnRef idx="2">
              <a:schemeClr val="accent2"/>
            </a:lnRef>
            <a:fillRef idx="0">
              <a:schemeClr val="accent2"/>
            </a:fillRef>
            <a:effectRef idx="1">
              <a:schemeClr val="accent2"/>
            </a:effectRef>
            <a:fontRef idx="minor">
              <a:schemeClr val="tx1"/>
            </a:fontRef>
          </p:style>
        </p:cxnSp>
      </p:grpSp>
      <p:grpSp>
        <p:nvGrpSpPr>
          <p:cNvPr id="27" name="Group 26"/>
          <p:cNvGrpSpPr/>
          <p:nvPr/>
        </p:nvGrpSpPr>
        <p:grpSpPr>
          <a:xfrm>
            <a:off x="-36512" y="2754119"/>
            <a:ext cx="648071" cy="242833"/>
            <a:chOff x="-126946" y="3857667"/>
            <a:chExt cx="648071" cy="242833"/>
          </a:xfrm>
        </p:grpSpPr>
        <p:sp>
          <p:nvSpPr>
            <p:cNvPr id="14" name="Content Placeholder 3"/>
            <p:cNvSpPr txBox="1">
              <a:spLocks/>
            </p:cNvSpPr>
            <p:nvPr/>
          </p:nvSpPr>
          <p:spPr>
            <a:xfrm>
              <a:off x="-126946" y="3861048"/>
              <a:ext cx="648071" cy="239452"/>
            </a:xfrm>
            <a:prstGeom prst="rect">
              <a:avLst/>
            </a:prstGeom>
          </p:spPr>
          <p:txBody>
            <a:bodyPr vert="horz" lIns="91440" tIns="0" rIns="91440" bIns="0" rtlCol="0">
              <a:noAutofit/>
            </a:bodyPr>
            <a:lstStyle>
              <a:lvl1pPr marL="228600" indent="-228600" algn="l" defTabSz="457200" rtl="0" eaLnBrk="1" latinLnBrk="0" hangingPunct="1">
                <a:lnSpc>
                  <a:spcPct val="120000"/>
                </a:lnSpc>
                <a:spcBef>
                  <a:spcPts val="600"/>
                </a:spcBef>
                <a:buClr>
                  <a:srgbClr val="0089B5"/>
                </a:buClr>
                <a:buFont typeface="Arial"/>
                <a:buChar char="•"/>
                <a:defRPr sz="3200" kern="1200">
                  <a:solidFill>
                    <a:schemeClr val="tx1">
                      <a:lumMod val="75000"/>
                      <a:lumOff val="25000"/>
                    </a:schemeClr>
                  </a:solidFill>
                  <a:effectLst>
                    <a:outerShdw blurRad="63500" dist="63500" dir="2700000" algn="tl" rotWithShape="0">
                      <a:schemeClr val="bg1">
                        <a:lumMod val="75000"/>
                        <a:alpha val="50000"/>
                      </a:schemeClr>
                    </a:outerShdw>
                  </a:effectLst>
                  <a:latin typeface="+mn-lt"/>
                  <a:ea typeface="+mn-ea"/>
                  <a:cs typeface="+mn-cs"/>
                </a:defRPr>
              </a:lvl1pPr>
              <a:lvl2pPr marL="457200" indent="-228600" algn="l" defTabSz="457200" rtl="0" eaLnBrk="1" latinLnBrk="0" hangingPunct="1">
                <a:lnSpc>
                  <a:spcPct val="120000"/>
                </a:lnSpc>
                <a:spcBef>
                  <a:spcPts val="400"/>
                </a:spcBef>
                <a:buClr>
                  <a:srgbClr val="0089B5"/>
                </a:buClr>
                <a:buSzPct val="95000"/>
                <a:buFont typeface="Arial"/>
                <a:buChar char="•"/>
                <a:defRPr sz="3200" kern="1200" baseline="0">
                  <a:solidFill>
                    <a:schemeClr val="tx1">
                      <a:lumMod val="75000"/>
                      <a:lumOff val="25000"/>
                    </a:schemeClr>
                  </a:solidFill>
                  <a:effectLst>
                    <a:outerShdw blurRad="63500" dist="63500" dir="2700000" algn="tl" rotWithShape="0">
                      <a:schemeClr val="bg1">
                        <a:lumMod val="75000"/>
                        <a:alpha val="50000"/>
                      </a:schemeClr>
                    </a:outerShdw>
                  </a:effectLst>
                  <a:latin typeface="+mn-lt"/>
                  <a:ea typeface="+mn-ea"/>
                  <a:cs typeface="+mn-cs"/>
                </a:defRPr>
              </a:lvl2pPr>
              <a:lvl3pPr marL="685800" indent="-228600" algn="l" defTabSz="457200" rtl="0" eaLnBrk="1" latinLnBrk="0" hangingPunct="1">
                <a:lnSpc>
                  <a:spcPct val="120000"/>
                </a:lnSpc>
                <a:spcBef>
                  <a:spcPts val="200"/>
                </a:spcBef>
                <a:buClr>
                  <a:srgbClr val="0089B5"/>
                </a:buClr>
                <a:buSzPct val="90000"/>
                <a:buFont typeface="Arial"/>
                <a:buChar char="•"/>
                <a:defRPr sz="2800" kern="1200" baseline="0">
                  <a:solidFill>
                    <a:schemeClr val="tx1">
                      <a:lumMod val="75000"/>
                      <a:lumOff val="25000"/>
                    </a:schemeClr>
                  </a:solidFill>
                  <a:effectLst>
                    <a:outerShdw blurRad="63500" dist="63500" dir="2700000" algn="tl" rotWithShape="0">
                      <a:schemeClr val="bg1">
                        <a:lumMod val="75000"/>
                        <a:alpha val="50000"/>
                      </a:schemeClr>
                    </a:outerShdw>
                  </a:effectLst>
                  <a:latin typeface="+mn-lt"/>
                  <a:ea typeface="+mn-ea"/>
                  <a:cs typeface="+mn-cs"/>
                </a:defRPr>
              </a:lvl3pPr>
              <a:lvl4pPr marL="914400" indent="-228600" algn="l" defTabSz="457200" rtl="0" eaLnBrk="1" latinLnBrk="0" hangingPunct="1">
                <a:lnSpc>
                  <a:spcPct val="120000"/>
                </a:lnSpc>
                <a:spcBef>
                  <a:spcPts val="200"/>
                </a:spcBef>
                <a:buClr>
                  <a:srgbClr val="0089B5"/>
                </a:buClr>
                <a:buSzPct val="90000"/>
                <a:buFont typeface="Arial"/>
                <a:buChar char="•"/>
                <a:defRPr sz="2800" kern="1200" baseline="0">
                  <a:solidFill>
                    <a:schemeClr val="tx1">
                      <a:lumMod val="75000"/>
                      <a:lumOff val="25000"/>
                    </a:schemeClr>
                  </a:solidFill>
                  <a:effectLst>
                    <a:outerShdw blurRad="63500" dist="63500" dir="2700000" algn="tl" rotWithShape="0">
                      <a:schemeClr val="bg1">
                        <a:lumMod val="75000"/>
                        <a:alpha val="50000"/>
                      </a:schemeClr>
                    </a:outerShdw>
                  </a:effectLst>
                  <a:latin typeface="+mn-lt"/>
                  <a:ea typeface="+mn-ea"/>
                  <a:cs typeface="+mn-cs"/>
                </a:defRPr>
              </a:lvl4pPr>
              <a:lvl5pPr marL="1143000" indent="-228600" algn="l" defTabSz="457200" rtl="0" eaLnBrk="1" latinLnBrk="0" hangingPunct="1">
                <a:lnSpc>
                  <a:spcPct val="120000"/>
                </a:lnSpc>
                <a:spcBef>
                  <a:spcPts val="0"/>
                </a:spcBef>
                <a:buClr>
                  <a:schemeClr val="bg1">
                    <a:lumMod val="50000"/>
                  </a:schemeClr>
                </a:buClr>
                <a:buSzPct val="90000"/>
                <a:buFont typeface="Arial"/>
                <a:buChar char="•"/>
                <a:defRPr sz="2800" kern="1200" baseline="0">
                  <a:solidFill>
                    <a:schemeClr val="tx1">
                      <a:lumMod val="50000"/>
                      <a:lumOff val="50000"/>
                    </a:schemeClr>
                  </a:solidFill>
                  <a:effectLst>
                    <a:outerShdw blurRad="63500" dist="63500" dir="2700000" algn="tl" rotWithShape="0">
                      <a:schemeClr val="bg1">
                        <a:lumMod val="75000"/>
                        <a:alpha val="50000"/>
                      </a:schemeClr>
                    </a:outerShdw>
                  </a:effectLst>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en-GB" sz="1400" dirty="0" smtClean="0">
                  <a:solidFill>
                    <a:srgbClr val="C00000"/>
                  </a:solidFill>
                </a:rPr>
                <a:t>20mm</a:t>
              </a:r>
              <a:endParaRPr lang="en-GB" sz="1400" dirty="0" smtClean="0">
                <a:solidFill>
                  <a:srgbClr val="C00000"/>
                </a:solidFill>
              </a:endParaRPr>
            </a:p>
          </p:txBody>
        </p:sp>
        <p:cxnSp>
          <p:nvCxnSpPr>
            <p:cNvPr id="25" name="Straight Arrow Connector 24"/>
            <p:cNvCxnSpPr/>
            <p:nvPr/>
          </p:nvCxnSpPr>
          <p:spPr>
            <a:xfrm flipH="1">
              <a:off x="76698" y="3857667"/>
              <a:ext cx="231427" cy="0"/>
            </a:xfrm>
            <a:prstGeom prst="straightConnector1">
              <a:avLst/>
            </a:prstGeom>
            <a:ln>
              <a:headEnd type="triangle"/>
              <a:tailEnd type="triangle"/>
            </a:ln>
          </p:spPr>
          <p:style>
            <a:lnRef idx="2">
              <a:schemeClr val="accent2"/>
            </a:lnRef>
            <a:fillRef idx="0">
              <a:schemeClr val="accent2"/>
            </a:fillRef>
            <a:effectRef idx="1">
              <a:schemeClr val="accent2"/>
            </a:effectRef>
            <a:fontRef idx="minor">
              <a:schemeClr val="tx1"/>
            </a:fontRef>
          </p:style>
        </p:cxnSp>
      </p:grpSp>
      <p:sp>
        <p:nvSpPr>
          <p:cNvPr id="4" name="Title 3"/>
          <p:cNvSpPr>
            <a:spLocks noGrp="1"/>
          </p:cNvSpPr>
          <p:nvPr>
            <p:ph type="title"/>
          </p:nvPr>
        </p:nvSpPr>
        <p:spPr/>
        <p:txBody>
          <a:bodyPr/>
          <a:lstStyle/>
          <a:p>
            <a:r>
              <a:rPr lang="en-GB" dirty="0"/>
              <a:t>RF Dipole Helium Vessel</a:t>
            </a:r>
            <a:endParaRPr lang="en-GB" dirty="0"/>
          </a:p>
        </p:txBody>
      </p:sp>
      <p:grpSp>
        <p:nvGrpSpPr>
          <p:cNvPr id="29" name="Group 28"/>
          <p:cNvGrpSpPr/>
          <p:nvPr/>
        </p:nvGrpSpPr>
        <p:grpSpPr>
          <a:xfrm>
            <a:off x="3074063" y="2189536"/>
            <a:ext cx="648071" cy="242833"/>
            <a:chOff x="-126946" y="3857667"/>
            <a:chExt cx="648071" cy="242833"/>
          </a:xfrm>
        </p:grpSpPr>
        <p:sp>
          <p:nvSpPr>
            <p:cNvPr id="30" name="Content Placeholder 3"/>
            <p:cNvSpPr txBox="1">
              <a:spLocks/>
            </p:cNvSpPr>
            <p:nvPr/>
          </p:nvSpPr>
          <p:spPr>
            <a:xfrm>
              <a:off x="-126946" y="3861048"/>
              <a:ext cx="648071" cy="239452"/>
            </a:xfrm>
            <a:prstGeom prst="rect">
              <a:avLst/>
            </a:prstGeom>
          </p:spPr>
          <p:txBody>
            <a:bodyPr vert="horz" lIns="91440" tIns="0" rIns="91440" bIns="0" rtlCol="0">
              <a:noAutofit/>
            </a:bodyPr>
            <a:lstStyle>
              <a:lvl1pPr marL="228600" indent="-228600" algn="l" defTabSz="457200" rtl="0" eaLnBrk="1" latinLnBrk="0" hangingPunct="1">
                <a:lnSpc>
                  <a:spcPct val="120000"/>
                </a:lnSpc>
                <a:spcBef>
                  <a:spcPts val="600"/>
                </a:spcBef>
                <a:buClr>
                  <a:srgbClr val="0089B5"/>
                </a:buClr>
                <a:buFont typeface="Arial"/>
                <a:buChar char="•"/>
                <a:defRPr sz="3200" kern="1200">
                  <a:solidFill>
                    <a:schemeClr val="tx1">
                      <a:lumMod val="75000"/>
                      <a:lumOff val="25000"/>
                    </a:schemeClr>
                  </a:solidFill>
                  <a:effectLst>
                    <a:outerShdw blurRad="63500" dist="63500" dir="2700000" algn="tl" rotWithShape="0">
                      <a:schemeClr val="bg1">
                        <a:lumMod val="75000"/>
                        <a:alpha val="50000"/>
                      </a:schemeClr>
                    </a:outerShdw>
                  </a:effectLst>
                  <a:latin typeface="+mn-lt"/>
                  <a:ea typeface="+mn-ea"/>
                  <a:cs typeface="+mn-cs"/>
                </a:defRPr>
              </a:lvl1pPr>
              <a:lvl2pPr marL="457200" indent="-228600" algn="l" defTabSz="457200" rtl="0" eaLnBrk="1" latinLnBrk="0" hangingPunct="1">
                <a:lnSpc>
                  <a:spcPct val="120000"/>
                </a:lnSpc>
                <a:spcBef>
                  <a:spcPts val="400"/>
                </a:spcBef>
                <a:buClr>
                  <a:srgbClr val="0089B5"/>
                </a:buClr>
                <a:buSzPct val="95000"/>
                <a:buFont typeface="Arial"/>
                <a:buChar char="•"/>
                <a:defRPr sz="3200" kern="1200" baseline="0">
                  <a:solidFill>
                    <a:schemeClr val="tx1">
                      <a:lumMod val="75000"/>
                      <a:lumOff val="25000"/>
                    </a:schemeClr>
                  </a:solidFill>
                  <a:effectLst>
                    <a:outerShdw blurRad="63500" dist="63500" dir="2700000" algn="tl" rotWithShape="0">
                      <a:schemeClr val="bg1">
                        <a:lumMod val="75000"/>
                        <a:alpha val="50000"/>
                      </a:schemeClr>
                    </a:outerShdw>
                  </a:effectLst>
                  <a:latin typeface="+mn-lt"/>
                  <a:ea typeface="+mn-ea"/>
                  <a:cs typeface="+mn-cs"/>
                </a:defRPr>
              </a:lvl2pPr>
              <a:lvl3pPr marL="685800" indent="-228600" algn="l" defTabSz="457200" rtl="0" eaLnBrk="1" latinLnBrk="0" hangingPunct="1">
                <a:lnSpc>
                  <a:spcPct val="120000"/>
                </a:lnSpc>
                <a:spcBef>
                  <a:spcPts val="200"/>
                </a:spcBef>
                <a:buClr>
                  <a:srgbClr val="0089B5"/>
                </a:buClr>
                <a:buSzPct val="90000"/>
                <a:buFont typeface="Arial"/>
                <a:buChar char="•"/>
                <a:defRPr sz="2800" kern="1200" baseline="0">
                  <a:solidFill>
                    <a:schemeClr val="tx1">
                      <a:lumMod val="75000"/>
                      <a:lumOff val="25000"/>
                    </a:schemeClr>
                  </a:solidFill>
                  <a:effectLst>
                    <a:outerShdw blurRad="63500" dist="63500" dir="2700000" algn="tl" rotWithShape="0">
                      <a:schemeClr val="bg1">
                        <a:lumMod val="75000"/>
                        <a:alpha val="50000"/>
                      </a:schemeClr>
                    </a:outerShdw>
                  </a:effectLst>
                  <a:latin typeface="+mn-lt"/>
                  <a:ea typeface="+mn-ea"/>
                  <a:cs typeface="+mn-cs"/>
                </a:defRPr>
              </a:lvl3pPr>
              <a:lvl4pPr marL="914400" indent="-228600" algn="l" defTabSz="457200" rtl="0" eaLnBrk="1" latinLnBrk="0" hangingPunct="1">
                <a:lnSpc>
                  <a:spcPct val="120000"/>
                </a:lnSpc>
                <a:spcBef>
                  <a:spcPts val="200"/>
                </a:spcBef>
                <a:buClr>
                  <a:srgbClr val="0089B5"/>
                </a:buClr>
                <a:buSzPct val="90000"/>
                <a:buFont typeface="Arial"/>
                <a:buChar char="•"/>
                <a:defRPr sz="2800" kern="1200" baseline="0">
                  <a:solidFill>
                    <a:schemeClr val="tx1">
                      <a:lumMod val="75000"/>
                      <a:lumOff val="25000"/>
                    </a:schemeClr>
                  </a:solidFill>
                  <a:effectLst>
                    <a:outerShdw blurRad="63500" dist="63500" dir="2700000" algn="tl" rotWithShape="0">
                      <a:schemeClr val="bg1">
                        <a:lumMod val="75000"/>
                        <a:alpha val="50000"/>
                      </a:schemeClr>
                    </a:outerShdw>
                  </a:effectLst>
                  <a:latin typeface="+mn-lt"/>
                  <a:ea typeface="+mn-ea"/>
                  <a:cs typeface="+mn-cs"/>
                </a:defRPr>
              </a:lvl4pPr>
              <a:lvl5pPr marL="1143000" indent="-228600" algn="l" defTabSz="457200" rtl="0" eaLnBrk="1" latinLnBrk="0" hangingPunct="1">
                <a:lnSpc>
                  <a:spcPct val="120000"/>
                </a:lnSpc>
                <a:spcBef>
                  <a:spcPts val="0"/>
                </a:spcBef>
                <a:buClr>
                  <a:schemeClr val="bg1">
                    <a:lumMod val="50000"/>
                  </a:schemeClr>
                </a:buClr>
                <a:buSzPct val="90000"/>
                <a:buFont typeface="Arial"/>
                <a:buChar char="•"/>
                <a:defRPr sz="2800" kern="1200" baseline="0">
                  <a:solidFill>
                    <a:schemeClr val="tx1">
                      <a:lumMod val="50000"/>
                      <a:lumOff val="50000"/>
                    </a:schemeClr>
                  </a:solidFill>
                  <a:effectLst>
                    <a:outerShdw blurRad="63500" dist="63500" dir="2700000" algn="tl" rotWithShape="0">
                      <a:schemeClr val="bg1">
                        <a:lumMod val="75000"/>
                        <a:alpha val="50000"/>
                      </a:schemeClr>
                    </a:outerShdw>
                  </a:effectLst>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en-GB" sz="1400" dirty="0" smtClean="0">
                  <a:solidFill>
                    <a:srgbClr val="C00000"/>
                  </a:solidFill>
                </a:rPr>
                <a:t>20mm</a:t>
              </a:r>
              <a:endParaRPr lang="en-GB" sz="1400" dirty="0" smtClean="0">
                <a:solidFill>
                  <a:srgbClr val="C00000"/>
                </a:solidFill>
              </a:endParaRPr>
            </a:p>
          </p:txBody>
        </p:sp>
        <p:cxnSp>
          <p:nvCxnSpPr>
            <p:cNvPr id="31" name="Straight Arrow Connector 30"/>
            <p:cNvCxnSpPr/>
            <p:nvPr/>
          </p:nvCxnSpPr>
          <p:spPr>
            <a:xfrm flipH="1">
              <a:off x="76698" y="3857667"/>
              <a:ext cx="231427" cy="0"/>
            </a:xfrm>
            <a:prstGeom prst="straightConnector1">
              <a:avLst/>
            </a:prstGeom>
            <a:ln>
              <a:headEnd type="triangle"/>
              <a:tailEnd type="triangle"/>
            </a:ln>
          </p:spPr>
          <p:style>
            <a:lnRef idx="2">
              <a:schemeClr val="accent2"/>
            </a:lnRef>
            <a:fillRef idx="0">
              <a:schemeClr val="accent2"/>
            </a:fillRef>
            <a:effectRef idx="1">
              <a:schemeClr val="accent2"/>
            </a:effectRef>
            <a:fontRef idx="minor">
              <a:schemeClr val="tx1"/>
            </a:fontRef>
          </p:style>
        </p:cxnSp>
      </p:grpSp>
      <p:grpSp>
        <p:nvGrpSpPr>
          <p:cNvPr id="32" name="Group 31"/>
          <p:cNvGrpSpPr/>
          <p:nvPr/>
        </p:nvGrpSpPr>
        <p:grpSpPr>
          <a:xfrm>
            <a:off x="2595127" y="6021288"/>
            <a:ext cx="648071" cy="242833"/>
            <a:chOff x="-126946" y="3857667"/>
            <a:chExt cx="648071" cy="242833"/>
          </a:xfrm>
        </p:grpSpPr>
        <p:sp>
          <p:nvSpPr>
            <p:cNvPr id="33" name="Content Placeholder 3"/>
            <p:cNvSpPr txBox="1">
              <a:spLocks/>
            </p:cNvSpPr>
            <p:nvPr/>
          </p:nvSpPr>
          <p:spPr>
            <a:xfrm>
              <a:off x="-126946" y="3861048"/>
              <a:ext cx="648071" cy="239452"/>
            </a:xfrm>
            <a:prstGeom prst="rect">
              <a:avLst/>
            </a:prstGeom>
          </p:spPr>
          <p:txBody>
            <a:bodyPr vert="horz" lIns="91440" tIns="0" rIns="91440" bIns="0" rtlCol="0">
              <a:noAutofit/>
            </a:bodyPr>
            <a:lstStyle>
              <a:lvl1pPr marL="228600" indent="-228600" algn="l" defTabSz="457200" rtl="0" eaLnBrk="1" latinLnBrk="0" hangingPunct="1">
                <a:lnSpc>
                  <a:spcPct val="120000"/>
                </a:lnSpc>
                <a:spcBef>
                  <a:spcPts val="600"/>
                </a:spcBef>
                <a:buClr>
                  <a:srgbClr val="0089B5"/>
                </a:buClr>
                <a:buFont typeface="Arial"/>
                <a:buChar char="•"/>
                <a:defRPr sz="3200" kern="1200">
                  <a:solidFill>
                    <a:schemeClr val="tx1">
                      <a:lumMod val="75000"/>
                      <a:lumOff val="25000"/>
                    </a:schemeClr>
                  </a:solidFill>
                  <a:effectLst>
                    <a:outerShdw blurRad="63500" dist="63500" dir="2700000" algn="tl" rotWithShape="0">
                      <a:schemeClr val="bg1">
                        <a:lumMod val="75000"/>
                        <a:alpha val="50000"/>
                      </a:schemeClr>
                    </a:outerShdw>
                  </a:effectLst>
                  <a:latin typeface="+mn-lt"/>
                  <a:ea typeface="+mn-ea"/>
                  <a:cs typeface="+mn-cs"/>
                </a:defRPr>
              </a:lvl1pPr>
              <a:lvl2pPr marL="457200" indent="-228600" algn="l" defTabSz="457200" rtl="0" eaLnBrk="1" latinLnBrk="0" hangingPunct="1">
                <a:lnSpc>
                  <a:spcPct val="120000"/>
                </a:lnSpc>
                <a:spcBef>
                  <a:spcPts val="400"/>
                </a:spcBef>
                <a:buClr>
                  <a:srgbClr val="0089B5"/>
                </a:buClr>
                <a:buSzPct val="95000"/>
                <a:buFont typeface="Arial"/>
                <a:buChar char="•"/>
                <a:defRPr sz="3200" kern="1200" baseline="0">
                  <a:solidFill>
                    <a:schemeClr val="tx1">
                      <a:lumMod val="75000"/>
                      <a:lumOff val="25000"/>
                    </a:schemeClr>
                  </a:solidFill>
                  <a:effectLst>
                    <a:outerShdw blurRad="63500" dist="63500" dir="2700000" algn="tl" rotWithShape="0">
                      <a:schemeClr val="bg1">
                        <a:lumMod val="75000"/>
                        <a:alpha val="50000"/>
                      </a:schemeClr>
                    </a:outerShdw>
                  </a:effectLst>
                  <a:latin typeface="+mn-lt"/>
                  <a:ea typeface="+mn-ea"/>
                  <a:cs typeface="+mn-cs"/>
                </a:defRPr>
              </a:lvl2pPr>
              <a:lvl3pPr marL="685800" indent="-228600" algn="l" defTabSz="457200" rtl="0" eaLnBrk="1" latinLnBrk="0" hangingPunct="1">
                <a:lnSpc>
                  <a:spcPct val="120000"/>
                </a:lnSpc>
                <a:spcBef>
                  <a:spcPts val="200"/>
                </a:spcBef>
                <a:buClr>
                  <a:srgbClr val="0089B5"/>
                </a:buClr>
                <a:buSzPct val="90000"/>
                <a:buFont typeface="Arial"/>
                <a:buChar char="•"/>
                <a:defRPr sz="2800" kern="1200" baseline="0">
                  <a:solidFill>
                    <a:schemeClr val="tx1">
                      <a:lumMod val="75000"/>
                      <a:lumOff val="25000"/>
                    </a:schemeClr>
                  </a:solidFill>
                  <a:effectLst>
                    <a:outerShdw blurRad="63500" dist="63500" dir="2700000" algn="tl" rotWithShape="0">
                      <a:schemeClr val="bg1">
                        <a:lumMod val="75000"/>
                        <a:alpha val="50000"/>
                      </a:schemeClr>
                    </a:outerShdw>
                  </a:effectLst>
                  <a:latin typeface="+mn-lt"/>
                  <a:ea typeface="+mn-ea"/>
                  <a:cs typeface="+mn-cs"/>
                </a:defRPr>
              </a:lvl3pPr>
              <a:lvl4pPr marL="914400" indent="-228600" algn="l" defTabSz="457200" rtl="0" eaLnBrk="1" latinLnBrk="0" hangingPunct="1">
                <a:lnSpc>
                  <a:spcPct val="120000"/>
                </a:lnSpc>
                <a:spcBef>
                  <a:spcPts val="200"/>
                </a:spcBef>
                <a:buClr>
                  <a:srgbClr val="0089B5"/>
                </a:buClr>
                <a:buSzPct val="90000"/>
                <a:buFont typeface="Arial"/>
                <a:buChar char="•"/>
                <a:defRPr sz="2800" kern="1200" baseline="0">
                  <a:solidFill>
                    <a:schemeClr val="tx1">
                      <a:lumMod val="75000"/>
                      <a:lumOff val="25000"/>
                    </a:schemeClr>
                  </a:solidFill>
                  <a:effectLst>
                    <a:outerShdw blurRad="63500" dist="63500" dir="2700000" algn="tl" rotWithShape="0">
                      <a:schemeClr val="bg1">
                        <a:lumMod val="75000"/>
                        <a:alpha val="50000"/>
                      </a:schemeClr>
                    </a:outerShdw>
                  </a:effectLst>
                  <a:latin typeface="+mn-lt"/>
                  <a:ea typeface="+mn-ea"/>
                  <a:cs typeface="+mn-cs"/>
                </a:defRPr>
              </a:lvl4pPr>
              <a:lvl5pPr marL="1143000" indent="-228600" algn="l" defTabSz="457200" rtl="0" eaLnBrk="1" latinLnBrk="0" hangingPunct="1">
                <a:lnSpc>
                  <a:spcPct val="120000"/>
                </a:lnSpc>
                <a:spcBef>
                  <a:spcPts val="0"/>
                </a:spcBef>
                <a:buClr>
                  <a:schemeClr val="bg1">
                    <a:lumMod val="50000"/>
                  </a:schemeClr>
                </a:buClr>
                <a:buSzPct val="90000"/>
                <a:buFont typeface="Arial"/>
                <a:buChar char="•"/>
                <a:defRPr sz="2800" kern="1200" baseline="0">
                  <a:solidFill>
                    <a:schemeClr val="tx1">
                      <a:lumMod val="50000"/>
                      <a:lumOff val="50000"/>
                    </a:schemeClr>
                  </a:solidFill>
                  <a:effectLst>
                    <a:outerShdw blurRad="63500" dist="63500" dir="2700000" algn="tl" rotWithShape="0">
                      <a:schemeClr val="bg1">
                        <a:lumMod val="75000"/>
                        <a:alpha val="50000"/>
                      </a:schemeClr>
                    </a:outerShdw>
                  </a:effectLst>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en-GB" sz="1400" dirty="0" smtClean="0">
                  <a:solidFill>
                    <a:srgbClr val="C00000"/>
                  </a:solidFill>
                </a:rPr>
                <a:t>20mm</a:t>
              </a:r>
              <a:endParaRPr lang="en-GB" sz="1400" dirty="0" smtClean="0">
                <a:solidFill>
                  <a:srgbClr val="C00000"/>
                </a:solidFill>
              </a:endParaRPr>
            </a:p>
          </p:txBody>
        </p:sp>
        <p:cxnSp>
          <p:nvCxnSpPr>
            <p:cNvPr id="34" name="Straight Arrow Connector 33"/>
            <p:cNvCxnSpPr/>
            <p:nvPr/>
          </p:nvCxnSpPr>
          <p:spPr>
            <a:xfrm flipH="1">
              <a:off x="76698" y="3857667"/>
              <a:ext cx="231427" cy="0"/>
            </a:xfrm>
            <a:prstGeom prst="straightConnector1">
              <a:avLst/>
            </a:prstGeom>
            <a:ln>
              <a:headEnd type="triangle"/>
              <a:tailEnd type="triangle"/>
            </a:ln>
          </p:spPr>
          <p:style>
            <a:lnRef idx="2">
              <a:schemeClr val="accent2"/>
            </a:lnRef>
            <a:fillRef idx="0">
              <a:schemeClr val="accent2"/>
            </a:fillRef>
            <a:effectRef idx="1">
              <a:schemeClr val="accent2"/>
            </a:effectRef>
            <a:fontRef idx="minor">
              <a:schemeClr val="tx1"/>
            </a:fontRef>
          </p:style>
        </p:cxnSp>
      </p:grpSp>
      <p:grpSp>
        <p:nvGrpSpPr>
          <p:cNvPr id="35" name="Group 34"/>
          <p:cNvGrpSpPr/>
          <p:nvPr/>
        </p:nvGrpSpPr>
        <p:grpSpPr>
          <a:xfrm>
            <a:off x="8349074" y="5994479"/>
            <a:ext cx="648071" cy="242833"/>
            <a:chOff x="-126946" y="3857667"/>
            <a:chExt cx="648071" cy="242833"/>
          </a:xfrm>
        </p:grpSpPr>
        <p:sp>
          <p:nvSpPr>
            <p:cNvPr id="36" name="Content Placeholder 3"/>
            <p:cNvSpPr txBox="1">
              <a:spLocks/>
            </p:cNvSpPr>
            <p:nvPr/>
          </p:nvSpPr>
          <p:spPr>
            <a:xfrm>
              <a:off x="-126946" y="3861048"/>
              <a:ext cx="648071" cy="239452"/>
            </a:xfrm>
            <a:prstGeom prst="rect">
              <a:avLst/>
            </a:prstGeom>
          </p:spPr>
          <p:txBody>
            <a:bodyPr vert="horz" lIns="91440" tIns="0" rIns="91440" bIns="0" rtlCol="0">
              <a:noAutofit/>
            </a:bodyPr>
            <a:lstStyle>
              <a:lvl1pPr marL="228600" indent="-228600" algn="l" defTabSz="457200" rtl="0" eaLnBrk="1" latinLnBrk="0" hangingPunct="1">
                <a:lnSpc>
                  <a:spcPct val="120000"/>
                </a:lnSpc>
                <a:spcBef>
                  <a:spcPts val="600"/>
                </a:spcBef>
                <a:buClr>
                  <a:srgbClr val="0089B5"/>
                </a:buClr>
                <a:buFont typeface="Arial"/>
                <a:buChar char="•"/>
                <a:defRPr sz="3200" kern="1200">
                  <a:solidFill>
                    <a:schemeClr val="tx1">
                      <a:lumMod val="75000"/>
                      <a:lumOff val="25000"/>
                    </a:schemeClr>
                  </a:solidFill>
                  <a:effectLst>
                    <a:outerShdw blurRad="63500" dist="63500" dir="2700000" algn="tl" rotWithShape="0">
                      <a:schemeClr val="bg1">
                        <a:lumMod val="75000"/>
                        <a:alpha val="50000"/>
                      </a:schemeClr>
                    </a:outerShdw>
                  </a:effectLst>
                  <a:latin typeface="+mn-lt"/>
                  <a:ea typeface="+mn-ea"/>
                  <a:cs typeface="+mn-cs"/>
                </a:defRPr>
              </a:lvl1pPr>
              <a:lvl2pPr marL="457200" indent="-228600" algn="l" defTabSz="457200" rtl="0" eaLnBrk="1" latinLnBrk="0" hangingPunct="1">
                <a:lnSpc>
                  <a:spcPct val="120000"/>
                </a:lnSpc>
                <a:spcBef>
                  <a:spcPts val="400"/>
                </a:spcBef>
                <a:buClr>
                  <a:srgbClr val="0089B5"/>
                </a:buClr>
                <a:buSzPct val="95000"/>
                <a:buFont typeface="Arial"/>
                <a:buChar char="•"/>
                <a:defRPr sz="3200" kern="1200" baseline="0">
                  <a:solidFill>
                    <a:schemeClr val="tx1">
                      <a:lumMod val="75000"/>
                      <a:lumOff val="25000"/>
                    </a:schemeClr>
                  </a:solidFill>
                  <a:effectLst>
                    <a:outerShdw blurRad="63500" dist="63500" dir="2700000" algn="tl" rotWithShape="0">
                      <a:schemeClr val="bg1">
                        <a:lumMod val="75000"/>
                        <a:alpha val="50000"/>
                      </a:schemeClr>
                    </a:outerShdw>
                  </a:effectLst>
                  <a:latin typeface="+mn-lt"/>
                  <a:ea typeface="+mn-ea"/>
                  <a:cs typeface="+mn-cs"/>
                </a:defRPr>
              </a:lvl2pPr>
              <a:lvl3pPr marL="685800" indent="-228600" algn="l" defTabSz="457200" rtl="0" eaLnBrk="1" latinLnBrk="0" hangingPunct="1">
                <a:lnSpc>
                  <a:spcPct val="120000"/>
                </a:lnSpc>
                <a:spcBef>
                  <a:spcPts val="200"/>
                </a:spcBef>
                <a:buClr>
                  <a:srgbClr val="0089B5"/>
                </a:buClr>
                <a:buSzPct val="90000"/>
                <a:buFont typeface="Arial"/>
                <a:buChar char="•"/>
                <a:defRPr sz="2800" kern="1200" baseline="0">
                  <a:solidFill>
                    <a:schemeClr val="tx1">
                      <a:lumMod val="75000"/>
                      <a:lumOff val="25000"/>
                    </a:schemeClr>
                  </a:solidFill>
                  <a:effectLst>
                    <a:outerShdw blurRad="63500" dist="63500" dir="2700000" algn="tl" rotWithShape="0">
                      <a:schemeClr val="bg1">
                        <a:lumMod val="75000"/>
                        <a:alpha val="50000"/>
                      </a:schemeClr>
                    </a:outerShdw>
                  </a:effectLst>
                  <a:latin typeface="+mn-lt"/>
                  <a:ea typeface="+mn-ea"/>
                  <a:cs typeface="+mn-cs"/>
                </a:defRPr>
              </a:lvl3pPr>
              <a:lvl4pPr marL="914400" indent="-228600" algn="l" defTabSz="457200" rtl="0" eaLnBrk="1" latinLnBrk="0" hangingPunct="1">
                <a:lnSpc>
                  <a:spcPct val="120000"/>
                </a:lnSpc>
                <a:spcBef>
                  <a:spcPts val="200"/>
                </a:spcBef>
                <a:buClr>
                  <a:srgbClr val="0089B5"/>
                </a:buClr>
                <a:buSzPct val="90000"/>
                <a:buFont typeface="Arial"/>
                <a:buChar char="•"/>
                <a:defRPr sz="2800" kern="1200" baseline="0">
                  <a:solidFill>
                    <a:schemeClr val="tx1">
                      <a:lumMod val="75000"/>
                      <a:lumOff val="25000"/>
                    </a:schemeClr>
                  </a:solidFill>
                  <a:effectLst>
                    <a:outerShdw blurRad="63500" dist="63500" dir="2700000" algn="tl" rotWithShape="0">
                      <a:schemeClr val="bg1">
                        <a:lumMod val="75000"/>
                        <a:alpha val="50000"/>
                      </a:schemeClr>
                    </a:outerShdw>
                  </a:effectLst>
                  <a:latin typeface="+mn-lt"/>
                  <a:ea typeface="+mn-ea"/>
                  <a:cs typeface="+mn-cs"/>
                </a:defRPr>
              </a:lvl4pPr>
              <a:lvl5pPr marL="1143000" indent="-228600" algn="l" defTabSz="457200" rtl="0" eaLnBrk="1" latinLnBrk="0" hangingPunct="1">
                <a:lnSpc>
                  <a:spcPct val="120000"/>
                </a:lnSpc>
                <a:spcBef>
                  <a:spcPts val="0"/>
                </a:spcBef>
                <a:buClr>
                  <a:schemeClr val="bg1">
                    <a:lumMod val="50000"/>
                  </a:schemeClr>
                </a:buClr>
                <a:buSzPct val="90000"/>
                <a:buFont typeface="Arial"/>
                <a:buChar char="•"/>
                <a:defRPr sz="2800" kern="1200" baseline="0">
                  <a:solidFill>
                    <a:schemeClr val="tx1">
                      <a:lumMod val="50000"/>
                      <a:lumOff val="50000"/>
                    </a:schemeClr>
                  </a:solidFill>
                  <a:effectLst>
                    <a:outerShdw blurRad="63500" dist="63500" dir="2700000" algn="tl" rotWithShape="0">
                      <a:schemeClr val="bg1">
                        <a:lumMod val="75000"/>
                        <a:alpha val="50000"/>
                      </a:schemeClr>
                    </a:outerShdw>
                  </a:effectLst>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en-GB" sz="1400" dirty="0" smtClean="0">
                  <a:solidFill>
                    <a:srgbClr val="C00000"/>
                  </a:solidFill>
                </a:rPr>
                <a:t>20mm</a:t>
              </a:r>
              <a:endParaRPr lang="en-GB" sz="1400" dirty="0" smtClean="0">
                <a:solidFill>
                  <a:srgbClr val="C00000"/>
                </a:solidFill>
              </a:endParaRPr>
            </a:p>
          </p:txBody>
        </p:sp>
        <p:cxnSp>
          <p:nvCxnSpPr>
            <p:cNvPr id="37" name="Straight Arrow Connector 36"/>
            <p:cNvCxnSpPr/>
            <p:nvPr/>
          </p:nvCxnSpPr>
          <p:spPr>
            <a:xfrm flipH="1">
              <a:off x="76698" y="3857667"/>
              <a:ext cx="231427" cy="0"/>
            </a:xfrm>
            <a:prstGeom prst="straightConnector1">
              <a:avLst/>
            </a:prstGeom>
            <a:ln>
              <a:headEnd type="triangle"/>
              <a:tailEnd type="triangle"/>
            </a:ln>
          </p:spPr>
          <p:style>
            <a:lnRef idx="2">
              <a:schemeClr val="accent2"/>
            </a:lnRef>
            <a:fillRef idx="0">
              <a:schemeClr val="accent2"/>
            </a:fillRef>
            <a:effectRef idx="1">
              <a:schemeClr val="accent2"/>
            </a:effectRef>
            <a:fontRef idx="minor">
              <a:schemeClr val="tx1"/>
            </a:fontRef>
          </p:style>
        </p:cxnSp>
      </p:grpSp>
      <p:cxnSp>
        <p:nvCxnSpPr>
          <p:cNvPr id="38" name="Straight Arrow Connector 37"/>
          <p:cNvCxnSpPr>
            <a:stCxn id="10" idx="1"/>
          </p:cNvCxnSpPr>
          <p:nvPr/>
        </p:nvCxnSpPr>
        <p:spPr>
          <a:xfrm flipH="1">
            <a:off x="2951821" y="3322479"/>
            <a:ext cx="1291106" cy="1402665"/>
          </a:xfrm>
          <a:prstGeom prst="straightConnector1">
            <a:avLst/>
          </a:prstGeom>
          <a:ln>
            <a:tailEnd type="arrow"/>
          </a:ln>
        </p:spPr>
        <p:style>
          <a:lnRef idx="2">
            <a:schemeClr val="accent6"/>
          </a:lnRef>
          <a:fillRef idx="0">
            <a:schemeClr val="accent6"/>
          </a:fillRef>
          <a:effectRef idx="1">
            <a:schemeClr val="accent6"/>
          </a:effectRef>
          <a:fontRef idx="minor">
            <a:schemeClr val="tx1"/>
          </a:fontRef>
        </p:style>
      </p:cxnSp>
      <p:cxnSp>
        <p:nvCxnSpPr>
          <p:cNvPr id="41" name="Straight Arrow Connector 40"/>
          <p:cNvCxnSpPr>
            <a:stCxn id="9" idx="0"/>
          </p:cNvCxnSpPr>
          <p:nvPr/>
        </p:nvCxnSpPr>
        <p:spPr>
          <a:xfrm flipH="1" flipV="1">
            <a:off x="3491879" y="1287509"/>
            <a:ext cx="2480018" cy="971073"/>
          </a:xfrm>
          <a:prstGeom prst="straightConnector1">
            <a:avLst/>
          </a:prstGeom>
          <a:ln>
            <a:tailEnd type="arrow"/>
          </a:ln>
        </p:spPr>
        <p:style>
          <a:lnRef idx="2">
            <a:schemeClr val="accent6"/>
          </a:lnRef>
          <a:fillRef idx="0">
            <a:schemeClr val="accent6"/>
          </a:fillRef>
          <a:effectRef idx="1">
            <a:schemeClr val="accent6"/>
          </a:effectRef>
          <a:fontRef idx="minor">
            <a:schemeClr val="tx1"/>
          </a:fontRef>
        </p:style>
      </p:cxnSp>
      <p:cxnSp>
        <p:nvCxnSpPr>
          <p:cNvPr id="47" name="Straight Arrow Connector 46"/>
          <p:cNvCxnSpPr>
            <a:stCxn id="9" idx="2"/>
          </p:cNvCxnSpPr>
          <p:nvPr/>
        </p:nvCxnSpPr>
        <p:spPr>
          <a:xfrm>
            <a:off x="5971897" y="2492896"/>
            <a:ext cx="2779590" cy="2160240"/>
          </a:xfrm>
          <a:prstGeom prst="straightConnector1">
            <a:avLst/>
          </a:prstGeom>
          <a:ln>
            <a:tailEnd type="arrow"/>
          </a:ln>
        </p:spPr>
        <p:style>
          <a:lnRef idx="2">
            <a:schemeClr val="accent6"/>
          </a:lnRef>
          <a:fillRef idx="0">
            <a:schemeClr val="accent6"/>
          </a:fillRef>
          <a:effectRef idx="1">
            <a:schemeClr val="accent6"/>
          </a:effectRef>
          <a:fontRef idx="minor">
            <a:schemeClr val="tx1"/>
          </a:fontRef>
        </p:style>
      </p:cxnSp>
    </p:spTree>
    <p:extLst>
      <p:ext uri="{BB962C8B-B14F-4D97-AF65-F5344CB8AC3E}">
        <p14:creationId xmlns:p14="http://schemas.microsoft.com/office/powerpoint/2010/main" val="133218120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Content</a:t>
            </a:r>
            <a:endParaRPr lang="en-GB" dirty="0"/>
          </a:p>
        </p:txBody>
      </p:sp>
      <p:sp>
        <p:nvSpPr>
          <p:cNvPr id="3" name="Content Placeholder 2"/>
          <p:cNvSpPr>
            <a:spLocks noGrp="1"/>
          </p:cNvSpPr>
          <p:nvPr>
            <p:ph idx="1"/>
          </p:nvPr>
        </p:nvSpPr>
        <p:spPr>
          <a:xfrm>
            <a:off x="467544" y="1196752"/>
            <a:ext cx="5256584" cy="5349240"/>
          </a:xfrm>
        </p:spPr>
        <p:txBody>
          <a:bodyPr>
            <a:normAutofit/>
          </a:bodyPr>
          <a:lstStyle/>
          <a:p>
            <a:endParaRPr lang="en-GB" sz="2800" dirty="0" smtClean="0"/>
          </a:p>
          <a:p>
            <a:r>
              <a:rPr lang="en-GB" sz="2800" dirty="0" smtClean="0"/>
              <a:t>Overview </a:t>
            </a:r>
            <a:r>
              <a:rPr lang="en-GB" sz="2800" dirty="0" smtClean="0"/>
              <a:t>Dressed Cavities</a:t>
            </a:r>
          </a:p>
          <a:p>
            <a:r>
              <a:rPr lang="en-GB" sz="2800" dirty="0" smtClean="0"/>
              <a:t>Crab Cavity Design &amp; Status</a:t>
            </a:r>
            <a:endParaRPr lang="en-GB" sz="2800" dirty="0" smtClean="0"/>
          </a:p>
          <a:p>
            <a:r>
              <a:rPr lang="en-GB" sz="2800" dirty="0" smtClean="0"/>
              <a:t>Cryogenic Magnetic Shielding</a:t>
            </a:r>
          </a:p>
          <a:p>
            <a:r>
              <a:rPr lang="en-GB" sz="2800" dirty="0" smtClean="0"/>
              <a:t>Helium </a:t>
            </a:r>
            <a:r>
              <a:rPr lang="en-GB" sz="2800" dirty="0" smtClean="0"/>
              <a:t>Vessel Design</a:t>
            </a:r>
          </a:p>
          <a:p>
            <a:r>
              <a:rPr lang="en-GB" sz="2800" dirty="0" smtClean="0"/>
              <a:t>Analysis &amp; Testing</a:t>
            </a:r>
            <a:endParaRPr lang="en-GB" sz="2800" dirty="0" smtClean="0"/>
          </a:p>
          <a:p>
            <a:r>
              <a:rPr lang="en-GB" sz="2800" dirty="0" smtClean="0"/>
              <a:t>Assembly Procedures</a:t>
            </a:r>
          </a:p>
          <a:p>
            <a:r>
              <a:rPr lang="en-GB" sz="2800" dirty="0" smtClean="0"/>
              <a:t>Cavity </a:t>
            </a:r>
            <a:r>
              <a:rPr lang="en-GB" sz="2800" dirty="0" smtClean="0"/>
              <a:t>Support System</a:t>
            </a:r>
          </a:p>
          <a:p>
            <a:endParaRPr lang="en-GB" sz="2800" dirty="0"/>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5514197" y="692696"/>
            <a:ext cx="3534933" cy="3390049"/>
          </a:xfrm>
          <a:prstGeom prst="rect">
            <a:avLst/>
          </a:prstGeom>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3684" r="3136"/>
          <a:stretch/>
        </p:blipFill>
        <p:spPr>
          <a:xfrm>
            <a:off x="5598118" y="4007688"/>
            <a:ext cx="3522135" cy="2474048"/>
          </a:xfrm>
          <a:prstGeom prst="rect">
            <a:avLst/>
          </a:prstGeom>
        </p:spPr>
      </p:pic>
      <p:sp>
        <p:nvSpPr>
          <p:cNvPr id="6" name="Footer Placeholder 5"/>
          <p:cNvSpPr>
            <a:spLocks noGrp="1"/>
          </p:cNvSpPr>
          <p:nvPr>
            <p:ph type="ftr" sz="quarter" idx="11"/>
          </p:nvPr>
        </p:nvSpPr>
        <p:spPr>
          <a:xfrm>
            <a:off x="5514197" y="6537960"/>
            <a:ext cx="3172603" cy="320040"/>
          </a:xfrm>
        </p:spPr>
        <p:txBody>
          <a:bodyPr/>
          <a:lstStyle/>
          <a:p>
            <a:r>
              <a:rPr lang="en-GB" dirty="0" smtClean="0">
                <a:solidFill>
                  <a:schemeClr val="tx1">
                    <a:lumMod val="50000"/>
                    <a:lumOff val="50000"/>
                  </a:schemeClr>
                </a:solidFill>
              </a:rPr>
              <a:t>Dressed Cavity Engineering Design DQW &amp; RFD</a:t>
            </a:r>
            <a:endParaRPr lang="en-GB" dirty="0">
              <a:solidFill>
                <a:schemeClr val="tx1">
                  <a:lumMod val="50000"/>
                  <a:lumOff val="50000"/>
                </a:schemeClr>
              </a:solidFill>
            </a:endParaRPr>
          </a:p>
        </p:txBody>
      </p:sp>
      <p:sp>
        <p:nvSpPr>
          <p:cNvPr id="7" name="Slide Number Placeholder 6"/>
          <p:cNvSpPr>
            <a:spLocks noGrp="1"/>
          </p:cNvSpPr>
          <p:nvPr>
            <p:ph type="sldNum" sz="quarter" idx="12"/>
          </p:nvPr>
        </p:nvSpPr>
        <p:spPr/>
        <p:txBody>
          <a:bodyPr/>
          <a:lstStyle/>
          <a:p>
            <a:fld id="{1FA2211F-BE2A-455E-95A5-7C001F407DF1}" type="slidenum">
              <a:rPr lang="en-GB" smtClean="0"/>
              <a:t>2</a:t>
            </a:fld>
            <a:endParaRPr lang="en-GB"/>
          </a:p>
        </p:txBody>
      </p:sp>
    </p:spTree>
    <p:extLst>
      <p:ext uri="{BB962C8B-B14F-4D97-AF65-F5344CB8AC3E}">
        <p14:creationId xmlns:p14="http://schemas.microsoft.com/office/powerpoint/2010/main" val="166876291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r="4551"/>
          <a:stretch/>
        </p:blipFill>
        <p:spPr>
          <a:xfrm>
            <a:off x="4211960" y="1588451"/>
            <a:ext cx="4932040" cy="4432837"/>
          </a:xfrm>
          <a:prstGeom prst="rect">
            <a:avLst/>
          </a:prstGeom>
        </p:spPr>
      </p:pic>
      <p:sp>
        <p:nvSpPr>
          <p:cNvPr id="10" name="Slide Number Placeholder 4"/>
          <p:cNvSpPr>
            <a:spLocks noGrp="1"/>
          </p:cNvSpPr>
          <p:nvPr>
            <p:ph type="sldNum" sz="quarter" idx="12"/>
          </p:nvPr>
        </p:nvSpPr>
        <p:spPr/>
        <p:txBody>
          <a:bodyPr/>
          <a:lstStyle/>
          <a:p>
            <a:fld id="{1EE54676-51A6-4177-BD9E-53C025A272C8}" type="slidenum">
              <a:rPr lang="en-US" smtClean="0"/>
              <a:t>20</a:t>
            </a:fld>
            <a:endParaRPr lang="en-US" dirty="0"/>
          </a:p>
        </p:txBody>
      </p:sp>
      <p:sp>
        <p:nvSpPr>
          <p:cNvPr id="12" name="Title 3"/>
          <p:cNvSpPr>
            <a:spLocks noGrp="1"/>
          </p:cNvSpPr>
          <p:nvPr>
            <p:ph type="title"/>
          </p:nvPr>
        </p:nvSpPr>
        <p:spPr/>
        <p:txBody>
          <a:bodyPr/>
          <a:lstStyle/>
          <a:p>
            <a:r>
              <a:rPr lang="en-GB" dirty="0" smtClean="0"/>
              <a:t>Cavity &amp; Helium Vessel Analysis</a:t>
            </a:r>
            <a:endParaRPr lang="en-GB" dirty="0"/>
          </a:p>
        </p:txBody>
      </p:sp>
      <p:sp>
        <p:nvSpPr>
          <p:cNvPr id="4" name="Content Placeholder 3"/>
          <p:cNvSpPr>
            <a:spLocks noGrp="1"/>
          </p:cNvSpPr>
          <p:nvPr>
            <p:ph idx="1"/>
          </p:nvPr>
        </p:nvSpPr>
        <p:spPr>
          <a:xfrm>
            <a:off x="457200" y="1188719"/>
            <a:ext cx="3970784" cy="4905738"/>
          </a:xfrm>
        </p:spPr>
        <p:txBody>
          <a:bodyPr>
            <a:normAutofit fontScale="92500"/>
          </a:bodyPr>
          <a:lstStyle/>
          <a:p>
            <a:pPr marL="0" indent="0">
              <a:buNone/>
            </a:pPr>
            <a:r>
              <a:rPr lang="en-GB" sz="1800" i="1" dirty="0" smtClean="0"/>
              <a:t>Analysis </a:t>
            </a:r>
            <a:r>
              <a:rPr lang="en-GB" sz="1800" i="1" dirty="0" smtClean="0"/>
              <a:t>by  </a:t>
            </a:r>
            <a:r>
              <a:rPr lang="pt-BR" sz="1800" i="1" dirty="0"/>
              <a:t>F. Carra, L. Dassa, N. Kuder </a:t>
            </a:r>
            <a:endParaRPr lang="en-GB" sz="1800" i="1" dirty="0" smtClean="0"/>
          </a:p>
          <a:p>
            <a:pPr marL="0" indent="0">
              <a:buNone/>
            </a:pPr>
            <a:r>
              <a:rPr lang="en-GB" sz="1800" dirty="0" smtClean="0"/>
              <a:t>Design </a:t>
            </a:r>
            <a:r>
              <a:rPr lang="en-GB" sz="1800" dirty="0" smtClean="0"/>
              <a:t>in accordance with:</a:t>
            </a:r>
          </a:p>
          <a:p>
            <a:r>
              <a:rPr lang="en-GB" sz="1800" dirty="0" smtClean="0"/>
              <a:t>CERN Spec. for </a:t>
            </a:r>
            <a:r>
              <a:rPr lang="en-GB" sz="1800" dirty="0" smtClean="0"/>
              <a:t> Category 1 Helium Vessel</a:t>
            </a:r>
            <a:endParaRPr lang="en-GB" sz="1800" dirty="0" smtClean="0"/>
          </a:p>
          <a:p>
            <a:r>
              <a:rPr lang="en-GB" sz="1800" dirty="0" smtClean="0"/>
              <a:t>BS EN 13458 – Cryogenic Vessels</a:t>
            </a:r>
          </a:p>
          <a:p>
            <a:r>
              <a:rPr lang="en-GB" sz="1800" dirty="0"/>
              <a:t>VDI 2230 Part </a:t>
            </a:r>
            <a:r>
              <a:rPr lang="en-GB" sz="1800" dirty="0"/>
              <a:t>2 – </a:t>
            </a:r>
            <a:r>
              <a:rPr lang="en-GB" sz="1800" dirty="0" smtClean="0"/>
              <a:t>Systematic Calculation  </a:t>
            </a:r>
            <a:r>
              <a:rPr lang="en-GB" sz="1800" dirty="0"/>
              <a:t>of </a:t>
            </a:r>
            <a:r>
              <a:rPr lang="en-GB" sz="1800" dirty="0" smtClean="0"/>
              <a:t>Highly Stressed Bolted Joints</a:t>
            </a:r>
            <a:endParaRPr lang="en-GB" sz="1800" dirty="0"/>
          </a:p>
          <a:p>
            <a:pPr marL="0" indent="0">
              <a:lnSpc>
                <a:spcPct val="130000"/>
              </a:lnSpc>
              <a:buNone/>
            </a:pPr>
            <a:r>
              <a:rPr lang="en-GB" sz="1800" dirty="0"/>
              <a:t>Analysis</a:t>
            </a:r>
          </a:p>
          <a:p>
            <a:r>
              <a:rPr lang="en-GB" sz="1800" b="1" dirty="0" smtClean="0"/>
              <a:t>Preload, Pressure &amp; </a:t>
            </a:r>
            <a:r>
              <a:rPr lang="en-GB" sz="1800" b="1" dirty="0" err="1" smtClean="0"/>
              <a:t>Pretuning</a:t>
            </a:r>
            <a:r>
              <a:rPr lang="en-GB" sz="1800" b="1" dirty="0" smtClean="0"/>
              <a:t> </a:t>
            </a:r>
          </a:p>
          <a:p>
            <a:r>
              <a:rPr lang="en-GB" sz="1800" dirty="0" smtClean="0"/>
              <a:t>Cool  Down </a:t>
            </a:r>
          </a:p>
          <a:p>
            <a:r>
              <a:rPr lang="en-GB" sz="1800" dirty="0" smtClean="0"/>
              <a:t>Cavity Buckling</a:t>
            </a:r>
          </a:p>
          <a:p>
            <a:r>
              <a:rPr lang="en-GB" sz="1800" dirty="0" smtClean="0"/>
              <a:t>Thin </a:t>
            </a:r>
            <a:r>
              <a:rPr lang="en-GB" sz="1800" dirty="0"/>
              <a:t>C</a:t>
            </a:r>
            <a:r>
              <a:rPr lang="en-GB" sz="1800" dirty="0" smtClean="0"/>
              <a:t>ap </a:t>
            </a:r>
            <a:r>
              <a:rPr lang="en-GB" sz="1800" dirty="0"/>
              <a:t>W</a:t>
            </a:r>
            <a:r>
              <a:rPr lang="en-GB" sz="1800" dirty="0" smtClean="0"/>
              <a:t>elds</a:t>
            </a:r>
            <a:endParaRPr lang="en-GB" sz="1800" dirty="0" smtClean="0"/>
          </a:p>
          <a:p>
            <a:r>
              <a:rPr lang="en-GB" sz="1800" dirty="0" smtClean="0"/>
              <a:t>Fastener Strength</a:t>
            </a:r>
            <a:endParaRPr lang="en-GB" sz="1800" dirty="0" smtClean="0"/>
          </a:p>
          <a:p>
            <a:endParaRPr lang="en-GB" sz="2800" dirty="0"/>
          </a:p>
        </p:txBody>
      </p:sp>
      <p:sp>
        <p:nvSpPr>
          <p:cNvPr id="2" name="Footer Placeholder 1"/>
          <p:cNvSpPr>
            <a:spLocks noGrp="1"/>
          </p:cNvSpPr>
          <p:nvPr>
            <p:ph type="ftr" sz="quarter" idx="11"/>
          </p:nvPr>
        </p:nvSpPr>
        <p:spPr/>
        <p:txBody>
          <a:bodyPr/>
          <a:lstStyle/>
          <a:p>
            <a:r>
              <a:rPr lang="en-GB" smtClean="0"/>
              <a:t>Dressed Cavity Engineering Design DQW &amp; RFD</a:t>
            </a:r>
            <a:endParaRPr lang="en-GB"/>
          </a:p>
        </p:txBody>
      </p:sp>
    </p:spTree>
    <p:extLst>
      <p:ext uri="{BB962C8B-B14F-4D97-AF65-F5344CB8AC3E}">
        <p14:creationId xmlns:p14="http://schemas.microsoft.com/office/powerpoint/2010/main" val="24783042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380032" y="1380082"/>
            <a:ext cx="3843216" cy="5289277"/>
            <a:chOff x="210010" y="497577"/>
            <a:chExt cx="4118846" cy="6064247"/>
          </a:xfrm>
        </p:grpSpPr>
        <p:grpSp>
          <p:nvGrpSpPr>
            <p:cNvPr id="13" name="Group 12"/>
            <p:cNvGrpSpPr/>
            <p:nvPr/>
          </p:nvGrpSpPr>
          <p:grpSpPr>
            <a:xfrm>
              <a:off x="210010" y="497577"/>
              <a:ext cx="4118846" cy="6064247"/>
              <a:chOff x="210010" y="497577"/>
              <a:chExt cx="4118846" cy="6064247"/>
            </a:xfrm>
          </p:grpSpPr>
          <p:grpSp>
            <p:nvGrpSpPr>
              <p:cNvPr id="12" name="Group 11"/>
              <p:cNvGrpSpPr/>
              <p:nvPr/>
            </p:nvGrpSpPr>
            <p:grpSpPr>
              <a:xfrm>
                <a:off x="210010" y="497577"/>
                <a:ext cx="4118846" cy="6064247"/>
                <a:chOff x="210010" y="497577"/>
                <a:chExt cx="4118846" cy="6064247"/>
              </a:xfrm>
            </p:grpSpPr>
            <p:sp>
              <p:nvSpPr>
                <p:cNvPr id="155" name="Down Arrow 154"/>
                <p:cNvSpPr/>
                <p:nvPr/>
              </p:nvSpPr>
              <p:spPr>
                <a:xfrm>
                  <a:off x="927787" y="840737"/>
                  <a:ext cx="158115" cy="186055"/>
                </a:xfrm>
                <a:prstGeom prst="downArrow">
                  <a:avLst/>
                </a:prstGeom>
                <a:solidFill>
                  <a:srgbClr val="00B0F0"/>
                </a:solidFill>
                <a:ln>
                  <a:solidFill>
                    <a:srgbClr val="00B0F0"/>
                  </a:solidFill>
                </a:ln>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57" name="Down Arrow 156"/>
                <p:cNvSpPr/>
                <p:nvPr/>
              </p:nvSpPr>
              <p:spPr>
                <a:xfrm rot="5400000">
                  <a:off x="1021607" y="519892"/>
                  <a:ext cx="158115" cy="186055"/>
                </a:xfrm>
                <a:prstGeom prst="down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58" name="Down Arrow 157"/>
                <p:cNvSpPr/>
                <p:nvPr/>
              </p:nvSpPr>
              <p:spPr>
                <a:xfrm rot="16200000">
                  <a:off x="806977" y="519892"/>
                  <a:ext cx="158115" cy="186055"/>
                </a:xfrm>
                <a:prstGeom prst="down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60" name="TextBox 159"/>
                <p:cNvSpPr txBox="1"/>
                <p:nvPr/>
              </p:nvSpPr>
              <p:spPr>
                <a:xfrm>
                  <a:off x="1235150" y="497577"/>
                  <a:ext cx="1391728" cy="246221"/>
                </a:xfrm>
                <a:prstGeom prst="rect">
                  <a:avLst/>
                </a:prstGeom>
                <a:noFill/>
              </p:spPr>
              <p:txBody>
                <a:bodyPr wrap="none" rtlCol="0">
                  <a:spAutoFit/>
                </a:bodyPr>
                <a:lstStyle/>
                <a:p>
                  <a:r>
                    <a:rPr lang="pl-PL" sz="1000" dirty="0" smtClean="0"/>
                    <a:t>Bolt pretension </a:t>
                  </a:r>
                  <a:r>
                    <a:rPr lang="en-GB" sz="1000" dirty="0" smtClean="0"/>
                    <a:t>3800</a:t>
                  </a:r>
                  <a:r>
                    <a:rPr lang="en-GB" sz="1000" dirty="0" smtClean="0">
                      <a:solidFill>
                        <a:srgbClr val="FF0000"/>
                      </a:solidFill>
                    </a:rPr>
                    <a:t> </a:t>
                  </a:r>
                  <a:r>
                    <a:rPr lang="pl-PL" sz="1000" dirty="0" smtClean="0"/>
                    <a:t>N</a:t>
                  </a:r>
                  <a:endParaRPr lang="en-GB" sz="1000" dirty="0"/>
                </a:p>
              </p:txBody>
            </p:sp>
            <p:sp>
              <p:nvSpPr>
                <p:cNvPr id="162" name="TextBox 161"/>
                <p:cNvSpPr txBox="1"/>
                <p:nvPr/>
              </p:nvSpPr>
              <p:spPr>
                <a:xfrm>
                  <a:off x="1226944" y="813836"/>
                  <a:ext cx="1438438" cy="246221"/>
                </a:xfrm>
                <a:prstGeom prst="rect">
                  <a:avLst/>
                </a:prstGeom>
                <a:noFill/>
              </p:spPr>
              <p:txBody>
                <a:bodyPr wrap="square" rtlCol="0">
                  <a:spAutoFit/>
                </a:bodyPr>
                <a:lstStyle/>
                <a:p>
                  <a:r>
                    <a:rPr lang="pl-PL" sz="1000" dirty="0"/>
                    <a:t>Gravity 9806.6 mm/s</a:t>
                  </a:r>
                  <a:r>
                    <a:rPr lang="pl-PL" sz="1000" baseline="30000" dirty="0"/>
                    <a:t>2</a:t>
                  </a:r>
                  <a:r>
                    <a:rPr lang="pl-PL" sz="1000" dirty="0"/>
                    <a:t> </a:t>
                  </a:r>
                  <a:endParaRPr lang="en-GB" sz="1000" dirty="0"/>
                </a:p>
              </p:txBody>
            </p:sp>
            <p:grpSp>
              <p:nvGrpSpPr>
                <p:cNvPr id="8" name="Group 7"/>
                <p:cNvGrpSpPr/>
                <p:nvPr/>
              </p:nvGrpSpPr>
              <p:grpSpPr>
                <a:xfrm>
                  <a:off x="210010" y="1004103"/>
                  <a:ext cx="4118846" cy="5557721"/>
                  <a:chOff x="123488" y="664610"/>
                  <a:chExt cx="4323304" cy="5833604"/>
                </a:xfrm>
              </p:grpSpPr>
              <p:grpSp>
                <p:nvGrpSpPr>
                  <p:cNvPr id="5" name="Group 4"/>
                  <p:cNvGrpSpPr/>
                  <p:nvPr/>
                </p:nvGrpSpPr>
                <p:grpSpPr>
                  <a:xfrm>
                    <a:off x="123488" y="664610"/>
                    <a:ext cx="4323304" cy="5833604"/>
                    <a:chOff x="32672" y="328626"/>
                    <a:chExt cx="4522818" cy="6102817"/>
                  </a:xfrm>
                </p:grpSpPr>
                <p:grpSp>
                  <p:nvGrpSpPr>
                    <p:cNvPr id="140" name="Group 139"/>
                    <p:cNvGrpSpPr/>
                    <p:nvPr/>
                  </p:nvGrpSpPr>
                  <p:grpSpPr>
                    <a:xfrm>
                      <a:off x="32672" y="328626"/>
                      <a:ext cx="4522818" cy="6102817"/>
                      <a:chOff x="4061514" y="-46401"/>
                      <a:chExt cx="5082486" cy="6858000"/>
                    </a:xfrm>
                  </p:grpSpPr>
                  <p:pic>
                    <p:nvPicPr>
                      <p:cNvPr id="1027" name="Picture 3" descr="\\cern.ch\dfs\Users\n\nkuder\Desktop\cavity vessel.PN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445" b="100000" l="240" r="98679"/>
                                </a14:imgEffect>
                              </a14:imgLayer>
                            </a14:imgProps>
                          </a:ext>
                          <a:ext uri="{28A0092B-C50C-407E-A947-70E740481C1C}">
                            <a14:useLocalDpi xmlns:a14="http://schemas.microsoft.com/office/drawing/2010/main" val="0"/>
                          </a:ext>
                        </a:extLst>
                      </a:blip>
                      <a:srcRect/>
                      <a:stretch>
                        <a:fillRect/>
                      </a:stretch>
                    </p:blipFill>
                    <p:spPr bwMode="auto">
                      <a:xfrm>
                        <a:off x="4061514" y="-46401"/>
                        <a:ext cx="5082486" cy="6858000"/>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p:cNvSpPr/>
                      <p:nvPr/>
                    </p:nvSpPr>
                    <p:spPr>
                      <a:xfrm>
                        <a:off x="6516214" y="2841031"/>
                        <a:ext cx="45719" cy="216024"/>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p:cNvSpPr/>
                      <p:nvPr/>
                    </p:nvSpPr>
                    <p:spPr>
                      <a:xfrm>
                        <a:off x="6876256" y="2841031"/>
                        <a:ext cx="45719" cy="216024"/>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p:cNvSpPr/>
                      <p:nvPr/>
                    </p:nvSpPr>
                    <p:spPr>
                      <a:xfrm>
                        <a:off x="6516216" y="6381328"/>
                        <a:ext cx="45719" cy="216024"/>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p:cNvSpPr/>
                      <p:nvPr/>
                    </p:nvSpPr>
                    <p:spPr>
                      <a:xfrm>
                        <a:off x="6902545" y="6381328"/>
                        <a:ext cx="45719" cy="216024"/>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Down Arrow 14"/>
                      <p:cNvSpPr/>
                      <p:nvPr/>
                    </p:nvSpPr>
                    <p:spPr>
                      <a:xfrm>
                        <a:off x="6319473" y="3659500"/>
                        <a:ext cx="826147" cy="410112"/>
                      </a:xfrm>
                      <a:prstGeom prst="downArrow">
                        <a:avLst>
                          <a:gd name="adj1" fmla="val 50000"/>
                          <a:gd name="adj2" fmla="val 52670"/>
                        </a:avLst>
                      </a:prstGeom>
                      <a:gradFill flip="none" rotWithShape="1">
                        <a:gsLst>
                          <a:gs pos="0">
                            <a:schemeClr val="accent2">
                              <a:lumMod val="91000"/>
                              <a:lumOff val="9000"/>
                              <a:alpha val="0"/>
                            </a:schemeClr>
                          </a:gs>
                          <a:gs pos="50000">
                            <a:schemeClr val="accent1">
                              <a:tint val="44500"/>
                              <a:satMod val="160000"/>
                            </a:schemeClr>
                          </a:gs>
                          <a:gs pos="100000">
                            <a:schemeClr val="accent1">
                              <a:tint val="23500"/>
                              <a:satMod val="160000"/>
                            </a:schemeClr>
                          </a:gs>
                        </a:gsLst>
                        <a:path path="circle">
                          <a:fillToRect l="50000" t="50000" r="50000" b="50000"/>
                        </a:path>
                        <a:tileRect/>
                      </a:gradFill>
                      <a:ln w="19050">
                        <a:solidFill>
                          <a:schemeClr val="tx1"/>
                        </a:solidFill>
                        <a:prstDash val="sysDash"/>
                      </a:ln>
                      <a:scene3d>
                        <a:camera prst="obliqueTopLeft"/>
                        <a:lightRig rig="threePt" dir="t"/>
                      </a:scene3d>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6" name="Right Bracket 15"/>
                      <p:cNvSpPr/>
                      <p:nvPr/>
                    </p:nvSpPr>
                    <p:spPr>
                      <a:xfrm rot="5400000" flipV="1">
                        <a:off x="6630865" y="3554962"/>
                        <a:ext cx="192418" cy="1642128"/>
                      </a:xfrm>
                      <a:prstGeom prst="rightBracket">
                        <a:avLst>
                          <a:gd name="adj" fmla="val 50544"/>
                        </a:avLst>
                      </a:prstGeom>
                      <a:ln>
                        <a:solidFill>
                          <a:schemeClr val="tx1"/>
                        </a:solidFill>
                        <a:prstDash val="sysDash"/>
                      </a:ln>
                      <a:effectLst>
                        <a:glow rad="63500">
                          <a:schemeClr val="accent3">
                            <a:satMod val="175000"/>
                            <a:alpha val="4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7" name="Right Bracket 16"/>
                      <p:cNvSpPr/>
                      <p:nvPr/>
                    </p:nvSpPr>
                    <p:spPr>
                      <a:xfrm rot="16200000" flipV="1">
                        <a:off x="6625312" y="4271076"/>
                        <a:ext cx="192418" cy="1642128"/>
                      </a:xfrm>
                      <a:prstGeom prst="rightBracket">
                        <a:avLst>
                          <a:gd name="adj" fmla="val 50544"/>
                        </a:avLst>
                      </a:prstGeom>
                      <a:ln>
                        <a:solidFill>
                          <a:schemeClr val="tx1"/>
                        </a:solidFill>
                        <a:prstDash val="sysDash"/>
                      </a:ln>
                      <a:effectLst>
                        <a:glow rad="63500">
                          <a:schemeClr val="accent3">
                            <a:satMod val="175000"/>
                            <a:alpha val="4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6" name="Down Arrow 25"/>
                      <p:cNvSpPr/>
                      <p:nvPr/>
                    </p:nvSpPr>
                    <p:spPr>
                      <a:xfrm rot="10800000">
                        <a:off x="6298760" y="5372452"/>
                        <a:ext cx="826147" cy="410112"/>
                      </a:xfrm>
                      <a:prstGeom prst="downArrow">
                        <a:avLst>
                          <a:gd name="adj1" fmla="val 50000"/>
                          <a:gd name="adj2" fmla="val 52670"/>
                        </a:avLst>
                      </a:prstGeom>
                      <a:gradFill flip="none" rotWithShape="1">
                        <a:gsLst>
                          <a:gs pos="0">
                            <a:schemeClr val="accent2">
                              <a:lumMod val="91000"/>
                              <a:lumOff val="9000"/>
                              <a:alpha val="0"/>
                            </a:schemeClr>
                          </a:gs>
                          <a:gs pos="50000">
                            <a:schemeClr val="accent1">
                              <a:tint val="44500"/>
                              <a:satMod val="160000"/>
                            </a:schemeClr>
                          </a:gs>
                          <a:gs pos="100000">
                            <a:schemeClr val="accent1">
                              <a:tint val="23500"/>
                              <a:satMod val="160000"/>
                            </a:schemeClr>
                          </a:gs>
                        </a:gsLst>
                        <a:path path="circle">
                          <a:fillToRect l="50000" t="50000" r="50000" b="50000"/>
                        </a:path>
                        <a:tileRect/>
                      </a:gradFill>
                      <a:ln w="19050">
                        <a:solidFill>
                          <a:schemeClr val="tx1"/>
                        </a:solidFill>
                        <a:prstDash val="sysDash"/>
                      </a:ln>
                      <a:scene3d>
                        <a:camera prst="obliqueTopLeft"/>
                        <a:lightRig rig="threePt" dir="t"/>
                      </a:scene3d>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7" name="Up Arrow 26"/>
                      <p:cNvSpPr/>
                      <p:nvPr/>
                    </p:nvSpPr>
                    <p:spPr>
                      <a:xfrm rot="16200000">
                        <a:off x="4667182" y="5472850"/>
                        <a:ext cx="233767" cy="267415"/>
                      </a:xfrm>
                      <a:prstGeom prst="upArrow">
                        <a:avLst/>
                      </a:prstGeom>
                      <a:gradFill flip="none" rotWithShape="1">
                        <a:gsLst>
                          <a:gs pos="0">
                            <a:srgbClr val="5E9EFF">
                              <a:alpha val="0"/>
                              <a:lumMod val="89000"/>
                              <a:lumOff val="11000"/>
                            </a:srgbClr>
                          </a:gs>
                          <a:gs pos="21000">
                            <a:srgbClr val="00B0F0"/>
                          </a:gs>
                          <a:gs pos="57000">
                            <a:schemeClr val="bg1">
                              <a:alpha val="27000"/>
                            </a:schemeClr>
                          </a:gs>
                          <a:gs pos="100000">
                            <a:srgbClr val="FFEBFA"/>
                          </a:gs>
                        </a:gsLst>
                        <a:path path="circle">
                          <a:fillToRect l="100000" t="100000"/>
                        </a:path>
                        <a:tileRect r="-100000" b="-100000"/>
                      </a:gradFill>
                      <a:ln>
                        <a:solidFill>
                          <a:schemeClr val="tx2"/>
                        </a:solidFill>
                      </a:ln>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1" name="Up Arrow 30"/>
                      <p:cNvSpPr/>
                      <p:nvPr/>
                    </p:nvSpPr>
                    <p:spPr>
                      <a:xfrm rot="16200000">
                        <a:off x="4681449" y="3666925"/>
                        <a:ext cx="233767" cy="267415"/>
                      </a:xfrm>
                      <a:prstGeom prst="upArrow">
                        <a:avLst/>
                      </a:prstGeom>
                      <a:gradFill flip="none" rotWithShape="1">
                        <a:gsLst>
                          <a:gs pos="0">
                            <a:srgbClr val="5E9EFF">
                              <a:alpha val="0"/>
                              <a:lumMod val="89000"/>
                              <a:lumOff val="11000"/>
                            </a:srgbClr>
                          </a:gs>
                          <a:gs pos="21000">
                            <a:srgbClr val="00B0F0"/>
                          </a:gs>
                          <a:gs pos="57000">
                            <a:schemeClr val="bg1">
                              <a:alpha val="27000"/>
                            </a:schemeClr>
                          </a:gs>
                          <a:gs pos="100000">
                            <a:srgbClr val="FFEBFA"/>
                          </a:gs>
                        </a:gsLst>
                        <a:path path="circle">
                          <a:fillToRect l="100000" t="100000"/>
                        </a:path>
                        <a:tileRect r="-100000" b="-100000"/>
                      </a:gradFill>
                      <a:ln>
                        <a:solidFill>
                          <a:schemeClr val="tx2"/>
                        </a:solidFill>
                      </a:ln>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2" name="Up Arrow 31"/>
                      <p:cNvSpPr/>
                      <p:nvPr/>
                    </p:nvSpPr>
                    <p:spPr>
                      <a:xfrm rot="10800000">
                        <a:off x="8199962" y="5652180"/>
                        <a:ext cx="233767" cy="267415"/>
                      </a:xfrm>
                      <a:prstGeom prst="upArrow">
                        <a:avLst/>
                      </a:prstGeom>
                      <a:gradFill flip="none" rotWithShape="1">
                        <a:gsLst>
                          <a:gs pos="0">
                            <a:srgbClr val="5E9EFF">
                              <a:alpha val="0"/>
                              <a:lumMod val="89000"/>
                              <a:lumOff val="11000"/>
                            </a:srgbClr>
                          </a:gs>
                          <a:gs pos="21000">
                            <a:srgbClr val="00B0F0"/>
                          </a:gs>
                          <a:gs pos="57000">
                            <a:schemeClr val="bg1">
                              <a:alpha val="27000"/>
                            </a:schemeClr>
                          </a:gs>
                          <a:gs pos="100000">
                            <a:srgbClr val="FFEBFA"/>
                          </a:gs>
                        </a:gsLst>
                        <a:path path="circle">
                          <a:fillToRect l="100000" t="100000"/>
                        </a:path>
                        <a:tileRect r="-100000" b="-100000"/>
                      </a:gradFill>
                      <a:ln>
                        <a:solidFill>
                          <a:schemeClr val="tx2"/>
                        </a:solidFill>
                      </a:ln>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3" name="Up Arrow 32"/>
                      <p:cNvSpPr/>
                      <p:nvPr/>
                    </p:nvSpPr>
                    <p:spPr>
                      <a:xfrm rot="10800000">
                        <a:off x="5021652" y="5647956"/>
                        <a:ext cx="233767" cy="267415"/>
                      </a:xfrm>
                      <a:prstGeom prst="upArrow">
                        <a:avLst/>
                      </a:prstGeom>
                      <a:gradFill flip="none" rotWithShape="1">
                        <a:gsLst>
                          <a:gs pos="0">
                            <a:srgbClr val="5E9EFF">
                              <a:alpha val="0"/>
                              <a:lumMod val="89000"/>
                              <a:lumOff val="11000"/>
                            </a:srgbClr>
                          </a:gs>
                          <a:gs pos="21000">
                            <a:srgbClr val="00B0F0"/>
                          </a:gs>
                          <a:gs pos="57000">
                            <a:schemeClr val="bg1">
                              <a:alpha val="27000"/>
                            </a:schemeClr>
                          </a:gs>
                          <a:gs pos="100000">
                            <a:srgbClr val="FFEBFA"/>
                          </a:gs>
                        </a:gsLst>
                        <a:path path="circle">
                          <a:fillToRect l="100000" t="100000"/>
                        </a:path>
                        <a:tileRect r="-100000" b="-100000"/>
                      </a:gradFill>
                      <a:ln>
                        <a:solidFill>
                          <a:schemeClr val="tx2"/>
                        </a:solidFill>
                      </a:ln>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4" name="Up Arrow 33"/>
                      <p:cNvSpPr/>
                      <p:nvPr/>
                    </p:nvSpPr>
                    <p:spPr>
                      <a:xfrm rot="10800000">
                        <a:off x="8146641" y="4141398"/>
                        <a:ext cx="233767" cy="267415"/>
                      </a:xfrm>
                      <a:prstGeom prst="upArrow">
                        <a:avLst/>
                      </a:prstGeom>
                      <a:gradFill flip="none" rotWithShape="1">
                        <a:gsLst>
                          <a:gs pos="0">
                            <a:srgbClr val="5E9EFF">
                              <a:alpha val="0"/>
                              <a:lumMod val="89000"/>
                              <a:lumOff val="11000"/>
                            </a:srgbClr>
                          </a:gs>
                          <a:gs pos="21000">
                            <a:srgbClr val="00B0F0"/>
                          </a:gs>
                          <a:gs pos="57000">
                            <a:schemeClr val="bg1">
                              <a:alpha val="27000"/>
                            </a:schemeClr>
                          </a:gs>
                          <a:gs pos="100000">
                            <a:srgbClr val="FFEBFA"/>
                          </a:gs>
                        </a:gsLst>
                        <a:path path="circle">
                          <a:fillToRect l="100000" t="100000"/>
                        </a:path>
                        <a:tileRect r="-100000" b="-100000"/>
                      </a:gradFill>
                      <a:ln>
                        <a:solidFill>
                          <a:schemeClr val="tx2"/>
                        </a:solidFill>
                      </a:ln>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5" name="Up Arrow 34"/>
                      <p:cNvSpPr/>
                      <p:nvPr/>
                    </p:nvSpPr>
                    <p:spPr>
                      <a:xfrm>
                        <a:off x="5013388" y="3534654"/>
                        <a:ext cx="233767" cy="267415"/>
                      </a:xfrm>
                      <a:prstGeom prst="upArrow">
                        <a:avLst/>
                      </a:prstGeom>
                      <a:gradFill flip="none" rotWithShape="1">
                        <a:gsLst>
                          <a:gs pos="0">
                            <a:srgbClr val="5E9EFF">
                              <a:alpha val="0"/>
                              <a:lumMod val="89000"/>
                              <a:lumOff val="11000"/>
                            </a:srgbClr>
                          </a:gs>
                          <a:gs pos="21000">
                            <a:srgbClr val="00B0F0"/>
                          </a:gs>
                          <a:gs pos="57000">
                            <a:schemeClr val="bg1">
                              <a:alpha val="27000"/>
                            </a:schemeClr>
                          </a:gs>
                          <a:gs pos="100000">
                            <a:srgbClr val="FFEBFA"/>
                          </a:gs>
                        </a:gsLst>
                        <a:path path="circle">
                          <a:fillToRect l="100000" t="100000"/>
                        </a:path>
                        <a:tileRect r="-100000" b="-100000"/>
                      </a:gradFill>
                      <a:ln>
                        <a:solidFill>
                          <a:schemeClr val="tx2"/>
                        </a:solidFill>
                      </a:ln>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6" name="Up Arrow 35"/>
                      <p:cNvSpPr/>
                      <p:nvPr/>
                    </p:nvSpPr>
                    <p:spPr>
                      <a:xfrm rot="16200000">
                        <a:off x="8169518" y="3627333"/>
                        <a:ext cx="234269" cy="267735"/>
                      </a:xfrm>
                      <a:prstGeom prst="upArrow">
                        <a:avLst/>
                      </a:prstGeom>
                      <a:gradFill flip="none" rotWithShape="1">
                        <a:gsLst>
                          <a:gs pos="0">
                            <a:srgbClr val="5E9EFF">
                              <a:alpha val="0"/>
                              <a:lumMod val="89000"/>
                              <a:lumOff val="11000"/>
                            </a:srgbClr>
                          </a:gs>
                          <a:gs pos="21000">
                            <a:srgbClr val="00B0F0"/>
                          </a:gs>
                          <a:gs pos="57000">
                            <a:schemeClr val="bg1">
                              <a:alpha val="27000"/>
                            </a:schemeClr>
                          </a:gs>
                          <a:gs pos="100000">
                            <a:srgbClr val="FFEBFA"/>
                          </a:gs>
                        </a:gsLst>
                        <a:path path="circle">
                          <a:fillToRect l="100000" t="100000"/>
                        </a:path>
                        <a:tileRect r="-100000" b="-100000"/>
                      </a:gradFill>
                      <a:ln>
                        <a:solidFill>
                          <a:schemeClr val="tx2"/>
                        </a:solidFill>
                      </a:ln>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7" name="Up Arrow 36"/>
                      <p:cNvSpPr/>
                      <p:nvPr/>
                    </p:nvSpPr>
                    <p:spPr>
                      <a:xfrm rot="16200000">
                        <a:off x="5871266" y="3634040"/>
                        <a:ext cx="234269" cy="267735"/>
                      </a:xfrm>
                      <a:prstGeom prst="upArrow">
                        <a:avLst/>
                      </a:prstGeom>
                      <a:gradFill flip="none" rotWithShape="1">
                        <a:gsLst>
                          <a:gs pos="0">
                            <a:srgbClr val="5E9EFF">
                              <a:alpha val="0"/>
                              <a:lumMod val="89000"/>
                              <a:lumOff val="11000"/>
                            </a:srgbClr>
                          </a:gs>
                          <a:gs pos="21000">
                            <a:srgbClr val="00B0F0"/>
                          </a:gs>
                          <a:gs pos="57000">
                            <a:schemeClr val="bg1">
                              <a:alpha val="27000"/>
                            </a:schemeClr>
                          </a:gs>
                          <a:gs pos="100000">
                            <a:srgbClr val="FFEBFA"/>
                          </a:gs>
                        </a:gsLst>
                        <a:path path="circle">
                          <a:fillToRect l="100000" t="100000"/>
                        </a:path>
                        <a:tileRect r="-100000" b="-100000"/>
                      </a:gradFill>
                      <a:ln>
                        <a:solidFill>
                          <a:schemeClr val="tx2"/>
                        </a:solidFill>
                      </a:ln>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8" name="Up Arrow 37"/>
                      <p:cNvSpPr/>
                      <p:nvPr/>
                    </p:nvSpPr>
                    <p:spPr>
                      <a:xfrm rot="16200000">
                        <a:off x="8112931" y="5112320"/>
                        <a:ext cx="234269" cy="267735"/>
                      </a:xfrm>
                      <a:prstGeom prst="upArrow">
                        <a:avLst/>
                      </a:prstGeom>
                      <a:gradFill flip="none" rotWithShape="1">
                        <a:gsLst>
                          <a:gs pos="0">
                            <a:srgbClr val="5E9EFF">
                              <a:alpha val="0"/>
                              <a:lumMod val="89000"/>
                              <a:lumOff val="11000"/>
                            </a:srgbClr>
                          </a:gs>
                          <a:gs pos="21000">
                            <a:srgbClr val="00B0F0"/>
                          </a:gs>
                          <a:gs pos="57000">
                            <a:schemeClr val="bg1">
                              <a:alpha val="27000"/>
                            </a:schemeClr>
                          </a:gs>
                          <a:gs pos="100000">
                            <a:srgbClr val="FFEBFA"/>
                          </a:gs>
                        </a:gsLst>
                        <a:path path="circle">
                          <a:fillToRect l="100000" t="100000"/>
                        </a:path>
                        <a:tileRect r="-100000" b="-100000"/>
                      </a:gradFill>
                      <a:ln>
                        <a:solidFill>
                          <a:schemeClr val="tx2"/>
                        </a:solidFill>
                      </a:ln>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9" name="Up Arrow 38"/>
                      <p:cNvSpPr/>
                      <p:nvPr/>
                    </p:nvSpPr>
                    <p:spPr>
                      <a:xfrm rot="16200000">
                        <a:off x="5920222" y="5112731"/>
                        <a:ext cx="233767" cy="267415"/>
                      </a:xfrm>
                      <a:prstGeom prst="upArrow">
                        <a:avLst/>
                      </a:prstGeom>
                      <a:gradFill flip="none" rotWithShape="1">
                        <a:gsLst>
                          <a:gs pos="0">
                            <a:srgbClr val="5E9EFF">
                              <a:alpha val="0"/>
                              <a:lumMod val="89000"/>
                              <a:lumOff val="11000"/>
                            </a:srgbClr>
                          </a:gs>
                          <a:gs pos="21000">
                            <a:srgbClr val="00B0F0"/>
                          </a:gs>
                          <a:gs pos="57000">
                            <a:schemeClr val="bg1">
                              <a:alpha val="27000"/>
                            </a:schemeClr>
                          </a:gs>
                          <a:gs pos="100000">
                            <a:srgbClr val="FFEBFA"/>
                          </a:gs>
                        </a:gsLst>
                        <a:path path="circle">
                          <a:fillToRect l="100000" t="100000"/>
                        </a:path>
                        <a:tileRect r="-100000" b="-100000"/>
                      </a:gradFill>
                      <a:ln>
                        <a:solidFill>
                          <a:schemeClr val="tx2"/>
                        </a:solidFill>
                      </a:ln>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40" name="Up Arrow 39"/>
                      <p:cNvSpPr/>
                      <p:nvPr/>
                    </p:nvSpPr>
                    <p:spPr>
                      <a:xfrm rot="10800000">
                        <a:off x="7106873" y="5647956"/>
                        <a:ext cx="233767" cy="267415"/>
                      </a:xfrm>
                      <a:prstGeom prst="upArrow">
                        <a:avLst/>
                      </a:prstGeom>
                      <a:gradFill flip="none" rotWithShape="1">
                        <a:gsLst>
                          <a:gs pos="0">
                            <a:srgbClr val="5E9EFF">
                              <a:alpha val="0"/>
                              <a:lumMod val="89000"/>
                              <a:lumOff val="11000"/>
                            </a:srgbClr>
                          </a:gs>
                          <a:gs pos="21000">
                            <a:srgbClr val="00B0F0"/>
                          </a:gs>
                          <a:gs pos="57000">
                            <a:schemeClr val="bg1">
                              <a:alpha val="27000"/>
                            </a:schemeClr>
                          </a:gs>
                          <a:gs pos="100000">
                            <a:srgbClr val="FFEBFA"/>
                          </a:gs>
                        </a:gsLst>
                        <a:path path="circle">
                          <a:fillToRect l="100000" t="100000"/>
                        </a:path>
                        <a:tileRect r="-100000" b="-100000"/>
                      </a:gradFill>
                      <a:ln>
                        <a:solidFill>
                          <a:schemeClr val="tx2"/>
                        </a:solidFill>
                      </a:ln>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41" name="Up Arrow 40"/>
                      <p:cNvSpPr/>
                      <p:nvPr/>
                    </p:nvSpPr>
                    <p:spPr>
                      <a:xfrm rot="5660914">
                        <a:off x="7283516" y="5085116"/>
                        <a:ext cx="233767" cy="267415"/>
                      </a:xfrm>
                      <a:prstGeom prst="upArrow">
                        <a:avLst/>
                      </a:prstGeom>
                      <a:gradFill flip="none" rotWithShape="1">
                        <a:gsLst>
                          <a:gs pos="0">
                            <a:srgbClr val="5E9EFF">
                              <a:alpha val="0"/>
                              <a:lumMod val="89000"/>
                              <a:lumOff val="11000"/>
                            </a:srgbClr>
                          </a:gs>
                          <a:gs pos="21000">
                            <a:srgbClr val="00B0F0"/>
                          </a:gs>
                          <a:gs pos="57000">
                            <a:schemeClr val="bg1">
                              <a:alpha val="27000"/>
                            </a:schemeClr>
                          </a:gs>
                          <a:gs pos="100000">
                            <a:srgbClr val="FFEBFA"/>
                          </a:gs>
                        </a:gsLst>
                        <a:path path="circle">
                          <a:fillToRect l="100000" t="100000"/>
                        </a:path>
                        <a:tileRect r="-100000" b="-100000"/>
                      </a:gradFill>
                      <a:ln>
                        <a:solidFill>
                          <a:schemeClr val="tx2"/>
                        </a:solidFill>
                      </a:ln>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42" name="Up Arrow 41"/>
                      <p:cNvSpPr/>
                      <p:nvPr/>
                    </p:nvSpPr>
                    <p:spPr>
                      <a:xfrm rot="5822320">
                        <a:off x="7348956" y="3683881"/>
                        <a:ext cx="234269" cy="264670"/>
                      </a:xfrm>
                      <a:prstGeom prst="upArrow">
                        <a:avLst/>
                      </a:prstGeom>
                      <a:gradFill flip="none" rotWithShape="1">
                        <a:gsLst>
                          <a:gs pos="0">
                            <a:srgbClr val="5E9EFF">
                              <a:alpha val="0"/>
                              <a:lumMod val="89000"/>
                              <a:lumOff val="11000"/>
                            </a:srgbClr>
                          </a:gs>
                          <a:gs pos="21000">
                            <a:srgbClr val="00B0F0"/>
                          </a:gs>
                          <a:gs pos="57000">
                            <a:schemeClr val="bg1">
                              <a:alpha val="27000"/>
                            </a:schemeClr>
                          </a:gs>
                          <a:gs pos="100000">
                            <a:srgbClr val="FFEBFA"/>
                          </a:gs>
                        </a:gsLst>
                        <a:path path="circle">
                          <a:fillToRect l="100000" t="100000"/>
                        </a:path>
                        <a:tileRect r="-100000" b="-100000"/>
                      </a:gradFill>
                      <a:ln>
                        <a:solidFill>
                          <a:schemeClr val="tx2"/>
                        </a:solidFill>
                      </a:ln>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43" name="Up Arrow 42"/>
                      <p:cNvSpPr/>
                      <p:nvPr/>
                    </p:nvSpPr>
                    <p:spPr>
                      <a:xfrm rot="14446497">
                        <a:off x="5901759" y="3951096"/>
                        <a:ext cx="233767" cy="267415"/>
                      </a:xfrm>
                      <a:prstGeom prst="upArrow">
                        <a:avLst/>
                      </a:prstGeom>
                      <a:gradFill flip="none" rotWithShape="1">
                        <a:gsLst>
                          <a:gs pos="0">
                            <a:srgbClr val="5E9EFF">
                              <a:alpha val="0"/>
                              <a:lumMod val="89000"/>
                              <a:lumOff val="11000"/>
                            </a:srgbClr>
                          </a:gs>
                          <a:gs pos="21000">
                            <a:srgbClr val="00B0F0"/>
                          </a:gs>
                          <a:gs pos="57000">
                            <a:schemeClr val="bg1">
                              <a:alpha val="27000"/>
                            </a:schemeClr>
                          </a:gs>
                          <a:gs pos="100000">
                            <a:srgbClr val="FFEBFA"/>
                          </a:gs>
                        </a:gsLst>
                        <a:path path="circle">
                          <a:fillToRect l="100000" t="100000"/>
                        </a:path>
                        <a:tileRect r="-100000" b="-100000"/>
                      </a:gradFill>
                      <a:ln>
                        <a:solidFill>
                          <a:schemeClr val="tx2"/>
                        </a:solidFill>
                      </a:ln>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44" name="Up Arrow 43"/>
                      <p:cNvSpPr/>
                      <p:nvPr/>
                    </p:nvSpPr>
                    <p:spPr>
                      <a:xfrm rot="7889521">
                        <a:off x="7318922" y="4030737"/>
                        <a:ext cx="233767" cy="267415"/>
                      </a:xfrm>
                      <a:prstGeom prst="upArrow">
                        <a:avLst/>
                      </a:prstGeom>
                      <a:gradFill flip="none" rotWithShape="1">
                        <a:gsLst>
                          <a:gs pos="0">
                            <a:srgbClr val="5E9EFF">
                              <a:alpha val="0"/>
                              <a:lumMod val="89000"/>
                              <a:lumOff val="11000"/>
                            </a:srgbClr>
                          </a:gs>
                          <a:gs pos="21000">
                            <a:srgbClr val="00B0F0"/>
                          </a:gs>
                          <a:gs pos="57000">
                            <a:schemeClr val="bg1">
                              <a:alpha val="27000"/>
                            </a:schemeClr>
                          </a:gs>
                          <a:gs pos="100000">
                            <a:srgbClr val="FFEBFA"/>
                          </a:gs>
                        </a:gsLst>
                        <a:path path="circle">
                          <a:fillToRect l="100000" t="100000"/>
                        </a:path>
                        <a:tileRect r="-100000" b="-100000"/>
                      </a:gradFill>
                      <a:ln>
                        <a:solidFill>
                          <a:schemeClr val="tx2"/>
                        </a:solidFill>
                      </a:ln>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45" name="Up Arrow 44"/>
                      <p:cNvSpPr/>
                      <p:nvPr/>
                    </p:nvSpPr>
                    <p:spPr>
                      <a:xfrm rot="17312110">
                        <a:off x="5897460" y="5427317"/>
                        <a:ext cx="233767" cy="267415"/>
                      </a:xfrm>
                      <a:prstGeom prst="upArrow">
                        <a:avLst/>
                      </a:prstGeom>
                      <a:gradFill flip="none" rotWithShape="1">
                        <a:gsLst>
                          <a:gs pos="0">
                            <a:srgbClr val="5E9EFF">
                              <a:alpha val="0"/>
                              <a:lumMod val="89000"/>
                              <a:lumOff val="11000"/>
                            </a:srgbClr>
                          </a:gs>
                          <a:gs pos="21000">
                            <a:srgbClr val="00B0F0"/>
                          </a:gs>
                          <a:gs pos="57000">
                            <a:schemeClr val="bg1">
                              <a:alpha val="27000"/>
                            </a:schemeClr>
                          </a:gs>
                          <a:gs pos="100000">
                            <a:srgbClr val="FFEBFA"/>
                          </a:gs>
                        </a:gsLst>
                        <a:path path="circle">
                          <a:fillToRect l="100000" t="100000"/>
                        </a:path>
                        <a:tileRect r="-100000" b="-100000"/>
                      </a:gradFill>
                      <a:ln>
                        <a:solidFill>
                          <a:schemeClr val="tx2"/>
                        </a:solidFill>
                      </a:ln>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46" name="Up Arrow 45"/>
                      <p:cNvSpPr/>
                      <p:nvPr/>
                    </p:nvSpPr>
                    <p:spPr>
                      <a:xfrm rot="10800000">
                        <a:off x="4783163" y="4150646"/>
                        <a:ext cx="233767" cy="267415"/>
                      </a:xfrm>
                      <a:prstGeom prst="upArrow">
                        <a:avLst/>
                      </a:prstGeom>
                      <a:gradFill flip="none" rotWithShape="1">
                        <a:gsLst>
                          <a:gs pos="0">
                            <a:srgbClr val="5E9EFF">
                              <a:alpha val="0"/>
                              <a:lumMod val="89000"/>
                              <a:lumOff val="11000"/>
                            </a:srgbClr>
                          </a:gs>
                          <a:gs pos="21000">
                            <a:srgbClr val="00B0F0"/>
                          </a:gs>
                          <a:gs pos="57000">
                            <a:schemeClr val="bg1">
                              <a:alpha val="27000"/>
                            </a:schemeClr>
                          </a:gs>
                          <a:gs pos="100000">
                            <a:srgbClr val="FFEBFA"/>
                          </a:gs>
                        </a:gsLst>
                        <a:path path="circle">
                          <a:fillToRect l="100000" t="100000"/>
                        </a:path>
                        <a:tileRect r="-100000" b="-100000"/>
                      </a:gradFill>
                      <a:ln>
                        <a:solidFill>
                          <a:schemeClr val="tx2"/>
                        </a:solidFill>
                      </a:ln>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47" name="Up Arrow 46"/>
                      <p:cNvSpPr/>
                      <p:nvPr/>
                    </p:nvSpPr>
                    <p:spPr>
                      <a:xfrm rot="6272630">
                        <a:off x="5090587" y="5209251"/>
                        <a:ext cx="233767" cy="267415"/>
                      </a:xfrm>
                      <a:prstGeom prst="upArrow">
                        <a:avLst/>
                      </a:prstGeom>
                      <a:gradFill flip="none" rotWithShape="1">
                        <a:gsLst>
                          <a:gs pos="0">
                            <a:srgbClr val="5E9EFF">
                              <a:alpha val="0"/>
                              <a:lumMod val="89000"/>
                              <a:lumOff val="11000"/>
                            </a:srgbClr>
                          </a:gs>
                          <a:gs pos="21000">
                            <a:srgbClr val="00B0F0"/>
                          </a:gs>
                          <a:gs pos="57000">
                            <a:schemeClr val="bg1">
                              <a:alpha val="27000"/>
                            </a:schemeClr>
                          </a:gs>
                          <a:gs pos="100000">
                            <a:srgbClr val="FFEBFA"/>
                          </a:gs>
                        </a:gsLst>
                        <a:path path="circle">
                          <a:fillToRect l="100000" t="100000"/>
                        </a:path>
                        <a:tileRect r="-100000" b="-100000"/>
                      </a:gradFill>
                      <a:ln>
                        <a:solidFill>
                          <a:schemeClr val="tx2"/>
                        </a:solidFill>
                      </a:ln>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48" name="Up Arrow 47"/>
                      <p:cNvSpPr/>
                      <p:nvPr/>
                    </p:nvSpPr>
                    <p:spPr>
                      <a:xfrm rot="3258908">
                        <a:off x="7349153" y="5412441"/>
                        <a:ext cx="233767" cy="267415"/>
                      </a:xfrm>
                      <a:prstGeom prst="upArrow">
                        <a:avLst/>
                      </a:prstGeom>
                      <a:gradFill flip="none" rotWithShape="1">
                        <a:gsLst>
                          <a:gs pos="0">
                            <a:srgbClr val="5E9EFF">
                              <a:alpha val="0"/>
                              <a:lumMod val="89000"/>
                              <a:lumOff val="11000"/>
                            </a:srgbClr>
                          </a:gs>
                          <a:gs pos="21000">
                            <a:srgbClr val="00B0F0"/>
                          </a:gs>
                          <a:gs pos="57000">
                            <a:schemeClr val="bg1">
                              <a:alpha val="27000"/>
                            </a:schemeClr>
                          </a:gs>
                          <a:gs pos="100000">
                            <a:srgbClr val="FFEBFA"/>
                          </a:gs>
                        </a:gsLst>
                        <a:path path="circle">
                          <a:fillToRect l="100000" t="100000"/>
                        </a:path>
                        <a:tileRect r="-100000" b="-100000"/>
                      </a:gradFill>
                      <a:ln>
                        <a:solidFill>
                          <a:schemeClr val="tx2"/>
                        </a:solidFill>
                      </a:ln>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49" name="Up Arrow 48"/>
                      <p:cNvSpPr/>
                      <p:nvPr/>
                    </p:nvSpPr>
                    <p:spPr>
                      <a:xfrm rot="4708030">
                        <a:off x="5092828" y="3974709"/>
                        <a:ext cx="233767" cy="267415"/>
                      </a:xfrm>
                      <a:prstGeom prst="upArrow">
                        <a:avLst/>
                      </a:prstGeom>
                      <a:gradFill flip="none" rotWithShape="1">
                        <a:gsLst>
                          <a:gs pos="0">
                            <a:srgbClr val="5E9EFF">
                              <a:alpha val="0"/>
                              <a:lumMod val="89000"/>
                              <a:lumOff val="11000"/>
                            </a:srgbClr>
                          </a:gs>
                          <a:gs pos="21000">
                            <a:srgbClr val="00B0F0"/>
                          </a:gs>
                          <a:gs pos="57000">
                            <a:schemeClr val="bg1">
                              <a:alpha val="27000"/>
                            </a:schemeClr>
                          </a:gs>
                          <a:gs pos="100000">
                            <a:srgbClr val="FFEBFA"/>
                          </a:gs>
                        </a:gsLst>
                        <a:path path="circle">
                          <a:fillToRect l="100000" t="100000"/>
                        </a:path>
                        <a:tileRect r="-100000" b="-100000"/>
                      </a:gradFill>
                      <a:ln>
                        <a:solidFill>
                          <a:schemeClr val="tx2"/>
                        </a:solidFill>
                      </a:ln>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51" name="Up Arrow 50"/>
                      <p:cNvSpPr/>
                      <p:nvPr/>
                    </p:nvSpPr>
                    <p:spPr>
                      <a:xfrm>
                        <a:off x="4808563" y="5065543"/>
                        <a:ext cx="233767" cy="267415"/>
                      </a:xfrm>
                      <a:prstGeom prst="upArrow">
                        <a:avLst/>
                      </a:prstGeom>
                      <a:gradFill flip="none" rotWithShape="1">
                        <a:gsLst>
                          <a:gs pos="0">
                            <a:srgbClr val="5E9EFF">
                              <a:alpha val="0"/>
                              <a:lumMod val="89000"/>
                              <a:lumOff val="11000"/>
                            </a:srgbClr>
                          </a:gs>
                          <a:gs pos="21000">
                            <a:srgbClr val="00B0F0"/>
                          </a:gs>
                          <a:gs pos="57000">
                            <a:schemeClr val="bg1">
                              <a:alpha val="27000"/>
                            </a:schemeClr>
                          </a:gs>
                          <a:gs pos="100000">
                            <a:srgbClr val="FFEBFA"/>
                          </a:gs>
                        </a:gsLst>
                        <a:path path="circle">
                          <a:fillToRect l="100000" t="100000"/>
                        </a:path>
                        <a:tileRect r="-100000" b="-100000"/>
                      </a:gradFill>
                      <a:ln>
                        <a:solidFill>
                          <a:schemeClr val="tx2"/>
                        </a:solidFill>
                      </a:ln>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52" name="Up Arrow 51"/>
                      <p:cNvSpPr/>
                      <p:nvPr/>
                    </p:nvSpPr>
                    <p:spPr>
                      <a:xfrm rot="10800000">
                        <a:off x="6158153" y="5648857"/>
                        <a:ext cx="233767" cy="267415"/>
                      </a:xfrm>
                      <a:prstGeom prst="upArrow">
                        <a:avLst/>
                      </a:prstGeom>
                      <a:gradFill flip="none" rotWithShape="1">
                        <a:gsLst>
                          <a:gs pos="0">
                            <a:srgbClr val="5E9EFF">
                              <a:alpha val="0"/>
                              <a:lumMod val="89000"/>
                              <a:lumOff val="11000"/>
                            </a:srgbClr>
                          </a:gs>
                          <a:gs pos="21000">
                            <a:srgbClr val="00B0F0"/>
                          </a:gs>
                          <a:gs pos="57000">
                            <a:schemeClr val="bg1">
                              <a:alpha val="27000"/>
                            </a:schemeClr>
                          </a:gs>
                          <a:gs pos="100000">
                            <a:srgbClr val="FFEBFA"/>
                          </a:gs>
                        </a:gsLst>
                        <a:path path="circle">
                          <a:fillToRect l="100000" t="100000"/>
                        </a:path>
                        <a:tileRect r="-100000" b="-100000"/>
                      </a:gradFill>
                      <a:ln>
                        <a:solidFill>
                          <a:schemeClr val="tx2"/>
                        </a:solidFill>
                      </a:ln>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pic>
                    <p:nvPicPr>
                      <p:cNvPr id="55" name="Picture 54" descr="\\cern.ch\dfs\Users\n\nkuder\Desktop\cavity vessel.PNG"/>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445" b="100000" l="240" r="98679"/>
                                </a14:imgEffect>
                              </a14:imgLayer>
                            </a14:imgProps>
                          </a:ext>
                          <a:ext uri="{28A0092B-C50C-407E-A947-70E740481C1C}">
                            <a14:useLocalDpi xmlns:a14="http://schemas.microsoft.com/office/drawing/2010/main" val="0"/>
                          </a:ext>
                        </a:extLst>
                      </a:blip>
                      <a:srcRect l="38871" t="40177" r="34305" b="50000"/>
                      <a:stretch/>
                    </p:blipFill>
                    <p:spPr bwMode="auto">
                      <a:xfrm>
                        <a:off x="4788476" y="1268761"/>
                        <a:ext cx="2735852" cy="1351934"/>
                      </a:xfrm>
                      <a:prstGeom prst="rect">
                        <a:avLst/>
                      </a:prstGeom>
                      <a:noFill/>
                      <a:extLst>
                        <a:ext uri="{909E8E84-426E-40DD-AFC4-6F175D3DCCD1}">
                          <a14:hiddenFill xmlns:a14="http://schemas.microsoft.com/office/drawing/2010/main">
                            <a:solidFill>
                              <a:srgbClr val="FFFFFF"/>
                            </a:solidFill>
                          </a14:hiddenFill>
                        </a:ext>
                      </a:extLst>
                    </p:spPr>
                  </p:pic>
                  <p:sp>
                    <p:nvSpPr>
                      <p:cNvPr id="59" name="Rectangle 58"/>
                      <p:cNvSpPr/>
                      <p:nvPr/>
                    </p:nvSpPr>
                    <p:spPr>
                      <a:xfrm>
                        <a:off x="5748278" y="1534207"/>
                        <a:ext cx="95654" cy="432047"/>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3" name="Rectangle 62"/>
                      <p:cNvSpPr/>
                      <p:nvPr/>
                    </p:nvSpPr>
                    <p:spPr>
                      <a:xfrm>
                        <a:off x="6486505" y="1534207"/>
                        <a:ext cx="95654" cy="432047"/>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TextBox 66"/>
                      <p:cNvSpPr txBox="1"/>
                      <p:nvPr/>
                    </p:nvSpPr>
                    <p:spPr>
                      <a:xfrm>
                        <a:off x="5853611" y="2076041"/>
                        <a:ext cx="749146" cy="259396"/>
                      </a:xfrm>
                      <a:prstGeom prst="rect">
                        <a:avLst/>
                      </a:prstGeom>
                      <a:solidFill>
                        <a:schemeClr val="bg1"/>
                      </a:solidFill>
                      <a:ln>
                        <a:solidFill>
                          <a:schemeClr val="tx1"/>
                        </a:solidFill>
                      </a:ln>
                    </p:spPr>
                    <p:txBody>
                      <a:bodyPr wrap="square" rtlCol="0">
                        <a:spAutoFit/>
                      </a:bodyPr>
                      <a:lstStyle/>
                      <a:p>
                        <a:pPr algn="ctr"/>
                        <a:r>
                          <a:rPr lang="pl-PL" sz="900" dirty="0" smtClean="0"/>
                          <a:t>0.2 mm</a:t>
                        </a:r>
                        <a:endParaRPr lang="en-GB" sz="900" dirty="0"/>
                      </a:p>
                    </p:txBody>
                  </p:sp>
                  <p:sp>
                    <p:nvSpPr>
                      <p:cNvPr id="7" name="Rectangle 6"/>
                      <p:cNvSpPr/>
                      <p:nvPr/>
                    </p:nvSpPr>
                    <p:spPr>
                      <a:xfrm>
                        <a:off x="6018642" y="2708920"/>
                        <a:ext cx="1381757" cy="648072"/>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Rectangle 67"/>
                      <p:cNvSpPr/>
                      <p:nvPr/>
                    </p:nvSpPr>
                    <p:spPr>
                      <a:xfrm>
                        <a:off x="4792597" y="1479701"/>
                        <a:ext cx="2731731" cy="114099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p:cNvCxnSpPr/>
                      <p:nvPr/>
                    </p:nvCxnSpPr>
                    <p:spPr>
                      <a:xfrm flipH="1" flipV="1">
                        <a:off x="4788477" y="2620696"/>
                        <a:ext cx="1248628" cy="88224"/>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flipH="1">
                        <a:off x="7400399" y="2620696"/>
                        <a:ext cx="123930" cy="88224"/>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3" name="Right Arrow 2"/>
                    <p:cNvSpPr/>
                    <p:nvPr/>
                  </p:nvSpPr>
                  <p:spPr>
                    <a:xfrm>
                      <a:off x="325562" y="5688486"/>
                      <a:ext cx="144016" cy="71335"/>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2" name="Right Arrow 151"/>
                    <p:cNvSpPr/>
                    <p:nvPr/>
                  </p:nvSpPr>
                  <p:spPr>
                    <a:xfrm rot="10800000">
                      <a:off x="516955" y="5688487"/>
                      <a:ext cx="144016" cy="71335"/>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3" name="Right Arrow 162"/>
                    <p:cNvSpPr/>
                    <p:nvPr/>
                  </p:nvSpPr>
                  <p:spPr>
                    <a:xfrm>
                      <a:off x="3890518" y="3378550"/>
                      <a:ext cx="144016" cy="71335"/>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4" name="Right Arrow 163"/>
                    <p:cNvSpPr/>
                    <p:nvPr/>
                  </p:nvSpPr>
                  <p:spPr>
                    <a:xfrm rot="10800000">
                      <a:off x="4081911" y="3378551"/>
                      <a:ext cx="144016" cy="71335"/>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5" name="Right Arrow 164"/>
                    <p:cNvSpPr/>
                    <p:nvPr/>
                  </p:nvSpPr>
                  <p:spPr>
                    <a:xfrm>
                      <a:off x="3900365" y="5699348"/>
                      <a:ext cx="144016" cy="71335"/>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6" name="Right Arrow 165"/>
                    <p:cNvSpPr/>
                    <p:nvPr/>
                  </p:nvSpPr>
                  <p:spPr>
                    <a:xfrm rot="10800000">
                      <a:off x="4091758" y="5699349"/>
                      <a:ext cx="144016" cy="71335"/>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8" name="Right Arrow 167"/>
                    <p:cNvSpPr/>
                    <p:nvPr/>
                  </p:nvSpPr>
                  <p:spPr>
                    <a:xfrm>
                      <a:off x="335335" y="3403950"/>
                      <a:ext cx="144016" cy="71335"/>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9" name="Right Arrow 168"/>
                    <p:cNvSpPr/>
                    <p:nvPr/>
                  </p:nvSpPr>
                  <p:spPr>
                    <a:xfrm rot="10800000">
                      <a:off x="526728" y="3403951"/>
                      <a:ext cx="144016" cy="71335"/>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6" name="Group 5"/>
                  <p:cNvGrpSpPr/>
                  <p:nvPr/>
                </p:nvGrpSpPr>
                <p:grpSpPr>
                  <a:xfrm>
                    <a:off x="603538" y="1038207"/>
                    <a:ext cx="3558843" cy="1971673"/>
                    <a:chOff x="603538" y="1038207"/>
                    <a:chExt cx="3558843" cy="1971673"/>
                  </a:xfrm>
                </p:grpSpPr>
                <p:sp>
                  <p:nvSpPr>
                    <p:cNvPr id="171" name="Down Arrow 170"/>
                    <p:cNvSpPr/>
                    <p:nvPr/>
                  </p:nvSpPr>
                  <p:spPr>
                    <a:xfrm>
                      <a:off x="3811154" y="2248973"/>
                      <a:ext cx="351227" cy="760907"/>
                    </a:xfrm>
                    <a:prstGeom prst="downArrow">
                      <a:avLst/>
                    </a:prstGeom>
                    <a:solidFill>
                      <a:srgbClr val="00B0F0"/>
                    </a:solidFill>
                    <a:ln>
                      <a:solidFill>
                        <a:srgbClr val="00B0F0"/>
                      </a:solidFill>
                    </a:ln>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73" name="Isosceles Triangle 172"/>
                    <p:cNvSpPr/>
                    <p:nvPr/>
                  </p:nvSpPr>
                  <p:spPr>
                    <a:xfrm>
                      <a:off x="2839176" y="1038207"/>
                      <a:ext cx="180340" cy="155575"/>
                    </a:xfrm>
                    <a:prstGeom prst="triangle">
                      <a:avLst/>
                    </a:prstGeom>
                    <a:solidFill>
                      <a:srgbClr val="0070C0"/>
                    </a:solidFill>
                    <a:ln>
                      <a:solidFill>
                        <a:srgbClr val="0070C0"/>
                      </a:solidFill>
                    </a:ln>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74" name="Isosceles Triangle 173"/>
                    <p:cNvSpPr/>
                    <p:nvPr/>
                  </p:nvSpPr>
                  <p:spPr>
                    <a:xfrm>
                      <a:off x="3752446" y="1048835"/>
                      <a:ext cx="180340" cy="155575"/>
                    </a:xfrm>
                    <a:prstGeom prst="triangle">
                      <a:avLst/>
                    </a:prstGeom>
                    <a:solidFill>
                      <a:srgbClr val="0070C0"/>
                    </a:solidFill>
                    <a:ln>
                      <a:solidFill>
                        <a:srgbClr val="0070C0"/>
                      </a:solidFill>
                    </a:ln>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75" name="Isosceles Triangle 174"/>
                    <p:cNvSpPr/>
                    <p:nvPr/>
                  </p:nvSpPr>
                  <p:spPr>
                    <a:xfrm>
                      <a:off x="603538" y="1244815"/>
                      <a:ext cx="180340" cy="155575"/>
                    </a:xfrm>
                    <a:prstGeom prst="triangle">
                      <a:avLst/>
                    </a:prstGeom>
                    <a:solidFill>
                      <a:srgbClr val="0070C0"/>
                    </a:solidFill>
                    <a:ln>
                      <a:solidFill>
                        <a:srgbClr val="0070C0"/>
                      </a:solidFill>
                    </a:ln>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grpSp>
            </p:grpSp>
            <p:sp>
              <p:nvSpPr>
                <p:cNvPr id="176" name="Up Arrow 175"/>
                <p:cNvSpPr/>
                <p:nvPr/>
              </p:nvSpPr>
              <p:spPr>
                <a:xfrm rot="5400000">
                  <a:off x="926576" y="1325784"/>
                  <a:ext cx="189445" cy="216713"/>
                </a:xfrm>
                <a:prstGeom prst="upArrow">
                  <a:avLst/>
                </a:prstGeom>
                <a:gradFill flip="none" rotWithShape="1">
                  <a:gsLst>
                    <a:gs pos="0">
                      <a:srgbClr val="5E9EFF">
                        <a:alpha val="0"/>
                        <a:lumMod val="89000"/>
                        <a:lumOff val="11000"/>
                      </a:srgbClr>
                    </a:gs>
                    <a:gs pos="21000">
                      <a:srgbClr val="00B0F0"/>
                    </a:gs>
                    <a:gs pos="57000">
                      <a:schemeClr val="bg1">
                        <a:alpha val="27000"/>
                      </a:schemeClr>
                    </a:gs>
                    <a:gs pos="100000">
                      <a:srgbClr val="FFEBFA"/>
                    </a:gs>
                  </a:gsLst>
                  <a:path path="circle">
                    <a:fillToRect l="100000" t="100000"/>
                  </a:path>
                  <a:tileRect r="-100000" b="-100000"/>
                </a:gradFill>
                <a:ln>
                  <a:solidFill>
                    <a:schemeClr val="tx2"/>
                  </a:solidFill>
                </a:ln>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79" name="TextBox 178"/>
                <p:cNvSpPr txBox="1"/>
                <p:nvPr/>
              </p:nvSpPr>
              <p:spPr>
                <a:xfrm>
                  <a:off x="1270747" y="1351246"/>
                  <a:ext cx="1157689" cy="246221"/>
                </a:xfrm>
                <a:prstGeom prst="rect">
                  <a:avLst/>
                </a:prstGeom>
                <a:noFill/>
              </p:spPr>
              <p:txBody>
                <a:bodyPr wrap="none" rtlCol="0">
                  <a:spAutoFit/>
                </a:bodyPr>
                <a:lstStyle/>
                <a:p>
                  <a:r>
                    <a:rPr lang="pl-PL" sz="1000" dirty="0" smtClean="0"/>
                    <a:t>Pressure 0.18 MPa</a:t>
                  </a:r>
                  <a:endParaRPr lang="en-GB" sz="1000" dirty="0"/>
                </a:p>
              </p:txBody>
            </p:sp>
            <p:sp>
              <p:nvSpPr>
                <p:cNvPr id="180" name="Up Arrow 179"/>
                <p:cNvSpPr/>
                <p:nvPr/>
              </p:nvSpPr>
              <p:spPr>
                <a:xfrm rot="10800000">
                  <a:off x="1824663" y="2460092"/>
                  <a:ext cx="189445" cy="216713"/>
                </a:xfrm>
                <a:prstGeom prst="upArrow">
                  <a:avLst/>
                </a:prstGeom>
                <a:gradFill flip="none" rotWithShape="1">
                  <a:gsLst>
                    <a:gs pos="96259">
                      <a:srgbClr val="E9E6F9"/>
                    </a:gs>
                    <a:gs pos="0">
                      <a:srgbClr val="FF0000"/>
                    </a:gs>
                    <a:gs pos="57000">
                      <a:srgbClr val="00B0F0"/>
                    </a:gs>
                    <a:gs pos="57000">
                      <a:schemeClr val="bg1">
                        <a:alpha val="27000"/>
                      </a:schemeClr>
                    </a:gs>
                    <a:gs pos="45000">
                      <a:srgbClr val="FFEBFA"/>
                    </a:gs>
                  </a:gsLst>
                  <a:lin ang="16200000" scaled="1"/>
                  <a:tileRect/>
                </a:gradFill>
                <a:ln>
                  <a:solidFill>
                    <a:srgbClr val="FF0000"/>
                  </a:solidFill>
                </a:ln>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81" name="Up Arrow 180"/>
                <p:cNvSpPr/>
                <p:nvPr/>
              </p:nvSpPr>
              <p:spPr>
                <a:xfrm rot="10800000">
                  <a:off x="918204" y="1658134"/>
                  <a:ext cx="189445" cy="216713"/>
                </a:xfrm>
                <a:prstGeom prst="upArrow">
                  <a:avLst/>
                </a:prstGeom>
                <a:gradFill flip="none" rotWithShape="1">
                  <a:gsLst>
                    <a:gs pos="96259">
                      <a:srgbClr val="E9E6F9"/>
                    </a:gs>
                    <a:gs pos="0">
                      <a:srgbClr val="FF0000"/>
                    </a:gs>
                    <a:gs pos="57000">
                      <a:srgbClr val="00B0F0"/>
                    </a:gs>
                    <a:gs pos="57000">
                      <a:schemeClr val="bg1">
                        <a:alpha val="27000"/>
                      </a:schemeClr>
                    </a:gs>
                    <a:gs pos="45000">
                      <a:srgbClr val="FFEBFA"/>
                    </a:gs>
                  </a:gsLst>
                  <a:lin ang="16200000" scaled="1"/>
                  <a:tileRect/>
                </a:gradFill>
                <a:ln>
                  <a:solidFill>
                    <a:srgbClr val="FF0000"/>
                  </a:solidFill>
                </a:ln>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82" name="TextBox 181"/>
                <p:cNvSpPr txBox="1"/>
                <p:nvPr/>
              </p:nvSpPr>
              <p:spPr>
                <a:xfrm>
                  <a:off x="1265439" y="1649588"/>
                  <a:ext cx="1600118" cy="246221"/>
                </a:xfrm>
                <a:prstGeom prst="rect">
                  <a:avLst/>
                </a:prstGeom>
                <a:noFill/>
              </p:spPr>
              <p:txBody>
                <a:bodyPr wrap="none" rtlCol="0">
                  <a:spAutoFit/>
                </a:bodyPr>
                <a:lstStyle/>
                <a:p>
                  <a:r>
                    <a:rPr lang="pl-PL" sz="1000" dirty="0" smtClean="0"/>
                    <a:t>Thermal expansion 0.2 mm</a:t>
                  </a:r>
                  <a:endParaRPr lang="en-GB" sz="1000" dirty="0"/>
                </a:p>
              </p:txBody>
            </p:sp>
          </p:grpSp>
          <p:sp>
            <p:nvSpPr>
              <p:cNvPr id="156" name="Isosceles Triangle 155"/>
              <p:cNvSpPr/>
              <p:nvPr/>
            </p:nvSpPr>
            <p:spPr>
              <a:xfrm>
                <a:off x="927309" y="1089240"/>
                <a:ext cx="180340" cy="155575"/>
              </a:xfrm>
              <a:prstGeom prst="triangle">
                <a:avLst/>
              </a:prstGeom>
              <a:solidFill>
                <a:srgbClr val="0070C0"/>
              </a:solidFill>
              <a:ln>
                <a:solidFill>
                  <a:srgbClr val="0070C0"/>
                </a:solidFill>
              </a:ln>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61" name="TextBox 160"/>
              <p:cNvSpPr txBox="1"/>
              <p:nvPr/>
            </p:nvSpPr>
            <p:spPr>
              <a:xfrm>
                <a:off x="1259280" y="1082165"/>
                <a:ext cx="957313" cy="246221"/>
              </a:xfrm>
              <a:prstGeom prst="rect">
                <a:avLst/>
              </a:prstGeom>
              <a:noFill/>
            </p:spPr>
            <p:txBody>
              <a:bodyPr wrap="none" rtlCol="0">
                <a:spAutoFit/>
              </a:bodyPr>
              <a:lstStyle/>
              <a:p>
                <a:r>
                  <a:rPr lang="pl-PL" sz="1000" dirty="0" smtClean="0"/>
                  <a:t>Fixed support</a:t>
                </a:r>
                <a:endParaRPr lang="en-GB" sz="1000" dirty="0"/>
              </a:p>
            </p:txBody>
          </p:sp>
        </p:grpSp>
        <p:sp>
          <p:nvSpPr>
            <p:cNvPr id="183" name="Up Arrow 182"/>
            <p:cNvSpPr/>
            <p:nvPr/>
          </p:nvSpPr>
          <p:spPr>
            <a:xfrm rot="10800000">
              <a:off x="2269433" y="3500072"/>
              <a:ext cx="189445" cy="216713"/>
            </a:xfrm>
            <a:prstGeom prst="upArrow">
              <a:avLst/>
            </a:prstGeom>
            <a:gradFill flip="none" rotWithShape="1">
              <a:gsLst>
                <a:gs pos="96259">
                  <a:srgbClr val="E9E6F9"/>
                </a:gs>
                <a:gs pos="0">
                  <a:srgbClr val="FF0000"/>
                </a:gs>
                <a:gs pos="57000">
                  <a:srgbClr val="00B0F0"/>
                </a:gs>
                <a:gs pos="57000">
                  <a:schemeClr val="bg1">
                    <a:alpha val="27000"/>
                  </a:schemeClr>
                </a:gs>
                <a:gs pos="45000">
                  <a:srgbClr val="FFEBFA"/>
                </a:gs>
              </a:gsLst>
              <a:lin ang="16200000" scaled="1"/>
              <a:tileRect/>
            </a:gradFill>
            <a:ln>
              <a:solidFill>
                <a:srgbClr val="FF0000"/>
              </a:solidFill>
            </a:ln>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84" name="Up Arrow 183"/>
            <p:cNvSpPr/>
            <p:nvPr/>
          </p:nvSpPr>
          <p:spPr>
            <a:xfrm>
              <a:off x="2275456" y="6083953"/>
              <a:ext cx="189445" cy="216713"/>
            </a:xfrm>
            <a:prstGeom prst="upArrow">
              <a:avLst/>
            </a:prstGeom>
            <a:gradFill flip="none" rotWithShape="1">
              <a:gsLst>
                <a:gs pos="96259">
                  <a:srgbClr val="E9E6F9"/>
                </a:gs>
                <a:gs pos="0">
                  <a:srgbClr val="FF0000"/>
                </a:gs>
                <a:gs pos="57000">
                  <a:srgbClr val="00B0F0"/>
                </a:gs>
                <a:gs pos="57000">
                  <a:schemeClr val="bg1">
                    <a:alpha val="27000"/>
                  </a:schemeClr>
                </a:gs>
                <a:gs pos="45000">
                  <a:srgbClr val="FFEBFA"/>
                </a:gs>
              </a:gsLst>
              <a:lin ang="16200000" scaled="1"/>
              <a:tileRect/>
            </a:gradFill>
            <a:ln>
              <a:solidFill>
                <a:srgbClr val="FF0000"/>
              </a:solidFill>
            </a:ln>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grpSp>
      <p:grpSp>
        <p:nvGrpSpPr>
          <p:cNvPr id="53" name="Group 52"/>
          <p:cNvGrpSpPr/>
          <p:nvPr/>
        </p:nvGrpSpPr>
        <p:grpSpPr>
          <a:xfrm>
            <a:off x="4578733" y="1268760"/>
            <a:ext cx="4487197" cy="5227641"/>
            <a:chOff x="4439604" y="653913"/>
            <a:chExt cx="4619593" cy="5939821"/>
          </a:xfrm>
        </p:grpSpPr>
        <p:grpSp>
          <p:nvGrpSpPr>
            <p:cNvPr id="101" name="Group 100"/>
            <p:cNvGrpSpPr/>
            <p:nvPr/>
          </p:nvGrpSpPr>
          <p:grpSpPr>
            <a:xfrm>
              <a:off x="4439604" y="653913"/>
              <a:ext cx="4619593" cy="5854997"/>
              <a:chOff x="311180" y="332656"/>
              <a:chExt cx="4921239" cy="6237312"/>
            </a:xfrm>
          </p:grpSpPr>
          <p:pic>
            <p:nvPicPr>
              <p:cNvPr id="107" name="Picture 2" descr="\\cern.ch\dfs\Users\n\nkuder\Desktop\defsa.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1180" y="332656"/>
                <a:ext cx="4921239" cy="6237312"/>
              </a:xfrm>
              <a:prstGeom prst="rect">
                <a:avLst/>
              </a:prstGeom>
              <a:noFill/>
              <a:extLst>
                <a:ext uri="{909E8E84-426E-40DD-AFC4-6F175D3DCCD1}">
                  <a14:hiddenFill xmlns:a14="http://schemas.microsoft.com/office/drawing/2010/main">
                    <a:solidFill>
                      <a:srgbClr val="FFFFFF"/>
                    </a:solidFill>
                  </a14:hiddenFill>
                </a:ext>
              </a:extLst>
            </p:spPr>
          </p:pic>
          <p:pic>
            <p:nvPicPr>
              <p:cNvPr id="108" name="Picture 3" descr="\\cern.ch\dfs\Users\n\nkuder\Desktop\asd.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47664" y="404664"/>
                <a:ext cx="1371429" cy="2219048"/>
              </a:xfrm>
              <a:prstGeom prst="rect">
                <a:avLst/>
              </a:prstGeom>
              <a:noFill/>
              <a:extLst>
                <a:ext uri="{909E8E84-426E-40DD-AFC4-6F175D3DCCD1}">
                  <a14:hiddenFill xmlns:a14="http://schemas.microsoft.com/office/drawing/2010/main">
                    <a:solidFill>
                      <a:srgbClr val="FFFFFF"/>
                    </a:solidFill>
                  </a14:hiddenFill>
                </a:ext>
              </a:extLst>
            </p:spPr>
          </p:pic>
          <p:grpSp>
            <p:nvGrpSpPr>
              <p:cNvPr id="109" name="Group 108"/>
              <p:cNvGrpSpPr/>
              <p:nvPr/>
            </p:nvGrpSpPr>
            <p:grpSpPr>
              <a:xfrm>
                <a:off x="1043608" y="3645024"/>
                <a:ext cx="3243638" cy="2029048"/>
                <a:chOff x="1043608" y="3645024"/>
                <a:chExt cx="3243638" cy="2029048"/>
              </a:xfrm>
            </p:grpSpPr>
            <p:cxnSp>
              <p:nvCxnSpPr>
                <p:cNvPr id="121" name="Straight Connector 120"/>
                <p:cNvCxnSpPr/>
                <p:nvPr/>
              </p:nvCxnSpPr>
              <p:spPr>
                <a:xfrm>
                  <a:off x="1043608" y="3645024"/>
                  <a:ext cx="0" cy="2016224"/>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22" name="Straight Connector 121"/>
                <p:cNvCxnSpPr/>
                <p:nvPr/>
              </p:nvCxnSpPr>
              <p:spPr>
                <a:xfrm>
                  <a:off x="4283968" y="3645024"/>
                  <a:ext cx="0" cy="2016224"/>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23" name="Straight Connector 122"/>
                <p:cNvCxnSpPr/>
                <p:nvPr/>
              </p:nvCxnSpPr>
              <p:spPr>
                <a:xfrm flipH="1">
                  <a:off x="1043608" y="3645024"/>
                  <a:ext cx="1296144" cy="0"/>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25" name="Straight Connector 124"/>
                <p:cNvCxnSpPr/>
                <p:nvPr/>
              </p:nvCxnSpPr>
              <p:spPr>
                <a:xfrm flipH="1">
                  <a:off x="3203848" y="3645024"/>
                  <a:ext cx="1083398" cy="0"/>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26" name="Straight Connector 125"/>
                <p:cNvCxnSpPr/>
                <p:nvPr/>
              </p:nvCxnSpPr>
              <p:spPr>
                <a:xfrm flipH="1">
                  <a:off x="1043608" y="5674072"/>
                  <a:ext cx="1296144" cy="0"/>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27" name="Straight Connector 126"/>
                <p:cNvCxnSpPr/>
                <p:nvPr/>
              </p:nvCxnSpPr>
              <p:spPr>
                <a:xfrm flipH="1">
                  <a:off x="3201200" y="5661248"/>
                  <a:ext cx="1086046" cy="0"/>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29" name="Straight Connector 128"/>
                <p:cNvCxnSpPr/>
                <p:nvPr/>
              </p:nvCxnSpPr>
              <p:spPr>
                <a:xfrm flipH="1">
                  <a:off x="2339752" y="4036814"/>
                  <a:ext cx="864096" cy="0"/>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39" name="Straight Connector 138"/>
                <p:cNvCxnSpPr/>
                <p:nvPr/>
              </p:nvCxnSpPr>
              <p:spPr>
                <a:xfrm flipH="1">
                  <a:off x="2339752" y="5229200"/>
                  <a:ext cx="861448" cy="0"/>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43" name="Straight Connector 142"/>
                <p:cNvCxnSpPr/>
                <p:nvPr/>
              </p:nvCxnSpPr>
              <p:spPr>
                <a:xfrm flipV="1">
                  <a:off x="3201200" y="5229200"/>
                  <a:ext cx="0" cy="432048"/>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46" name="Straight Connector 145"/>
                <p:cNvCxnSpPr/>
                <p:nvPr/>
              </p:nvCxnSpPr>
              <p:spPr>
                <a:xfrm flipV="1">
                  <a:off x="2339752" y="5242024"/>
                  <a:ext cx="0" cy="432048"/>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47" name="Straight Connector 146"/>
                <p:cNvCxnSpPr/>
                <p:nvPr/>
              </p:nvCxnSpPr>
              <p:spPr>
                <a:xfrm flipV="1">
                  <a:off x="2336354" y="3645024"/>
                  <a:ext cx="0" cy="391790"/>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51" name="Straight Connector 150"/>
                <p:cNvCxnSpPr/>
                <p:nvPr/>
              </p:nvCxnSpPr>
              <p:spPr>
                <a:xfrm flipV="1">
                  <a:off x="3203848" y="3645024"/>
                  <a:ext cx="0" cy="391790"/>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grpSp>
          <p:sp>
            <p:nvSpPr>
              <p:cNvPr id="110" name="TextBox 109"/>
              <p:cNvSpPr txBox="1"/>
              <p:nvPr/>
            </p:nvSpPr>
            <p:spPr>
              <a:xfrm>
                <a:off x="680908" y="522533"/>
                <a:ext cx="725400" cy="279405"/>
              </a:xfrm>
              <a:prstGeom prst="rect">
                <a:avLst/>
              </a:prstGeom>
              <a:solidFill>
                <a:schemeClr val="bg1"/>
              </a:solidFill>
              <a:ln>
                <a:solidFill>
                  <a:schemeClr val="tx1"/>
                </a:solidFill>
              </a:ln>
            </p:spPr>
            <p:txBody>
              <a:bodyPr wrap="square" rtlCol="0">
                <a:spAutoFit/>
              </a:bodyPr>
              <a:lstStyle/>
              <a:p>
                <a:pPr algn="ctr"/>
                <a:r>
                  <a:rPr lang="pl-PL" sz="900" dirty="0" smtClean="0"/>
                  <a:t>Scale </a:t>
                </a:r>
                <a:r>
                  <a:rPr lang="pl-PL" sz="800" dirty="0" smtClean="0"/>
                  <a:t>x100</a:t>
                </a:r>
                <a:endParaRPr lang="en-GB" sz="900" dirty="0"/>
              </a:p>
            </p:txBody>
          </p:sp>
        </p:grpSp>
        <p:sp>
          <p:nvSpPr>
            <p:cNvPr id="186" name="TextBox 185"/>
            <p:cNvSpPr txBox="1"/>
            <p:nvPr/>
          </p:nvSpPr>
          <p:spPr>
            <a:xfrm>
              <a:off x="7348264" y="6362902"/>
              <a:ext cx="1152128" cy="230832"/>
            </a:xfrm>
            <a:prstGeom prst="rect">
              <a:avLst/>
            </a:prstGeom>
            <a:solidFill>
              <a:schemeClr val="bg1"/>
            </a:solidFill>
            <a:ln>
              <a:solidFill>
                <a:schemeClr val="tx1"/>
              </a:solidFill>
            </a:ln>
          </p:spPr>
          <p:txBody>
            <a:bodyPr wrap="square" rtlCol="0">
              <a:spAutoFit/>
            </a:bodyPr>
            <a:lstStyle/>
            <a:p>
              <a:pPr algn="ctr"/>
              <a:r>
                <a:rPr lang="pl-PL" sz="900" b="1" dirty="0" smtClean="0"/>
                <a:t>Cavity submodel</a:t>
              </a:r>
              <a:endParaRPr lang="en-GB" sz="900" b="1" dirty="0"/>
            </a:p>
          </p:txBody>
        </p:sp>
        <p:cxnSp>
          <p:nvCxnSpPr>
            <p:cNvPr id="187" name="Straight Connector 186"/>
            <p:cNvCxnSpPr/>
            <p:nvPr/>
          </p:nvCxnSpPr>
          <p:spPr>
            <a:xfrm>
              <a:off x="7924328" y="5679981"/>
              <a:ext cx="0" cy="682921"/>
            </a:xfrm>
            <a:prstGeom prst="line">
              <a:avLst/>
            </a:prstGeom>
            <a:ln>
              <a:solidFill>
                <a:schemeClr val="tx1"/>
              </a:solidFill>
              <a:headEnd type="oval"/>
              <a:tailEnd type="none"/>
            </a:ln>
          </p:spPr>
          <p:style>
            <a:lnRef idx="1">
              <a:schemeClr val="accent1"/>
            </a:lnRef>
            <a:fillRef idx="0">
              <a:schemeClr val="accent1"/>
            </a:fillRef>
            <a:effectRef idx="0">
              <a:schemeClr val="accent1"/>
            </a:effectRef>
            <a:fontRef idx="minor">
              <a:schemeClr val="tx1"/>
            </a:fontRef>
          </p:style>
        </p:cxnSp>
      </p:grpSp>
      <p:sp>
        <p:nvSpPr>
          <p:cNvPr id="102" name="Footer Placeholder 3"/>
          <p:cNvSpPr>
            <a:spLocks noGrp="1"/>
          </p:cNvSpPr>
          <p:nvPr>
            <p:ph type="ftr" sz="quarter" idx="11"/>
          </p:nvPr>
        </p:nvSpPr>
        <p:spPr>
          <a:prstGeom prst="rect">
            <a:avLst/>
          </a:prstGeom>
        </p:spPr>
        <p:txBody>
          <a:bodyPr/>
          <a:lstStyle/>
          <a:p>
            <a:r>
              <a:rPr lang="en-GB" smtClean="0"/>
              <a:t>Dressed Cavity Engineering Design DQW &amp; RFD</a:t>
            </a:r>
            <a:endParaRPr lang="en-US" dirty="0"/>
          </a:p>
        </p:txBody>
      </p:sp>
      <p:sp>
        <p:nvSpPr>
          <p:cNvPr id="103" name="Slide Number Placeholder 4"/>
          <p:cNvSpPr>
            <a:spLocks noGrp="1"/>
          </p:cNvSpPr>
          <p:nvPr>
            <p:ph type="sldNum" sz="quarter" idx="12"/>
          </p:nvPr>
        </p:nvSpPr>
        <p:spPr>
          <a:prstGeom prst="rect">
            <a:avLst/>
          </a:prstGeom>
        </p:spPr>
        <p:txBody>
          <a:bodyPr/>
          <a:lstStyle/>
          <a:p>
            <a:fld id="{243DC95B-9964-42D1-9D9E-D6797CE66328}" type="slidenum">
              <a:rPr lang="en-US" smtClean="0"/>
              <a:t>21</a:t>
            </a:fld>
            <a:endParaRPr lang="en-US" dirty="0"/>
          </a:p>
        </p:txBody>
      </p:sp>
      <p:sp>
        <p:nvSpPr>
          <p:cNvPr id="2" name="Title 1"/>
          <p:cNvSpPr>
            <a:spLocks noGrp="1"/>
          </p:cNvSpPr>
          <p:nvPr>
            <p:ph type="title"/>
          </p:nvPr>
        </p:nvSpPr>
        <p:spPr/>
        <p:txBody>
          <a:bodyPr/>
          <a:lstStyle/>
          <a:p>
            <a:r>
              <a:rPr lang="en-GB" dirty="0" smtClean="0"/>
              <a:t>Loads </a:t>
            </a:r>
            <a:r>
              <a:rPr lang="en-GB" dirty="0" smtClean="0"/>
              <a:t>&amp; Boundary Conditions</a:t>
            </a:r>
            <a:endParaRPr lang="en-GB" dirty="0"/>
          </a:p>
        </p:txBody>
      </p:sp>
      <p:sp>
        <p:nvSpPr>
          <p:cNvPr id="4" name="Content Placeholder 3"/>
          <p:cNvSpPr>
            <a:spLocks noGrp="1"/>
          </p:cNvSpPr>
          <p:nvPr>
            <p:ph idx="1"/>
          </p:nvPr>
        </p:nvSpPr>
        <p:spPr>
          <a:xfrm>
            <a:off x="395536" y="980728"/>
            <a:ext cx="8157592" cy="431001"/>
          </a:xfrm>
        </p:spPr>
        <p:txBody>
          <a:bodyPr>
            <a:normAutofit/>
          </a:bodyPr>
          <a:lstStyle/>
          <a:p>
            <a:pPr marL="0" indent="0">
              <a:buNone/>
            </a:pPr>
            <a:r>
              <a:rPr lang="pl-PL" sz="1800" dirty="0"/>
              <a:t>Combining effect of bolt pretension, pressurization and pretuning</a:t>
            </a:r>
            <a:endParaRPr lang="en-GB" sz="1800" dirty="0"/>
          </a:p>
          <a:p>
            <a:pPr marL="0" indent="0">
              <a:buNone/>
            </a:pPr>
            <a:endParaRPr lang="en-GB" sz="1800" dirty="0"/>
          </a:p>
        </p:txBody>
      </p:sp>
    </p:spTree>
    <p:extLst>
      <p:ext uri="{BB962C8B-B14F-4D97-AF65-F5344CB8AC3E}">
        <p14:creationId xmlns:p14="http://schemas.microsoft.com/office/powerpoint/2010/main" val="381358562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5233136" y="5527104"/>
            <a:ext cx="3767891" cy="584775"/>
          </a:xfrm>
          <a:prstGeom prst="rect">
            <a:avLst/>
          </a:prstGeom>
          <a:noFill/>
        </p:spPr>
        <p:txBody>
          <a:bodyPr wrap="none" rtlCol="0">
            <a:spAutoFit/>
          </a:bodyPr>
          <a:lstStyle/>
          <a:p>
            <a:r>
              <a:rPr lang="en-GB" sz="1600" dirty="0">
                <a:solidFill>
                  <a:schemeClr val="tx1">
                    <a:lumMod val="75000"/>
                    <a:lumOff val="25000"/>
                  </a:schemeClr>
                </a:solidFill>
                <a:effectLst>
                  <a:outerShdw blurRad="63500" dist="63500" dir="2700000" algn="tl" rotWithShape="0">
                    <a:schemeClr val="bg1">
                      <a:lumMod val="75000"/>
                      <a:alpha val="50000"/>
                    </a:schemeClr>
                  </a:outerShdw>
                </a:effectLst>
              </a:rPr>
              <a:t>Maximum stress: 110 MPa</a:t>
            </a:r>
          </a:p>
          <a:p>
            <a:r>
              <a:rPr lang="en-GB" sz="1600" dirty="0">
                <a:solidFill>
                  <a:schemeClr val="tx1">
                    <a:lumMod val="75000"/>
                    <a:lumOff val="25000"/>
                  </a:schemeClr>
                </a:solidFill>
                <a:effectLst>
                  <a:outerShdw blurRad="63500" dist="63500" dir="2700000" algn="tl" rotWithShape="0">
                    <a:schemeClr val="bg1">
                      <a:lumMod val="75000"/>
                      <a:alpha val="50000"/>
                    </a:schemeClr>
                  </a:outerShdw>
                </a:effectLst>
              </a:rPr>
              <a:t>Max allowable stress: 187 MPa (</a:t>
            </a:r>
            <a:r>
              <a:rPr lang="en-GB" sz="1600" dirty="0" err="1">
                <a:solidFill>
                  <a:schemeClr val="tx1">
                    <a:lumMod val="75000"/>
                    <a:lumOff val="25000"/>
                  </a:schemeClr>
                </a:solidFill>
                <a:effectLst>
                  <a:outerShdw blurRad="63500" dist="63500" dir="2700000" algn="tl" rotWithShape="0">
                    <a:schemeClr val="bg1">
                      <a:lumMod val="75000"/>
                      <a:alpha val="50000"/>
                    </a:schemeClr>
                  </a:outerShdw>
                </a:effectLst>
              </a:rPr>
              <a:t>Ti</a:t>
            </a:r>
            <a:r>
              <a:rPr lang="en-GB" sz="1600" dirty="0">
                <a:solidFill>
                  <a:schemeClr val="tx1">
                    <a:lumMod val="75000"/>
                    <a:lumOff val="25000"/>
                  </a:schemeClr>
                </a:solidFill>
                <a:effectLst>
                  <a:outerShdw blurRad="63500" dist="63500" dir="2700000" algn="tl" rotWithShape="0">
                    <a:schemeClr val="bg1">
                      <a:lumMod val="75000"/>
                      <a:alpha val="50000"/>
                    </a:schemeClr>
                  </a:outerShdw>
                </a:effectLst>
              </a:rPr>
              <a:t> Grade 2)</a:t>
            </a:r>
          </a:p>
        </p:txBody>
      </p:sp>
      <p:grpSp>
        <p:nvGrpSpPr>
          <p:cNvPr id="5" name="Group 4"/>
          <p:cNvGrpSpPr/>
          <p:nvPr/>
        </p:nvGrpSpPr>
        <p:grpSpPr>
          <a:xfrm>
            <a:off x="395536" y="2348879"/>
            <a:ext cx="5472608" cy="3680147"/>
            <a:chOff x="323528" y="1104267"/>
            <a:chExt cx="5472608" cy="3680147"/>
          </a:xfrm>
        </p:grpSpPr>
        <p:pic>
          <p:nvPicPr>
            <p:cNvPr id="7" name="Picture 6"/>
            <p:cNvPicPr>
              <a:picLocks noChangeAspect="1"/>
            </p:cNvPicPr>
            <p:nvPr/>
          </p:nvPicPr>
          <p:blipFill>
            <a:blip r:embed="rId2">
              <a:clrChange>
                <a:clrFrom>
                  <a:srgbClr val="FFFFFF"/>
                </a:clrFrom>
                <a:clrTo>
                  <a:srgbClr val="FFFFFF">
                    <a:alpha val="0"/>
                  </a:srgbClr>
                </a:clrTo>
              </a:clrChange>
            </a:blip>
            <a:stretch>
              <a:fillRect/>
            </a:stretch>
          </p:blipFill>
          <p:spPr>
            <a:xfrm>
              <a:off x="323528" y="1104267"/>
              <a:ext cx="5472608" cy="3680147"/>
            </a:xfrm>
            <a:prstGeom prst="rect">
              <a:avLst/>
            </a:prstGeom>
          </p:spPr>
        </p:pic>
        <p:sp>
          <p:nvSpPr>
            <p:cNvPr id="11" name="Rectangle 10"/>
            <p:cNvSpPr/>
            <p:nvPr/>
          </p:nvSpPr>
          <p:spPr>
            <a:xfrm>
              <a:off x="1763688" y="2148618"/>
              <a:ext cx="936104" cy="651706"/>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3" name="Slide Number Placeholder 4"/>
          <p:cNvSpPr>
            <a:spLocks noGrp="1"/>
          </p:cNvSpPr>
          <p:nvPr>
            <p:ph type="sldNum" sz="quarter" idx="12"/>
          </p:nvPr>
        </p:nvSpPr>
        <p:spPr>
          <a:xfrm>
            <a:off x="8686800" y="6637352"/>
            <a:ext cx="457200" cy="320040"/>
          </a:xfrm>
          <a:prstGeom prst="rect">
            <a:avLst/>
          </a:prstGeom>
        </p:spPr>
        <p:txBody>
          <a:bodyPr/>
          <a:lstStyle/>
          <a:p>
            <a:fld id="{742330BE-6315-42A4-9ED6-739572A970E5}" type="slidenum">
              <a:rPr lang="en-US" smtClean="0"/>
              <a:t>22</a:t>
            </a:fld>
            <a:endParaRPr lang="en-US" dirty="0"/>
          </a:p>
        </p:txBody>
      </p:sp>
      <p:sp>
        <p:nvSpPr>
          <p:cNvPr id="2" name="Title 1"/>
          <p:cNvSpPr>
            <a:spLocks noGrp="1"/>
          </p:cNvSpPr>
          <p:nvPr>
            <p:ph type="title"/>
          </p:nvPr>
        </p:nvSpPr>
        <p:spPr/>
        <p:txBody>
          <a:bodyPr/>
          <a:lstStyle/>
          <a:p>
            <a:r>
              <a:rPr lang="en-GB" dirty="0" smtClean="0"/>
              <a:t>Helium Vessel </a:t>
            </a:r>
            <a:r>
              <a:rPr lang="en-GB" dirty="0" smtClean="0"/>
              <a:t>Stress Intensity</a:t>
            </a:r>
            <a:endParaRPr lang="en-GB" dirty="0"/>
          </a:p>
        </p:txBody>
      </p:sp>
      <p:pic>
        <p:nvPicPr>
          <p:cNvPr id="9" name="Picture 8"/>
          <p:cNvPicPr>
            <a:picLocks noChangeAspect="1"/>
          </p:cNvPicPr>
          <p:nvPr/>
        </p:nvPicPr>
        <p:blipFill>
          <a:blip r:embed="rId3"/>
          <a:stretch>
            <a:fillRect/>
          </a:stretch>
        </p:blipFill>
        <p:spPr>
          <a:xfrm>
            <a:off x="4283968" y="1249298"/>
            <a:ext cx="4717059" cy="3045850"/>
          </a:xfrm>
          <a:prstGeom prst="rect">
            <a:avLst/>
          </a:prstGeom>
          <a:ln w="25400">
            <a:solidFill>
              <a:srgbClr val="FF0000"/>
            </a:solidFill>
          </a:ln>
        </p:spPr>
      </p:pic>
      <p:sp>
        <p:nvSpPr>
          <p:cNvPr id="3" name="Footer Placeholder 2"/>
          <p:cNvSpPr>
            <a:spLocks noGrp="1"/>
          </p:cNvSpPr>
          <p:nvPr>
            <p:ph type="ftr" sz="quarter" idx="11"/>
          </p:nvPr>
        </p:nvSpPr>
        <p:spPr/>
        <p:txBody>
          <a:bodyPr/>
          <a:lstStyle/>
          <a:p>
            <a:r>
              <a:rPr lang="en-GB" smtClean="0"/>
              <a:t>Dressed Cavity Engineering Design DQW &amp; RFD</a:t>
            </a:r>
            <a:endParaRPr lang="en-GB"/>
          </a:p>
        </p:txBody>
      </p:sp>
    </p:spTree>
    <p:extLst>
      <p:ext uri="{BB962C8B-B14F-4D97-AF65-F5344CB8AC3E}">
        <p14:creationId xmlns:p14="http://schemas.microsoft.com/office/powerpoint/2010/main" val="397026957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95536" y="1192164"/>
            <a:ext cx="4812215" cy="402546"/>
          </a:xfrm>
          <a:prstGeom prst="rect">
            <a:avLst/>
          </a:prstGeom>
          <a:noFill/>
        </p:spPr>
        <p:txBody>
          <a:bodyPr wrap="none" rtlCol="0">
            <a:spAutoFit/>
          </a:bodyPr>
          <a:lstStyle/>
          <a:p>
            <a:pPr defTabSz="457200">
              <a:lnSpc>
                <a:spcPct val="120000"/>
              </a:lnSpc>
              <a:spcBef>
                <a:spcPts val="600"/>
              </a:spcBef>
              <a:buClr>
                <a:srgbClr val="0089B5"/>
              </a:buClr>
            </a:pPr>
            <a:r>
              <a:rPr lang="en-GB" dirty="0">
                <a:solidFill>
                  <a:schemeClr val="tx1">
                    <a:lumMod val="75000"/>
                    <a:lumOff val="25000"/>
                  </a:schemeClr>
                </a:solidFill>
                <a:effectLst>
                  <a:outerShdw blurRad="63500" dist="63500" dir="2700000" algn="tl" rotWithShape="0">
                    <a:schemeClr val="bg1">
                      <a:lumMod val="75000"/>
                      <a:alpha val="50000"/>
                    </a:schemeClr>
                  </a:outerShdw>
                </a:effectLst>
              </a:rPr>
              <a:t>Stress Intensity: “preload + pressure + </a:t>
            </a:r>
            <a:r>
              <a:rPr lang="en-GB" dirty="0" err="1">
                <a:solidFill>
                  <a:schemeClr val="tx1">
                    <a:lumMod val="75000"/>
                    <a:lumOff val="25000"/>
                  </a:schemeClr>
                </a:solidFill>
                <a:effectLst>
                  <a:outerShdw blurRad="63500" dist="63500" dir="2700000" algn="tl" rotWithShape="0">
                    <a:schemeClr val="bg1">
                      <a:lumMod val="75000"/>
                      <a:alpha val="50000"/>
                    </a:schemeClr>
                  </a:outerShdw>
                </a:effectLst>
              </a:rPr>
              <a:t>pretuning</a:t>
            </a:r>
            <a:r>
              <a:rPr lang="en-GB" dirty="0">
                <a:solidFill>
                  <a:schemeClr val="tx1">
                    <a:lumMod val="75000"/>
                    <a:lumOff val="25000"/>
                  </a:schemeClr>
                </a:solidFill>
                <a:effectLst>
                  <a:outerShdw blurRad="63500" dist="63500" dir="2700000" algn="tl" rotWithShape="0">
                    <a:schemeClr val="bg1">
                      <a:lumMod val="75000"/>
                      <a:alpha val="50000"/>
                    </a:schemeClr>
                  </a:outerShdw>
                </a:effectLst>
              </a:rPr>
              <a:t>”</a:t>
            </a:r>
          </a:p>
        </p:txBody>
      </p:sp>
      <p:pic>
        <p:nvPicPr>
          <p:cNvPr id="9" name="Picture 8"/>
          <p:cNvPicPr>
            <a:picLocks noChangeAspect="1"/>
          </p:cNvPicPr>
          <p:nvPr/>
        </p:nvPicPr>
        <p:blipFill>
          <a:blip r:embed="rId3">
            <a:clrChange>
              <a:clrFrom>
                <a:srgbClr val="FFFFFF"/>
              </a:clrFrom>
              <a:clrTo>
                <a:srgbClr val="FFFFFF">
                  <a:alpha val="0"/>
                </a:srgbClr>
              </a:clrTo>
            </a:clrChange>
          </a:blip>
          <a:stretch>
            <a:fillRect/>
          </a:stretch>
        </p:blipFill>
        <p:spPr>
          <a:xfrm>
            <a:off x="1141" y="1778396"/>
            <a:ext cx="6471101" cy="4746948"/>
          </a:xfrm>
          <a:prstGeom prst="rect">
            <a:avLst/>
          </a:prstGeom>
        </p:spPr>
      </p:pic>
      <p:pic>
        <p:nvPicPr>
          <p:cNvPr id="10" name="Picture 9"/>
          <p:cNvPicPr>
            <a:picLocks noChangeAspect="1"/>
          </p:cNvPicPr>
          <p:nvPr/>
        </p:nvPicPr>
        <p:blipFill>
          <a:blip r:embed="rId4"/>
          <a:stretch>
            <a:fillRect/>
          </a:stretch>
        </p:blipFill>
        <p:spPr>
          <a:xfrm>
            <a:off x="5830327" y="1516607"/>
            <a:ext cx="3315993" cy="1110803"/>
          </a:xfrm>
          <a:prstGeom prst="rect">
            <a:avLst/>
          </a:prstGeom>
        </p:spPr>
      </p:pic>
      <p:pic>
        <p:nvPicPr>
          <p:cNvPr id="11" name="Picture 10"/>
          <p:cNvPicPr>
            <a:picLocks noChangeAspect="1"/>
          </p:cNvPicPr>
          <p:nvPr/>
        </p:nvPicPr>
        <p:blipFill>
          <a:blip r:embed="rId5"/>
          <a:stretch>
            <a:fillRect/>
          </a:stretch>
        </p:blipFill>
        <p:spPr>
          <a:xfrm>
            <a:off x="6051859" y="2930524"/>
            <a:ext cx="2872928" cy="1388833"/>
          </a:xfrm>
          <a:prstGeom prst="rect">
            <a:avLst/>
          </a:prstGeom>
        </p:spPr>
      </p:pic>
      <p:sp>
        <p:nvSpPr>
          <p:cNvPr id="13" name="Slide Number Placeholder 4"/>
          <p:cNvSpPr>
            <a:spLocks noGrp="1"/>
          </p:cNvSpPr>
          <p:nvPr>
            <p:ph type="sldNum" sz="quarter" idx="12"/>
          </p:nvPr>
        </p:nvSpPr>
        <p:spPr>
          <a:prstGeom prst="rect">
            <a:avLst/>
          </a:prstGeom>
        </p:spPr>
        <p:txBody>
          <a:bodyPr/>
          <a:lstStyle/>
          <a:p>
            <a:fld id="{2BAAD70B-B0F2-4EA2-BD3F-303C680B2403}" type="slidenum">
              <a:rPr lang="en-US" smtClean="0"/>
              <a:t>23</a:t>
            </a:fld>
            <a:endParaRPr lang="en-US" dirty="0"/>
          </a:p>
        </p:txBody>
      </p:sp>
      <p:sp>
        <p:nvSpPr>
          <p:cNvPr id="7" name="Title 6"/>
          <p:cNvSpPr>
            <a:spLocks noGrp="1"/>
          </p:cNvSpPr>
          <p:nvPr>
            <p:ph type="title"/>
          </p:nvPr>
        </p:nvSpPr>
        <p:spPr/>
        <p:txBody>
          <a:bodyPr/>
          <a:lstStyle/>
          <a:p>
            <a:r>
              <a:rPr lang="en-GB" dirty="0" smtClean="0"/>
              <a:t>Cavity – Stress 1</a:t>
            </a:r>
            <a:endParaRPr lang="en-GB" dirty="0"/>
          </a:p>
        </p:txBody>
      </p:sp>
      <p:sp>
        <p:nvSpPr>
          <p:cNvPr id="2" name="Footer Placeholder 1"/>
          <p:cNvSpPr>
            <a:spLocks noGrp="1"/>
          </p:cNvSpPr>
          <p:nvPr>
            <p:ph type="ftr" sz="quarter" idx="11"/>
          </p:nvPr>
        </p:nvSpPr>
        <p:spPr/>
        <p:txBody>
          <a:bodyPr/>
          <a:lstStyle/>
          <a:p>
            <a:r>
              <a:rPr lang="en-GB" smtClean="0"/>
              <a:t>Dressed Cavity Engineering Design DQW &amp; RFD</a:t>
            </a:r>
            <a:endParaRPr lang="en-GB"/>
          </a:p>
        </p:txBody>
      </p:sp>
    </p:spTree>
    <p:extLst>
      <p:ext uri="{BB962C8B-B14F-4D97-AF65-F5344CB8AC3E}">
        <p14:creationId xmlns:p14="http://schemas.microsoft.com/office/powerpoint/2010/main" val="82083756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395536" y="980728"/>
            <a:ext cx="8579296" cy="5349240"/>
          </a:xfrm>
        </p:spPr>
        <p:txBody>
          <a:bodyPr>
            <a:noAutofit/>
          </a:bodyPr>
          <a:lstStyle/>
          <a:p>
            <a:pPr marL="0" indent="0">
              <a:lnSpc>
                <a:spcPct val="150000"/>
              </a:lnSpc>
              <a:buNone/>
            </a:pPr>
            <a:r>
              <a:rPr lang="en-GB" sz="1800" dirty="0"/>
              <a:t>Stress Intensity: “preload + pressure + </a:t>
            </a:r>
            <a:r>
              <a:rPr lang="en-GB" sz="1800" dirty="0" err="1"/>
              <a:t>pretuning</a:t>
            </a:r>
            <a:r>
              <a:rPr lang="en-GB" sz="1800" dirty="0"/>
              <a:t>” -&gt; </a:t>
            </a:r>
            <a:r>
              <a:rPr lang="en-GB" sz="1800" dirty="0" smtClean="0"/>
              <a:t>sub-model</a:t>
            </a:r>
          </a:p>
          <a:p>
            <a:pPr marL="0" indent="0">
              <a:lnSpc>
                <a:spcPct val="150000"/>
              </a:lnSpc>
              <a:buNone/>
            </a:pPr>
            <a:endParaRPr lang="en-GB" sz="1800" dirty="0" smtClean="0"/>
          </a:p>
          <a:p>
            <a:pPr marL="0" indent="0">
              <a:lnSpc>
                <a:spcPct val="150000"/>
              </a:lnSpc>
              <a:buNone/>
            </a:pPr>
            <a:endParaRPr lang="en-GB" sz="1800" dirty="0" smtClean="0"/>
          </a:p>
          <a:p>
            <a:pPr marL="0" indent="0">
              <a:lnSpc>
                <a:spcPct val="150000"/>
              </a:lnSpc>
              <a:buNone/>
            </a:pPr>
            <a:endParaRPr lang="en-GB" sz="1800" dirty="0"/>
          </a:p>
          <a:p>
            <a:pPr marL="0" indent="0">
              <a:lnSpc>
                <a:spcPct val="150000"/>
              </a:lnSpc>
              <a:buNone/>
            </a:pPr>
            <a:endParaRPr lang="en-GB" sz="1800" dirty="0" smtClean="0"/>
          </a:p>
          <a:p>
            <a:pPr marL="0" indent="0">
              <a:lnSpc>
                <a:spcPct val="150000"/>
              </a:lnSpc>
              <a:buNone/>
            </a:pPr>
            <a:endParaRPr lang="en-GB" sz="1800" dirty="0"/>
          </a:p>
          <a:p>
            <a:pPr marL="0" indent="0">
              <a:lnSpc>
                <a:spcPct val="150000"/>
              </a:lnSpc>
              <a:buNone/>
            </a:pPr>
            <a:endParaRPr lang="en-GB" sz="1800" dirty="0" smtClean="0"/>
          </a:p>
          <a:p>
            <a:pPr marL="0" indent="0">
              <a:lnSpc>
                <a:spcPct val="150000"/>
              </a:lnSpc>
              <a:buNone/>
            </a:pPr>
            <a:endParaRPr lang="en-GB" sz="1800" dirty="0" smtClean="0"/>
          </a:p>
          <a:p>
            <a:pPr marL="0" indent="0">
              <a:lnSpc>
                <a:spcPct val="150000"/>
              </a:lnSpc>
              <a:buNone/>
            </a:pPr>
            <a:endParaRPr lang="en-GB" sz="1800" dirty="0" smtClean="0"/>
          </a:p>
          <a:p>
            <a:pPr marL="0" indent="0">
              <a:lnSpc>
                <a:spcPct val="150000"/>
              </a:lnSpc>
              <a:buNone/>
            </a:pPr>
            <a:endParaRPr lang="en-GB" sz="1800" dirty="0"/>
          </a:p>
          <a:p>
            <a:pPr marL="0" indent="0">
              <a:lnSpc>
                <a:spcPct val="150000"/>
              </a:lnSpc>
              <a:buNone/>
            </a:pPr>
            <a:r>
              <a:rPr lang="en-GB" sz="1800" dirty="0" smtClean="0"/>
              <a:t>Model </a:t>
            </a:r>
            <a:r>
              <a:rPr lang="en-GB" sz="1800" dirty="0" smtClean="0"/>
              <a:t>re-evaluated </a:t>
            </a:r>
            <a:r>
              <a:rPr lang="en-GB" sz="1800" dirty="0"/>
              <a:t>in terms of primary &amp; secondary stress in  accordance to </a:t>
            </a:r>
            <a:r>
              <a:rPr lang="en-GB" sz="1800" dirty="0" smtClean="0"/>
              <a:t>BS EN 13458</a:t>
            </a:r>
            <a:endParaRPr lang="en-GB" sz="1800" dirty="0"/>
          </a:p>
          <a:p>
            <a:pPr marL="0" indent="0">
              <a:lnSpc>
                <a:spcPct val="150000"/>
              </a:lnSpc>
              <a:buNone/>
            </a:pPr>
            <a:endParaRPr lang="en-GB" sz="1800" dirty="0"/>
          </a:p>
        </p:txBody>
      </p:sp>
      <p:sp>
        <p:nvSpPr>
          <p:cNvPr id="8" name="Slide Number Placeholder 4"/>
          <p:cNvSpPr>
            <a:spLocks noGrp="1"/>
          </p:cNvSpPr>
          <p:nvPr>
            <p:ph type="sldNum" sz="quarter" idx="12"/>
          </p:nvPr>
        </p:nvSpPr>
        <p:spPr/>
        <p:txBody>
          <a:bodyPr/>
          <a:lstStyle/>
          <a:p>
            <a:fld id="{CA9D8735-5BC4-4A3A-AE1A-FE0C722AA61D}" type="slidenum">
              <a:rPr lang="en-US" smtClean="0"/>
              <a:t>24</a:t>
            </a:fld>
            <a:endParaRPr lang="en-US" dirty="0"/>
          </a:p>
        </p:txBody>
      </p:sp>
      <p:sp>
        <p:nvSpPr>
          <p:cNvPr id="3" name="Title 2"/>
          <p:cNvSpPr>
            <a:spLocks noGrp="1"/>
          </p:cNvSpPr>
          <p:nvPr>
            <p:ph type="title"/>
          </p:nvPr>
        </p:nvSpPr>
        <p:spPr/>
        <p:txBody>
          <a:bodyPr/>
          <a:lstStyle/>
          <a:p>
            <a:r>
              <a:rPr lang="en-GB" dirty="0" smtClean="0"/>
              <a:t>Cavity – Stress from </a:t>
            </a:r>
            <a:r>
              <a:rPr lang="en-GB" dirty="0" smtClean="0"/>
              <a:t>sub-model </a:t>
            </a:r>
            <a:r>
              <a:rPr lang="en-GB" dirty="0" smtClean="0"/>
              <a:t>(1)</a:t>
            </a:r>
            <a:endParaRPr lang="en-GB" dirty="0"/>
          </a:p>
        </p:txBody>
      </p:sp>
      <p:pic>
        <p:nvPicPr>
          <p:cNvPr id="2" name="Picture 1"/>
          <p:cNvPicPr>
            <a:picLocks noChangeAspect="1"/>
          </p:cNvPicPr>
          <p:nvPr/>
        </p:nvPicPr>
        <p:blipFill rotWithShape="1">
          <a:blip r:embed="rId2">
            <a:clrChange>
              <a:clrFrom>
                <a:srgbClr val="FFFFFF"/>
              </a:clrFrom>
              <a:clrTo>
                <a:srgbClr val="FFFFFF">
                  <a:alpha val="0"/>
                </a:srgbClr>
              </a:clrTo>
            </a:clrChange>
          </a:blip>
          <a:srcRect b="12248"/>
          <a:stretch/>
        </p:blipFill>
        <p:spPr>
          <a:xfrm>
            <a:off x="1450706" y="1340768"/>
            <a:ext cx="6073622" cy="4691934"/>
          </a:xfrm>
          <a:prstGeom prst="rect">
            <a:avLst/>
          </a:prstGeom>
        </p:spPr>
      </p:pic>
      <p:sp>
        <p:nvSpPr>
          <p:cNvPr id="4" name="Footer Placeholder 3"/>
          <p:cNvSpPr>
            <a:spLocks noGrp="1"/>
          </p:cNvSpPr>
          <p:nvPr>
            <p:ph type="ftr" sz="quarter" idx="11"/>
          </p:nvPr>
        </p:nvSpPr>
        <p:spPr/>
        <p:txBody>
          <a:bodyPr/>
          <a:lstStyle/>
          <a:p>
            <a:r>
              <a:rPr lang="en-GB" smtClean="0"/>
              <a:t>Dressed Cavity Engineering Design DQW &amp; RFD</a:t>
            </a:r>
            <a:endParaRPr lang="en-GB"/>
          </a:p>
        </p:txBody>
      </p:sp>
    </p:spTree>
    <p:extLst>
      <p:ext uri="{BB962C8B-B14F-4D97-AF65-F5344CB8AC3E}">
        <p14:creationId xmlns:p14="http://schemas.microsoft.com/office/powerpoint/2010/main" val="97120174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rot="15594896">
            <a:off x="1155703" y="3433042"/>
            <a:ext cx="1311869" cy="801312"/>
          </a:xfrm>
          <a:prstGeom prst="rect">
            <a:avLst/>
          </a:prstGeom>
          <a:noFill/>
          <a:ln w="28575">
            <a:solidFill>
              <a:schemeClr val="accent3"/>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GB"/>
          </a:p>
        </p:txBody>
      </p:sp>
      <p:pic>
        <p:nvPicPr>
          <p:cNvPr id="10" name="Picture 9"/>
          <p:cNvPicPr>
            <a:picLocks noChangeAspect="1"/>
          </p:cNvPicPr>
          <p:nvPr/>
        </p:nvPicPr>
        <p:blipFill>
          <a:blip r:embed="rId2">
            <a:clrChange>
              <a:clrFrom>
                <a:srgbClr val="FFFFFF"/>
              </a:clrFrom>
              <a:clrTo>
                <a:srgbClr val="FFFFFF">
                  <a:alpha val="0"/>
                </a:srgbClr>
              </a:clrTo>
            </a:clrChange>
          </a:blip>
          <a:stretch>
            <a:fillRect/>
          </a:stretch>
        </p:blipFill>
        <p:spPr>
          <a:xfrm>
            <a:off x="107504" y="2871491"/>
            <a:ext cx="5899356" cy="3797869"/>
          </a:xfrm>
          <a:prstGeom prst="rect">
            <a:avLst/>
          </a:prstGeom>
        </p:spPr>
      </p:pic>
      <p:pic>
        <p:nvPicPr>
          <p:cNvPr id="11" name="Picture 10"/>
          <p:cNvPicPr>
            <a:picLocks noChangeAspect="1"/>
          </p:cNvPicPr>
          <p:nvPr/>
        </p:nvPicPr>
        <p:blipFill>
          <a:blip r:embed="rId3"/>
          <a:stretch>
            <a:fillRect/>
          </a:stretch>
        </p:blipFill>
        <p:spPr>
          <a:xfrm>
            <a:off x="4813144" y="4107013"/>
            <a:ext cx="4298914" cy="2346323"/>
          </a:xfrm>
          <a:prstGeom prst="rect">
            <a:avLst/>
          </a:prstGeom>
          <a:ln w="38100">
            <a:solidFill>
              <a:schemeClr val="accent2"/>
            </a:solidFill>
          </a:ln>
        </p:spPr>
      </p:pic>
      <p:pic>
        <p:nvPicPr>
          <p:cNvPr id="12" name="Picture 11"/>
          <p:cNvPicPr>
            <a:picLocks noChangeAspect="1"/>
          </p:cNvPicPr>
          <p:nvPr/>
        </p:nvPicPr>
        <p:blipFill>
          <a:blip r:embed="rId4"/>
          <a:stretch>
            <a:fillRect/>
          </a:stretch>
        </p:blipFill>
        <p:spPr>
          <a:xfrm>
            <a:off x="6248210" y="1484784"/>
            <a:ext cx="2863848" cy="3226040"/>
          </a:xfrm>
          <a:prstGeom prst="rect">
            <a:avLst/>
          </a:prstGeom>
          <a:ln w="38100">
            <a:solidFill>
              <a:schemeClr val="accent3"/>
            </a:solidFill>
          </a:ln>
        </p:spPr>
      </p:pic>
      <p:sp>
        <p:nvSpPr>
          <p:cNvPr id="16" name="Slide Number Placeholder 4"/>
          <p:cNvSpPr>
            <a:spLocks noGrp="1"/>
          </p:cNvSpPr>
          <p:nvPr>
            <p:ph type="sldNum" sz="quarter" idx="12"/>
          </p:nvPr>
        </p:nvSpPr>
        <p:spPr/>
        <p:txBody>
          <a:bodyPr/>
          <a:lstStyle/>
          <a:p>
            <a:fld id="{B0C5A401-B3D4-4986-B559-519B2B479DF3}" type="slidenum">
              <a:rPr lang="en-US" smtClean="0"/>
              <a:pPr/>
              <a:t>25</a:t>
            </a:fld>
            <a:endParaRPr lang="en-US" dirty="0"/>
          </a:p>
        </p:txBody>
      </p:sp>
      <p:sp>
        <p:nvSpPr>
          <p:cNvPr id="3" name="Title 2"/>
          <p:cNvSpPr>
            <a:spLocks noGrp="1"/>
          </p:cNvSpPr>
          <p:nvPr>
            <p:ph type="title"/>
          </p:nvPr>
        </p:nvSpPr>
        <p:spPr/>
        <p:txBody>
          <a:bodyPr/>
          <a:lstStyle/>
          <a:p>
            <a:r>
              <a:rPr lang="en-GB" dirty="0" smtClean="0"/>
              <a:t>Linearized Cavity Stress 2</a:t>
            </a:r>
            <a:endParaRPr lang="en-GB" dirty="0"/>
          </a:p>
        </p:txBody>
      </p:sp>
      <p:sp>
        <p:nvSpPr>
          <p:cNvPr id="14" name="Content Placeholder 13"/>
          <p:cNvSpPr>
            <a:spLocks noGrp="1"/>
          </p:cNvSpPr>
          <p:nvPr>
            <p:ph idx="1"/>
          </p:nvPr>
        </p:nvSpPr>
        <p:spPr>
          <a:xfrm>
            <a:off x="457200" y="1188718"/>
            <a:ext cx="8229600" cy="1880242"/>
          </a:xfrm>
        </p:spPr>
        <p:txBody>
          <a:bodyPr numCol="1">
            <a:noAutofit/>
          </a:bodyPr>
          <a:lstStyle/>
          <a:p>
            <a:pPr marL="0" indent="0">
              <a:lnSpc>
                <a:spcPct val="100000"/>
              </a:lnSpc>
              <a:buNone/>
            </a:pPr>
            <a:r>
              <a:rPr lang="en-GB" sz="1800" dirty="0" smtClean="0"/>
              <a:t>Stress due to pressure (primary stress) - Pre tuning (secondary)</a:t>
            </a:r>
            <a:r>
              <a:rPr lang="en-GB" sz="1800" dirty="0"/>
              <a:t> </a:t>
            </a:r>
            <a:r>
              <a:rPr lang="en-GB" sz="1800" dirty="0" smtClean="0"/>
              <a:t>stress not present</a:t>
            </a:r>
          </a:p>
          <a:p>
            <a:pPr marL="0" indent="0">
              <a:lnSpc>
                <a:spcPct val="100000"/>
              </a:lnSpc>
              <a:buNone/>
            </a:pPr>
            <a:endParaRPr lang="en-GB" sz="1800" dirty="0"/>
          </a:p>
          <a:p>
            <a:pPr marL="0" indent="0">
              <a:lnSpc>
                <a:spcPct val="100000"/>
              </a:lnSpc>
              <a:buNone/>
            </a:pPr>
            <a:endParaRPr lang="en-GB" sz="1400" dirty="0"/>
          </a:p>
        </p:txBody>
      </p:sp>
      <p:graphicFrame>
        <p:nvGraphicFramePr>
          <p:cNvPr id="19" name="Table 18"/>
          <p:cNvGraphicFramePr>
            <a:graphicFrameLocks noGrp="1"/>
          </p:cNvGraphicFramePr>
          <p:nvPr>
            <p:extLst>
              <p:ext uri="{D42A27DB-BD31-4B8C-83A1-F6EECF244321}">
                <p14:modId xmlns:p14="http://schemas.microsoft.com/office/powerpoint/2010/main" val="411486390"/>
              </p:ext>
            </p:extLst>
          </p:nvPr>
        </p:nvGraphicFramePr>
        <p:xfrm>
          <a:off x="1403648" y="1530371"/>
          <a:ext cx="3854196" cy="1341120"/>
        </p:xfrm>
        <a:graphic>
          <a:graphicData uri="http://schemas.openxmlformats.org/drawingml/2006/table">
            <a:tbl>
              <a:tblPr firstRow="1" bandRow="1">
                <a:tableStyleId>{5C22544A-7EE6-4342-B048-85BDC9FD1C3A}</a:tableStyleId>
              </a:tblPr>
              <a:tblGrid>
                <a:gridCol w="2945448"/>
                <a:gridCol w="908748"/>
              </a:tblGrid>
              <a:tr h="0">
                <a:tc gridSpan="2">
                  <a:txBody>
                    <a:bodyPr/>
                    <a:lstStyle/>
                    <a:p>
                      <a:pPr algn="ctr"/>
                      <a:r>
                        <a:rPr lang="en-GB" sz="1600" dirty="0" smtClean="0"/>
                        <a:t>Stress</a:t>
                      </a:r>
                      <a:r>
                        <a:rPr lang="en-GB" sz="1600" baseline="0" dirty="0" smtClean="0"/>
                        <a:t> Intensity Limits</a:t>
                      </a:r>
                      <a:endParaRPr lang="en-GB" sz="1600" dirty="0"/>
                    </a:p>
                  </a:txBody>
                  <a:tcPr/>
                </a:tc>
                <a:tc hMerge="1">
                  <a:txBody>
                    <a:bodyPr/>
                    <a:lstStyle/>
                    <a:p>
                      <a:endParaRPr lang="en-GB" dirty="0"/>
                    </a:p>
                  </a:txBody>
                  <a:tcPr/>
                </a:tc>
              </a:tr>
              <a:tr h="0">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GB" sz="1600" dirty="0" smtClean="0"/>
                        <a:t>Primary Membrane </a:t>
                      </a:r>
                    </a:p>
                  </a:txBody>
                  <a:tcPr/>
                </a:tc>
                <a:tc>
                  <a:txBody>
                    <a:bodyPr/>
                    <a:lstStyle/>
                    <a:p>
                      <a:pPr algn="ctr"/>
                      <a:r>
                        <a:rPr lang="en-GB" sz="1600" dirty="0" smtClean="0"/>
                        <a:t>50MPa</a:t>
                      </a:r>
                      <a:endParaRPr lang="en-GB" sz="1600" dirty="0"/>
                    </a:p>
                  </a:txBody>
                  <a:tcPr/>
                </a:tc>
              </a:tr>
              <a:tr h="135884">
                <a:tc>
                  <a:txBody>
                    <a:bodyPr/>
                    <a:lstStyle/>
                    <a:p>
                      <a:pPr algn="ctr"/>
                      <a:r>
                        <a:rPr lang="en-GB" sz="1600" dirty="0" smtClean="0"/>
                        <a:t>Primary Local + Primary Bending </a:t>
                      </a:r>
                      <a:endParaRPr lang="en-GB" sz="1600" dirty="0"/>
                    </a:p>
                  </a:txBody>
                  <a:tcPr/>
                </a:tc>
                <a:tc>
                  <a:txBody>
                    <a:bodyPr/>
                    <a:lstStyle/>
                    <a:p>
                      <a:pPr algn="ctr"/>
                      <a:r>
                        <a:rPr lang="en-GB" sz="1600" dirty="0" smtClean="0"/>
                        <a:t>75MPa</a:t>
                      </a:r>
                      <a:endParaRPr lang="en-GB" sz="1600" dirty="0"/>
                    </a:p>
                  </a:txBody>
                  <a:tcPr/>
                </a:tc>
              </a:tr>
              <a:tr h="263272">
                <a:tc>
                  <a:txBody>
                    <a:bodyPr/>
                    <a:lstStyle/>
                    <a:p>
                      <a:pPr algn="ctr"/>
                      <a:r>
                        <a:rPr lang="en-GB" sz="1600" dirty="0" smtClean="0"/>
                        <a:t>Primary + Secondary</a:t>
                      </a:r>
                      <a:endParaRPr lang="en-GB" sz="1600" dirty="0"/>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GB" sz="1600" dirty="0" smtClean="0"/>
                        <a:t>150MPa</a:t>
                      </a:r>
                    </a:p>
                  </a:txBody>
                  <a:tcPr/>
                </a:tc>
              </a:tr>
            </a:tbl>
          </a:graphicData>
        </a:graphic>
      </p:graphicFrame>
      <p:sp>
        <p:nvSpPr>
          <p:cNvPr id="20" name="Rectangle 19"/>
          <p:cNvSpPr/>
          <p:nvPr/>
        </p:nvSpPr>
        <p:spPr>
          <a:xfrm rot="960519">
            <a:off x="2456997" y="4704561"/>
            <a:ext cx="1311869" cy="734175"/>
          </a:xfrm>
          <a:prstGeom prst="rect">
            <a:avLst/>
          </a:prstGeom>
          <a:noFill/>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GB"/>
          </a:p>
        </p:txBody>
      </p:sp>
      <p:sp>
        <p:nvSpPr>
          <p:cNvPr id="2" name="Footer Placeholder 1"/>
          <p:cNvSpPr>
            <a:spLocks noGrp="1"/>
          </p:cNvSpPr>
          <p:nvPr>
            <p:ph type="ftr" sz="quarter" idx="11"/>
          </p:nvPr>
        </p:nvSpPr>
        <p:spPr/>
        <p:txBody>
          <a:bodyPr/>
          <a:lstStyle/>
          <a:p>
            <a:r>
              <a:rPr lang="en-GB" smtClean="0"/>
              <a:t>Dressed Cavity Engineering Design DQW &amp; RFD</a:t>
            </a:r>
            <a:endParaRPr lang="en-GB"/>
          </a:p>
        </p:txBody>
      </p:sp>
    </p:spTree>
    <p:extLst>
      <p:ext uri="{BB962C8B-B14F-4D97-AF65-F5344CB8AC3E}">
        <p14:creationId xmlns:p14="http://schemas.microsoft.com/office/powerpoint/2010/main" val="54517212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clrChange>
              <a:clrFrom>
                <a:srgbClr val="FFFFFF"/>
              </a:clrFrom>
              <a:clrTo>
                <a:srgbClr val="FFFFFF">
                  <a:alpha val="0"/>
                </a:srgbClr>
              </a:clrTo>
            </a:clrChange>
          </a:blip>
          <a:stretch>
            <a:fillRect/>
          </a:stretch>
        </p:blipFill>
        <p:spPr>
          <a:xfrm>
            <a:off x="0" y="2204864"/>
            <a:ext cx="4663082" cy="3672408"/>
          </a:xfrm>
          <a:prstGeom prst="rect">
            <a:avLst/>
          </a:prstGeom>
        </p:spPr>
      </p:pic>
      <p:sp>
        <p:nvSpPr>
          <p:cNvPr id="12" name="Slide Number Placeholder 4"/>
          <p:cNvSpPr>
            <a:spLocks noGrp="1"/>
          </p:cNvSpPr>
          <p:nvPr>
            <p:ph type="sldNum" sz="quarter" idx="12"/>
          </p:nvPr>
        </p:nvSpPr>
        <p:spPr/>
        <p:txBody>
          <a:bodyPr/>
          <a:lstStyle/>
          <a:p>
            <a:fld id="{693FFAAC-F702-435F-89D9-DD3895938A3F}" type="slidenum">
              <a:rPr lang="en-US" smtClean="0"/>
              <a:pPr/>
              <a:t>26</a:t>
            </a:fld>
            <a:endParaRPr lang="en-US" dirty="0"/>
          </a:p>
        </p:txBody>
      </p:sp>
      <p:sp>
        <p:nvSpPr>
          <p:cNvPr id="7" name="Title 6"/>
          <p:cNvSpPr>
            <a:spLocks noGrp="1"/>
          </p:cNvSpPr>
          <p:nvPr>
            <p:ph type="title"/>
          </p:nvPr>
        </p:nvSpPr>
        <p:spPr/>
        <p:txBody>
          <a:bodyPr/>
          <a:lstStyle/>
          <a:p>
            <a:r>
              <a:rPr lang="en-GB" smtClean="0"/>
              <a:t>Cavity – Stress from sub-model 2</a:t>
            </a:r>
            <a:endParaRPr lang="en-GB" dirty="0"/>
          </a:p>
        </p:txBody>
      </p:sp>
      <p:pic>
        <p:nvPicPr>
          <p:cNvPr id="3" name="Picture 2"/>
          <p:cNvPicPr>
            <a:picLocks noChangeAspect="1"/>
          </p:cNvPicPr>
          <p:nvPr/>
        </p:nvPicPr>
        <p:blipFill>
          <a:blip r:embed="rId3"/>
          <a:stretch>
            <a:fillRect/>
          </a:stretch>
        </p:blipFill>
        <p:spPr>
          <a:xfrm>
            <a:off x="4588752" y="2780928"/>
            <a:ext cx="4555248" cy="3707870"/>
          </a:xfrm>
          <a:prstGeom prst="rect">
            <a:avLst/>
          </a:prstGeom>
        </p:spPr>
      </p:pic>
      <p:sp>
        <p:nvSpPr>
          <p:cNvPr id="13" name="Content Placeholder 13"/>
          <p:cNvSpPr>
            <a:spLocks noGrp="1"/>
          </p:cNvSpPr>
          <p:nvPr>
            <p:ph idx="1"/>
          </p:nvPr>
        </p:nvSpPr>
        <p:spPr>
          <a:xfrm>
            <a:off x="457200" y="1188718"/>
            <a:ext cx="8229600" cy="1232169"/>
          </a:xfrm>
        </p:spPr>
        <p:txBody>
          <a:bodyPr>
            <a:noAutofit/>
          </a:bodyPr>
          <a:lstStyle/>
          <a:p>
            <a:pPr marL="0" indent="0">
              <a:buNone/>
            </a:pPr>
            <a:r>
              <a:rPr lang="en-GB" sz="1800" smtClean="0"/>
              <a:t>Stress due to pressure (primary stress) - Pre tuning (secondary) stress not present.</a:t>
            </a:r>
          </a:p>
          <a:p>
            <a:pPr marL="0" indent="0">
              <a:buNone/>
            </a:pPr>
            <a:r>
              <a:rPr lang="en-GB" sz="1800" smtClean="0"/>
              <a:t>Stress over 75MPa (in </a:t>
            </a:r>
            <a:r>
              <a:rPr lang="en-GB" sz="1800" smtClean="0">
                <a:solidFill>
                  <a:srgbClr val="FF0000"/>
                </a:solidFill>
              </a:rPr>
              <a:t>Red</a:t>
            </a:r>
            <a:r>
              <a:rPr lang="en-GB" sz="1800" smtClean="0"/>
              <a:t>) are out of spec. No such stress visible. Max Stress in due to mesh error.</a:t>
            </a:r>
          </a:p>
          <a:p>
            <a:pPr marL="0" indent="0">
              <a:buNone/>
            </a:pPr>
            <a:endParaRPr lang="en-GB" sz="1800" smtClean="0"/>
          </a:p>
          <a:p>
            <a:pPr marL="0" indent="0">
              <a:buNone/>
            </a:pPr>
            <a:endParaRPr lang="en-GB" sz="1400" dirty="0"/>
          </a:p>
        </p:txBody>
      </p:sp>
      <p:sp>
        <p:nvSpPr>
          <p:cNvPr id="4" name="Footer Placeholder 3"/>
          <p:cNvSpPr>
            <a:spLocks noGrp="1"/>
          </p:cNvSpPr>
          <p:nvPr>
            <p:ph type="ftr" sz="quarter" idx="11"/>
          </p:nvPr>
        </p:nvSpPr>
        <p:spPr/>
        <p:txBody>
          <a:bodyPr/>
          <a:lstStyle/>
          <a:p>
            <a:r>
              <a:rPr lang="en-GB" smtClean="0"/>
              <a:t>Dressed Cavity Engineering Design DQW &amp; RFD</a:t>
            </a:r>
            <a:endParaRPr lang="en-GB"/>
          </a:p>
        </p:txBody>
      </p:sp>
    </p:spTree>
    <p:extLst>
      <p:ext uri="{BB962C8B-B14F-4D97-AF65-F5344CB8AC3E}">
        <p14:creationId xmlns:p14="http://schemas.microsoft.com/office/powerpoint/2010/main" val="393579809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GB" smtClean="0"/>
              <a:t>Dressed Cavity Engineering Design DQW &amp; RFD</a:t>
            </a:r>
            <a:endParaRPr lang="en-GB"/>
          </a:p>
        </p:txBody>
      </p:sp>
      <p:sp>
        <p:nvSpPr>
          <p:cNvPr id="3" name="Slide Number Placeholder 2"/>
          <p:cNvSpPr>
            <a:spLocks noGrp="1"/>
          </p:cNvSpPr>
          <p:nvPr>
            <p:ph type="sldNum" sz="quarter" idx="12"/>
          </p:nvPr>
        </p:nvSpPr>
        <p:spPr/>
        <p:txBody>
          <a:bodyPr/>
          <a:lstStyle/>
          <a:p>
            <a:fld id="{1FA2211F-BE2A-455E-95A5-7C001F407DF1}" type="slidenum">
              <a:rPr lang="en-GB" smtClean="0"/>
              <a:t>27</a:t>
            </a:fld>
            <a:endParaRPr lang="en-GB"/>
          </a:p>
        </p:txBody>
      </p:sp>
      <p:sp>
        <p:nvSpPr>
          <p:cNvPr id="4" name="Title 3"/>
          <p:cNvSpPr>
            <a:spLocks noGrp="1"/>
          </p:cNvSpPr>
          <p:nvPr>
            <p:ph type="title"/>
          </p:nvPr>
        </p:nvSpPr>
        <p:spPr/>
        <p:txBody>
          <a:bodyPr/>
          <a:lstStyle/>
          <a:p>
            <a:r>
              <a:rPr lang="en-GB" dirty="0" smtClean="0"/>
              <a:t>Further </a:t>
            </a:r>
            <a:r>
              <a:rPr lang="en-GB" dirty="0" smtClean="0"/>
              <a:t>Analysis</a:t>
            </a:r>
            <a:endParaRPr lang="en-GB" dirty="0"/>
          </a:p>
        </p:txBody>
      </p:sp>
      <p:sp>
        <p:nvSpPr>
          <p:cNvPr id="5" name="Content Placeholder 4"/>
          <p:cNvSpPr>
            <a:spLocks noGrp="1"/>
          </p:cNvSpPr>
          <p:nvPr>
            <p:ph idx="1"/>
          </p:nvPr>
        </p:nvSpPr>
        <p:spPr/>
        <p:txBody>
          <a:bodyPr>
            <a:normAutofit/>
          </a:bodyPr>
          <a:lstStyle/>
          <a:p>
            <a:r>
              <a:rPr lang="en-GB" sz="2400" dirty="0" smtClean="0"/>
              <a:t>Weight Saving Optimisation - up to 30kg</a:t>
            </a:r>
          </a:p>
          <a:p>
            <a:r>
              <a:rPr lang="en-GB" sz="2400" dirty="0" smtClean="0"/>
              <a:t>Analysis to be repeated for RFD Cavity &amp; Helium </a:t>
            </a:r>
            <a:r>
              <a:rPr lang="en-GB" sz="2400" dirty="0" smtClean="0"/>
              <a:t>Vessel</a:t>
            </a:r>
            <a:endParaRPr lang="en-GB" sz="2400" dirty="0"/>
          </a:p>
        </p:txBody>
      </p:sp>
      <p:pic>
        <p:nvPicPr>
          <p:cNvPr id="6" name="Picture 5"/>
          <p:cNvPicPr>
            <a:picLocks noChangeAspect="1"/>
          </p:cNvPicPr>
          <p:nvPr/>
        </p:nvPicPr>
        <p:blipFill>
          <a:blip r:embed="rId2"/>
          <a:stretch>
            <a:fillRect/>
          </a:stretch>
        </p:blipFill>
        <p:spPr>
          <a:xfrm>
            <a:off x="2483768" y="2420888"/>
            <a:ext cx="3900575" cy="3942424"/>
          </a:xfrm>
          <a:prstGeom prst="rect">
            <a:avLst/>
          </a:prstGeom>
        </p:spPr>
      </p:pic>
    </p:spTree>
    <p:extLst>
      <p:ext uri="{BB962C8B-B14F-4D97-AF65-F5344CB8AC3E}">
        <p14:creationId xmlns:p14="http://schemas.microsoft.com/office/powerpoint/2010/main" val="388532330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GB" smtClean="0"/>
              <a:t>Dressed Cavity Engineering Design DQW &amp; RFD</a:t>
            </a:r>
            <a:endParaRPr lang="en-GB"/>
          </a:p>
        </p:txBody>
      </p:sp>
      <p:sp>
        <p:nvSpPr>
          <p:cNvPr id="3" name="Slide Number Placeholder 2"/>
          <p:cNvSpPr>
            <a:spLocks noGrp="1"/>
          </p:cNvSpPr>
          <p:nvPr>
            <p:ph type="sldNum" sz="quarter" idx="12"/>
          </p:nvPr>
        </p:nvSpPr>
        <p:spPr/>
        <p:txBody>
          <a:bodyPr/>
          <a:lstStyle/>
          <a:p>
            <a:fld id="{1FA2211F-BE2A-455E-95A5-7C001F407DF1}" type="slidenum">
              <a:rPr lang="en-GB" smtClean="0"/>
              <a:t>28</a:t>
            </a:fld>
            <a:endParaRPr lang="en-GB"/>
          </a:p>
        </p:txBody>
      </p:sp>
      <p:sp>
        <p:nvSpPr>
          <p:cNvPr id="4" name="Title 3"/>
          <p:cNvSpPr>
            <a:spLocks noGrp="1"/>
          </p:cNvSpPr>
          <p:nvPr>
            <p:ph type="title"/>
          </p:nvPr>
        </p:nvSpPr>
        <p:spPr/>
        <p:txBody>
          <a:bodyPr/>
          <a:lstStyle/>
          <a:p>
            <a:r>
              <a:rPr lang="en-GB" dirty="0" smtClean="0"/>
              <a:t>Planned Testing Procedure</a:t>
            </a:r>
            <a:endParaRPr lang="en-GB" dirty="0"/>
          </a:p>
        </p:txBody>
      </p:sp>
      <p:sp>
        <p:nvSpPr>
          <p:cNvPr id="5" name="Content Placeholder 4"/>
          <p:cNvSpPr>
            <a:spLocks noGrp="1"/>
          </p:cNvSpPr>
          <p:nvPr>
            <p:ph idx="1"/>
          </p:nvPr>
        </p:nvSpPr>
        <p:spPr/>
        <p:txBody>
          <a:bodyPr>
            <a:normAutofit/>
          </a:bodyPr>
          <a:lstStyle/>
          <a:p>
            <a:pPr marL="0" indent="0">
              <a:buNone/>
            </a:pPr>
            <a:r>
              <a:rPr lang="en-GB" sz="2400" dirty="0" smtClean="0"/>
              <a:t>To understand and define the limits of critical dressed cavity components, including:</a:t>
            </a:r>
          </a:p>
          <a:p>
            <a:pPr marL="0" indent="0">
              <a:buNone/>
            </a:pPr>
            <a:endParaRPr lang="en-GB" sz="2400" dirty="0" smtClean="0"/>
          </a:p>
          <a:p>
            <a:r>
              <a:rPr lang="en-GB" sz="2400" dirty="0" smtClean="0"/>
              <a:t>Fastener Strength</a:t>
            </a:r>
          </a:p>
          <a:p>
            <a:r>
              <a:rPr lang="en-GB" sz="2400" dirty="0" smtClean="0"/>
              <a:t>Welding</a:t>
            </a:r>
          </a:p>
          <a:p>
            <a:pPr lvl="1">
              <a:buFontTx/>
              <a:buChar char="-"/>
            </a:pPr>
            <a:r>
              <a:rPr lang="en-GB" sz="2400" dirty="0" smtClean="0"/>
              <a:t>Thin Caps</a:t>
            </a:r>
          </a:p>
          <a:p>
            <a:pPr lvl="1">
              <a:buFontTx/>
              <a:buChar char="-"/>
            </a:pPr>
            <a:r>
              <a:rPr lang="en-GB" sz="2400" dirty="0" smtClean="0"/>
              <a:t>Tuner and </a:t>
            </a:r>
            <a:r>
              <a:rPr lang="en-GB" sz="2400" dirty="0" err="1" smtClean="0"/>
              <a:t>Beampipe</a:t>
            </a:r>
            <a:endParaRPr lang="en-GB" sz="2400" dirty="0" smtClean="0"/>
          </a:p>
          <a:p>
            <a:r>
              <a:rPr lang="en-GB" sz="2400" dirty="0" smtClean="0"/>
              <a:t>Prototype Helium Vessel</a:t>
            </a:r>
          </a:p>
          <a:p>
            <a:pPr lvl="1">
              <a:buFontTx/>
              <a:buChar char="-"/>
            </a:pPr>
            <a:r>
              <a:rPr lang="en-GB" sz="2400" dirty="0"/>
              <a:t>Pressure &amp; leak tightness</a:t>
            </a:r>
          </a:p>
          <a:p>
            <a:r>
              <a:rPr lang="en-GB" sz="2400" dirty="0" smtClean="0"/>
              <a:t>Magnetic Shield stress effects</a:t>
            </a:r>
          </a:p>
        </p:txBody>
      </p:sp>
      <p:pic>
        <p:nvPicPr>
          <p:cNvPr id="6" name="Picture 5"/>
          <p:cNvPicPr/>
          <p:nvPr/>
        </p:nvPicPr>
        <p:blipFill>
          <a:blip r:embed="rId2" cstate="print">
            <a:extLst>
              <a:ext uri="{28A0092B-C50C-407E-A947-70E740481C1C}">
                <a14:useLocalDpi xmlns:a14="http://schemas.microsoft.com/office/drawing/2010/main" val="0"/>
              </a:ext>
            </a:extLst>
          </a:blip>
          <a:stretch>
            <a:fillRect/>
          </a:stretch>
        </p:blipFill>
        <p:spPr>
          <a:xfrm>
            <a:off x="4427984" y="1988840"/>
            <a:ext cx="4486656" cy="3364992"/>
          </a:xfrm>
          <a:prstGeom prst="rect">
            <a:avLst/>
          </a:prstGeom>
        </p:spPr>
      </p:pic>
      <p:sp>
        <p:nvSpPr>
          <p:cNvPr id="7" name="TextBox 6"/>
          <p:cNvSpPr txBox="1"/>
          <p:nvPr/>
        </p:nvSpPr>
        <p:spPr>
          <a:xfrm>
            <a:off x="5476435" y="5332249"/>
            <a:ext cx="2389753" cy="307777"/>
          </a:xfrm>
          <a:prstGeom prst="rect">
            <a:avLst/>
          </a:prstGeom>
          <a:noFill/>
        </p:spPr>
        <p:txBody>
          <a:bodyPr wrap="square" rtlCol="0">
            <a:spAutoFit/>
          </a:bodyPr>
          <a:lstStyle/>
          <a:p>
            <a:pPr algn="ctr"/>
            <a:r>
              <a:rPr lang="en-GB" sz="1400" dirty="0" smtClean="0"/>
              <a:t>TIG Welding Chamber</a:t>
            </a:r>
            <a:endParaRPr lang="en-GB" sz="1400" dirty="0"/>
          </a:p>
        </p:txBody>
      </p:sp>
    </p:spTree>
    <p:extLst>
      <p:ext uri="{BB962C8B-B14F-4D97-AF65-F5344CB8AC3E}">
        <p14:creationId xmlns:p14="http://schemas.microsoft.com/office/powerpoint/2010/main" val="399382501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Fastener Strength</a:t>
            </a:r>
            <a:endParaRPr lang="en-US" dirty="0"/>
          </a:p>
        </p:txBody>
      </p:sp>
      <p:sp>
        <p:nvSpPr>
          <p:cNvPr id="3" name="Content Placeholder 2"/>
          <p:cNvSpPr>
            <a:spLocks noGrp="1"/>
          </p:cNvSpPr>
          <p:nvPr>
            <p:ph sz="quarter" idx="13"/>
          </p:nvPr>
        </p:nvSpPr>
        <p:spPr>
          <a:xfrm>
            <a:off x="457201" y="1245521"/>
            <a:ext cx="5626967" cy="5028279"/>
          </a:xfrm>
        </p:spPr>
        <p:txBody>
          <a:bodyPr>
            <a:normAutofit/>
          </a:bodyPr>
          <a:lstStyle/>
          <a:p>
            <a:pPr marL="0" indent="0">
              <a:buNone/>
            </a:pPr>
            <a:r>
              <a:rPr lang="en-US" sz="1800" dirty="0" smtClean="0"/>
              <a:t>TiGr2 screws to be tested at RT &amp; </a:t>
            </a:r>
            <a:r>
              <a:rPr lang="en-US" sz="1800" dirty="0"/>
              <a:t>4K </a:t>
            </a:r>
            <a:r>
              <a:rPr lang="en-US" sz="1800" dirty="0" smtClean="0"/>
              <a:t>in order to determine their</a:t>
            </a:r>
            <a:r>
              <a:rPr lang="en-GB" sz="1800" dirty="0" smtClean="0"/>
              <a:t> </a:t>
            </a:r>
            <a:r>
              <a:rPr lang="en-GB" sz="1800" dirty="0"/>
              <a:t>strength </a:t>
            </a:r>
            <a:r>
              <a:rPr lang="en-GB" sz="1800" dirty="0" smtClean="0"/>
              <a:t>and behaviour in </a:t>
            </a:r>
            <a:r>
              <a:rPr lang="en-GB" sz="1800" dirty="0"/>
              <a:t>conditions similar to </a:t>
            </a:r>
            <a:r>
              <a:rPr lang="en-GB" sz="1800" dirty="0" smtClean="0"/>
              <a:t>those  </a:t>
            </a:r>
            <a:r>
              <a:rPr lang="en-GB" sz="1800" dirty="0"/>
              <a:t>experienced in the </a:t>
            </a:r>
            <a:r>
              <a:rPr lang="en-GB" sz="1800" dirty="0" smtClean="0"/>
              <a:t>Helium Vessel. </a:t>
            </a:r>
          </a:p>
          <a:p>
            <a:pPr marL="0" indent="0">
              <a:buNone/>
            </a:pPr>
            <a:endParaRPr lang="en-GB" sz="1800" dirty="0" smtClean="0"/>
          </a:p>
          <a:p>
            <a:pPr marL="0" indent="0">
              <a:buNone/>
            </a:pPr>
            <a:r>
              <a:rPr lang="en-GB" sz="1800" dirty="0" smtClean="0"/>
              <a:t>Tests include</a:t>
            </a:r>
            <a:r>
              <a:rPr lang="en-US" sz="1800" dirty="0" smtClean="0"/>
              <a:t>:</a:t>
            </a:r>
          </a:p>
          <a:p>
            <a:r>
              <a:rPr lang="en-US" sz="1800" dirty="0" smtClean="0"/>
              <a:t>Tractions tests for tensile strength</a:t>
            </a:r>
          </a:p>
          <a:p>
            <a:r>
              <a:rPr lang="en-US" sz="1800" dirty="0" smtClean="0"/>
              <a:t>Torque tests for friction and preload</a:t>
            </a:r>
          </a:p>
          <a:p>
            <a:r>
              <a:rPr lang="en-US" sz="1800" dirty="0" smtClean="0"/>
              <a:t>Shear tests for…</a:t>
            </a:r>
          </a:p>
          <a:p>
            <a:r>
              <a:rPr lang="en-US" sz="1800" dirty="0" smtClean="0"/>
              <a:t>Bending tests for lateral loads</a:t>
            </a:r>
          </a:p>
          <a:p>
            <a:r>
              <a:rPr lang="en-US" sz="1800" dirty="0" smtClean="0"/>
              <a:t>Screw  coating to prevent galling</a:t>
            </a: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40541" r="39459"/>
          <a:stretch/>
        </p:blipFill>
        <p:spPr>
          <a:xfrm>
            <a:off x="7100591" y="1311819"/>
            <a:ext cx="1697063" cy="4788391"/>
          </a:xfrm>
          <a:prstGeom prst="rect">
            <a:avLst/>
          </a:prstGeom>
        </p:spPr>
      </p:pic>
      <p:grpSp>
        <p:nvGrpSpPr>
          <p:cNvPr id="6" name="Group 5"/>
          <p:cNvGrpSpPr/>
          <p:nvPr/>
        </p:nvGrpSpPr>
        <p:grpSpPr>
          <a:xfrm>
            <a:off x="4276795" y="3933056"/>
            <a:ext cx="2311429" cy="2183573"/>
            <a:chOff x="5195537" y="3005868"/>
            <a:chExt cx="2819880" cy="2639313"/>
          </a:xfrm>
        </p:grpSpPr>
        <p:pic>
          <p:nvPicPr>
            <p:cNvPr id="8" name="Picture 7"/>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5195537" y="3005868"/>
              <a:ext cx="2819880" cy="2639313"/>
            </a:xfrm>
            <a:prstGeom prst="rect">
              <a:avLst/>
            </a:prstGeom>
          </p:spPr>
        </p:pic>
        <p:grpSp>
          <p:nvGrpSpPr>
            <p:cNvPr id="9" name="Group 8"/>
            <p:cNvGrpSpPr/>
            <p:nvPr/>
          </p:nvGrpSpPr>
          <p:grpSpPr>
            <a:xfrm>
              <a:off x="6054398" y="4147937"/>
              <a:ext cx="1582061" cy="1181943"/>
              <a:chOff x="6054413" y="4147938"/>
              <a:chExt cx="832591" cy="563312"/>
            </a:xfrm>
          </p:grpSpPr>
          <p:sp>
            <p:nvSpPr>
              <p:cNvPr id="10" name="Up Arrow 9"/>
              <p:cNvSpPr/>
              <p:nvPr/>
            </p:nvSpPr>
            <p:spPr>
              <a:xfrm>
                <a:off x="6750708" y="4147938"/>
                <a:ext cx="136296" cy="184383"/>
              </a:xfrm>
              <a:prstGeom prst="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l"/>
                <a:endParaRPr lang="en-GB" sz="1100"/>
              </a:p>
            </p:txBody>
          </p:sp>
          <p:sp>
            <p:nvSpPr>
              <p:cNvPr id="11" name="Up Arrow 10"/>
              <p:cNvSpPr/>
              <p:nvPr/>
            </p:nvSpPr>
            <p:spPr>
              <a:xfrm rot="16200000">
                <a:off x="6102095" y="4529704"/>
                <a:ext cx="133864" cy="229227"/>
              </a:xfrm>
              <a:prstGeom prst="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l"/>
                <a:endParaRPr lang="en-GB" sz="1100"/>
              </a:p>
            </p:txBody>
          </p:sp>
        </p:grpSp>
      </p:grpSp>
      <p:sp>
        <p:nvSpPr>
          <p:cNvPr id="4" name="TextBox 3"/>
          <p:cNvSpPr txBox="1"/>
          <p:nvPr/>
        </p:nvSpPr>
        <p:spPr>
          <a:xfrm>
            <a:off x="4442818" y="6237312"/>
            <a:ext cx="184731" cy="369332"/>
          </a:xfrm>
          <a:prstGeom prst="rect">
            <a:avLst/>
          </a:prstGeom>
          <a:noFill/>
        </p:spPr>
        <p:txBody>
          <a:bodyPr wrap="none" rtlCol="0">
            <a:spAutoFit/>
          </a:bodyPr>
          <a:lstStyle/>
          <a:p>
            <a:endParaRPr lang="en-GB" dirty="0"/>
          </a:p>
        </p:txBody>
      </p:sp>
      <p:sp>
        <p:nvSpPr>
          <p:cNvPr id="12" name="TextBox 11"/>
          <p:cNvSpPr txBox="1"/>
          <p:nvPr/>
        </p:nvSpPr>
        <p:spPr>
          <a:xfrm>
            <a:off x="4513678" y="6079834"/>
            <a:ext cx="2047355" cy="307777"/>
          </a:xfrm>
          <a:prstGeom prst="rect">
            <a:avLst/>
          </a:prstGeom>
          <a:noFill/>
        </p:spPr>
        <p:txBody>
          <a:bodyPr wrap="none" rtlCol="0">
            <a:spAutoFit/>
          </a:bodyPr>
          <a:lstStyle/>
          <a:p>
            <a:r>
              <a:rPr lang="en-GB" sz="1400" dirty="0" smtClean="0"/>
              <a:t>Fastener &amp; Helium Vessel</a:t>
            </a:r>
            <a:endParaRPr lang="en-GB" sz="1400" dirty="0"/>
          </a:p>
        </p:txBody>
      </p:sp>
      <p:sp>
        <p:nvSpPr>
          <p:cNvPr id="13" name="TextBox 12"/>
          <p:cNvSpPr txBox="1"/>
          <p:nvPr/>
        </p:nvSpPr>
        <p:spPr>
          <a:xfrm>
            <a:off x="6754247" y="6052646"/>
            <a:ext cx="2389753" cy="523220"/>
          </a:xfrm>
          <a:prstGeom prst="rect">
            <a:avLst/>
          </a:prstGeom>
          <a:noFill/>
        </p:spPr>
        <p:txBody>
          <a:bodyPr wrap="square" rtlCol="0">
            <a:spAutoFit/>
          </a:bodyPr>
          <a:lstStyle/>
          <a:p>
            <a:pPr algn="ctr"/>
            <a:r>
              <a:rPr lang="en-GB" sz="1400" dirty="0" smtClean="0"/>
              <a:t>Testing rig to be used in various configurations</a:t>
            </a:r>
            <a:endParaRPr lang="en-GB" sz="1400" dirty="0"/>
          </a:p>
        </p:txBody>
      </p:sp>
      <p:sp>
        <p:nvSpPr>
          <p:cNvPr id="7" name="Footer Placeholder 6"/>
          <p:cNvSpPr>
            <a:spLocks noGrp="1"/>
          </p:cNvSpPr>
          <p:nvPr>
            <p:ph type="ftr" sz="quarter" idx="11"/>
          </p:nvPr>
        </p:nvSpPr>
        <p:spPr/>
        <p:txBody>
          <a:bodyPr/>
          <a:lstStyle/>
          <a:p>
            <a:r>
              <a:rPr lang="en-GB" smtClean="0"/>
              <a:t>Dressed Cavity Engineering Design DQW &amp; RFD</a:t>
            </a:r>
            <a:endParaRPr lang="en-US" dirty="0"/>
          </a:p>
        </p:txBody>
      </p:sp>
      <p:sp>
        <p:nvSpPr>
          <p:cNvPr id="14" name="Slide Number Placeholder 13"/>
          <p:cNvSpPr>
            <a:spLocks noGrp="1"/>
          </p:cNvSpPr>
          <p:nvPr>
            <p:ph type="sldNum" sz="quarter" idx="12"/>
          </p:nvPr>
        </p:nvSpPr>
        <p:spPr/>
        <p:txBody>
          <a:bodyPr/>
          <a:lstStyle/>
          <a:p>
            <a:fld id="{8D6C380F-326D-3C40-9EE7-7FBAB0953422}" type="slidenum">
              <a:rPr lang="en-US" smtClean="0"/>
              <a:pPr/>
              <a:t>29</a:t>
            </a:fld>
            <a:endParaRPr lang="en-US"/>
          </a:p>
        </p:txBody>
      </p:sp>
    </p:spTree>
    <p:extLst>
      <p:ext uri="{BB962C8B-B14F-4D97-AF65-F5344CB8AC3E}">
        <p14:creationId xmlns:p14="http://schemas.microsoft.com/office/powerpoint/2010/main" val="73646452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99583" y="1089196"/>
            <a:ext cx="3560176" cy="5348287"/>
          </a:xfrm>
        </p:spPr>
      </p:pic>
      <p:sp>
        <p:nvSpPr>
          <p:cNvPr id="2" name="Footer Placeholder 1"/>
          <p:cNvSpPr>
            <a:spLocks noGrp="1"/>
          </p:cNvSpPr>
          <p:nvPr>
            <p:ph type="ftr" sz="quarter" idx="11"/>
          </p:nvPr>
        </p:nvSpPr>
        <p:spPr/>
        <p:txBody>
          <a:bodyPr/>
          <a:lstStyle/>
          <a:p>
            <a:r>
              <a:rPr lang="en-GB" smtClean="0"/>
              <a:t>Dressed Cavity Engineering Design DQW &amp; RFD</a:t>
            </a:r>
            <a:endParaRPr lang="en-GB"/>
          </a:p>
        </p:txBody>
      </p:sp>
      <p:sp>
        <p:nvSpPr>
          <p:cNvPr id="3" name="Slide Number Placeholder 2"/>
          <p:cNvSpPr>
            <a:spLocks noGrp="1"/>
          </p:cNvSpPr>
          <p:nvPr>
            <p:ph type="sldNum" sz="quarter" idx="12"/>
          </p:nvPr>
        </p:nvSpPr>
        <p:spPr/>
        <p:txBody>
          <a:bodyPr/>
          <a:lstStyle/>
          <a:p>
            <a:fld id="{1FA2211F-BE2A-455E-95A5-7C001F407DF1}" type="slidenum">
              <a:rPr lang="en-GB" smtClean="0"/>
              <a:t>3</a:t>
            </a:fld>
            <a:endParaRPr lang="en-GB"/>
          </a:p>
        </p:txBody>
      </p:sp>
      <p:sp>
        <p:nvSpPr>
          <p:cNvPr id="4" name="Title 3"/>
          <p:cNvSpPr>
            <a:spLocks noGrp="1"/>
          </p:cNvSpPr>
          <p:nvPr>
            <p:ph type="title"/>
          </p:nvPr>
        </p:nvSpPr>
        <p:spPr/>
        <p:txBody>
          <a:bodyPr/>
          <a:lstStyle/>
          <a:p>
            <a:r>
              <a:rPr lang="en-GB" dirty="0" smtClean="0"/>
              <a:t>Dressed Cavity Overview</a:t>
            </a:r>
            <a:endParaRPr lang="en-GB" dirty="0"/>
          </a:p>
        </p:txBody>
      </p:sp>
      <p:pic>
        <p:nvPicPr>
          <p:cNvPr id="7" name="Picture 6"/>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702239" y="980728"/>
            <a:ext cx="4550281" cy="5544616"/>
          </a:xfrm>
          <a:prstGeom prst="rect">
            <a:avLst/>
          </a:prstGeom>
        </p:spPr>
      </p:pic>
      <p:sp>
        <p:nvSpPr>
          <p:cNvPr id="8" name="Content Placeholder 3"/>
          <p:cNvSpPr txBox="1">
            <a:spLocks/>
          </p:cNvSpPr>
          <p:nvPr/>
        </p:nvSpPr>
        <p:spPr>
          <a:xfrm>
            <a:off x="3510114" y="2227263"/>
            <a:ext cx="1292605" cy="485566"/>
          </a:xfrm>
          <a:prstGeom prst="rect">
            <a:avLst/>
          </a:prstGeom>
        </p:spPr>
        <p:txBody>
          <a:bodyPr vert="horz" lIns="91440" tIns="0" rIns="91440" bIns="0" rtlCol="0">
            <a:noAutofit/>
          </a:bodyPr>
          <a:lstStyle>
            <a:lvl1pPr marL="228600" indent="-228600" algn="l" defTabSz="457200" rtl="0" eaLnBrk="1" latinLnBrk="0" hangingPunct="1">
              <a:lnSpc>
                <a:spcPct val="120000"/>
              </a:lnSpc>
              <a:spcBef>
                <a:spcPts val="600"/>
              </a:spcBef>
              <a:buClr>
                <a:srgbClr val="0089B5"/>
              </a:buClr>
              <a:buFont typeface="Arial"/>
              <a:buChar char="•"/>
              <a:defRPr sz="3200" kern="1200">
                <a:solidFill>
                  <a:schemeClr val="tx1">
                    <a:lumMod val="75000"/>
                    <a:lumOff val="25000"/>
                  </a:schemeClr>
                </a:solidFill>
                <a:effectLst>
                  <a:outerShdw blurRad="63500" dist="63500" dir="2700000" algn="tl" rotWithShape="0">
                    <a:schemeClr val="bg1">
                      <a:lumMod val="75000"/>
                      <a:alpha val="50000"/>
                    </a:schemeClr>
                  </a:outerShdw>
                </a:effectLst>
                <a:latin typeface="+mn-lt"/>
                <a:ea typeface="+mn-ea"/>
                <a:cs typeface="+mn-cs"/>
              </a:defRPr>
            </a:lvl1pPr>
            <a:lvl2pPr marL="457200" indent="-228600" algn="l" defTabSz="457200" rtl="0" eaLnBrk="1" latinLnBrk="0" hangingPunct="1">
              <a:lnSpc>
                <a:spcPct val="120000"/>
              </a:lnSpc>
              <a:spcBef>
                <a:spcPts val="400"/>
              </a:spcBef>
              <a:buClr>
                <a:srgbClr val="0089B5"/>
              </a:buClr>
              <a:buSzPct val="95000"/>
              <a:buFont typeface="Arial"/>
              <a:buChar char="•"/>
              <a:defRPr sz="3200" kern="1200" baseline="0">
                <a:solidFill>
                  <a:schemeClr val="tx1">
                    <a:lumMod val="75000"/>
                    <a:lumOff val="25000"/>
                  </a:schemeClr>
                </a:solidFill>
                <a:effectLst>
                  <a:outerShdw blurRad="63500" dist="63500" dir="2700000" algn="tl" rotWithShape="0">
                    <a:schemeClr val="bg1">
                      <a:lumMod val="75000"/>
                      <a:alpha val="50000"/>
                    </a:schemeClr>
                  </a:outerShdw>
                </a:effectLst>
                <a:latin typeface="+mn-lt"/>
                <a:ea typeface="+mn-ea"/>
                <a:cs typeface="+mn-cs"/>
              </a:defRPr>
            </a:lvl2pPr>
            <a:lvl3pPr marL="685800" indent="-228600" algn="l" defTabSz="457200" rtl="0" eaLnBrk="1" latinLnBrk="0" hangingPunct="1">
              <a:lnSpc>
                <a:spcPct val="120000"/>
              </a:lnSpc>
              <a:spcBef>
                <a:spcPts val="200"/>
              </a:spcBef>
              <a:buClr>
                <a:srgbClr val="0089B5"/>
              </a:buClr>
              <a:buSzPct val="90000"/>
              <a:buFont typeface="Arial"/>
              <a:buChar char="•"/>
              <a:defRPr sz="2800" kern="1200" baseline="0">
                <a:solidFill>
                  <a:schemeClr val="tx1">
                    <a:lumMod val="75000"/>
                    <a:lumOff val="25000"/>
                  </a:schemeClr>
                </a:solidFill>
                <a:effectLst>
                  <a:outerShdw blurRad="63500" dist="63500" dir="2700000" algn="tl" rotWithShape="0">
                    <a:schemeClr val="bg1">
                      <a:lumMod val="75000"/>
                      <a:alpha val="50000"/>
                    </a:schemeClr>
                  </a:outerShdw>
                </a:effectLst>
                <a:latin typeface="+mn-lt"/>
                <a:ea typeface="+mn-ea"/>
                <a:cs typeface="+mn-cs"/>
              </a:defRPr>
            </a:lvl3pPr>
            <a:lvl4pPr marL="914400" indent="-228600" algn="l" defTabSz="457200" rtl="0" eaLnBrk="1" latinLnBrk="0" hangingPunct="1">
              <a:lnSpc>
                <a:spcPct val="120000"/>
              </a:lnSpc>
              <a:spcBef>
                <a:spcPts val="200"/>
              </a:spcBef>
              <a:buClr>
                <a:srgbClr val="0089B5"/>
              </a:buClr>
              <a:buSzPct val="90000"/>
              <a:buFont typeface="Arial"/>
              <a:buChar char="•"/>
              <a:defRPr sz="2800" kern="1200" baseline="0">
                <a:solidFill>
                  <a:schemeClr val="tx1">
                    <a:lumMod val="75000"/>
                    <a:lumOff val="25000"/>
                  </a:schemeClr>
                </a:solidFill>
                <a:effectLst>
                  <a:outerShdw blurRad="63500" dist="63500" dir="2700000" algn="tl" rotWithShape="0">
                    <a:schemeClr val="bg1">
                      <a:lumMod val="75000"/>
                      <a:alpha val="50000"/>
                    </a:schemeClr>
                  </a:outerShdw>
                </a:effectLst>
                <a:latin typeface="+mn-lt"/>
                <a:ea typeface="+mn-ea"/>
                <a:cs typeface="+mn-cs"/>
              </a:defRPr>
            </a:lvl4pPr>
            <a:lvl5pPr marL="1143000" indent="-228600" algn="l" defTabSz="457200" rtl="0" eaLnBrk="1" latinLnBrk="0" hangingPunct="1">
              <a:lnSpc>
                <a:spcPct val="120000"/>
              </a:lnSpc>
              <a:spcBef>
                <a:spcPts val="0"/>
              </a:spcBef>
              <a:buClr>
                <a:schemeClr val="bg1">
                  <a:lumMod val="50000"/>
                </a:schemeClr>
              </a:buClr>
              <a:buSzPct val="90000"/>
              <a:buFont typeface="Arial"/>
              <a:buChar char="•"/>
              <a:defRPr sz="2800" kern="1200" baseline="0">
                <a:solidFill>
                  <a:schemeClr val="tx1">
                    <a:lumMod val="50000"/>
                    <a:lumOff val="50000"/>
                  </a:schemeClr>
                </a:solidFill>
                <a:effectLst>
                  <a:outerShdw blurRad="63500" dist="63500" dir="2700000" algn="tl" rotWithShape="0">
                    <a:schemeClr val="bg1">
                      <a:lumMod val="75000"/>
                      <a:alpha val="50000"/>
                    </a:schemeClr>
                  </a:outerShdw>
                </a:effectLst>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en-GB" sz="1400" dirty="0" smtClean="0"/>
              <a:t>Fundamental Power Coupler</a:t>
            </a:r>
          </a:p>
        </p:txBody>
      </p:sp>
      <p:sp>
        <p:nvSpPr>
          <p:cNvPr id="9" name="Content Placeholder 3"/>
          <p:cNvSpPr txBox="1">
            <a:spLocks/>
          </p:cNvSpPr>
          <p:nvPr/>
        </p:nvSpPr>
        <p:spPr>
          <a:xfrm>
            <a:off x="4355976" y="1340768"/>
            <a:ext cx="1480882" cy="480059"/>
          </a:xfrm>
          <a:prstGeom prst="rect">
            <a:avLst/>
          </a:prstGeom>
        </p:spPr>
        <p:txBody>
          <a:bodyPr vert="horz" lIns="91440" tIns="0" rIns="91440" bIns="0" rtlCol="0">
            <a:noAutofit/>
          </a:bodyPr>
          <a:lstStyle>
            <a:lvl1pPr marL="228600" indent="-228600" algn="l" defTabSz="457200" rtl="0" eaLnBrk="1" latinLnBrk="0" hangingPunct="1">
              <a:lnSpc>
                <a:spcPct val="120000"/>
              </a:lnSpc>
              <a:spcBef>
                <a:spcPts val="600"/>
              </a:spcBef>
              <a:buClr>
                <a:srgbClr val="0089B5"/>
              </a:buClr>
              <a:buFont typeface="Arial"/>
              <a:buChar char="•"/>
              <a:defRPr sz="3200" kern="1200">
                <a:solidFill>
                  <a:schemeClr val="tx1">
                    <a:lumMod val="75000"/>
                    <a:lumOff val="25000"/>
                  </a:schemeClr>
                </a:solidFill>
                <a:effectLst>
                  <a:outerShdw blurRad="63500" dist="63500" dir="2700000" algn="tl" rotWithShape="0">
                    <a:schemeClr val="bg1">
                      <a:lumMod val="75000"/>
                      <a:alpha val="50000"/>
                    </a:schemeClr>
                  </a:outerShdw>
                </a:effectLst>
                <a:latin typeface="+mn-lt"/>
                <a:ea typeface="+mn-ea"/>
                <a:cs typeface="+mn-cs"/>
              </a:defRPr>
            </a:lvl1pPr>
            <a:lvl2pPr marL="457200" indent="-228600" algn="l" defTabSz="457200" rtl="0" eaLnBrk="1" latinLnBrk="0" hangingPunct="1">
              <a:lnSpc>
                <a:spcPct val="120000"/>
              </a:lnSpc>
              <a:spcBef>
                <a:spcPts val="400"/>
              </a:spcBef>
              <a:buClr>
                <a:srgbClr val="0089B5"/>
              </a:buClr>
              <a:buSzPct val="95000"/>
              <a:buFont typeface="Arial"/>
              <a:buChar char="•"/>
              <a:defRPr sz="3200" kern="1200" baseline="0">
                <a:solidFill>
                  <a:schemeClr val="tx1">
                    <a:lumMod val="75000"/>
                    <a:lumOff val="25000"/>
                  </a:schemeClr>
                </a:solidFill>
                <a:effectLst>
                  <a:outerShdw blurRad="63500" dist="63500" dir="2700000" algn="tl" rotWithShape="0">
                    <a:schemeClr val="bg1">
                      <a:lumMod val="75000"/>
                      <a:alpha val="50000"/>
                    </a:schemeClr>
                  </a:outerShdw>
                </a:effectLst>
                <a:latin typeface="+mn-lt"/>
                <a:ea typeface="+mn-ea"/>
                <a:cs typeface="+mn-cs"/>
              </a:defRPr>
            </a:lvl2pPr>
            <a:lvl3pPr marL="685800" indent="-228600" algn="l" defTabSz="457200" rtl="0" eaLnBrk="1" latinLnBrk="0" hangingPunct="1">
              <a:lnSpc>
                <a:spcPct val="120000"/>
              </a:lnSpc>
              <a:spcBef>
                <a:spcPts val="200"/>
              </a:spcBef>
              <a:buClr>
                <a:srgbClr val="0089B5"/>
              </a:buClr>
              <a:buSzPct val="90000"/>
              <a:buFont typeface="Arial"/>
              <a:buChar char="•"/>
              <a:defRPr sz="2800" kern="1200" baseline="0">
                <a:solidFill>
                  <a:schemeClr val="tx1">
                    <a:lumMod val="75000"/>
                    <a:lumOff val="25000"/>
                  </a:schemeClr>
                </a:solidFill>
                <a:effectLst>
                  <a:outerShdw blurRad="63500" dist="63500" dir="2700000" algn="tl" rotWithShape="0">
                    <a:schemeClr val="bg1">
                      <a:lumMod val="75000"/>
                      <a:alpha val="50000"/>
                    </a:schemeClr>
                  </a:outerShdw>
                </a:effectLst>
                <a:latin typeface="+mn-lt"/>
                <a:ea typeface="+mn-ea"/>
                <a:cs typeface="+mn-cs"/>
              </a:defRPr>
            </a:lvl3pPr>
            <a:lvl4pPr marL="914400" indent="-228600" algn="l" defTabSz="457200" rtl="0" eaLnBrk="1" latinLnBrk="0" hangingPunct="1">
              <a:lnSpc>
                <a:spcPct val="120000"/>
              </a:lnSpc>
              <a:spcBef>
                <a:spcPts val="200"/>
              </a:spcBef>
              <a:buClr>
                <a:srgbClr val="0089B5"/>
              </a:buClr>
              <a:buSzPct val="90000"/>
              <a:buFont typeface="Arial"/>
              <a:buChar char="•"/>
              <a:defRPr sz="2800" kern="1200" baseline="0">
                <a:solidFill>
                  <a:schemeClr val="tx1">
                    <a:lumMod val="75000"/>
                    <a:lumOff val="25000"/>
                  </a:schemeClr>
                </a:solidFill>
                <a:effectLst>
                  <a:outerShdw blurRad="63500" dist="63500" dir="2700000" algn="tl" rotWithShape="0">
                    <a:schemeClr val="bg1">
                      <a:lumMod val="75000"/>
                      <a:alpha val="50000"/>
                    </a:schemeClr>
                  </a:outerShdw>
                </a:effectLst>
                <a:latin typeface="+mn-lt"/>
                <a:ea typeface="+mn-ea"/>
                <a:cs typeface="+mn-cs"/>
              </a:defRPr>
            </a:lvl4pPr>
            <a:lvl5pPr marL="1143000" indent="-228600" algn="l" defTabSz="457200" rtl="0" eaLnBrk="1" latinLnBrk="0" hangingPunct="1">
              <a:lnSpc>
                <a:spcPct val="120000"/>
              </a:lnSpc>
              <a:spcBef>
                <a:spcPts val="0"/>
              </a:spcBef>
              <a:buClr>
                <a:schemeClr val="bg1">
                  <a:lumMod val="50000"/>
                </a:schemeClr>
              </a:buClr>
              <a:buSzPct val="90000"/>
              <a:buFont typeface="Arial"/>
              <a:buChar char="•"/>
              <a:defRPr sz="2800" kern="1200" baseline="0">
                <a:solidFill>
                  <a:schemeClr val="tx1">
                    <a:lumMod val="50000"/>
                    <a:lumOff val="50000"/>
                  </a:schemeClr>
                </a:solidFill>
                <a:effectLst>
                  <a:outerShdw blurRad="63500" dist="63500" dir="2700000" algn="tl" rotWithShape="0">
                    <a:schemeClr val="bg1">
                      <a:lumMod val="75000"/>
                      <a:alpha val="50000"/>
                    </a:schemeClr>
                  </a:outerShdw>
                </a:effectLst>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en-GB" sz="1400" dirty="0" smtClean="0"/>
              <a:t>Active (warm) Tuner Mechanism</a:t>
            </a:r>
            <a:endParaRPr lang="en-GB" sz="1400" dirty="0" smtClean="0"/>
          </a:p>
        </p:txBody>
      </p:sp>
      <p:sp>
        <p:nvSpPr>
          <p:cNvPr id="10" name="Content Placeholder 3"/>
          <p:cNvSpPr txBox="1">
            <a:spLocks/>
          </p:cNvSpPr>
          <p:nvPr/>
        </p:nvSpPr>
        <p:spPr>
          <a:xfrm>
            <a:off x="107504" y="2691979"/>
            <a:ext cx="1188640" cy="263453"/>
          </a:xfrm>
          <a:prstGeom prst="rect">
            <a:avLst/>
          </a:prstGeom>
        </p:spPr>
        <p:txBody>
          <a:bodyPr vert="horz" lIns="91440" tIns="0" rIns="91440" bIns="0" rtlCol="0">
            <a:noAutofit/>
          </a:bodyPr>
          <a:lstStyle>
            <a:lvl1pPr marL="228600" indent="-228600" algn="l" defTabSz="457200" rtl="0" eaLnBrk="1" latinLnBrk="0" hangingPunct="1">
              <a:lnSpc>
                <a:spcPct val="120000"/>
              </a:lnSpc>
              <a:spcBef>
                <a:spcPts val="600"/>
              </a:spcBef>
              <a:buClr>
                <a:srgbClr val="0089B5"/>
              </a:buClr>
              <a:buFont typeface="Arial"/>
              <a:buChar char="•"/>
              <a:defRPr sz="3200" kern="1200">
                <a:solidFill>
                  <a:schemeClr val="tx1">
                    <a:lumMod val="75000"/>
                    <a:lumOff val="25000"/>
                  </a:schemeClr>
                </a:solidFill>
                <a:effectLst>
                  <a:outerShdw blurRad="63500" dist="63500" dir="2700000" algn="tl" rotWithShape="0">
                    <a:schemeClr val="bg1">
                      <a:lumMod val="75000"/>
                      <a:alpha val="50000"/>
                    </a:schemeClr>
                  </a:outerShdw>
                </a:effectLst>
                <a:latin typeface="+mn-lt"/>
                <a:ea typeface="+mn-ea"/>
                <a:cs typeface="+mn-cs"/>
              </a:defRPr>
            </a:lvl1pPr>
            <a:lvl2pPr marL="457200" indent="-228600" algn="l" defTabSz="457200" rtl="0" eaLnBrk="1" latinLnBrk="0" hangingPunct="1">
              <a:lnSpc>
                <a:spcPct val="120000"/>
              </a:lnSpc>
              <a:spcBef>
                <a:spcPts val="400"/>
              </a:spcBef>
              <a:buClr>
                <a:srgbClr val="0089B5"/>
              </a:buClr>
              <a:buSzPct val="95000"/>
              <a:buFont typeface="Arial"/>
              <a:buChar char="•"/>
              <a:defRPr sz="3200" kern="1200" baseline="0">
                <a:solidFill>
                  <a:schemeClr val="tx1">
                    <a:lumMod val="75000"/>
                    <a:lumOff val="25000"/>
                  </a:schemeClr>
                </a:solidFill>
                <a:effectLst>
                  <a:outerShdw blurRad="63500" dist="63500" dir="2700000" algn="tl" rotWithShape="0">
                    <a:schemeClr val="bg1">
                      <a:lumMod val="75000"/>
                      <a:alpha val="50000"/>
                    </a:schemeClr>
                  </a:outerShdw>
                </a:effectLst>
                <a:latin typeface="+mn-lt"/>
                <a:ea typeface="+mn-ea"/>
                <a:cs typeface="+mn-cs"/>
              </a:defRPr>
            </a:lvl2pPr>
            <a:lvl3pPr marL="685800" indent="-228600" algn="l" defTabSz="457200" rtl="0" eaLnBrk="1" latinLnBrk="0" hangingPunct="1">
              <a:lnSpc>
                <a:spcPct val="120000"/>
              </a:lnSpc>
              <a:spcBef>
                <a:spcPts val="200"/>
              </a:spcBef>
              <a:buClr>
                <a:srgbClr val="0089B5"/>
              </a:buClr>
              <a:buSzPct val="90000"/>
              <a:buFont typeface="Arial"/>
              <a:buChar char="•"/>
              <a:defRPr sz="2800" kern="1200" baseline="0">
                <a:solidFill>
                  <a:schemeClr val="tx1">
                    <a:lumMod val="75000"/>
                    <a:lumOff val="25000"/>
                  </a:schemeClr>
                </a:solidFill>
                <a:effectLst>
                  <a:outerShdw blurRad="63500" dist="63500" dir="2700000" algn="tl" rotWithShape="0">
                    <a:schemeClr val="bg1">
                      <a:lumMod val="75000"/>
                      <a:alpha val="50000"/>
                    </a:schemeClr>
                  </a:outerShdw>
                </a:effectLst>
                <a:latin typeface="+mn-lt"/>
                <a:ea typeface="+mn-ea"/>
                <a:cs typeface="+mn-cs"/>
              </a:defRPr>
            </a:lvl3pPr>
            <a:lvl4pPr marL="914400" indent="-228600" algn="l" defTabSz="457200" rtl="0" eaLnBrk="1" latinLnBrk="0" hangingPunct="1">
              <a:lnSpc>
                <a:spcPct val="120000"/>
              </a:lnSpc>
              <a:spcBef>
                <a:spcPts val="200"/>
              </a:spcBef>
              <a:buClr>
                <a:srgbClr val="0089B5"/>
              </a:buClr>
              <a:buSzPct val="90000"/>
              <a:buFont typeface="Arial"/>
              <a:buChar char="•"/>
              <a:defRPr sz="2800" kern="1200" baseline="0">
                <a:solidFill>
                  <a:schemeClr val="tx1">
                    <a:lumMod val="75000"/>
                    <a:lumOff val="25000"/>
                  </a:schemeClr>
                </a:solidFill>
                <a:effectLst>
                  <a:outerShdw blurRad="63500" dist="63500" dir="2700000" algn="tl" rotWithShape="0">
                    <a:schemeClr val="bg1">
                      <a:lumMod val="75000"/>
                      <a:alpha val="50000"/>
                    </a:schemeClr>
                  </a:outerShdw>
                </a:effectLst>
                <a:latin typeface="+mn-lt"/>
                <a:ea typeface="+mn-ea"/>
                <a:cs typeface="+mn-cs"/>
              </a:defRPr>
            </a:lvl4pPr>
            <a:lvl5pPr marL="1143000" indent="-228600" algn="l" defTabSz="457200" rtl="0" eaLnBrk="1" latinLnBrk="0" hangingPunct="1">
              <a:lnSpc>
                <a:spcPct val="120000"/>
              </a:lnSpc>
              <a:spcBef>
                <a:spcPts val="0"/>
              </a:spcBef>
              <a:buClr>
                <a:schemeClr val="bg1">
                  <a:lumMod val="50000"/>
                </a:schemeClr>
              </a:buClr>
              <a:buSzPct val="90000"/>
              <a:buFont typeface="Arial"/>
              <a:buChar char="•"/>
              <a:defRPr sz="2800" kern="1200" baseline="0">
                <a:solidFill>
                  <a:schemeClr val="tx1">
                    <a:lumMod val="50000"/>
                    <a:lumOff val="50000"/>
                  </a:schemeClr>
                </a:solidFill>
                <a:effectLst>
                  <a:outerShdw blurRad="63500" dist="63500" dir="2700000" algn="tl" rotWithShape="0">
                    <a:schemeClr val="bg1">
                      <a:lumMod val="75000"/>
                      <a:alpha val="50000"/>
                    </a:schemeClr>
                  </a:outerShdw>
                </a:effectLst>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en-GB" sz="1400" dirty="0" smtClean="0"/>
              <a:t>HOM Coupler</a:t>
            </a:r>
          </a:p>
        </p:txBody>
      </p:sp>
      <p:sp>
        <p:nvSpPr>
          <p:cNvPr id="11" name="Content Placeholder 3"/>
          <p:cNvSpPr txBox="1">
            <a:spLocks/>
          </p:cNvSpPr>
          <p:nvPr/>
        </p:nvSpPr>
        <p:spPr>
          <a:xfrm>
            <a:off x="3275856" y="3741802"/>
            <a:ext cx="1224135" cy="281960"/>
          </a:xfrm>
          <a:prstGeom prst="rect">
            <a:avLst/>
          </a:prstGeom>
        </p:spPr>
        <p:txBody>
          <a:bodyPr vert="horz" lIns="91440" tIns="0" rIns="91440" bIns="0" rtlCol="0">
            <a:noAutofit/>
          </a:bodyPr>
          <a:lstStyle>
            <a:lvl1pPr marL="228600" indent="-228600" algn="l" defTabSz="457200" rtl="0" eaLnBrk="1" latinLnBrk="0" hangingPunct="1">
              <a:lnSpc>
                <a:spcPct val="120000"/>
              </a:lnSpc>
              <a:spcBef>
                <a:spcPts val="600"/>
              </a:spcBef>
              <a:buClr>
                <a:srgbClr val="0089B5"/>
              </a:buClr>
              <a:buFont typeface="Arial"/>
              <a:buChar char="•"/>
              <a:defRPr sz="3200" kern="1200">
                <a:solidFill>
                  <a:schemeClr val="tx1">
                    <a:lumMod val="75000"/>
                    <a:lumOff val="25000"/>
                  </a:schemeClr>
                </a:solidFill>
                <a:effectLst>
                  <a:outerShdw blurRad="63500" dist="63500" dir="2700000" algn="tl" rotWithShape="0">
                    <a:schemeClr val="bg1">
                      <a:lumMod val="75000"/>
                      <a:alpha val="50000"/>
                    </a:schemeClr>
                  </a:outerShdw>
                </a:effectLst>
                <a:latin typeface="+mn-lt"/>
                <a:ea typeface="+mn-ea"/>
                <a:cs typeface="+mn-cs"/>
              </a:defRPr>
            </a:lvl1pPr>
            <a:lvl2pPr marL="457200" indent="-228600" algn="l" defTabSz="457200" rtl="0" eaLnBrk="1" latinLnBrk="0" hangingPunct="1">
              <a:lnSpc>
                <a:spcPct val="120000"/>
              </a:lnSpc>
              <a:spcBef>
                <a:spcPts val="400"/>
              </a:spcBef>
              <a:buClr>
                <a:srgbClr val="0089B5"/>
              </a:buClr>
              <a:buSzPct val="95000"/>
              <a:buFont typeface="Arial"/>
              <a:buChar char="•"/>
              <a:defRPr sz="3200" kern="1200" baseline="0">
                <a:solidFill>
                  <a:schemeClr val="tx1">
                    <a:lumMod val="75000"/>
                    <a:lumOff val="25000"/>
                  </a:schemeClr>
                </a:solidFill>
                <a:effectLst>
                  <a:outerShdw blurRad="63500" dist="63500" dir="2700000" algn="tl" rotWithShape="0">
                    <a:schemeClr val="bg1">
                      <a:lumMod val="75000"/>
                      <a:alpha val="50000"/>
                    </a:schemeClr>
                  </a:outerShdw>
                </a:effectLst>
                <a:latin typeface="+mn-lt"/>
                <a:ea typeface="+mn-ea"/>
                <a:cs typeface="+mn-cs"/>
              </a:defRPr>
            </a:lvl2pPr>
            <a:lvl3pPr marL="685800" indent="-228600" algn="l" defTabSz="457200" rtl="0" eaLnBrk="1" latinLnBrk="0" hangingPunct="1">
              <a:lnSpc>
                <a:spcPct val="120000"/>
              </a:lnSpc>
              <a:spcBef>
                <a:spcPts val="200"/>
              </a:spcBef>
              <a:buClr>
                <a:srgbClr val="0089B5"/>
              </a:buClr>
              <a:buSzPct val="90000"/>
              <a:buFont typeface="Arial"/>
              <a:buChar char="•"/>
              <a:defRPr sz="2800" kern="1200" baseline="0">
                <a:solidFill>
                  <a:schemeClr val="tx1">
                    <a:lumMod val="75000"/>
                    <a:lumOff val="25000"/>
                  </a:schemeClr>
                </a:solidFill>
                <a:effectLst>
                  <a:outerShdw blurRad="63500" dist="63500" dir="2700000" algn="tl" rotWithShape="0">
                    <a:schemeClr val="bg1">
                      <a:lumMod val="75000"/>
                      <a:alpha val="50000"/>
                    </a:schemeClr>
                  </a:outerShdw>
                </a:effectLst>
                <a:latin typeface="+mn-lt"/>
                <a:ea typeface="+mn-ea"/>
                <a:cs typeface="+mn-cs"/>
              </a:defRPr>
            </a:lvl3pPr>
            <a:lvl4pPr marL="914400" indent="-228600" algn="l" defTabSz="457200" rtl="0" eaLnBrk="1" latinLnBrk="0" hangingPunct="1">
              <a:lnSpc>
                <a:spcPct val="120000"/>
              </a:lnSpc>
              <a:spcBef>
                <a:spcPts val="200"/>
              </a:spcBef>
              <a:buClr>
                <a:srgbClr val="0089B5"/>
              </a:buClr>
              <a:buSzPct val="90000"/>
              <a:buFont typeface="Arial"/>
              <a:buChar char="•"/>
              <a:defRPr sz="2800" kern="1200" baseline="0">
                <a:solidFill>
                  <a:schemeClr val="tx1">
                    <a:lumMod val="75000"/>
                    <a:lumOff val="25000"/>
                  </a:schemeClr>
                </a:solidFill>
                <a:effectLst>
                  <a:outerShdw blurRad="63500" dist="63500" dir="2700000" algn="tl" rotWithShape="0">
                    <a:schemeClr val="bg1">
                      <a:lumMod val="75000"/>
                      <a:alpha val="50000"/>
                    </a:schemeClr>
                  </a:outerShdw>
                </a:effectLst>
                <a:latin typeface="+mn-lt"/>
                <a:ea typeface="+mn-ea"/>
                <a:cs typeface="+mn-cs"/>
              </a:defRPr>
            </a:lvl4pPr>
            <a:lvl5pPr marL="1143000" indent="-228600" algn="l" defTabSz="457200" rtl="0" eaLnBrk="1" latinLnBrk="0" hangingPunct="1">
              <a:lnSpc>
                <a:spcPct val="120000"/>
              </a:lnSpc>
              <a:spcBef>
                <a:spcPts val="0"/>
              </a:spcBef>
              <a:buClr>
                <a:schemeClr val="bg1">
                  <a:lumMod val="50000"/>
                </a:schemeClr>
              </a:buClr>
              <a:buSzPct val="90000"/>
              <a:buFont typeface="Arial"/>
              <a:buChar char="•"/>
              <a:defRPr sz="2800" kern="1200" baseline="0">
                <a:solidFill>
                  <a:schemeClr val="tx1">
                    <a:lumMod val="50000"/>
                    <a:lumOff val="50000"/>
                  </a:schemeClr>
                </a:solidFill>
                <a:effectLst>
                  <a:outerShdw blurRad="63500" dist="63500" dir="2700000" algn="tl" rotWithShape="0">
                    <a:schemeClr val="bg1">
                      <a:lumMod val="75000"/>
                      <a:alpha val="50000"/>
                    </a:schemeClr>
                  </a:outerShdw>
                </a:effectLst>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en-GB" sz="1400" dirty="0" smtClean="0"/>
              <a:t>Helium Vessel</a:t>
            </a:r>
          </a:p>
        </p:txBody>
      </p:sp>
      <p:sp>
        <p:nvSpPr>
          <p:cNvPr id="12" name="Content Placeholder 3"/>
          <p:cNvSpPr txBox="1">
            <a:spLocks/>
          </p:cNvSpPr>
          <p:nvPr/>
        </p:nvSpPr>
        <p:spPr>
          <a:xfrm>
            <a:off x="3427959" y="4309961"/>
            <a:ext cx="710982" cy="281960"/>
          </a:xfrm>
          <a:prstGeom prst="rect">
            <a:avLst/>
          </a:prstGeom>
        </p:spPr>
        <p:txBody>
          <a:bodyPr vert="horz" lIns="91440" tIns="0" rIns="91440" bIns="0" rtlCol="0">
            <a:noAutofit/>
          </a:bodyPr>
          <a:lstStyle>
            <a:lvl1pPr marL="228600" indent="-228600" algn="l" defTabSz="457200" rtl="0" eaLnBrk="1" latinLnBrk="0" hangingPunct="1">
              <a:lnSpc>
                <a:spcPct val="120000"/>
              </a:lnSpc>
              <a:spcBef>
                <a:spcPts val="600"/>
              </a:spcBef>
              <a:buClr>
                <a:srgbClr val="0089B5"/>
              </a:buClr>
              <a:buFont typeface="Arial"/>
              <a:buChar char="•"/>
              <a:defRPr sz="3200" kern="1200">
                <a:solidFill>
                  <a:schemeClr val="tx1">
                    <a:lumMod val="75000"/>
                    <a:lumOff val="25000"/>
                  </a:schemeClr>
                </a:solidFill>
                <a:effectLst>
                  <a:outerShdw blurRad="63500" dist="63500" dir="2700000" algn="tl" rotWithShape="0">
                    <a:schemeClr val="bg1">
                      <a:lumMod val="75000"/>
                      <a:alpha val="50000"/>
                    </a:schemeClr>
                  </a:outerShdw>
                </a:effectLst>
                <a:latin typeface="+mn-lt"/>
                <a:ea typeface="+mn-ea"/>
                <a:cs typeface="+mn-cs"/>
              </a:defRPr>
            </a:lvl1pPr>
            <a:lvl2pPr marL="457200" indent="-228600" algn="l" defTabSz="457200" rtl="0" eaLnBrk="1" latinLnBrk="0" hangingPunct="1">
              <a:lnSpc>
                <a:spcPct val="120000"/>
              </a:lnSpc>
              <a:spcBef>
                <a:spcPts val="400"/>
              </a:spcBef>
              <a:buClr>
                <a:srgbClr val="0089B5"/>
              </a:buClr>
              <a:buSzPct val="95000"/>
              <a:buFont typeface="Arial"/>
              <a:buChar char="•"/>
              <a:defRPr sz="3200" kern="1200" baseline="0">
                <a:solidFill>
                  <a:schemeClr val="tx1">
                    <a:lumMod val="75000"/>
                    <a:lumOff val="25000"/>
                  </a:schemeClr>
                </a:solidFill>
                <a:effectLst>
                  <a:outerShdw blurRad="63500" dist="63500" dir="2700000" algn="tl" rotWithShape="0">
                    <a:schemeClr val="bg1">
                      <a:lumMod val="75000"/>
                      <a:alpha val="50000"/>
                    </a:schemeClr>
                  </a:outerShdw>
                </a:effectLst>
                <a:latin typeface="+mn-lt"/>
                <a:ea typeface="+mn-ea"/>
                <a:cs typeface="+mn-cs"/>
              </a:defRPr>
            </a:lvl2pPr>
            <a:lvl3pPr marL="685800" indent="-228600" algn="l" defTabSz="457200" rtl="0" eaLnBrk="1" latinLnBrk="0" hangingPunct="1">
              <a:lnSpc>
                <a:spcPct val="120000"/>
              </a:lnSpc>
              <a:spcBef>
                <a:spcPts val="200"/>
              </a:spcBef>
              <a:buClr>
                <a:srgbClr val="0089B5"/>
              </a:buClr>
              <a:buSzPct val="90000"/>
              <a:buFont typeface="Arial"/>
              <a:buChar char="•"/>
              <a:defRPr sz="2800" kern="1200" baseline="0">
                <a:solidFill>
                  <a:schemeClr val="tx1">
                    <a:lumMod val="75000"/>
                    <a:lumOff val="25000"/>
                  </a:schemeClr>
                </a:solidFill>
                <a:effectLst>
                  <a:outerShdw blurRad="63500" dist="63500" dir="2700000" algn="tl" rotWithShape="0">
                    <a:schemeClr val="bg1">
                      <a:lumMod val="75000"/>
                      <a:alpha val="50000"/>
                    </a:schemeClr>
                  </a:outerShdw>
                </a:effectLst>
                <a:latin typeface="+mn-lt"/>
                <a:ea typeface="+mn-ea"/>
                <a:cs typeface="+mn-cs"/>
              </a:defRPr>
            </a:lvl3pPr>
            <a:lvl4pPr marL="914400" indent="-228600" algn="l" defTabSz="457200" rtl="0" eaLnBrk="1" latinLnBrk="0" hangingPunct="1">
              <a:lnSpc>
                <a:spcPct val="120000"/>
              </a:lnSpc>
              <a:spcBef>
                <a:spcPts val="200"/>
              </a:spcBef>
              <a:buClr>
                <a:srgbClr val="0089B5"/>
              </a:buClr>
              <a:buSzPct val="90000"/>
              <a:buFont typeface="Arial"/>
              <a:buChar char="•"/>
              <a:defRPr sz="2800" kern="1200" baseline="0">
                <a:solidFill>
                  <a:schemeClr val="tx1">
                    <a:lumMod val="75000"/>
                    <a:lumOff val="25000"/>
                  </a:schemeClr>
                </a:solidFill>
                <a:effectLst>
                  <a:outerShdw blurRad="63500" dist="63500" dir="2700000" algn="tl" rotWithShape="0">
                    <a:schemeClr val="bg1">
                      <a:lumMod val="75000"/>
                      <a:alpha val="50000"/>
                    </a:schemeClr>
                  </a:outerShdw>
                </a:effectLst>
                <a:latin typeface="+mn-lt"/>
                <a:ea typeface="+mn-ea"/>
                <a:cs typeface="+mn-cs"/>
              </a:defRPr>
            </a:lvl4pPr>
            <a:lvl5pPr marL="1143000" indent="-228600" algn="l" defTabSz="457200" rtl="0" eaLnBrk="1" latinLnBrk="0" hangingPunct="1">
              <a:lnSpc>
                <a:spcPct val="120000"/>
              </a:lnSpc>
              <a:spcBef>
                <a:spcPts val="0"/>
              </a:spcBef>
              <a:buClr>
                <a:schemeClr val="bg1">
                  <a:lumMod val="50000"/>
                </a:schemeClr>
              </a:buClr>
              <a:buSzPct val="90000"/>
              <a:buFont typeface="Arial"/>
              <a:buChar char="•"/>
              <a:defRPr sz="2800" kern="1200" baseline="0">
                <a:solidFill>
                  <a:schemeClr val="tx1">
                    <a:lumMod val="50000"/>
                    <a:lumOff val="50000"/>
                  </a:schemeClr>
                </a:solidFill>
                <a:effectLst>
                  <a:outerShdw blurRad="63500" dist="63500" dir="2700000" algn="tl" rotWithShape="0">
                    <a:schemeClr val="bg1">
                      <a:lumMod val="75000"/>
                      <a:alpha val="50000"/>
                    </a:schemeClr>
                  </a:outerShdw>
                </a:effectLst>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en-GB" sz="1400" dirty="0" smtClean="0"/>
              <a:t>Cavity</a:t>
            </a:r>
            <a:endParaRPr lang="en-GB" sz="1400" dirty="0" smtClean="0"/>
          </a:p>
        </p:txBody>
      </p:sp>
      <p:sp>
        <p:nvSpPr>
          <p:cNvPr id="13" name="Content Placeholder 3"/>
          <p:cNvSpPr txBox="1">
            <a:spLocks/>
          </p:cNvSpPr>
          <p:nvPr/>
        </p:nvSpPr>
        <p:spPr>
          <a:xfrm>
            <a:off x="3510114" y="5427008"/>
            <a:ext cx="1287644" cy="444192"/>
          </a:xfrm>
          <a:prstGeom prst="rect">
            <a:avLst/>
          </a:prstGeom>
        </p:spPr>
        <p:txBody>
          <a:bodyPr vert="horz" lIns="91440" tIns="0" rIns="91440" bIns="0" rtlCol="0">
            <a:noAutofit/>
          </a:bodyPr>
          <a:lstStyle>
            <a:lvl1pPr marL="228600" indent="-228600" algn="l" defTabSz="457200" rtl="0" eaLnBrk="1" latinLnBrk="0" hangingPunct="1">
              <a:lnSpc>
                <a:spcPct val="120000"/>
              </a:lnSpc>
              <a:spcBef>
                <a:spcPts val="600"/>
              </a:spcBef>
              <a:buClr>
                <a:srgbClr val="0089B5"/>
              </a:buClr>
              <a:buFont typeface="Arial"/>
              <a:buChar char="•"/>
              <a:defRPr sz="3200" kern="1200">
                <a:solidFill>
                  <a:schemeClr val="tx1">
                    <a:lumMod val="75000"/>
                    <a:lumOff val="25000"/>
                  </a:schemeClr>
                </a:solidFill>
                <a:effectLst>
                  <a:outerShdw blurRad="63500" dist="63500" dir="2700000" algn="tl" rotWithShape="0">
                    <a:schemeClr val="bg1">
                      <a:lumMod val="75000"/>
                      <a:alpha val="50000"/>
                    </a:schemeClr>
                  </a:outerShdw>
                </a:effectLst>
                <a:latin typeface="+mn-lt"/>
                <a:ea typeface="+mn-ea"/>
                <a:cs typeface="+mn-cs"/>
              </a:defRPr>
            </a:lvl1pPr>
            <a:lvl2pPr marL="457200" indent="-228600" algn="l" defTabSz="457200" rtl="0" eaLnBrk="1" latinLnBrk="0" hangingPunct="1">
              <a:lnSpc>
                <a:spcPct val="120000"/>
              </a:lnSpc>
              <a:spcBef>
                <a:spcPts val="400"/>
              </a:spcBef>
              <a:buClr>
                <a:srgbClr val="0089B5"/>
              </a:buClr>
              <a:buSzPct val="95000"/>
              <a:buFont typeface="Arial"/>
              <a:buChar char="•"/>
              <a:defRPr sz="3200" kern="1200" baseline="0">
                <a:solidFill>
                  <a:schemeClr val="tx1">
                    <a:lumMod val="75000"/>
                    <a:lumOff val="25000"/>
                  </a:schemeClr>
                </a:solidFill>
                <a:effectLst>
                  <a:outerShdw blurRad="63500" dist="63500" dir="2700000" algn="tl" rotWithShape="0">
                    <a:schemeClr val="bg1">
                      <a:lumMod val="75000"/>
                      <a:alpha val="50000"/>
                    </a:schemeClr>
                  </a:outerShdw>
                </a:effectLst>
                <a:latin typeface="+mn-lt"/>
                <a:ea typeface="+mn-ea"/>
                <a:cs typeface="+mn-cs"/>
              </a:defRPr>
            </a:lvl2pPr>
            <a:lvl3pPr marL="685800" indent="-228600" algn="l" defTabSz="457200" rtl="0" eaLnBrk="1" latinLnBrk="0" hangingPunct="1">
              <a:lnSpc>
                <a:spcPct val="120000"/>
              </a:lnSpc>
              <a:spcBef>
                <a:spcPts val="200"/>
              </a:spcBef>
              <a:buClr>
                <a:srgbClr val="0089B5"/>
              </a:buClr>
              <a:buSzPct val="90000"/>
              <a:buFont typeface="Arial"/>
              <a:buChar char="•"/>
              <a:defRPr sz="2800" kern="1200" baseline="0">
                <a:solidFill>
                  <a:schemeClr val="tx1">
                    <a:lumMod val="75000"/>
                    <a:lumOff val="25000"/>
                  </a:schemeClr>
                </a:solidFill>
                <a:effectLst>
                  <a:outerShdw blurRad="63500" dist="63500" dir="2700000" algn="tl" rotWithShape="0">
                    <a:schemeClr val="bg1">
                      <a:lumMod val="75000"/>
                      <a:alpha val="50000"/>
                    </a:schemeClr>
                  </a:outerShdw>
                </a:effectLst>
                <a:latin typeface="+mn-lt"/>
                <a:ea typeface="+mn-ea"/>
                <a:cs typeface="+mn-cs"/>
              </a:defRPr>
            </a:lvl3pPr>
            <a:lvl4pPr marL="914400" indent="-228600" algn="l" defTabSz="457200" rtl="0" eaLnBrk="1" latinLnBrk="0" hangingPunct="1">
              <a:lnSpc>
                <a:spcPct val="120000"/>
              </a:lnSpc>
              <a:spcBef>
                <a:spcPts val="200"/>
              </a:spcBef>
              <a:buClr>
                <a:srgbClr val="0089B5"/>
              </a:buClr>
              <a:buSzPct val="90000"/>
              <a:buFont typeface="Arial"/>
              <a:buChar char="•"/>
              <a:defRPr sz="2800" kern="1200" baseline="0">
                <a:solidFill>
                  <a:schemeClr val="tx1">
                    <a:lumMod val="75000"/>
                    <a:lumOff val="25000"/>
                  </a:schemeClr>
                </a:solidFill>
                <a:effectLst>
                  <a:outerShdw blurRad="63500" dist="63500" dir="2700000" algn="tl" rotWithShape="0">
                    <a:schemeClr val="bg1">
                      <a:lumMod val="75000"/>
                      <a:alpha val="50000"/>
                    </a:schemeClr>
                  </a:outerShdw>
                </a:effectLst>
                <a:latin typeface="+mn-lt"/>
                <a:ea typeface="+mn-ea"/>
                <a:cs typeface="+mn-cs"/>
              </a:defRPr>
            </a:lvl4pPr>
            <a:lvl5pPr marL="1143000" indent="-228600" algn="l" defTabSz="457200" rtl="0" eaLnBrk="1" latinLnBrk="0" hangingPunct="1">
              <a:lnSpc>
                <a:spcPct val="120000"/>
              </a:lnSpc>
              <a:spcBef>
                <a:spcPts val="0"/>
              </a:spcBef>
              <a:buClr>
                <a:schemeClr val="bg1">
                  <a:lumMod val="50000"/>
                </a:schemeClr>
              </a:buClr>
              <a:buSzPct val="90000"/>
              <a:buFont typeface="Arial"/>
              <a:buChar char="•"/>
              <a:defRPr sz="2800" kern="1200" baseline="0">
                <a:solidFill>
                  <a:schemeClr val="tx1">
                    <a:lumMod val="50000"/>
                    <a:lumOff val="50000"/>
                  </a:schemeClr>
                </a:solidFill>
                <a:effectLst>
                  <a:outerShdw blurRad="63500" dist="63500" dir="2700000" algn="tl" rotWithShape="0">
                    <a:schemeClr val="bg1">
                      <a:lumMod val="75000"/>
                      <a:alpha val="50000"/>
                    </a:schemeClr>
                  </a:outerShdw>
                </a:effectLst>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en-GB" sz="1400" dirty="0" smtClean="0"/>
              <a:t>Cold Magnetic Shield</a:t>
            </a:r>
          </a:p>
        </p:txBody>
      </p:sp>
      <p:sp>
        <p:nvSpPr>
          <p:cNvPr id="14" name="Content Placeholder 3"/>
          <p:cNvSpPr txBox="1">
            <a:spLocks/>
          </p:cNvSpPr>
          <p:nvPr/>
        </p:nvSpPr>
        <p:spPr>
          <a:xfrm>
            <a:off x="4138941" y="2931016"/>
            <a:ext cx="1196353" cy="281960"/>
          </a:xfrm>
          <a:prstGeom prst="rect">
            <a:avLst/>
          </a:prstGeom>
        </p:spPr>
        <p:txBody>
          <a:bodyPr vert="horz" lIns="91440" tIns="0" rIns="91440" bIns="0" rtlCol="0">
            <a:noAutofit/>
          </a:bodyPr>
          <a:lstStyle>
            <a:lvl1pPr marL="228600" indent="-228600" algn="l" defTabSz="457200" rtl="0" eaLnBrk="1" latinLnBrk="0" hangingPunct="1">
              <a:lnSpc>
                <a:spcPct val="120000"/>
              </a:lnSpc>
              <a:spcBef>
                <a:spcPts val="600"/>
              </a:spcBef>
              <a:buClr>
                <a:srgbClr val="0089B5"/>
              </a:buClr>
              <a:buFont typeface="Arial"/>
              <a:buChar char="•"/>
              <a:defRPr sz="3200" kern="1200">
                <a:solidFill>
                  <a:schemeClr val="tx1">
                    <a:lumMod val="75000"/>
                    <a:lumOff val="25000"/>
                  </a:schemeClr>
                </a:solidFill>
                <a:effectLst>
                  <a:outerShdw blurRad="63500" dist="63500" dir="2700000" algn="tl" rotWithShape="0">
                    <a:schemeClr val="bg1">
                      <a:lumMod val="75000"/>
                      <a:alpha val="50000"/>
                    </a:schemeClr>
                  </a:outerShdw>
                </a:effectLst>
                <a:latin typeface="+mn-lt"/>
                <a:ea typeface="+mn-ea"/>
                <a:cs typeface="+mn-cs"/>
              </a:defRPr>
            </a:lvl1pPr>
            <a:lvl2pPr marL="457200" indent="-228600" algn="l" defTabSz="457200" rtl="0" eaLnBrk="1" latinLnBrk="0" hangingPunct="1">
              <a:lnSpc>
                <a:spcPct val="120000"/>
              </a:lnSpc>
              <a:spcBef>
                <a:spcPts val="400"/>
              </a:spcBef>
              <a:buClr>
                <a:srgbClr val="0089B5"/>
              </a:buClr>
              <a:buSzPct val="95000"/>
              <a:buFont typeface="Arial"/>
              <a:buChar char="•"/>
              <a:defRPr sz="3200" kern="1200" baseline="0">
                <a:solidFill>
                  <a:schemeClr val="tx1">
                    <a:lumMod val="75000"/>
                    <a:lumOff val="25000"/>
                  </a:schemeClr>
                </a:solidFill>
                <a:effectLst>
                  <a:outerShdw blurRad="63500" dist="63500" dir="2700000" algn="tl" rotWithShape="0">
                    <a:schemeClr val="bg1">
                      <a:lumMod val="75000"/>
                      <a:alpha val="50000"/>
                    </a:schemeClr>
                  </a:outerShdw>
                </a:effectLst>
                <a:latin typeface="+mn-lt"/>
                <a:ea typeface="+mn-ea"/>
                <a:cs typeface="+mn-cs"/>
              </a:defRPr>
            </a:lvl2pPr>
            <a:lvl3pPr marL="685800" indent="-228600" algn="l" defTabSz="457200" rtl="0" eaLnBrk="1" latinLnBrk="0" hangingPunct="1">
              <a:lnSpc>
                <a:spcPct val="120000"/>
              </a:lnSpc>
              <a:spcBef>
                <a:spcPts val="200"/>
              </a:spcBef>
              <a:buClr>
                <a:srgbClr val="0089B5"/>
              </a:buClr>
              <a:buSzPct val="90000"/>
              <a:buFont typeface="Arial"/>
              <a:buChar char="•"/>
              <a:defRPr sz="2800" kern="1200" baseline="0">
                <a:solidFill>
                  <a:schemeClr val="tx1">
                    <a:lumMod val="75000"/>
                    <a:lumOff val="25000"/>
                  </a:schemeClr>
                </a:solidFill>
                <a:effectLst>
                  <a:outerShdw blurRad="63500" dist="63500" dir="2700000" algn="tl" rotWithShape="0">
                    <a:schemeClr val="bg1">
                      <a:lumMod val="75000"/>
                      <a:alpha val="50000"/>
                    </a:schemeClr>
                  </a:outerShdw>
                </a:effectLst>
                <a:latin typeface="+mn-lt"/>
                <a:ea typeface="+mn-ea"/>
                <a:cs typeface="+mn-cs"/>
              </a:defRPr>
            </a:lvl3pPr>
            <a:lvl4pPr marL="914400" indent="-228600" algn="l" defTabSz="457200" rtl="0" eaLnBrk="1" latinLnBrk="0" hangingPunct="1">
              <a:lnSpc>
                <a:spcPct val="120000"/>
              </a:lnSpc>
              <a:spcBef>
                <a:spcPts val="200"/>
              </a:spcBef>
              <a:buClr>
                <a:srgbClr val="0089B5"/>
              </a:buClr>
              <a:buSzPct val="90000"/>
              <a:buFont typeface="Arial"/>
              <a:buChar char="•"/>
              <a:defRPr sz="2800" kern="1200" baseline="0">
                <a:solidFill>
                  <a:schemeClr val="tx1">
                    <a:lumMod val="75000"/>
                    <a:lumOff val="25000"/>
                  </a:schemeClr>
                </a:solidFill>
                <a:effectLst>
                  <a:outerShdw blurRad="63500" dist="63500" dir="2700000" algn="tl" rotWithShape="0">
                    <a:schemeClr val="bg1">
                      <a:lumMod val="75000"/>
                      <a:alpha val="50000"/>
                    </a:schemeClr>
                  </a:outerShdw>
                </a:effectLst>
                <a:latin typeface="+mn-lt"/>
                <a:ea typeface="+mn-ea"/>
                <a:cs typeface="+mn-cs"/>
              </a:defRPr>
            </a:lvl4pPr>
            <a:lvl5pPr marL="1143000" indent="-228600" algn="l" defTabSz="457200" rtl="0" eaLnBrk="1" latinLnBrk="0" hangingPunct="1">
              <a:lnSpc>
                <a:spcPct val="120000"/>
              </a:lnSpc>
              <a:spcBef>
                <a:spcPts val="0"/>
              </a:spcBef>
              <a:buClr>
                <a:schemeClr val="bg1">
                  <a:lumMod val="50000"/>
                </a:schemeClr>
              </a:buClr>
              <a:buSzPct val="90000"/>
              <a:buFont typeface="Arial"/>
              <a:buChar char="•"/>
              <a:defRPr sz="2800" kern="1200" baseline="0">
                <a:solidFill>
                  <a:schemeClr val="tx1">
                    <a:lumMod val="50000"/>
                    <a:lumOff val="50000"/>
                  </a:schemeClr>
                </a:solidFill>
                <a:effectLst>
                  <a:outerShdw blurRad="63500" dist="63500" dir="2700000" algn="tl" rotWithShape="0">
                    <a:schemeClr val="bg1">
                      <a:lumMod val="75000"/>
                      <a:alpha val="50000"/>
                    </a:schemeClr>
                  </a:outerShdw>
                </a:effectLst>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en-GB" sz="1400" dirty="0" smtClean="0"/>
              <a:t>OVC Interface</a:t>
            </a:r>
          </a:p>
        </p:txBody>
      </p:sp>
      <p:cxnSp>
        <p:nvCxnSpPr>
          <p:cNvPr id="15" name="Straight Arrow Connector 14"/>
          <p:cNvCxnSpPr>
            <a:stCxn id="8" idx="1"/>
          </p:cNvCxnSpPr>
          <p:nvPr/>
        </p:nvCxnSpPr>
        <p:spPr>
          <a:xfrm flipH="1">
            <a:off x="2641561" y="2470046"/>
            <a:ext cx="868553" cy="526906"/>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19" name="Straight Arrow Connector 18"/>
          <p:cNvCxnSpPr>
            <a:stCxn id="9" idx="3"/>
          </p:cNvCxnSpPr>
          <p:nvPr/>
        </p:nvCxnSpPr>
        <p:spPr>
          <a:xfrm>
            <a:off x="5836858" y="1580798"/>
            <a:ext cx="607350" cy="721235"/>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25" name="Straight Arrow Connector 24"/>
          <p:cNvCxnSpPr>
            <a:stCxn id="14" idx="3"/>
          </p:cNvCxnSpPr>
          <p:nvPr/>
        </p:nvCxnSpPr>
        <p:spPr>
          <a:xfrm>
            <a:off x="5335294" y="3071996"/>
            <a:ext cx="693030" cy="216024"/>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29" name="Straight Arrow Connector 28"/>
          <p:cNvCxnSpPr>
            <a:stCxn id="11" idx="1"/>
          </p:cNvCxnSpPr>
          <p:nvPr/>
        </p:nvCxnSpPr>
        <p:spPr>
          <a:xfrm flipH="1">
            <a:off x="2641561" y="3882782"/>
            <a:ext cx="634295" cy="427179"/>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32" name="Straight Arrow Connector 31"/>
          <p:cNvCxnSpPr>
            <a:stCxn id="12" idx="1"/>
          </p:cNvCxnSpPr>
          <p:nvPr/>
        </p:nvCxnSpPr>
        <p:spPr>
          <a:xfrm flipH="1">
            <a:off x="2425537" y="4450941"/>
            <a:ext cx="1002422" cy="418219"/>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36" name="Straight Arrow Connector 35"/>
          <p:cNvCxnSpPr>
            <a:stCxn id="13" idx="3"/>
          </p:cNvCxnSpPr>
          <p:nvPr/>
        </p:nvCxnSpPr>
        <p:spPr>
          <a:xfrm flipV="1">
            <a:off x="4797758" y="5335332"/>
            <a:ext cx="867887" cy="313772"/>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41" name="Straight Arrow Connector 40"/>
          <p:cNvCxnSpPr>
            <a:stCxn id="10" idx="2"/>
          </p:cNvCxnSpPr>
          <p:nvPr/>
        </p:nvCxnSpPr>
        <p:spPr>
          <a:xfrm>
            <a:off x="701824" y="2955432"/>
            <a:ext cx="521296" cy="887811"/>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sp>
        <p:nvSpPr>
          <p:cNvPr id="45" name="Content Placeholder 3"/>
          <p:cNvSpPr txBox="1">
            <a:spLocks/>
          </p:cNvSpPr>
          <p:nvPr/>
        </p:nvSpPr>
        <p:spPr>
          <a:xfrm>
            <a:off x="2339752" y="6021288"/>
            <a:ext cx="1656184" cy="444192"/>
          </a:xfrm>
          <a:prstGeom prst="rect">
            <a:avLst/>
          </a:prstGeom>
        </p:spPr>
        <p:txBody>
          <a:bodyPr vert="horz" lIns="91440" tIns="0" rIns="91440" bIns="0" rtlCol="0">
            <a:noAutofit/>
          </a:bodyPr>
          <a:lstStyle>
            <a:lvl1pPr marL="228600" indent="-228600" algn="l" defTabSz="457200" rtl="0" eaLnBrk="1" latinLnBrk="0" hangingPunct="1">
              <a:lnSpc>
                <a:spcPct val="120000"/>
              </a:lnSpc>
              <a:spcBef>
                <a:spcPts val="600"/>
              </a:spcBef>
              <a:buClr>
                <a:srgbClr val="0089B5"/>
              </a:buClr>
              <a:buFont typeface="Arial"/>
              <a:buChar char="•"/>
              <a:defRPr sz="3200" kern="1200">
                <a:solidFill>
                  <a:schemeClr val="tx1">
                    <a:lumMod val="75000"/>
                    <a:lumOff val="25000"/>
                  </a:schemeClr>
                </a:solidFill>
                <a:effectLst>
                  <a:outerShdw blurRad="63500" dist="63500" dir="2700000" algn="tl" rotWithShape="0">
                    <a:schemeClr val="bg1">
                      <a:lumMod val="75000"/>
                      <a:alpha val="50000"/>
                    </a:schemeClr>
                  </a:outerShdw>
                </a:effectLst>
                <a:latin typeface="+mn-lt"/>
                <a:ea typeface="+mn-ea"/>
                <a:cs typeface="+mn-cs"/>
              </a:defRPr>
            </a:lvl1pPr>
            <a:lvl2pPr marL="457200" indent="-228600" algn="l" defTabSz="457200" rtl="0" eaLnBrk="1" latinLnBrk="0" hangingPunct="1">
              <a:lnSpc>
                <a:spcPct val="120000"/>
              </a:lnSpc>
              <a:spcBef>
                <a:spcPts val="400"/>
              </a:spcBef>
              <a:buClr>
                <a:srgbClr val="0089B5"/>
              </a:buClr>
              <a:buSzPct val="95000"/>
              <a:buFont typeface="Arial"/>
              <a:buChar char="•"/>
              <a:defRPr sz="3200" kern="1200" baseline="0">
                <a:solidFill>
                  <a:schemeClr val="tx1">
                    <a:lumMod val="75000"/>
                    <a:lumOff val="25000"/>
                  </a:schemeClr>
                </a:solidFill>
                <a:effectLst>
                  <a:outerShdw blurRad="63500" dist="63500" dir="2700000" algn="tl" rotWithShape="0">
                    <a:schemeClr val="bg1">
                      <a:lumMod val="75000"/>
                      <a:alpha val="50000"/>
                    </a:schemeClr>
                  </a:outerShdw>
                </a:effectLst>
                <a:latin typeface="+mn-lt"/>
                <a:ea typeface="+mn-ea"/>
                <a:cs typeface="+mn-cs"/>
              </a:defRPr>
            </a:lvl2pPr>
            <a:lvl3pPr marL="685800" indent="-228600" algn="l" defTabSz="457200" rtl="0" eaLnBrk="1" latinLnBrk="0" hangingPunct="1">
              <a:lnSpc>
                <a:spcPct val="120000"/>
              </a:lnSpc>
              <a:spcBef>
                <a:spcPts val="200"/>
              </a:spcBef>
              <a:buClr>
                <a:srgbClr val="0089B5"/>
              </a:buClr>
              <a:buSzPct val="90000"/>
              <a:buFont typeface="Arial"/>
              <a:buChar char="•"/>
              <a:defRPr sz="2800" kern="1200" baseline="0">
                <a:solidFill>
                  <a:schemeClr val="tx1">
                    <a:lumMod val="75000"/>
                    <a:lumOff val="25000"/>
                  </a:schemeClr>
                </a:solidFill>
                <a:effectLst>
                  <a:outerShdw blurRad="63500" dist="63500" dir="2700000" algn="tl" rotWithShape="0">
                    <a:schemeClr val="bg1">
                      <a:lumMod val="75000"/>
                      <a:alpha val="50000"/>
                    </a:schemeClr>
                  </a:outerShdw>
                </a:effectLst>
                <a:latin typeface="+mn-lt"/>
                <a:ea typeface="+mn-ea"/>
                <a:cs typeface="+mn-cs"/>
              </a:defRPr>
            </a:lvl3pPr>
            <a:lvl4pPr marL="914400" indent="-228600" algn="l" defTabSz="457200" rtl="0" eaLnBrk="1" latinLnBrk="0" hangingPunct="1">
              <a:lnSpc>
                <a:spcPct val="120000"/>
              </a:lnSpc>
              <a:spcBef>
                <a:spcPts val="200"/>
              </a:spcBef>
              <a:buClr>
                <a:srgbClr val="0089B5"/>
              </a:buClr>
              <a:buSzPct val="90000"/>
              <a:buFont typeface="Arial"/>
              <a:buChar char="•"/>
              <a:defRPr sz="2800" kern="1200" baseline="0">
                <a:solidFill>
                  <a:schemeClr val="tx1">
                    <a:lumMod val="75000"/>
                    <a:lumOff val="25000"/>
                  </a:schemeClr>
                </a:solidFill>
                <a:effectLst>
                  <a:outerShdw blurRad="63500" dist="63500" dir="2700000" algn="tl" rotWithShape="0">
                    <a:schemeClr val="bg1">
                      <a:lumMod val="75000"/>
                      <a:alpha val="50000"/>
                    </a:schemeClr>
                  </a:outerShdw>
                </a:effectLst>
                <a:latin typeface="+mn-lt"/>
                <a:ea typeface="+mn-ea"/>
                <a:cs typeface="+mn-cs"/>
              </a:defRPr>
            </a:lvl4pPr>
            <a:lvl5pPr marL="1143000" indent="-228600" algn="l" defTabSz="457200" rtl="0" eaLnBrk="1" latinLnBrk="0" hangingPunct="1">
              <a:lnSpc>
                <a:spcPct val="120000"/>
              </a:lnSpc>
              <a:spcBef>
                <a:spcPts val="0"/>
              </a:spcBef>
              <a:buClr>
                <a:schemeClr val="bg1">
                  <a:lumMod val="50000"/>
                </a:schemeClr>
              </a:buClr>
              <a:buSzPct val="90000"/>
              <a:buFont typeface="Arial"/>
              <a:buChar char="•"/>
              <a:defRPr sz="2800" kern="1200" baseline="0">
                <a:solidFill>
                  <a:schemeClr val="tx1">
                    <a:lumMod val="50000"/>
                    <a:lumOff val="50000"/>
                  </a:schemeClr>
                </a:solidFill>
                <a:effectLst>
                  <a:outerShdw blurRad="63500" dist="63500" dir="2700000" algn="tl" rotWithShape="0">
                    <a:schemeClr val="bg1">
                      <a:lumMod val="75000"/>
                      <a:alpha val="50000"/>
                    </a:schemeClr>
                  </a:outerShdw>
                </a:effectLst>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en-GB" sz="1400" dirty="0" smtClean="0"/>
              <a:t>Passive (cold) Tuning </a:t>
            </a:r>
            <a:r>
              <a:rPr lang="en-GB" sz="1400" dirty="0"/>
              <a:t>C</a:t>
            </a:r>
            <a:r>
              <a:rPr lang="en-GB" sz="1400" dirty="0" smtClean="0"/>
              <a:t>omponent</a:t>
            </a:r>
            <a:endParaRPr lang="en-GB" sz="1400" dirty="0" smtClean="0"/>
          </a:p>
        </p:txBody>
      </p:sp>
      <p:cxnSp>
        <p:nvCxnSpPr>
          <p:cNvPr id="46" name="Straight Arrow Connector 45"/>
          <p:cNvCxnSpPr>
            <a:stCxn id="45" idx="0"/>
          </p:cNvCxnSpPr>
          <p:nvPr/>
        </p:nvCxnSpPr>
        <p:spPr>
          <a:xfrm flipH="1" flipV="1">
            <a:off x="1835698" y="5427008"/>
            <a:ext cx="1332146" cy="594280"/>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145530718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p:txBody>
          <a:bodyPr>
            <a:normAutofit lnSpcReduction="10000"/>
          </a:bodyPr>
          <a:lstStyle/>
          <a:p>
            <a:pPr marL="0" indent="0">
              <a:buNone/>
            </a:pPr>
            <a:r>
              <a:rPr lang="en-GB" sz="1600" dirty="0"/>
              <a:t>Welding test to </a:t>
            </a:r>
            <a:r>
              <a:rPr lang="en-GB" sz="1600" dirty="0" smtClean="0"/>
              <a:t>determine thickness </a:t>
            </a:r>
            <a:r>
              <a:rPr lang="en-GB" sz="1600" dirty="0"/>
              <a:t>of the plates, welding configuration </a:t>
            </a:r>
            <a:r>
              <a:rPr lang="en-GB" sz="1600" dirty="0" smtClean="0"/>
              <a:t>&amp; geometry</a:t>
            </a:r>
            <a:r>
              <a:rPr lang="en-GB" sz="1600" dirty="0"/>
              <a:t>, size and quality of the </a:t>
            </a:r>
            <a:r>
              <a:rPr lang="en-GB" sz="1600" dirty="0" smtClean="0"/>
              <a:t>weld, parameters </a:t>
            </a:r>
            <a:r>
              <a:rPr lang="en-GB" sz="1600" dirty="0"/>
              <a:t>of the WPS</a:t>
            </a:r>
            <a:r>
              <a:rPr lang="en-GB" sz="1600" dirty="0" smtClean="0"/>
              <a:t>.</a:t>
            </a:r>
          </a:p>
          <a:p>
            <a:pPr marL="0" indent="0">
              <a:buNone/>
            </a:pPr>
            <a:endParaRPr lang="en-GB" sz="1600" dirty="0" smtClean="0"/>
          </a:p>
          <a:p>
            <a:pPr marL="0" indent="0">
              <a:buNone/>
            </a:pPr>
            <a:endParaRPr lang="en-GB" sz="1600" dirty="0"/>
          </a:p>
          <a:p>
            <a:pPr marL="0" indent="0">
              <a:buNone/>
            </a:pPr>
            <a:endParaRPr lang="en-GB" sz="1600" dirty="0" smtClean="0"/>
          </a:p>
          <a:p>
            <a:pPr marL="0" indent="0">
              <a:buNone/>
            </a:pPr>
            <a:endParaRPr lang="en-GB" sz="1600" dirty="0"/>
          </a:p>
          <a:p>
            <a:pPr marL="0" indent="0">
              <a:buNone/>
            </a:pPr>
            <a:endParaRPr lang="en-GB" sz="1600" dirty="0" smtClean="0"/>
          </a:p>
          <a:p>
            <a:pPr marL="0" indent="0">
              <a:buNone/>
            </a:pPr>
            <a:endParaRPr lang="en-GB" sz="1600" dirty="0"/>
          </a:p>
          <a:p>
            <a:pPr marL="0" indent="0">
              <a:buNone/>
            </a:pPr>
            <a:endParaRPr lang="en-GB" sz="1600" dirty="0" smtClean="0"/>
          </a:p>
          <a:p>
            <a:pPr marL="0" indent="0">
              <a:buNone/>
            </a:pPr>
            <a:endParaRPr lang="en-GB" sz="1600" dirty="0"/>
          </a:p>
          <a:p>
            <a:pPr marL="0" indent="0">
              <a:buNone/>
            </a:pPr>
            <a:endParaRPr lang="en-GB" sz="1600" dirty="0" smtClean="0"/>
          </a:p>
          <a:p>
            <a:pPr marL="0" indent="0">
              <a:buNone/>
            </a:pPr>
            <a:endParaRPr lang="en-GB" sz="1600" dirty="0" smtClean="0"/>
          </a:p>
          <a:p>
            <a:pPr marL="0" indent="0">
              <a:buNone/>
            </a:pPr>
            <a:r>
              <a:rPr lang="en-GB" sz="1600" dirty="0" smtClean="0"/>
              <a:t>Welds performed </a:t>
            </a:r>
            <a:r>
              <a:rPr lang="en-GB" sz="1600" dirty="0"/>
              <a:t>with and without filler metal (ERTi-2) in both cases</a:t>
            </a:r>
            <a:r>
              <a:rPr lang="en-GB" sz="1600" dirty="0"/>
              <a:t>:</a:t>
            </a:r>
          </a:p>
          <a:p>
            <a:r>
              <a:rPr lang="en-GB" sz="1600" dirty="0"/>
              <a:t>Section required for design achieved (</a:t>
            </a:r>
            <a:r>
              <a:rPr lang="en-GB" sz="1600" dirty="0"/>
              <a:t>a=1mm)</a:t>
            </a:r>
          </a:p>
          <a:p>
            <a:r>
              <a:rPr lang="en-GB" sz="1600" dirty="0"/>
              <a:t>Weld distortion is </a:t>
            </a:r>
            <a:r>
              <a:rPr lang="en-GB" sz="1600" dirty="0" smtClean="0"/>
              <a:t>negligible</a:t>
            </a:r>
            <a:endParaRPr lang="en-GB" sz="1800" b="1" i="1" dirty="0"/>
          </a:p>
          <a:p>
            <a:endParaRPr lang="en-GB" sz="1600" dirty="0"/>
          </a:p>
        </p:txBody>
      </p:sp>
      <p:pic>
        <p:nvPicPr>
          <p:cNvPr id="7" name="Picture 6"/>
          <p:cNvPicPr>
            <a:picLocks noChangeAspect="1"/>
          </p:cNvPicPr>
          <p:nvPr/>
        </p:nvPicPr>
        <p:blipFill rotWithShape="1">
          <a:blip r:embed="rId2"/>
          <a:srcRect b="37802"/>
          <a:stretch/>
        </p:blipFill>
        <p:spPr>
          <a:xfrm>
            <a:off x="3858364" y="2350728"/>
            <a:ext cx="2369820" cy="1308108"/>
          </a:xfrm>
          <a:prstGeom prst="rect">
            <a:avLst/>
          </a:prstGeom>
        </p:spPr>
      </p:pic>
      <p:sp>
        <p:nvSpPr>
          <p:cNvPr id="2" name="Footer Placeholder 1"/>
          <p:cNvSpPr>
            <a:spLocks noGrp="1"/>
          </p:cNvSpPr>
          <p:nvPr>
            <p:ph type="ftr" sz="quarter" idx="11"/>
          </p:nvPr>
        </p:nvSpPr>
        <p:spPr/>
        <p:txBody>
          <a:bodyPr/>
          <a:lstStyle/>
          <a:p>
            <a:r>
              <a:rPr lang="en-GB" smtClean="0"/>
              <a:t>Dressed Cavity Engineering Design DQW &amp; RFD</a:t>
            </a:r>
            <a:endParaRPr lang="en-GB"/>
          </a:p>
        </p:txBody>
      </p:sp>
      <p:sp>
        <p:nvSpPr>
          <p:cNvPr id="3" name="Slide Number Placeholder 2"/>
          <p:cNvSpPr>
            <a:spLocks noGrp="1"/>
          </p:cNvSpPr>
          <p:nvPr>
            <p:ph type="sldNum" sz="quarter" idx="12"/>
          </p:nvPr>
        </p:nvSpPr>
        <p:spPr/>
        <p:txBody>
          <a:bodyPr/>
          <a:lstStyle/>
          <a:p>
            <a:fld id="{1FA2211F-BE2A-455E-95A5-7C001F407DF1}" type="slidenum">
              <a:rPr lang="en-GB" smtClean="0"/>
              <a:t>30</a:t>
            </a:fld>
            <a:endParaRPr lang="en-GB"/>
          </a:p>
        </p:txBody>
      </p:sp>
      <p:sp>
        <p:nvSpPr>
          <p:cNvPr id="4" name="Title 3"/>
          <p:cNvSpPr>
            <a:spLocks noGrp="1"/>
          </p:cNvSpPr>
          <p:nvPr>
            <p:ph type="title"/>
          </p:nvPr>
        </p:nvSpPr>
        <p:spPr/>
        <p:txBody>
          <a:bodyPr/>
          <a:lstStyle/>
          <a:p>
            <a:r>
              <a:rPr lang="en-GB" dirty="0" smtClean="0"/>
              <a:t>Weld Testing – Thin caps</a:t>
            </a:r>
            <a:endParaRPr lang="en-GB" dirty="0"/>
          </a:p>
        </p:txBody>
      </p:sp>
      <p:pic>
        <p:nvPicPr>
          <p:cNvPr id="6" name="Picture 5"/>
          <p:cNvPicPr>
            <a:picLocks noChangeAspect="1"/>
          </p:cNvPicPr>
          <p:nvPr/>
        </p:nvPicPr>
        <p:blipFill rotWithShape="1">
          <a:blip r:embed="rId3"/>
          <a:srcRect b="2198"/>
          <a:stretch/>
        </p:blipFill>
        <p:spPr>
          <a:xfrm>
            <a:off x="454376" y="1772816"/>
            <a:ext cx="3613309" cy="3341051"/>
          </a:xfrm>
          <a:prstGeom prst="rect">
            <a:avLst/>
          </a:prstGeom>
        </p:spPr>
      </p:pic>
      <p:pic>
        <p:nvPicPr>
          <p:cNvPr id="8" name="Picture 7"/>
          <p:cNvPicPr>
            <a:picLocks noChangeAspect="1"/>
          </p:cNvPicPr>
          <p:nvPr/>
        </p:nvPicPr>
        <p:blipFill>
          <a:blip r:embed="rId4"/>
          <a:stretch>
            <a:fillRect/>
          </a:stretch>
        </p:blipFill>
        <p:spPr>
          <a:xfrm>
            <a:off x="4208884" y="3824071"/>
            <a:ext cx="1668780" cy="762000"/>
          </a:xfrm>
          <a:prstGeom prst="rect">
            <a:avLst/>
          </a:prstGeom>
        </p:spPr>
      </p:pic>
      <p:cxnSp>
        <p:nvCxnSpPr>
          <p:cNvPr id="9" name="Straight Arrow Connector 8"/>
          <p:cNvCxnSpPr/>
          <p:nvPr/>
        </p:nvCxnSpPr>
        <p:spPr>
          <a:xfrm flipH="1">
            <a:off x="2985624" y="3583751"/>
            <a:ext cx="942522" cy="1125239"/>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10" name="Straight Arrow Connector 9"/>
          <p:cNvCxnSpPr/>
          <p:nvPr/>
        </p:nvCxnSpPr>
        <p:spPr>
          <a:xfrm flipH="1" flipV="1">
            <a:off x="3040010" y="2567360"/>
            <a:ext cx="926967" cy="874844"/>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pic>
        <p:nvPicPr>
          <p:cNvPr id="11" name="Picture 10"/>
          <p:cNvPicPr/>
          <p:nvPr/>
        </p:nvPicPr>
        <p:blipFill>
          <a:blip r:embed="rId5" cstate="print">
            <a:extLst>
              <a:ext uri="{28A0092B-C50C-407E-A947-70E740481C1C}">
                <a14:useLocalDpi xmlns:a14="http://schemas.microsoft.com/office/drawing/2010/main"/>
              </a:ext>
            </a:extLst>
          </a:blip>
          <a:stretch>
            <a:fillRect/>
          </a:stretch>
        </p:blipFill>
        <p:spPr>
          <a:xfrm>
            <a:off x="6797118" y="5191903"/>
            <a:ext cx="1727717" cy="1045409"/>
          </a:xfrm>
          <a:prstGeom prst="rect">
            <a:avLst/>
          </a:prstGeom>
        </p:spPr>
      </p:pic>
      <p:pic>
        <p:nvPicPr>
          <p:cNvPr id="12" name="Picture 11"/>
          <p:cNvPicPr/>
          <p:nvPr/>
        </p:nvPicPr>
        <p:blipFill>
          <a:blip r:embed="rId6" cstate="print">
            <a:extLst>
              <a:ext uri="{28A0092B-C50C-407E-A947-70E740481C1C}">
                <a14:useLocalDpi xmlns:a14="http://schemas.microsoft.com/office/drawing/2010/main"/>
              </a:ext>
            </a:extLst>
          </a:blip>
          <a:stretch>
            <a:fillRect/>
          </a:stretch>
        </p:blipFill>
        <p:spPr>
          <a:xfrm>
            <a:off x="6765377" y="4020832"/>
            <a:ext cx="1799706" cy="1028700"/>
          </a:xfrm>
          <a:prstGeom prst="rect">
            <a:avLst/>
          </a:prstGeom>
        </p:spPr>
      </p:pic>
      <p:pic>
        <p:nvPicPr>
          <p:cNvPr id="13" name="Picture 12"/>
          <p:cNvPicPr>
            <a:picLocks noChangeAspect="1"/>
          </p:cNvPicPr>
          <p:nvPr/>
        </p:nvPicPr>
        <p:blipFill rotWithShape="1">
          <a:blip r:embed="rId7"/>
          <a:srcRect b="16759"/>
          <a:stretch/>
        </p:blipFill>
        <p:spPr>
          <a:xfrm>
            <a:off x="6620867" y="1778796"/>
            <a:ext cx="1983581" cy="2116963"/>
          </a:xfrm>
          <a:prstGeom prst="rect">
            <a:avLst/>
          </a:prstGeom>
        </p:spPr>
      </p:pic>
      <p:sp>
        <p:nvSpPr>
          <p:cNvPr id="14" name="TextBox 13"/>
          <p:cNvSpPr txBox="1"/>
          <p:nvPr/>
        </p:nvSpPr>
        <p:spPr>
          <a:xfrm>
            <a:off x="6263681" y="6202601"/>
            <a:ext cx="2880319" cy="338554"/>
          </a:xfrm>
          <a:prstGeom prst="rect">
            <a:avLst/>
          </a:prstGeom>
          <a:noFill/>
        </p:spPr>
        <p:txBody>
          <a:bodyPr wrap="square" rtlCol="0">
            <a:spAutoFit/>
          </a:bodyPr>
          <a:lstStyle/>
          <a:p>
            <a:r>
              <a:rPr lang="en-GB" sz="1600" dirty="0">
                <a:solidFill>
                  <a:schemeClr val="tx1">
                    <a:lumMod val="75000"/>
                    <a:lumOff val="25000"/>
                  </a:schemeClr>
                </a:solidFill>
                <a:effectLst>
                  <a:outerShdw blurRad="63500" dist="63500" dir="2700000" algn="tl" rotWithShape="0">
                    <a:schemeClr val="bg1">
                      <a:lumMod val="75000"/>
                      <a:alpha val="50000"/>
                    </a:schemeClr>
                  </a:outerShdw>
                </a:effectLst>
              </a:rPr>
              <a:t>Metallographic &amp; Hardness TEST</a:t>
            </a:r>
            <a:endParaRPr lang="en-GB" sz="1600" dirty="0">
              <a:solidFill>
                <a:schemeClr val="tx1">
                  <a:lumMod val="75000"/>
                  <a:lumOff val="25000"/>
                </a:schemeClr>
              </a:solidFill>
              <a:effectLst>
                <a:outerShdw blurRad="63500" dist="63500" dir="2700000" algn="tl" rotWithShape="0">
                  <a:schemeClr val="bg1">
                    <a:lumMod val="75000"/>
                    <a:alpha val="50000"/>
                  </a:schemeClr>
                </a:outerShdw>
              </a:effectLst>
            </a:endParaRPr>
          </a:p>
        </p:txBody>
      </p:sp>
    </p:spTree>
    <p:extLst>
      <p:ext uri="{BB962C8B-B14F-4D97-AF65-F5344CB8AC3E}">
        <p14:creationId xmlns:p14="http://schemas.microsoft.com/office/powerpoint/2010/main" val="147181068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l="16314" t="7333" r="19694"/>
          <a:stretch/>
        </p:blipFill>
        <p:spPr>
          <a:xfrm>
            <a:off x="179512" y="1189038"/>
            <a:ext cx="2567325" cy="2123672"/>
          </a:xfrm>
          <a:prstGeom prst="rect">
            <a:avLst/>
          </a:prstGeom>
        </p:spPr>
      </p:pic>
      <p:pic>
        <p:nvPicPr>
          <p:cNvPr id="8" name="Picture 7"/>
          <p:cNvPicPr>
            <a:picLocks noChangeAspect="1"/>
          </p:cNvPicPr>
          <p:nvPr/>
        </p:nvPicPr>
        <p:blipFill>
          <a:blip r:embed="rId3">
            <a:clrChange>
              <a:clrFrom>
                <a:srgbClr val="F8FBFF"/>
              </a:clrFrom>
              <a:clrTo>
                <a:srgbClr val="F8FBFF">
                  <a:alpha val="0"/>
                </a:srgbClr>
              </a:clrTo>
            </a:clrChange>
          </a:blip>
          <a:stretch>
            <a:fillRect/>
          </a:stretch>
        </p:blipFill>
        <p:spPr>
          <a:xfrm>
            <a:off x="467544" y="3744873"/>
            <a:ext cx="1969770" cy="2628900"/>
          </a:xfrm>
          <a:prstGeom prst="rect">
            <a:avLst/>
          </a:prstGeom>
        </p:spPr>
      </p:pic>
      <p:pic>
        <p:nvPicPr>
          <p:cNvPr id="11" name="Picture 10"/>
          <p:cNvPicPr>
            <a:picLocks noChangeAspect="1"/>
          </p:cNvPicPr>
          <p:nvPr/>
        </p:nvPicPr>
        <p:blipFill>
          <a:blip r:embed="rId4"/>
          <a:stretch>
            <a:fillRect/>
          </a:stretch>
        </p:blipFill>
        <p:spPr>
          <a:xfrm>
            <a:off x="2578601" y="4387898"/>
            <a:ext cx="1886426" cy="1821656"/>
          </a:xfrm>
          <a:prstGeom prst="rect">
            <a:avLst/>
          </a:prstGeom>
        </p:spPr>
      </p:pic>
      <p:pic>
        <p:nvPicPr>
          <p:cNvPr id="9" name="Picture 8"/>
          <p:cNvPicPr>
            <a:picLocks noChangeAspect="1"/>
          </p:cNvPicPr>
          <p:nvPr/>
        </p:nvPicPr>
        <p:blipFill>
          <a:blip r:embed="rId5"/>
          <a:stretch>
            <a:fillRect/>
          </a:stretch>
        </p:blipFill>
        <p:spPr>
          <a:xfrm>
            <a:off x="3152582" y="1340768"/>
            <a:ext cx="2068830" cy="2594610"/>
          </a:xfrm>
          <a:prstGeom prst="rect">
            <a:avLst/>
          </a:prstGeom>
        </p:spPr>
      </p:pic>
      <p:sp>
        <p:nvSpPr>
          <p:cNvPr id="13" name="Title 1"/>
          <p:cNvSpPr txBox="1">
            <a:spLocks/>
          </p:cNvSpPr>
          <p:nvPr/>
        </p:nvSpPr>
        <p:spPr>
          <a:xfrm>
            <a:off x="457200" y="274638"/>
            <a:ext cx="8229600" cy="914400"/>
          </a:xfrm>
          <a:prstGeom prst="rect">
            <a:avLst/>
          </a:prstGeom>
        </p:spPr>
        <p:txBody>
          <a:bodyPr/>
          <a:lstStyle>
            <a:lvl1pPr algn="l" defTabSz="457200" rtl="0" eaLnBrk="1" latinLnBrk="0" hangingPunct="1">
              <a:spcBef>
                <a:spcPct val="0"/>
              </a:spcBef>
              <a:buNone/>
              <a:defRPr sz="4000" kern="1200" baseline="0">
                <a:solidFill>
                  <a:schemeClr val="tx1">
                    <a:lumMod val="75000"/>
                    <a:lumOff val="25000"/>
                  </a:schemeClr>
                </a:solidFill>
                <a:effectLst>
                  <a:outerShdw blurRad="63500" dist="63500" dir="2700000" algn="tl" rotWithShape="0">
                    <a:schemeClr val="bg1">
                      <a:lumMod val="75000"/>
                      <a:alpha val="50000"/>
                    </a:schemeClr>
                  </a:outerShdw>
                </a:effectLst>
                <a:latin typeface="+mj-lt"/>
                <a:ea typeface="+mj-ea"/>
                <a:cs typeface="+mj-cs"/>
              </a:defRPr>
            </a:lvl1pPr>
          </a:lstStyle>
          <a:p>
            <a:r>
              <a:rPr lang="en-US" dirty="0"/>
              <a:t>Weld Testing</a:t>
            </a:r>
            <a:endParaRPr lang="en-US" dirty="0"/>
          </a:p>
        </p:txBody>
      </p:sp>
      <p:sp>
        <p:nvSpPr>
          <p:cNvPr id="12" name="TextBox 11"/>
          <p:cNvSpPr txBox="1"/>
          <p:nvPr/>
        </p:nvSpPr>
        <p:spPr>
          <a:xfrm>
            <a:off x="571627" y="3257226"/>
            <a:ext cx="1535724" cy="387798"/>
          </a:xfrm>
          <a:prstGeom prst="rect">
            <a:avLst/>
          </a:prstGeom>
          <a:noFill/>
        </p:spPr>
        <p:txBody>
          <a:bodyPr wrap="square" rtlCol="0">
            <a:spAutoFit/>
          </a:bodyPr>
          <a:lstStyle/>
          <a:p>
            <a:pPr defTabSz="457200">
              <a:lnSpc>
                <a:spcPct val="120000"/>
              </a:lnSpc>
              <a:spcBef>
                <a:spcPts val="600"/>
              </a:spcBef>
              <a:buClr>
                <a:srgbClr val="0089B5"/>
              </a:buClr>
            </a:pPr>
            <a:r>
              <a:rPr lang="en-GB" sz="1600" dirty="0" smtClean="0">
                <a:solidFill>
                  <a:schemeClr val="tx1">
                    <a:lumMod val="75000"/>
                    <a:lumOff val="25000"/>
                  </a:schemeClr>
                </a:solidFill>
                <a:effectLst>
                  <a:outerShdw blurRad="63500" dist="63500" dir="2700000" algn="tl" rotWithShape="0">
                    <a:schemeClr val="bg1">
                      <a:lumMod val="75000"/>
                      <a:alpha val="50000"/>
                    </a:schemeClr>
                  </a:outerShdw>
                </a:effectLst>
              </a:rPr>
              <a:t>Tuning Interface </a:t>
            </a:r>
            <a:endParaRPr lang="en-GB" sz="1600" dirty="0">
              <a:solidFill>
                <a:schemeClr val="tx1">
                  <a:lumMod val="75000"/>
                  <a:lumOff val="25000"/>
                </a:schemeClr>
              </a:solidFill>
              <a:effectLst>
                <a:outerShdw blurRad="63500" dist="63500" dir="2700000" algn="tl" rotWithShape="0">
                  <a:schemeClr val="bg1">
                    <a:lumMod val="75000"/>
                    <a:alpha val="50000"/>
                  </a:schemeClr>
                </a:outerShdw>
              </a:effectLst>
            </a:endParaRPr>
          </a:p>
        </p:txBody>
      </p:sp>
      <p:sp>
        <p:nvSpPr>
          <p:cNvPr id="15" name="TextBox 14"/>
          <p:cNvSpPr txBox="1"/>
          <p:nvPr/>
        </p:nvSpPr>
        <p:spPr>
          <a:xfrm>
            <a:off x="828583" y="6209554"/>
            <a:ext cx="1750018" cy="387798"/>
          </a:xfrm>
          <a:prstGeom prst="rect">
            <a:avLst/>
          </a:prstGeom>
          <a:noFill/>
        </p:spPr>
        <p:txBody>
          <a:bodyPr wrap="square" rtlCol="0">
            <a:spAutoFit/>
          </a:bodyPr>
          <a:lstStyle/>
          <a:p>
            <a:pPr defTabSz="457200">
              <a:lnSpc>
                <a:spcPct val="120000"/>
              </a:lnSpc>
              <a:spcBef>
                <a:spcPts val="600"/>
              </a:spcBef>
              <a:buClr>
                <a:srgbClr val="0089B5"/>
              </a:buClr>
            </a:pPr>
            <a:r>
              <a:rPr lang="en-GB" sz="1600" dirty="0" smtClean="0">
                <a:solidFill>
                  <a:schemeClr val="tx1">
                    <a:lumMod val="75000"/>
                    <a:lumOff val="25000"/>
                  </a:schemeClr>
                </a:solidFill>
                <a:effectLst>
                  <a:outerShdw blurRad="63500" dist="63500" dir="2700000" algn="tl" rotWithShape="0">
                    <a:schemeClr val="bg1">
                      <a:lumMod val="75000"/>
                      <a:alpha val="50000"/>
                    </a:schemeClr>
                  </a:outerShdw>
                </a:effectLst>
              </a:rPr>
              <a:t>Dummy </a:t>
            </a:r>
            <a:r>
              <a:rPr lang="en-GB" sz="1600" dirty="0" err="1" smtClean="0">
                <a:solidFill>
                  <a:schemeClr val="tx1">
                    <a:lumMod val="75000"/>
                    <a:lumOff val="25000"/>
                  </a:schemeClr>
                </a:solidFill>
                <a:effectLst>
                  <a:outerShdw blurRad="63500" dist="63500" dir="2700000" algn="tl" rotWithShape="0">
                    <a:schemeClr val="bg1">
                      <a:lumMod val="75000"/>
                      <a:alpha val="50000"/>
                    </a:schemeClr>
                  </a:outerShdw>
                </a:effectLst>
              </a:rPr>
              <a:t>Beampipe</a:t>
            </a:r>
            <a:endParaRPr lang="en-GB" sz="1600" dirty="0">
              <a:solidFill>
                <a:schemeClr val="tx1">
                  <a:lumMod val="75000"/>
                  <a:lumOff val="25000"/>
                </a:schemeClr>
              </a:solidFill>
              <a:effectLst>
                <a:outerShdw blurRad="63500" dist="63500" dir="2700000" algn="tl" rotWithShape="0">
                  <a:schemeClr val="bg1">
                    <a:lumMod val="75000"/>
                    <a:alpha val="50000"/>
                  </a:schemeClr>
                </a:outerShdw>
              </a:effectLst>
            </a:endParaRPr>
          </a:p>
        </p:txBody>
      </p:sp>
      <p:cxnSp>
        <p:nvCxnSpPr>
          <p:cNvPr id="16" name="Straight Arrow Connector 15"/>
          <p:cNvCxnSpPr/>
          <p:nvPr/>
        </p:nvCxnSpPr>
        <p:spPr>
          <a:xfrm flipH="1">
            <a:off x="1705325" y="1836666"/>
            <a:ext cx="1512167" cy="692360"/>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17" name="Straight Arrow Connector 16"/>
          <p:cNvCxnSpPr>
            <a:stCxn id="11" idx="1"/>
          </p:cNvCxnSpPr>
          <p:nvPr/>
        </p:nvCxnSpPr>
        <p:spPr>
          <a:xfrm flipH="1" flipV="1">
            <a:off x="1387828" y="4841440"/>
            <a:ext cx="1190773" cy="457286"/>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grpSp>
        <p:nvGrpSpPr>
          <p:cNvPr id="19" name="Group 18"/>
          <p:cNvGrpSpPr/>
          <p:nvPr/>
        </p:nvGrpSpPr>
        <p:grpSpPr>
          <a:xfrm>
            <a:off x="5148064" y="2420888"/>
            <a:ext cx="3869386" cy="2845185"/>
            <a:chOff x="639494" y="1073280"/>
            <a:chExt cx="4940618" cy="3813810"/>
          </a:xfrm>
        </p:grpSpPr>
        <p:pic>
          <p:nvPicPr>
            <p:cNvPr id="20" name="Picture 19"/>
            <p:cNvPicPr>
              <a:picLocks noChangeAspect="1"/>
            </p:cNvPicPr>
            <p:nvPr/>
          </p:nvPicPr>
          <p:blipFill>
            <a:blip r:embed="rId6"/>
            <a:stretch>
              <a:fillRect/>
            </a:stretch>
          </p:blipFill>
          <p:spPr>
            <a:xfrm>
              <a:off x="639494" y="1073280"/>
              <a:ext cx="4940618" cy="3813810"/>
            </a:xfrm>
            <a:prstGeom prst="rect">
              <a:avLst/>
            </a:prstGeom>
          </p:spPr>
        </p:pic>
        <p:sp>
          <p:nvSpPr>
            <p:cNvPr id="21" name="TextBox 20"/>
            <p:cNvSpPr txBox="1"/>
            <p:nvPr/>
          </p:nvSpPr>
          <p:spPr>
            <a:xfrm>
              <a:off x="3571067" y="3612687"/>
              <a:ext cx="455574" cy="369332"/>
            </a:xfrm>
            <a:prstGeom prst="rect">
              <a:avLst/>
            </a:prstGeom>
            <a:noFill/>
          </p:spPr>
          <p:txBody>
            <a:bodyPr wrap="none" rtlCol="0">
              <a:spAutoFit/>
            </a:bodyPr>
            <a:lstStyle/>
            <a:p>
              <a:r>
                <a:rPr lang="en-GB" dirty="0" err="1" smtClean="0">
                  <a:solidFill>
                    <a:srgbClr val="C00000"/>
                  </a:solidFill>
                </a:rPr>
                <a:t>Nb</a:t>
              </a:r>
              <a:endParaRPr lang="en-GB" dirty="0">
                <a:solidFill>
                  <a:srgbClr val="C00000"/>
                </a:solidFill>
              </a:endParaRPr>
            </a:p>
          </p:txBody>
        </p:sp>
        <p:sp>
          <p:nvSpPr>
            <p:cNvPr id="22" name="TextBox 21"/>
            <p:cNvSpPr txBox="1"/>
            <p:nvPr/>
          </p:nvSpPr>
          <p:spPr>
            <a:xfrm>
              <a:off x="3998920" y="2123214"/>
              <a:ext cx="620683" cy="369332"/>
            </a:xfrm>
            <a:prstGeom prst="rect">
              <a:avLst/>
            </a:prstGeom>
            <a:noFill/>
          </p:spPr>
          <p:txBody>
            <a:bodyPr wrap="none" rtlCol="0">
              <a:spAutoFit/>
            </a:bodyPr>
            <a:lstStyle/>
            <a:p>
              <a:r>
                <a:rPr lang="en-GB" dirty="0" err="1" smtClean="0">
                  <a:solidFill>
                    <a:srgbClr val="C00000"/>
                  </a:solidFill>
                </a:rPr>
                <a:t>NbTi</a:t>
              </a:r>
              <a:endParaRPr lang="en-GB" dirty="0">
                <a:solidFill>
                  <a:srgbClr val="C00000"/>
                </a:solidFill>
              </a:endParaRPr>
            </a:p>
          </p:txBody>
        </p:sp>
        <p:sp>
          <p:nvSpPr>
            <p:cNvPr id="23" name="TextBox 22"/>
            <p:cNvSpPr txBox="1"/>
            <p:nvPr/>
          </p:nvSpPr>
          <p:spPr>
            <a:xfrm>
              <a:off x="3210096" y="1643112"/>
              <a:ext cx="349776" cy="369332"/>
            </a:xfrm>
            <a:prstGeom prst="rect">
              <a:avLst/>
            </a:prstGeom>
            <a:noFill/>
          </p:spPr>
          <p:txBody>
            <a:bodyPr wrap="none" rtlCol="0">
              <a:spAutoFit/>
            </a:bodyPr>
            <a:lstStyle/>
            <a:p>
              <a:r>
                <a:rPr lang="en-GB" dirty="0" err="1" smtClean="0">
                  <a:solidFill>
                    <a:srgbClr val="C00000"/>
                  </a:solidFill>
                </a:rPr>
                <a:t>Ti</a:t>
              </a:r>
              <a:endParaRPr lang="en-GB" dirty="0">
                <a:solidFill>
                  <a:srgbClr val="C00000"/>
                </a:solidFill>
              </a:endParaRPr>
            </a:p>
          </p:txBody>
        </p:sp>
        <p:cxnSp>
          <p:nvCxnSpPr>
            <p:cNvPr id="24" name="Straight Arrow Connector 23"/>
            <p:cNvCxnSpPr/>
            <p:nvPr/>
          </p:nvCxnSpPr>
          <p:spPr>
            <a:xfrm flipH="1" flipV="1">
              <a:off x="3559675" y="3036657"/>
              <a:ext cx="288032" cy="576064"/>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25" name="Straight Arrow Connector 24"/>
            <p:cNvCxnSpPr/>
            <p:nvPr/>
          </p:nvCxnSpPr>
          <p:spPr>
            <a:xfrm flipH="1">
              <a:off x="3671900" y="2376882"/>
              <a:ext cx="360040" cy="278740"/>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26" name="Straight Arrow Connector 25"/>
            <p:cNvCxnSpPr>
              <a:stCxn id="23" idx="2"/>
            </p:cNvCxnSpPr>
            <p:nvPr/>
          </p:nvCxnSpPr>
          <p:spPr>
            <a:xfrm>
              <a:off x="3384984" y="2012444"/>
              <a:ext cx="185152" cy="422756"/>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27" name="TextBox 26"/>
            <p:cNvSpPr txBox="1"/>
            <p:nvPr/>
          </p:nvSpPr>
          <p:spPr>
            <a:xfrm>
              <a:off x="2123728" y="1616996"/>
              <a:ext cx="349776" cy="369332"/>
            </a:xfrm>
            <a:prstGeom prst="rect">
              <a:avLst/>
            </a:prstGeom>
            <a:noFill/>
          </p:spPr>
          <p:txBody>
            <a:bodyPr wrap="none" rtlCol="0">
              <a:spAutoFit/>
            </a:bodyPr>
            <a:lstStyle/>
            <a:p>
              <a:r>
                <a:rPr lang="en-GB" dirty="0" err="1" smtClean="0">
                  <a:solidFill>
                    <a:srgbClr val="C00000"/>
                  </a:solidFill>
                </a:rPr>
                <a:t>Ti</a:t>
              </a:r>
              <a:endParaRPr lang="en-GB" dirty="0">
                <a:solidFill>
                  <a:srgbClr val="C00000"/>
                </a:solidFill>
              </a:endParaRPr>
            </a:p>
          </p:txBody>
        </p:sp>
        <p:sp>
          <p:nvSpPr>
            <p:cNvPr id="28" name="TextBox 27"/>
            <p:cNvSpPr txBox="1"/>
            <p:nvPr/>
          </p:nvSpPr>
          <p:spPr>
            <a:xfrm>
              <a:off x="2164765" y="2513002"/>
              <a:ext cx="620683" cy="369332"/>
            </a:xfrm>
            <a:prstGeom prst="rect">
              <a:avLst/>
            </a:prstGeom>
            <a:noFill/>
          </p:spPr>
          <p:txBody>
            <a:bodyPr wrap="none" rtlCol="0">
              <a:spAutoFit/>
            </a:bodyPr>
            <a:lstStyle/>
            <a:p>
              <a:r>
                <a:rPr lang="en-GB" dirty="0" err="1" smtClean="0">
                  <a:solidFill>
                    <a:srgbClr val="C00000"/>
                  </a:solidFill>
                </a:rPr>
                <a:t>NbTi</a:t>
              </a:r>
              <a:endParaRPr lang="en-GB" dirty="0">
                <a:solidFill>
                  <a:srgbClr val="C00000"/>
                </a:solidFill>
              </a:endParaRPr>
            </a:p>
          </p:txBody>
        </p:sp>
        <p:sp>
          <p:nvSpPr>
            <p:cNvPr id="29" name="TextBox 28"/>
            <p:cNvSpPr txBox="1"/>
            <p:nvPr/>
          </p:nvSpPr>
          <p:spPr>
            <a:xfrm>
              <a:off x="2135188" y="3715028"/>
              <a:ext cx="455574" cy="369332"/>
            </a:xfrm>
            <a:prstGeom prst="rect">
              <a:avLst/>
            </a:prstGeom>
            <a:noFill/>
          </p:spPr>
          <p:txBody>
            <a:bodyPr wrap="none" rtlCol="0">
              <a:spAutoFit/>
            </a:bodyPr>
            <a:lstStyle/>
            <a:p>
              <a:r>
                <a:rPr lang="en-GB" dirty="0" err="1" smtClean="0">
                  <a:solidFill>
                    <a:srgbClr val="C00000"/>
                  </a:solidFill>
                </a:rPr>
                <a:t>Nb</a:t>
              </a:r>
              <a:endParaRPr lang="en-GB" dirty="0">
                <a:solidFill>
                  <a:srgbClr val="C00000"/>
                </a:solidFill>
              </a:endParaRPr>
            </a:p>
          </p:txBody>
        </p:sp>
        <p:cxnSp>
          <p:nvCxnSpPr>
            <p:cNvPr id="30" name="Straight Arrow Connector 29"/>
            <p:cNvCxnSpPr>
              <a:stCxn id="29" idx="1"/>
            </p:cNvCxnSpPr>
            <p:nvPr/>
          </p:nvCxnSpPr>
          <p:spPr>
            <a:xfrm flipH="1" flipV="1">
              <a:off x="1793652" y="2906306"/>
              <a:ext cx="341536" cy="993388"/>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31" name="Straight Arrow Connector 30"/>
            <p:cNvCxnSpPr/>
            <p:nvPr/>
          </p:nvCxnSpPr>
          <p:spPr>
            <a:xfrm flipH="1" flipV="1">
              <a:off x="1835696" y="2451141"/>
              <a:ext cx="405704" cy="148969"/>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32" name="Straight Arrow Connector 31"/>
            <p:cNvCxnSpPr>
              <a:stCxn id="27" idx="1"/>
            </p:cNvCxnSpPr>
            <p:nvPr/>
          </p:nvCxnSpPr>
          <p:spPr>
            <a:xfrm flipH="1">
              <a:off x="1835696" y="1801662"/>
              <a:ext cx="288032" cy="278740"/>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grpSp>
      <p:sp>
        <p:nvSpPr>
          <p:cNvPr id="33" name="TextBox 32"/>
          <p:cNvSpPr txBox="1"/>
          <p:nvPr/>
        </p:nvSpPr>
        <p:spPr>
          <a:xfrm>
            <a:off x="6128789" y="5259212"/>
            <a:ext cx="1535724" cy="368049"/>
          </a:xfrm>
          <a:prstGeom prst="rect">
            <a:avLst/>
          </a:prstGeom>
          <a:noFill/>
        </p:spPr>
        <p:txBody>
          <a:bodyPr wrap="square" rtlCol="0">
            <a:spAutoFit/>
          </a:bodyPr>
          <a:lstStyle/>
          <a:p>
            <a:pPr defTabSz="457200">
              <a:lnSpc>
                <a:spcPct val="120000"/>
              </a:lnSpc>
              <a:spcBef>
                <a:spcPts val="600"/>
              </a:spcBef>
              <a:buClr>
                <a:srgbClr val="0089B5"/>
              </a:buClr>
            </a:pPr>
            <a:r>
              <a:rPr lang="en-GB" sz="1600" dirty="0" smtClean="0">
                <a:solidFill>
                  <a:schemeClr val="tx1">
                    <a:lumMod val="75000"/>
                    <a:lumOff val="25000"/>
                  </a:schemeClr>
                </a:solidFill>
                <a:effectLst>
                  <a:outerShdw blurRad="63500" dist="63500" dir="2700000" algn="tl" rotWithShape="0">
                    <a:schemeClr val="bg1">
                      <a:lumMod val="75000"/>
                      <a:alpha val="50000"/>
                    </a:schemeClr>
                  </a:outerShdw>
                </a:effectLst>
              </a:rPr>
              <a:t>Transition zones</a:t>
            </a:r>
            <a:endParaRPr lang="en-GB" sz="1600" dirty="0">
              <a:solidFill>
                <a:schemeClr val="tx1">
                  <a:lumMod val="75000"/>
                  <a:lumOff val="25000"/>
                </a:schemeClr>
              </a:solidFill>
              <a:effectLst>
                <a:outerShdw blurRad="63500" dist="63500" dir="2700000" algn="tl" rotWithShape="0">
                  <a:schemeClr val="bg1">
                    <a:lumMod val="75000"/>
                    <a:alpha val="50000"/>
                  </a:schemeClr>
                </a:outerShdw>
              </a:effectLst>
            </a:endParaRPr>
          </a:p>
        </p:txBody>
      </p:sp>
      <p:sp>
        <p:nvSpPr>
          <p:cNvPr id="34" name="Footer Placeholder 33"/>
          <p:cNvSpPr>
            <a:spLocks noGrp="1"/>
          </p:cNvSpPr>
          <p:nvPr>
            <p:ph type="ftr" sz="quarter" idx="11"/>
          </p:nvPr>
        </p:nvSpPr>
        <p:spPr/>
        <p:txBody>
          <a:bodyPr/>
          <a:lstStyle/>
          <a:p>
            <a:r>
              <a:rPr lang="en-GB" smtClean="0"/>
              <a:t>Dressed Cavity Engineering Design DQW &amp; RFD</a:t>
            </a:r>
            <a:endParaRPr lang="en-GB"/>
          </a:p>
        </p:txBody>
      </p:sp>
      <p:sp>
        <p:nvSpPr>
          <p:cNvPr id="35" name="Slide Number Placeholder 34"/>
          <p:cNvSpPr>
            <a:spLocks noGrp="1"/>
          </p:cNvSpPr>
          <p:nvPr>
            <p:ph type="sldNum" sz="quarter" idx="12"/>
          </p:nvPr>
        </p:nvSpPr>
        <p:spPr/>
        <p:txBody>
          <a:bodyPr/>
          <a:lstStyle/>
          <a:p>
            <a:fld id="{1FA2211F-BE2A-455E-95A5-7C001F407DF1}" type="slidenum">
              <a:rPr lang="en-GB" smtClean="0"/>
              <a:t>31</a:t>
            </a:fld>
            <a:endParaRPr lang="en-GB"/>
          </a:p>
        </p:txBody>
      </p:sp>
    </p:spTree>
    <p:extLst>
      <p:ext uri="{BB962C8B-B14F-4D97-AF65-F5344CB8AC3E}">
        <p14:creationId xmlns:p14="http://schemas.microsoft.com/office/powerpoint/2010/main" val="281178819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rotWithShape="1">
          <a:blip r:embed="rId2" cstate="print">
            <a:extLst>
              <a:ext uri="{28A0092B-C50C-407E-A947-70E740481C1C}">
                <a14:useLocalDpi xmlns:a14="http://schemas.microsoft.com/office/drawing/2010/main" val="0"/>
              </a:ext>
            </a:extLst>
          </a:blip>
          <a:srcRect l="27381" t="16833" r="29762" b="16833"/>
          <a:stretch/>
        </p:blipFill>
        <p:spPr>
          <a:xfrm>
            <a:off x="323528" y="1536526"/>
            <a:ext cx="3760188" cy="4115318"/>
          </a:xfrm>
          <a:prstGeom prst="rect">
            <a:avLst/>
          </a:prstGeom>
        </p:spPr>
      </p:pic>
      <p:pic>
        <p:nvPicPr>
          <p:cNvPr id="4" name="Content Placeholder 3"/>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32820" t="13747" r="23480" b="11949"/>
          <a:stretch/>
        </p:blipFill>
        <p:spPr>
          <a:xfrm>
            <a:off x="5292080" y="1951463"/>
            <a:ext cx="3744416" cy="4501873"/>
          </a:xfrm>
        </p:spPr>
      </p:pic>
      <p:sp>
        <p:nvSpPr>
          <p:cNvPr id="2" name="Title 1"/>
          <p:cNvSpPr>
            <a:spLocks noGrp="1"/>
          </p:cNvSpPr>
          <p:nvPr>
            <p:ph type="title"/>
          </p:nvPr>
        </p:nvSpPr>
        <p:spPr/>
        <p:txBody>
          <a:bodyPr/>
          <a:lstStyle/>
          <a:p>
            <a:r>
              <a:rPr lang="en-GB" dirty="0"/>
              <a:t>DQW </a:t>
            </a:r>
            <a:r>
              <a:rPr lang="en-GB" dirty="0" smtClean="0"/>
              <a:t>Assembly Procedure</a:t>
            </a:r>
            <a:endParaRPr lang="en-GB" dirty="0"/>
          </a:p>
        </p:txBody>
      </p:sp>
      <p:grpSp>
        <p:nvGrpSpPr>
          <p:cNvPr id="5" name="Group 4"/>
          <p:cNvGrpSpPr/>
          <p:nvPr/>
        </p:nvGrpSpPr>
        <p:grpSpPr>
          <a:xfrm>
            <a:off x="4195939" y="3465240"/>
            <a:ext cx="1080369" cy="1265935"/>
            <a:chOff x="7941145" y="2604405"/>
            <a:chExt cx="1080369" cy="1265935"/>
          </a:xfrm>
        </p:grpSpPr>
        <p:cxnSp>
          <p:nvCxnSpPr>
            <p:cNvPr id="6" name="Straight Arrow Connector 5"/>
            <p:cNvCxnSpPr/>
            <p:nvPr/>
          </p:nvCxnSpPr>
          <p:spPr>
            <a:xfrm>
              <a:off x="8538107" y="3184844"/>
              <a:ext cx="0" cy="399458"/>
            </a:xfrm>
            <a:prstGeom prst="straightConnector1">
              <a:avLst/>
            </a:prstGeom>
            <a:ln>
              <a:solidFill>
                <a:schemeClr val="tx2"/>
              </a:solidFill>
              <a:tailEnd type="arrow"/>
            </a:ln>
          </p:spPr>
          <p:style>
            <a:lnRef idx="2">
              <a:schemeClr val="accent2"/>
            </a:lnRef>
            <a:fillRef idx="0">
              <a:schemeClr val="accent2"/>
            </a:fillRef>
            <a:effectRef idx="1">
              <a:schemeClr val="accent2"/>
            </a:effectRef>
            <a:fontRef idx="minor">
              <a:schemeClr val="tx1"/>
            </a:fontRef>
          </p:style>
        </p:cxnSp>
        <p:cxnSp>
          <p:nvCxnSpPr>
            <p:cNvPr id="7" name="Straight Arrow Connector 6"/>
            <p:cNvCxnSpPr/>
            <p:nvPr/>
          </p:nvCxnSpPr>
          <p:spPr>
            <a:xfrm flipV="1">
              <a:off x="8538107" y="2914650"/>
              <a:ext cx="256643" cy="270198"/>
            </a:xfrm>
            <a:prstGeom prst="straightConnector1">
              <a:avLst/>
            </a:prstGeom>
            <a:ln>
              <a:solidFill>
                <a:schemeClr val="tx2"/>
              </a:solidFill>
              <a:tailEnd type="arrow"/>
            </a:ln>
          </p:spPr>
          <p:style>
            <a:lnRef idx="2">
              <a:schemeClr val="accent2"/>
            </a:lnRef>
            <a:fillRef idx="0">
              <a:schemeClr val="accent2"/>
            </a:fillRef>
            <a:effectRef idx="1">
              <a:schemeClr val="accent2"/>
            </a:effectRef>
            <a:fontRef idx="minor">
              <a:schemeClr val="tx1"/>
            </a:fontRef>
          </p:style>
        </p:cxnSp>
        <p:cxnSp>
          <p:nvCxnSpPr>
            <p:cNvPr id="8" name="Straight Arrow Connector 7"/>
            <p:cNvCxnSpPr/>
            <p:nvPr/>
          </p:nvCxnSpPr>
          <p:spPr>
            <a:xfrm flipH="1" flipV="1">
              <a:off x="8178067" y="3031342"/>
              <a:ext cx="360040" cy="144602"/>
            </a:xfrm>
            <a:prstGeom prst="straightConnector1">
              <a:avLst/>
            </a:prstGeom>
            <a:ln>
              <a:solidFill>
                <a:schemeClr val="tx2"/>
              </a:solidFill>
              <a:tailEnd type="arrow"/>
            </a:ln>
          </p:spPr>
          <p:style>
            <a:lnRef idx="2">
              <a:schemeClr val="accent2"/>
            </a:lnRef>
            <a:fillRef idx="0">
              <a:schemeClr val="accent2"/>
            </a:fillRef>
            <a:effectRef idx="1">
              <a:schemeClr val="accent2"/>
            </a:effectRef>
            <a:fontRef idx="minor">
              <a:schemeClr val="tx1"/>
            </a:fontRef>
          </p:style>
        </p:cxnSp>
        <p:sp>
          <p:nvSpPr>
            <p:cNvPr id="9" name="TextBox 8"/>
            <p:cNvSpPr txBox="1"/>
            <p:nvPr/>
          </p:nvSpPr>
          <p:spPr>
            <a:xfrm>
              <a:off x="8389669" y="3501008"/>
              <a:ext cx="296876" cy="369332"/>
            </a:xfrm>
            <a:prstGeom prst="rect">
              <a:avLst/>
            </a:prstGeom>
            <a:noFill/>
          </p:spPr>
          <p:txBody>
            <a:bodyPr wrap="none" rtlCol="0">
              <a:spAutoFit/>
            </a:bodyPr>
            <a:lstStyle/>
            <a:p>
              <a:r>
                <a:rPr lang="en-GB" dirty="0" smtClean="0">
                  <a:solidFill>
                    <a:schemeClr val="tx2"/>
                  </a:solidFill>
                  <a:effectLst>
                    <a:outerShdw blurRad="38100" dist="38100" dir="2700000" algn="tl">
                      <a:srgbClr val="000000">
                        <a:alpha val="43137"/>
                      </a:srgbClr>
                    </a:outerShdw>
                  </a:effectLst>
                </a:rPr>
                <a:t>Y</a:t>
              </a:r>
              <a:endParaRPr lang="en-GB" dirty="0">
                <a:solidFill>
                  <a:schemeClr val="tx2"/>
                </a:solidFill>
                <a:effectLst>
                  <a:outerShdw blurRad="38100" dist="38100" dir="2700000" algn="tl">
                    <a:srgbClr val="000000">
                      <a:alpha val="43137"/>
                    </a:srgbClr>
                  </a:outerShdw>
                </a:effectLst>
              </a:endParaRPr>
            </a:p>
          </p:txBody>
        </p:sp>
        <p:sp>
          <p:nvSpPr>
            <p:cNvPr id="10" name="TextBox 9"/>
            <p:cNvSpPr txBox="1"/>
            <p:nvPr/>
          </p:nvSpPr>
          <p:spPr>
            <a:xfrm>
              <a:off x="8724638" y="2604405"/>
              <a:ext cx="296876" cy="369332"/>
            </a:xfrm>
            <a:prstGeom prst="rect">
              <a:avLst/>
            </a:prstGeom>
            <a:noFill/>
          </p:spPr>
          <p:txBody>
            <a:bodyPr wrap="none" rtlCol="0">
              <a:spAutoFit/>
            </a:bodyPr>
            <a:lstStyle/>
            <a:p>
              <a:r>
                <a:rPr lang="en-GB" dirty="0" smtClean="0">
                  <a:solidFill>
                    <a:schemeClr val="tx2"/>
                  </a:solidFill>
                  <a:effectLst>
                    <a:outerShdw blurRad="38100" dist="38100" dir="2700000" algn="tl">
                      <a:srgbClr val="000000">
                        <a:alpha val="43137"/>
                      </a:srgbClr>
                    </a:outerShdw>
                  </a:effectLst>
                </a:rPr>
                <a:t>Z</a:t>
              </a:r>
              <a:endParaRPr lang="en-GB" dirty="0">
                <a:solidFill>
                  <a:schemeClr val="tx2"/>
                </a:solidFill>
                <a:effectLst>
                  <a:outerShdw blurRad="38100" dist="38100" dir="2700000" algn="tl">
                    <a:srgbClr val="000000">
                      <a:alpha val="43137"/>
                    </a:srgbClr>
                  </a:outerShdw>
                </a:effectLst>
              </a:endParaRPr>
            </a:p>
          </p:txBody>
        </p:sp>
        <p:sp>
          <p:nvSpPr>
            <p:cNvPr id="11" name="TextBox 10"/>
            <p:cNvSpPr txBox="1"/>
            <p:nvPr/>
          </p:nvSpPr>
          <p:spPr>
            <a:xfrm>
              <a:off x="7941145" y="2846676"/>
              <a:ext cx="304892" cy="369332"/>
            </a:xfrm>
            <a:prstGeom prst="rect">
              <a:avLst/>
            </a:prstGeom>
            <a:noFill/>
          </p:spPr>
          <p:txBody>
            <a:bodyPr wrap="none" rtlCol="0">
              <a:spAutoFit/>
            </a:bodyPr>
            <a:lstStyle/>
            <a:p>
              <a:r>
                <a:rPr lang="en-GB" dirty="0" smtClean="0">
                  <a:solidFill>
                    <a:schemeClr val="tx2"/>
                  </a:solidFill>
                  <a:effectLst>
                    <a:outerShdw blurRad="38100" dist="38100" dir="2700000" algn="tl">
                      <a:srgbClr val="000000">
                        <a:alpha val="43137"/>
                      </a:srgbClr>
                    </a:outerShdw>
                  </a:effectLst>
                </a:rPr>
                <a:t>X</a:t>
              </a:r>
              <a:endParaRPr lang="en-GB" dirty="0">
                <a:solidFill>
                  <a:schemeClr val="tx2"/>
                </a:solidFill>
                <a:effectLst>
                  <a:outerShdw blurRad="38100" dist="38100" dir="2700000" algn="tl">
                    <a:srgbClr val="000000">
                      <a:alpha val="43137"/>
                    </a:srgbClr>
                  </a:outerShdw>
                </a:effectLst>
              </a:endParaRPr>
            </a:p>
          </p:txBody>
        </p:sp>
      </p:grpSp>
      <p:sp>
        <p:nvSpPr>
          <p:cNvPr id="13" name="TextBox 12"/>
          <p:cNvSpPr txBox="1"/>
          <p:nvPr/>
        </p:nvSpPr>
        <p:spPr>
          <a:xfrm>
            <a:off x="2987824" y="1196752"/>
            <a:ext cx="5940153" cy="683264"/>
          </a:xfrm>
          <a:prstGeom prst="rect">
            <a:avLst/>
          </a:prstGeom>
          <a:noFill/>
        </p:spPr>
        <p:txBody>
          <a:bodyPr wrap="square" rtlCol="0">
            <a:spAutoFit/>
          </a:bodyPr>
          <a:lstStyle/>
          <a:p>
            <a:pPr defTabSz="457200">
              <a:lnSpc>
                <a:spcPct val="120000"/>
              </a:lnSpc>
              <a:spcBef>
                <a:spcPts val="600"/>
              </a:spcBef>
              <a:buClr>
                <a:srgbClr val="0089B5"/>
              </a:buClr>
            </a:pPr>
            <a:r>
              <a:rPr lang="en-GB" sz="1600" dirty="0">
                <a:solidFill>
                  <a:schemeClr val="tx1">
                    <a:lumMod val="75000"/>
                    <a:lumOff val="25000"/>
                  </a:schemeClr>
                </a:solidFill>
                <a:effectLst>
                  <a:outerShdw blurRad="63500" dist="63500" dir="2700000" algn="tl" rotWithShape="0">
                    <a:schemeClr val="bg1">
                      <a:lumMod val="75000"/>
                      <a:alpha val="50000"/>
                    </a:schemeClr>
                  </a:outerShdw>
                </a:effectLst>
              </a:rPr>
              <a:t>Split ring  reinforcements are fastened to the cavity transition </a:t>
            </a:r>
            <a:r>
              <a:rPr lang="en-GB" sz="1600" dirty="0" smtClean="0">
                <a:solidFill>
                  <a:schemeClr val="tx1">
                    <a:lumMod val="75000"/>
                    <a:lumOff val="25000"/>
                  </a:schemeClr>
                </a:solidFill>
                <a:effectLst>
                  <a:outerShdw blurRad="63500" dist="63500" dir="2700000" algn="tl" rotWithShape="0">
                    <a:schemeClr val="bg1">
                      <a:lumMod val="75000"/>
                      <a:alpha val="50000"/>
                    </a:schemeClr>
                  </a:outerShdw>
                </a:effectLst>
              </a:rPr>
              <a:t>pieces along with passive tuner component</a:t>
            </a:r>
            <a:endParaRPr lang="en-GB" sz="1600" dirty="0">
              <a:solidFill>
                <a:schemeClr val="tx1">
                  <a:lumMod val="75000"/>
                  <a:lumOff val="25000"/>
                </a:schemeClr>
              </a:solidFill>
              <a:effectLst>
                <a:outerShdw blurRad="63500" dist="63500" dir="2700000" algn="tl" rotWithShape="0">
                  <a:schemeClr val="bg1">
                    <a:lumMod val="75000"/>
                    <a:alpha val="50000"/>
                  </a:schemeClr>
                </a:outerShdw>
              </a:effectLst>
            </a:endParaRPr>
          </a:p>
        </p:txBody>
      </p:sp>
      <p:sp>
        <p:nvSpPr>
          <p:cNvPr id="15" name="Footer Placeholder 14"/>
          <p:cNvSpPr>
            <a:spLocks noGrp="1"/>
          </p:cNvSpPr>
          <p:nvPr>
            <p:ph type="ftr" sz="quarter" idx="11"/>
          </p:nvPr>
        </p:nvSpPr>
        <p:spPr/>
        <p:txBody>
          <a:bodyPr/>
          <a:lstStyle/>
          <a:p>
            <a:r>
              <a:rPr lang="en-GB" smtClean="0"/>
              <a:t>Dressed Cavity Engineering Design DQW &amp; RFD</a:t>
            </a:r>
            <a:endParaRPr lang="en-GB"/>
          </a:p>
        </p:txBody>
      </p:sp>
      <p:sp>
        <p:nvSpPr>
          <p:cNvPr id="16" name="Slide Number Placeholder 15"/>
          <p:cNvSpPr>
            <a:spLocks noGrp="1"/>
          </p:cNvSpPr>
          <p:nvPr>
            <p:ph type="sldNum" sz="quarter" idx="12"/>
          </p:nvPr>
        </p:nvSpPr>
        <p:spPr/>
        <p:txBody>
          <a:bodyPr/>
          <a:lstStyle/>
          <a:p>
            <a:fld id="{1FA2211F-BE2A-455E-95A5-7C001F407DF1}" type="slidenum">
              <a:rPr lang="en-GB" smtClean="0"/>
              <a:t>32</a:t>
            </a:fld>
            <a:endParaRPr lang="en-GB"/>
          </a:p>
        </p:txBody>
      </p:sp>
    </p:spTree>
    <p:extLst>
      <p:ext uri="{BB962C8B-B14F-4D97-AF65-F5344CB8AC3E}">
        <p14:creationId xmlns:p14="http://schemas.microsoft.com/office/powerpoint/2010/main" val="133835147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rotWithShape="1">
          <a:blip r:embed="rId2" cstate="print">
            <a:extLst>
              <a:ext uri="{28A0092B-C50C-407E-A947-70E740481C1C}">
                <a14:useLocalDpi xmlns:a14="http://schemas.microsoft.com/office/drawing/2010/main" val="0"/>
              </a:ext>
            </a:extLst>
          </a:blip>
          <a:srcRect l="17401" t="13230" r="20800" b="11250"/>
          <a:stretch/>
        </p:blipFill>
        <p:spPr>
          <a:xfrm>
            <a:off x="0" y="1277654"/>
            <a:ext cx="4573137" cy="3951545"/>
          </a:xfrm>
          <a:prstGeom prst="rect">
            <a:avLst/>
          </a:prstGeom>
        </p:spPr>
      </p:pic>
      <p:sp>
        <p:nvSpPr>
          <p:cNvPr id="2" name="Title 1"/>
          <p:cNvSpPr>
            <a:spLocks noGrp="1"/>
          </p:cNvSpPr>
          <p:nvPr>
            <p:ph type="title"/>
          </p:nvPr>
        </p:nvSpPr>
        <p:spPr/>
        <p:txBody>
          <a:bodyPr/>
          <a:lstStyle/>
          <a:p>
            <a:r>
              <a:rPr lang="en-GB" dirty="0"/>
              <a:t>DQW Assembly Procedure</a:t>
            </a:r>
          </a:p>
        </p:txBody>
      </p:sp>
      <p:pic>
        <p:nvPicPr>
          <p:cNvPr id="14" name="Content Placeholder 13"/>
          <p:cNvPicPr>
            <a:picLocks noGrp="1" noChangeAspect="1"/>
          </p:cNvPicPr>
          <p:nvPr>
            <p:ph idx="1"/>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31243" t="21296" r="25815" b="18727"/>
          <a:stretch/>
        </p:blipFill>
        <p:spPr>
          <a:xfrm>
            <a:off x="5162382" y="2674792"/>
            <a:ext cx="3971718" cy="3922560"/>
          </a:xfrm>
        </p:spPr>
      </p:pic>
      <p:grpSp>
        <p:nvGrpSpPr>
          <p:cNvPr id="5" name="Group 4"/>
          <p:cNvGrpSpPr/>
          <p:nvPr/>
        </p:nvGrpSpPr>
        <p:grpSpPr>
          <a:xfrm>
            <a:off x="4023536" y="3666574"/>
            <a:ext cx="1080369" cy="1265935"/>
            <a:chOff x="7941145" y="2604405"/>
            <a:chExt cx="1080369" cy="1265935"/>
          </a:xfrm>
        </p:grpSpPr>
        <p:cxnSp>
          <p:nvCxnSpPr>
            <p:cNvPr id="6" name="Straight Arrow Connector 5"/>
            <p:cNvCxnSpPr/>
            <p:nvPr/>
          </p:nvCxnSpPr>
          <p:spPr>
            <a:xfrm>
              <a:off x="8538107" y="3184844"/>
              <a:ext cx="0" cy="399458"/>
            </a:xfrm>
            <a:prstGeom prst="straightConnector1">
              <a:avLst/>
            </a:prstGeom>
            <a:ln>
              <a:solidFill>
                <a:schemeClr val="tx2"/>
              </a:solidFill>
              <a:tailEnd type="arrow"/>
            </a:ln>
          </p:spPr>
          <p:style>
            <a:lnRef idx="2">
              <a:schemeClr val="accent2"/>
            </a:lnRef>
            <a:fillRef idx="0">
              <a:schemeClr val="accent2"/>
            </a:fillRef>
            <a:effectRef idx="1">
              <a:schemeClr val="accent2"/>
            </a:effectRef>
            <a:fontRef idx="minor">
              <a:schemeClr val="tx1"/>
            </a:fontRef>
          </p:style>
        </p:cxnSp>
        <p:cxnSp>
          <p:nvCxnSpPr>
            <p:cNvPr id="7" name="Straight Arrow Connector 6"/>
            <p:cNvCxnSpPr/>
            <p:nvPr/>
          </p:nvCxnSpPr>
          <p:spPr>
            <a:xfrm flipV="1">
              <a:off x="8538107" y="2914650"/>
              <a:ext cx="256643" cy="270198"/>
            </a:xfrm>
            <a:prstGeom prst="straightConnector1">
              <a:avLst/>
            </a:prstGeom>
            <a:ln>
              <a:solidFill>
                <a:schemeClr val="tx2"/>
              </a:solidFill>
              <a:tailEnd type="arrow"/>
            </a:ln>
          </p:spPr>
          <p:style>
            <a:lnRef idx="2">
              <a:schemeClr val="accent2"/>
            </a:lnRef>
            <a:fillRef idx="0">
              <a:schemeClr val="accent2"/>
            </a:fillRef>
            <a:effectRef idx="1">
              <a:schemeClr val="accent2"/>
            </a:effectRef>
            <a:fontRef idx="minor">
              <a:schemeClr val="tx1"/>
            </a:fontRef>
          </p:style>
        </p:cxnSp>
        <p:cxnSp>
          <p:nvCxnSpPr>
            <p:cNvPr id="8" name="Straight Arrow Connector 7"/>
            <p:cNvCxnSpPr/>
            <p:nvPr/>
          </p:nvCxnSpPr>
          <p:spPr>
            <a:xfrm flipH="1" flipV="1">
              <a:off x="8178067" y="3031342"/>
              <a:ext cx="360040" cy="144602"/>
            </a:xfrm>
            <a:prstGeom prst="straightConnector1">
              <a:avLst/>
            </a:prstGeom>
            <a:ln>
              <a:solidFill>
                <a:schemeClr val="tx2"/>
              </a:solidFill>
              <a:tailEnd type="arrow"/>
            </a:ln>
          </p:spPr>
          <p:style>
            <a:lnRef idx="2">
              <a:schemeClr val="accent2"/>
            </a:lnRef>
            <a:fillRef idx="0">
              <a:schemeClr val="accent2"/>
            </a:fillRef>
            <a:effectRef idx="1">
              <a:schemeClr val="accent2"/>
            </a:effectRef>
            <a:fontRef idx="minor">
              <a:schemeClr val="tx1"/>
            </a:fontRef>
          </p:style>
        </p:cxnSp>
        <p:sp>
          <p:nvSpPr>
            <p:cNvPr id="9" name="TextBox 8"/>
            <p:cNvSpPr txBox="1"/>
            <p:nvPr/>
          </p:nvSpPr>
          <p:spPr>
            <a:xfrm>
              <a:off x="8389669" y="3501008"/>
              <a:ext cx="296876" cy="369332"/>
            </a:xfrm>
            <a:prstGeom prst="rect">
              <a:avLst/>
            </a:prstGeom>
            <a:noFill/>
          </p:spPr>
          <p:txBody>
            <a:bodyPr wrap="none" rtlCol="0">
              <a:spAutoFit/>
            </a:bodyPr>
            <a:lstStyle/>
            <a:p>
              <a:r>
                <a:rPr lang="en-GB" dirty="0" smtClean="0">
                  <a:solidFill>
                    <a:schemeClr val="tx2"/>
                  </a:solidFill>
                  <a:effectLst>
                    <a:outerShdw blurRad="38100" dist="38100" dir="2700000" algn="tl">
                      <a:srgbClr val="000000">
                        <a:alpha val="43137"/>
                      </a:srgbClr>
                    </a:outerShdw>
                  </a:effectLst>
                </a:rPr>
                <a:t>Y</a:t>
              </a:r>
              <a:endParaRPr lang="en-GB" dirty="0">
                <a:solidFill>
                  <a:schemeClr val="tx2"/>
                </a:solidFill>
                <a:effectLst>
                  <a:outerShdw blurRad="38100" dist="38100" dir="2700000" algn="tl">
                    <a:srgbClr val="000000">
                      <a:alpha val="43137"/>
                    </a:srgbClr>
                  </a:outerShdw>
                </a:effectLst>
              </a:endParaRPr>
            </a:p>
          </p:txBody>
        </p:sp>
        <p:sp>
          <p:nvSpPr>
            <p:cNvPr id="10" name="TextBox 9"/>
            <p:cNvSpPr txBox="1"/>
            <p:nvPr/>
          </p:nvSpPr>
          <p:spPr>
            <a:xfrm>
              <a:off x="8724638" y="2604405"/>
              <a:ext cx="296876" cy="369332"/>
            </a:xfrm>
            <a:prstGeom prst="rect">
              <a:avLst/>
            </a:prstGeom>
            <a:noFill/>
          </p:spPr>
          <p:txBody>
            <a:bodyPr wrap="none" rtlCol="0">
              <a:spAutoFit/>
            </a:bodyPr>
            <a:lstStyle/>
            <a:p>
              <a:r>
                <a:rPr lang="en-GB" dirty="0" smtClean="0">
                  <a:solidFill>
                    <a:schemeClr val="tx2"/>
                  </a:solidFill>
                  <a:effectLst>
                    <a:outerShdw blurRad="38100" dist="38100" dir="2700000" algn="tl">
                      <a:srgbClr val="000000">
                        <a:alpha val="43137"/>
                      </a:srgbClr>
                    </a:outerShdw>
                  </a:effectLst>
                </a:rPr>
                <a:t>Z</a:t>
              </a:r>
              <a:endParaRPr lang="en-GB" dirty="0">
                <a:solidFill>
                  <a:schemeClr val="tx2"/>
                </a:solidFill>
                <a:effectLst>
                  <a:outerShdw blurRad="38100" dist="38100" dir="2700000" algn="tl">
                    <a:srgbClr val="000000">
                      <a:alpha val="43137"/>
                    </a:srgbClr>
                  </a:outerShdw>
                </a:effectLst>
              </a:endParaRPr>
            </a:p>
          </p:txBody>
        </p:sp>
        <p:sp>
          <p:nvSpPr>
            <p:cNvPr id="11" name="TextBox 10"/>
            <p:cNvSpPr txBox="1"/>
            <p:nvPr/>
          </p:nvSpPr>
          <p:spPr>
            <a:xfrm>
              <a:off x="7941145" y="2846676"/>
              <a:ext cx="304892" cy="369332"/>
            </a:xfrm>
            <a:prstGeom prst="rect">
              <a:avLst/>
            </a:prstGeom>
            <a:noFill/>
          </p:spPr>
          <p:txBody>
            <a:bodyPr wrap="none" rtlCol="0">
              <a:spAutoFit/>
            </a:bodyPr>
            <a:lstStyle/>
            <a:p>
              <a:r>
                <a:rPr lang="en-GB" dirty="0" smtClean="0">
                  <a:solidFill>
                    <a:schemeClr val="tx2"/>
                  </a:solidFill>
                  <a:effectLst>
                    <a:outerShdw blurRad="38100" dist="38100" dir="2700000" algn="tl">
                      <a:srgbClr val="000000">
                        <a:alpha val="43137"/>
                      </a:srgbClr>
                    </a:outerShdw>
                  </a:effectLst>
                </a:rPr>
                <a:t>X</a:t>
              </a:r>
              <a:endParaRPr lang="en-GB" dirty="0">
                <a:solidFill>
                  <a:schemeClr val="tx2"/>
                </a:solidFill>
                <a:effectLst>
                  <a:outerShdw blurRad="38100" dist="38100" dir="2700000" algn="tl">
                    <a:srgbClr val="000000">
                      <a:alpha val="43137"/>
                    </a:srgbClr>
                  </a:outerShdw>
                </a:effectLst>
              </a:endParaRPr>
            </a:p>
          </p:txBody>
        </p:sp>
      </p:grpSp>
      <p:sp>
        <p:nvSpPr>
          <p:cNvPr id="3" name="Right Arrow 2"/>
          <p:cNvSpPr/>
          <p:nvPr/>
        </p:nvSpPr>
        <p:spPr bwMode="auto">
          <a:xfrm rot="18968651">
            <a:off x="583305" y="2358071"/>
            <a:ext cx="385357" cy="327251"/>
          </a:xfrm>
          <a:prstGeom prst="rightArrow">
            <a:avLst/>
          </a:prstGeom>
          <a:ln>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Lucida Grande" pitchFamily="84" charset="0"/>
              <a:ea typeface="ヒラギノ角ゴ Pro W3" pitchFamily="84" charset="-128"/>
            </a:endParaRPr>
          </a:p>
        </p:txBody>
      </p:sp>
      <p:sp>
        <p:nvSpPr>
          <p:cNvPr id="13" name="Right Arrow 12"/>
          <p:cNvSpPr/>
          <p:nvPr/>
        </p:nvSpPr>
        <p:spPr bwMode="auto">
          <a:xfrm rot="18968651">
            <a:off x="2903434" y="3228826"/>
            <a:ext cx="385357" cy="327251"/>
          </a:xfrm>
          <a:prstGeom prst="rightArrow">
            <a:avLst/>
          </a:prstGeom>
          <a:ln>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Lucida Grande" pitchFamily="84" charset="0"/>
              <a:ea typeface="ヒラギノ角ゴ Pro W3" pitchFamily="84" charset="-128"/>
            </a:endParaRPr>
          </a:p>
        </p:txBody>
      </p:sp>
      <p:sp>
        <p:nvSpPr>
          <p:cNvPr id="16" name="Right Arrow 15"/>
          <p:cNvSpPr/>
          <p:nvPr/>
        </p:nvSpPr>
        <p:spPr bwMode="auto">
          <a:xfrm rot="7986717">
            <a:off x="4227411" y="2106587"/>
            <a:ext cx="385357" cy="327251"/>
          </a:xfrm>
          <a:prstGeom prst="rightArrow">
            <a:avLst/>
          </a:prstGeom>
          <a:ln>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Lucida Grande" pitchFamily="84" charset="0"/>
              <a:ea typeface="ヒラギノ角ゴ Pro W3" pitchFamily="84" charset="-128"/>
            </a:endParaRPr>
          </a:p>
        </p:txBody>
      </p:sp>
      <p:sp>
        <p:nvSpPr>
          <p:cNvPr id="17" name="Right Arrow 16"/>
          <p:cNvSpPr/>
          <p:nvPr/>
        </p:nvSpPr>
        <p:spPr bwMode="auto">
          <a:xfrm rot="7986717">
            <a:off x="1750133" y="1285611"/>
            <a:ext cx="385357" cy="327251"/>
          </a:xfrm>
          <a:prstGeom prst="rightArrow">
            <a:avLst/>
          </a:prstGeom>
          <a:ln>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Lucida Grande" pitchFamily="84" charset="0"/>
              <a:ea typeface="ヒラギノ角ゴ Pro W3" pitchFamily="84" charset="-128"/>
            </a:endParaRPr>
          </a:p>
        </p:txBody>
      </p:sp>
      <p:sp>
        <p:nvSpPr>
          <p:cNvPr id="4" name="TextBox 3"/>
          <p:cNvSpPr txBox="1"/>
          <p:nvPr/>
        </p:nvSpPr>
        <p:spPr>
          <a:xfrm>
            <a:off x="4622656" y="1126070"/>
            <a:ext cx="4197816" cy="760208"/>
          </a:xfrm>
          <a:prstGeom prst="rect">
            <a:avLst/>
          </a:prstGeom>
          <a:noFill/>
        </p:spPr>
        <p:txBody>
          <a:bodyPr wrap="none" rtlCol="0">
            <a:spAutoFit/>
          </a:bodyPr>
          <a:lstStyle/>
          <a:p>
            <a:pPr defTabSz="457200">
              <a:lnSpc>
                <a:spcPct val="120000"/>
              </a:lnSpc>
              <a:spcBef>
                <a:spcPts val="600"/>
              </a:spcBef>
              <a:buClr>
                <a:srgbClr val="0089B5"/>
              </a:buClr>
            </a:pPr>
            <a:r>
              <a:rPr lang="en-GB" sz="1600" dirty="0">
                <a:solidFill>
                  <a:schemeClr val="tx1">
                    <a:lumMod val="75000"/>
                    <a:lumOff val="25000"/>
                  </a:schemeClr>
                </a:solidFill>
                <a:effectLst>
                  <a:outerShdw blurRad="63500" dist="63500" dir="2700000" algn="tl" rotWithShape="0">
                    <a:schemeClr val="bg1">
                      <a:lumMod val="75000"/>
                      <a:alpha val="50000"/>
                    </a:schemeClr>
                  </a:outerShdw>
                </a:effectLst>
              </a:rPr>
              <a:t>2 Bottom Panels assembled 1st</a:t>
            </a:r>
          </a:p>
          <a:p>
            <a:pPr defTabSz="457200">
              <a:lnSpc>
                <a:spcPct val="120000"/>
              </a:lnSpc>
              <a:spcBef>
                <a:spcPts val="600"/>
              </a:spcBef>
              <a:buClr>
                <a:srgbClr val="0089B5"/>
              </a:buClr>
            </a:pPr>
            <a:r>
              <a:rPr lang="en-GB" sz="1600" i="1" dirty="0">
                <a:solidFill>
                  <a:schemeClr val="tx1">
                    <a:lumMod val="75000"/>
                    <a:lumOff val="25000"/>
                  </a:schemeClr>
                </a:solidFill>
                <a:effectLst>
                  <a:outerShdw blurRad="63500" dist="63500" dir="2700000" algn="tl" rotWithShape="0">
                    <a:schemeClr val="bg1">
                      <a:lumMod val="75000"/>
                      <a:alpha val="50000"/>
                    </a:schemeClr>
                  </a:outerShdw>
                </a:effectLst>
              </a:rPr>
              <a:t>Cavity orientation shown upside down for clarity</a:t>
            </a:r>
            <a:endParaRPr lang="en-GB" sz="1600" i="1" dirty="0">
              <a:solidFill>
                <a:schemeClr val="tx1">
                  <a:lumMod val="75000"/>
                  <a:lumOff val="25000"/>
                </a:schemeClr>
              </a:solidFill>
              <a:effectLst>
                <a:outerShdw blurRad="63500" dist="63500" dir="2700000" algn="tl" rotWithShape="0">
                  <a:schemeClr val="bg1">
                    <a:lumMod val="75000"/>
                    <a:alpha val="50000"/>
                  </a:schemeClr>
                </a:outerShdw>
              </a:effectLst>
            </a:endParaRPr>
          </a:p>
        </p:txBody>
      </p:sp>
      <p:sp>
        <p:nvSpPr>
          <p:cNvPr id="12" name="Footer Placeholder 11"/>
          <p:cNvSpPr>
            <a:spLocks noGrp="1"/>
          </p:cNvSpPr>
          <p:nvPr>
            <p:ph type="ftr" sz="quarter" idx="11"/>
          </p:nvPr>
        </p:nvSpPr>
        <p:spPr/>
        <p:txBody>
          <a:bodyPr/>
          <a:lstStyle/>
          <a:p>
            <a:r>
              <a:rPr lang="en-GB" smtClean="0"/>
              <a:t>Dressed Cavity Engineering Design DQW &amp; RFD</a:t>
            </a:r>
            <a:endParaRPr lang="en-GB"/>
          </a:p>
        </p:txBody>
      </p:sp>
      <p:sp>
        <p:nvSpPr>
          <p:cNvPr id="19" name="Slide Number Placeholder 18"/>
          <p:cNvSpPr>
            <a:spLocks noGrp="1"/>
          </p:cNvSpPr>
          <p:nvPr>
            <p:ph type="sldNum" sz="quarter" idx="12"/>
          </p:nvPr>
        </p:nvSpPr>
        <p:spPr/>
        <p:txBody>
          <a:bodyPr/>
          <a:lstStyle/>
          <a:p>
            <a:fld id="{1FA2211F-BE2A-455E-95A5-7C001F407DF1}" type="slidenum">
              <a:rPr lang="en-GB" smtClean="0"/>
              <a:t>33</a:t>
            </a:fld>
            <a:endParaRPr lang="en-GB"/>
          </a:p>
        </p:txBody>
      </p:sp>
    </p:spTree>
    <p:extLst>
      <p:ext uri="{BB962C8B-B14F-4D97-AF65-F5344CB8AC3E}">
        <p14:creationId xmlns:p14="http://schemas.microsoft.com/office/powerpoint/2010/main" val="266768369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DQW Assembly Procedure</a:t>
            </a:r>
          </a:p>
        </p:txBody>
      </p:sp>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22479" t="21531" r="31152" b="11242"/>
          <a:stretch/>
        </p:blipFill>
        <p:spPr>
          <a:xfrm>
            <a:off x="0" y="1124744"/>
            <a:ext cx="4144123" cy="4248472"/>
          </a:xfrm>
        </p:spPr>
      </p:pic>
      <p:grpSp>
        <p:nvGrpSpPr>
          <p:cNvPr id="5" name="Group 4"/>
          <p:cNvGrpSpPr/>
          <p:nvPr/>
        </p:nvGrpSpPr>
        <p:grpSpPr>
          <a:xfrm>
            <a:off x="3892205" y="3793600"/>
            <a:ext cx="1080369" cy="744126"/>
            <a:chOff x="2426866" y="2640416"/>
            <a:chExt cx="1080369" cy="744126"/>
          </a:xfrm>
        </p:grpSpPr>
        <p:cxnSp>
          <p:nvCxnSpPr>
            <p:cNvPr id="6" name="Straight Arrow Connector 5"/>
            <p:cNvCxnSpPr/>
            <p:nvPr/>
          </p:nvCxnSpPr>
          <p:spPr>
            <a:xfrm flipV="1">
              <a:off x="3023828" y="2921330"/>
              <a:ext cx="0" cy="432048"/>
            </a:xfrm>
            <a:prstGeom prst="straightConnector1">
              <a:avLst/>
            </a:prstGeom>
            <a:ln>
              <a:solidFill>
                <a:schemeClr val="tx2"/>
              </a:solidFill>
              <a:tailEnd type="arrow"/>
            </a:ln>
          </p:spPr>
          <p:style>
            <a:lnRef idx="2">
              <a:schemeClr val="accent2"/>
            </a:lnRef>
            <a:fillRef idx="0">
              <a:schemeClr val="accent2"/>
            </a:fillRef>
            <a:effectRef idx="1">
              <a:schemeClr val="accent2"/>
            </a:effectRef>
            <a:fontRef idx="minor">
              <a:schemeClr val="tx1"/>
            </a:fontRef>
          </p:style>
        </p:cxnSp>
        <p:cxnSp>
          <p:nvCxnSpPr>
            <p:cNvPr id="7" name="Straight Arrow Connector 6"/>
            <p:cNvCxnSpPr/>
            <p:nvPr/>
          </p:nvCxnSpPr>
          <p:spPr>
            <a:xfrm flipV="1">
              <a:off x="3023828" y="3046373"/>
              <a:ext cx="288032" cy="307007"/>
            </a:xfrm>
            <a:prstGeom prst="straightConnector1">
              <a:avLst/>
            </a:prstGeom>
            <a:ln>
              <a:solidFill>
                <a:schemeClr val="tx2"/>
              </a:solidFill>
              <a:tailEnd type="arrow"/>
            </a:ln>
          </p:spPr>
          <p:style>
            <a:lnRef idx="2">
              <a:schemeClr val="accent2"/>
            </a:lnRef>
            <a:fillRef idx="0">
              <a:schemeClr val="accent2"/>
            </a:fillRef>
            <a:effectRef idx="1">
              <a:schemeClr val="accent2"/>
            </a:effectRef>
            <a:fontRef idx="minor">
              <a:schemeClr val="tx1"/>
            </a:fontRef>
          </p:style>
        </p:cxnSp>
        <p:cxnSp>
          <p:nvCxnSpPr>
            <p:cNvPr id="8" name="Straight Arrow Connector 7"/>
            <p:cNvCxnSpPr/>
            <p:nvPr/>
          </p:nvCxnSpPr>
          <p:spPr>
            <a:xfrm flipH="1" flipV="1">
              <a:off x="2663788" y="3199876"/>
              <a:ext cx="360040" cy="144602"/>
            </a:xfrm>
            <a:prstGeom prst="straightConnector1">
              <a:avLst/>
            </a:prstGeom>
            <a:ln>
              <a:solidFill>
                <a:schemeClr val="tx2"/>
              </a:solidFill>
              <a:tailEnd type="arrow"/>
            </a:ln>
          </p:spPr>
          <p:style>
            <a:lnRef idx="2">
              <a:schemeClr val="accent2"/>
            </a:lnRef>
            <a:fillRef idx="0">
              <a:schemeClr val="accent2"/>
            </a:fillRef>
            <a:effectRef idx="1">
              <a:schemeClr val="accent2"/>
            </a:effectRef>
            <a:fontRef idx="minor">
              <a:schemeClr val="tx1"/>
            </a:fontRef>
          </p:style>
        </p:cxnSp>
        <p:sp>
          <p:nvSpPr>
            <p:cNvPr id="9" name="TextBox 8"/>
            <p:cNvSpPr txBox="1"/>
            <p:nvPr/>
          </p:nvSpPr>
          <p:spPr>
            <a:xfrm>
              <a:off x="2875390" y="2640416"/>
              <a:ext cx="296876" cy="369332"/>
            </a:xfrm>
            <a:prstGeom prst="rect">
              <a:avLst/>
            </a:prstGeom>
            <a:noFill/>
            <a:ln>
              <a:noFill/>
            </a:ln>
          </p:spPr>
          <p:txBody>
            <a:bodyPr wrap="none" rtlCol="0">
              <a:spAutoFit/>
            </a:bodyPr>
            <a:lstStyle/>
            <a:p>
              <a:r>
                <a:rPr lang="en-GB" dirty="0" smtClean="0">
                  <a:solidFill>
                    <a:schemeClr val="tx2"/>
                  </a:solidFill>
                  <a:effectLst>
                    <a:outerShdw blurRad="38100" dist="38100" dir="2700000" algn="tl">
                      <a:srgbClr val="000000">
                        <a:alpha val="43137"/>
                      </a:srgbClr>
                    </a:outerShdw>
                  </a:effectLst>
                </a:rPr>
                <a:t>Y</a:t>
              </a:r>
              <a:endParaRPr lang="en-GB" dirty="0">
                <a:solidFill>
                  <a:schemeClr val="tx2"/>
                </a:solidFill>
                <a:effectLst>
                  <a:outerShdw blurRad="38100" dist="38100" dir="2700000" algn="tl">
                    <a:srgbClr val="000000">
                      <a:alpha val="43137"/>
                    </a:srgbClr>
                  </a:outerShdw>
                </a:effectLst>
              </a:endParaRPr>
            </a:p>
          </p:txBody>
        </p:sp>
        <p:sp>
          <p:nvSpPr>
            <p:cNvPr id="10" name="TextBox 9"/>
            <p:cNvSpPr txBox="1"/>
            <p:nvPr/>
          </p:nvSpPr>
          <p:spPr>
            <a:xfrm>
              <a:off x="3210359" y="2772939"/>
              <a:ext cx="296876" cy="369332"/>
            </a:xfrm>
            <a:prstGeom prst="rect">
              <a:avLst/>
            </a:prstGeom>
            <a:noFill/>
            <a:ln>
              <a:noFill/>
            </a:ln>
          </p:spPr>
          <p:txBody>
            <a:bodyPr wrap="none" rtlCol="0">
              <a:spAutoFit/>
            </a:bodyPr>
            <a:lstStyle/>
            <a:p>
              <a:r>
                <a:rPr lang="en-GB" dirty="0" smtClean="0">
                  <a:solidFill>
                    <a:schemeClr val="tx2"/>
                  </a:solidFill>
                  <a:effectLst>
                    <a:outerShdw blurRad="38100" dist="38100" dir="2700000" algn="tl">
                      <a:srgbClr val="000000">
                        <a:alpha val="43137"/>
                      </a:srgbClr>
                    </a:outerShdw>
                  </a:effectLst>
                </a:rPr>
                <a:t>Z</a:t>
              </a:r>
              <a:endParaRPr lang="en-GB" dirty="0">
                <a:solidFill>
                  <a:schemeClr val="tx2"/>
                </a:solidFill>
                <a:effectLst>
                  <a:outerShdw blurRad="38100" dist="38100" dir="2700000" algn="tl">
                    <a:srgbClr val="000000">
                      <a:alpha val="43137"/>
                    </a:srgbClr>
                  </a:outerShdw>
                </a:effectLst>
              </a:endParaRPr>
            </a:p>
          </p:txBody>
        </p:sp>
        <p:sp>
          <p:nvSpPr>
            <p:cNvPr id="11" name="TextBox 10"/>
            <p:cNvSpPr txBox="1"/>
            <p:nvPr/>
          </p:nvSpPr>
          <p:spPr>
            <a:xfrm>
              <a:off x="2426866" y="3015210"/>
              <a:ext cx="304892" cy="369332"/>
            </a:xfrm>
            <a:prstGeom prst="rect">
              <a:avLst/>
            </a:prstGeom>
            <a:noFill/>
            <a:ln>
              <a:noFill/>
            </a:ln>
          </p:spPr>
          <p:txBody>
            <a:bodyPr wrap="none" rtlCol="0">
              <a:spAutoFit/>
            </a:bodyPr>
            <a:lstStyle/>
            <a:p>
              <a:r>
                <a:rPr lang="en-GB" dirty="0" smtClean="0">
                  <a:solidFill>
                    <a:schemeClr val="tx2"/>
                  </a:solidFill>
                  <a:effectLst>
                    <a:outerShdw blurRad="38100" dist="38100" dir="2700000" algn="tl">
                      <a:srgbClr val="000000">
                        <a:alpha val="43137"/>
                      </a:srgbClr>
                    </a:outerShdw>
                  </a:effectLst>
                </a:rPr>
                <a:t>X</a:t>
              </a:r>
              <a:endParaRPr lang="en-GB" dirty="0">
                <a:solidFill>
                  <a:schemeClr val="tx2"/>
                </a:solidFill>
                <a:effectLst>
                  <a:outerShdw blurRad="38100" dist="38100" dir="2700000" algn="tl">
                    <a:srgbClr val="000000">
                      <a:alpha val="43137"/>
                    </a:srgbClr>
                  </a:outerShdw>
                </a:effectLst>
              </a:endParaRPr>
            </a:p>
          </p:txBody>
        </p:sp>
      </p:grpSp>
      <p:sp>
        <p:nvSpPr>
          <p:cNvPr id="12" name="TextBox 11"/>
          <p:cNvSpPr txBox="1"/>
          <p:nvPr/>
        </p:nvSpPr>
        <p:spPr>
          <a:xfrm>
            <a:off x="3800540" y="1077182"/>
            <a:ext cx="5091940" cy="1055674"/>
          </a:xfrm>
          <a:prstGeom prst="rect">
            <a:avLst/>
          </a:prstGeom>
          <a:noFill/>
        </p:spPr>
        <p:txBody>
          <a:bodyPr wrap="square" rtlCol="0">
            <a:spAutoFit/>
          </a:bodyPr>
          <a:lstStyle/>
          <a:p>
            <a:pPr defTabSz="457200">
              <a:lnSpc>
                <a:spcPct val="120000"/>
              </a:lnSpc>
              <a:spcBef>
                <a:spcPts val="600"/>
              </a:spcBef>
              <a:buClr>
                <a:srgbClr val="0089B5"/>
              </a:buClr>
            </a:pPr>
            <a:r>
              <a:rPr lang="en-GB" sz="1600" dirty="0">
                <a:solidFill>
                  <a:schemeClr val="tx1">
                    <a:lumMod val="75000"/>
                    <a:lumOff val="25000"/>
                  </a:schemeClr>
                </a:solidFill>
                <a:effectLst>
                  <a:outerShdw blurRad="63500" dist="63500" dir="2700000" algn="tl" rotWithShape="0">
                    <a:schemeClr val="bg1">
                      <a:lumMod val="75000"/>
                      <a:alpha val="50000"/>
                    </a:schemeClr>
                  </a:outerShdw>
                </a:effectLst>
              </a:rPr>
              <a:t>Shield &amp; cavity mounted to base plate of the Helium Vessel</a:t>
            </a:r>
          </a:p>
          <a:p>
            <a:pPr defTabSz="457200">
              <a:lnSpc>
                <a:spcPct val="120000"/>
              </a:lnSpc>
              <a:spcBef>
                <a:spcPts val="600"/>
              </a:spcBef>
              <a:buClr>
                <a:srgbClr val="0089B5"/>
              </a:buClr>
            </a:pPr>
            <a:r>
              <a:rPr lang="en-GB" sz="1600" dirty="0">
                <a:solidFill>
                  <a:schemeClr val="tx1">
                    <a:lumMod val="75000"/>
                    <a:lumOff val="25000"/>
                  </a:schemeClr>
                </a:solidFill>
                <a:effectLst>
                  <a:outerShdw blurRad="63500" dist="63500" dir="2700000" algn="tl" rotWithShape="0">
                    <a:schemeClr val="bg1">
                      <a:lumMod val="75000"/>
                      <a:alpha val="50000"/>
                    </a:schemeClr>
                  </a:outerShdw>
                </a:effectLst>
              </a:rPr>
              <a:t>Top End caps are attached as well as bottom side panel and Dummy beam pipe attenuation sleeve.</a:t>
            </a:r>
            <a:endParaRPr lang="en-GB" sz="1600" dirty="0">
              <a:solidFill>
                <a:schemeClr val="tx1">
                  <a:lumMod val="75000"/>
                  <a:lumOff val="25000"/>
                </a:schemeClr>
              </a:solidFill>
              <a:effectLst>
                <a:outerShdw blurRad="63500" dist="63500" dir="2700000" algn="tl" rotWithShape="0">
                  <a:schemeClr val="bg1">
                    <a:lumMod val="75000"/>
                    <a:alpha val="50000"/>
                  </a:schemeClr>
                </a:outerShdw>
              </a:effectLst>
            </a:endParaRPr>
          </a:p>
        </p:txBody>
      </p:sp>
      <p:sp>
        <p:nvSpPr>
          <p:cNvPr id="13" name="Right Arrow 12"/>
          <p:cNvSpPr/>
          <p:nvPr/>
        </p:nvSpPr>
        <p:spPr bwMode="auto">
          <a:xfrm rot="5400000">
            <a:off x="222467" y="4057483"/>
            <a:ext cx="385357" cy="327251"/>
          </a:xfrm>
          <a:prstGeom prst="rightArrow">
            <a:avLst/>
          </a:prstGeom>
          <a:ln>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Lucida Grande" pitchFamily="84" charset="0"/>
              <a:ea typeface="ヒラギノ角ゴ Pro W3" pitchFamily="84" charset="-128"/>
            </a:endParaRPr>
          </a:p>
        </p:txBody>
      </p:sp>
      <p:sp>
        <p:nvSpPr>
          <p:cNvPr id="15" name="Right Arrow 14"/>
          <p:cNvSpPr/>
          <p:nvPr/>
        </p:nvSpPr>
        <p:spPr bwMode="auto">
          <a:xfrm rot="5400000">
            <a:off x="2094675" y="4519065"/>
            <a:ext cx="385357" cy="327251"/>
          </a:xfrm>
          <a:prstGeom prst="rightArrow">
            <a:avLst/>
          </a:prstGeom>
          <a:ln>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Lucida Grande" pitchFamily="84" charset="0"/>
              <a:ea typeface="ヒラギノ角ゴ Pro W3" pitchFamily="84" charset="-128"/>
            </a:endParaRPr>
          </a:p>
        </p:txBody>
      </p:sp>
      <p:pic>
        <p:nvPicPr>
          <p:cNvPr id="14" name="Picture 13"/>
          <p:cNvPicPr>
            <a:picLocks noChangeAspect="1"/>
          </p:cNvPicPr>
          <p:nvPr/>
        </p:nvPicPr>
        <p:blipFill rotWithShape="1">
          <a:blip r:embed="rId3" cstate="print">
            <a:extLst>
              <a:ext uri="{28A0092B-C50C-407E-A947-70E740481C1C}">
                <a14:useLocalDpi xmlns:a14="http://schemas.microsoft.com/office/drawing/2010/main" val="0"/>
              </a:ext>
            </a:extLst>
          </a:blip>
          <a:srcRect l="26471" t="16516" r="28922" b="19562"/>
          <a:stretch/>
        </p:blipFill>
        <p:spPr>
          <a:xfrm>
            <a:off x="5029562" y="2348880"/>
            <a:ext cx="4078942" cy="4132986"/>
          </a:xfrm>
          <a:prstGeom prst="rect">
            <a:avLst/>
          </a:prstGeom>
        </p:spPr>
      </p:pic>
      <p:sp>
        <p:nvSpPr>
          <p:cNvPr id="16" name="Right Arrow 15"/>
          <p:cNvSpPr/>
          <p:nvPr/>
        </p:nvSpPr>
        <p:spPr bwMode="auto">
          <a:xfrm rot="5400000">
            <a:off x="5760018" y="4182857"/>
            <a:ext cx="385357" cy="327251"/>
          </a:xfrm>
          <a:prstGeom prst="rightArrow">
            <a:avLst/>
          </a:prstGeom>
          <a:ln>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Lucida Grande" pitchFamily="84" charset="0"/>
              <a:ea typeface="ヒラギノ角ゴ Pro W3" pitchFamily="84" charset="-128"/>
            </a:endParaRPr>
          </a:p>
        </p:txBody>
      </p:sp>
      <p:sp>
        <p:nvSpPr>
          <p:cNvPr id="17" name="Right Arrow 16"/>
          <p:cNvSpPr/>
          <p:nvPr/>
        </p:nvSpPr>
        <p:spPr bwMode="auto">
          <a:xfrm rot="5400000">
            <a:off x="8389036" y="3369554"/>
            <a:ext cx="385357" cy="327251"/>
          </a:xfrm>
          <a:prstGeom prst="rightArrow">
            <a:avLst/>
          </a:prstGeom>
          <a:ln>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Lucida Grande" pitchFamily="84" charset="0"/>
              <a:ea typeface="ヒラギノ角ゴ Pro W3" pitchFamily="84" charset="-128"/>
            </a:endParaRPr>
          </a:p>
        </p:txBody>
      </p:sp>
      <p:sp>
        <p:nvSpPr>
          <p:cNvPr id="18" name="Right Arrow 17"/>
          <p:cNvSpPr/>
          <p:nvPr/>
        </p:nvSpPr>
        <p:spPr bwMode="auto">
          <a:xfrm rot="12548507">
            <a:off x="8637006" y="4419598"/>
            <a:ext cx="385357" cy="327251"/>
          </a:xfrm>
          <a:prstGeom prst="rightArrow">
            <a:avLst/>
          </a:prstGeom>
          <a:ln>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Lucida Grande" pitchFamily="84" charset="0"/>
              <a:ea typeface="ヒラギノ角ゴ Pro W3" pitchFamily="84" charset="-128"/>
            </a:endParaRPr>
          </a:p>
        </p:txBody>
      </p:sp>
      <p:sp>
        <p:nvSpPr>
          <p:cNvPr id="20" name="Right Arrow 19"/>
          <p:cNvSpPr/>
          <p:nvPr/>
        </p:nvSpPr>
        <p:spPr bwMode="auto">
          <a:xfrm rot="5400000">
            <a:off x="6949467" y="4565139"/>
            <a:ext cx="385357" cy="327251"/>
          </a:xfrm>
          <a:prstGeom prst="rightArrow">
            <a:avLst/>
          </a:prstGeom>
          <a:ln>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Lucida Grande" pitchFamily="84" charset="0"/>
              <a:ea typeface="ヒラギノ角ゴ Pro W3" pitchFamily="84" charset="-128"/>
            </a:endParaRPr>
          </a:p>
        </p:txBody>
      </p:sp>
      <p:sp>
        <p:nvSpPr>
          <p:cNvPr id="21" name="Right Arrow 20"/>
          <p:cNvSpPr/>
          <p:nvPr/>
        </p:nvSpPr>
        <p:spPr bwMode="auto">
          <a:xfrm rot="5400000">
            <a:off x="6774551" y="2737032"/>
            <a:ext cx="385357" cy="327251"/>
          </a:xfrm>
          <a:prstGeom prst="rightArrow">
            <a:avLst/>
          </a:prstGeom>
          <a:ln>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Lucida Grande" pitchFamily="84" charset="0"/>
              <a:ea typeface="ヒラギノ角ゴ Pro W3" pitchFamily="84" charset="-128"/>
            </a:endParaRPr>
          </a:p>
        </p:txBody>
      </p:sp>
      <p:sp>
        <p:nvSpPr>
          <p:cNvPr id="22" name="Right Arrow 21"/>
          <p:cNvSpPr/>
          <p:nvPr/>
        </p:nvSpPr>
        <p:spPr bwMode="auto">
          <a:xfrm rot="12548507">
            <a:off x="7977441" y="5044186"/>
            <a:ext cx="385357" cy="327251"/>
          </a:xfrm>
          <a:prstGeom prst="rightArrow">
            <a:avLst/>
          </a:prstGeom>
          <a:ln>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Lucida Grande" pitchFamily="84" charset="0"/>
              <a:ea typeface="ヒラギノ角ゴ Pro W3" pitchFamily="84" charset="-128"/>
            </a:endParaRPr>
          </a:p>
        </p:txBody>
      </p:sp>
      <p:sp>
        <p:nvSpPr>
          <p:cNvPr id="24" name="Footer Placeholder 23"/>
          <p:cNvSpPr>
            <a:spLocks noGrp="1"/>
          </p:cNvSpPr>
          <p:nvPr>
            <p:ph type="ftr" sz="quarter" idx="11"/>
          </p:nvPr>
        </p:nvSpPr>
        <p:spPr/>
        <p:txBody>
          <a:bodyPr/>
          <a:lstStyle/>
          <a:p>
            <a:r>
              <a:rPr lang="en-GB" smtClean="0"/>
              <a:t>Dressed Cavity Engineering Design DQW &amp; RFD</a:t>
            </a:r>
            <a:endParaRPr lang="en-GB"/>
          </a:p>
        </p:txBody>
      </p:sp>
      <p:sp>
        <p:nvSpPr>
          <p:cNvPr id="25" name="Slide Number Placeholder 24"/>
          <p:cNvSpPr>
            <a:spLocks noGrp="1"/>
          </p:cNvSpPr>
          <p:nvPr>
            <p:ph type="sldNum" sz="quarter" idx="12"/>
          </p:nvPr>
        </p:nvSpPr>
        <p:spPr/>
        <p:txBody>
          <a:bodyPr/>
          <a:lstStyle/>
          <a:p>
            <a:fld id="{1FA2211F-BE2A-455E-95A5-7C001F407DF1}" type="slidenum">
              <a:rPr lang="en-GB" smtClean="0"/>
              <a:t>34</a:t>
            </a:fld>
            <a:endParaRPr lang="en-GB"/>
          </a:p>
        </p:txBody>
      </p:sp>
    </p:spTree>
    <p:extLst>
      <p:ext uri="{BB962C8B-B14F-4D97-AF65-F5344CB8AC3E}">
        <p14:creationId xmlns:p14="http://schemas.microsoft.com/office/powerpoint/2010/main" val="353903340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DQW Assembly Procedure</a:t>
            </a:r>
          </a:p>
        </p:txBody>
      </p:sp>
      <p:pic>
        <p:nvPicPr>
          <p:cNvPr id="16" name="Picture 15"/>
          <p:cNvPicPr>
            <a:picLocks noChangeAspect="1"/>
          </p:cNvPicPr>
          <p:nvPr/>
        </p:nvPicPr>
        <p:blipFill rotWithShape="1">
          <a:blip r:embed="rId2" cstate="print">
            <a:extLst>
              <a:ext uri="{28A0092B-C50C-407E-A947-70E740481C1C}">
                <a14:useLocalDpi xmlns:a14="http://schemas.microsoft.com/office/drawing/2010/main" val="0"/>
              </a:ext>
            </a:extLst>
          </a:blip>
          <a:srcRect l="17037" t="22895" r="20784" b="11940"/>
          <a:stretch/>
        </p:blipFill>
        <p:spPr>
          <a:xfrm>
            <a:off x="0" y="1254731"/>
            <a:ext cx="5168967" cy="3830453"/>
          </a:xfrm>
          <a:prstGeom prst="rect">
            <a:avLst/>
          </a:prstGeom>
        </p:spPr>
      </p:pic>
      <p:pic>
        <p:nvPicPr>
          <p:cNvPr id="18" name="Picture 17"/>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23726" t="18595" r="30392" b="16932"/>
          <a:stretch/>
        </p:blipFill>
        <p:spPr>
          <a:xfrm>
            <a:off x="4689371" y="2293965"/>
            <a:ext cx="4331151" cy="4303387"/>
          </a:xfrm>
          <a:prstGeom prst="rect">
            <a:avLst/>
          </a:prstGeom>
        </p:spPr>
      </p:pic>
      <p:sp>
        <p:nvSpPr>
          <p:cNvPr id="5" name="TextBox 4"/>
          <p:cNvSpPr txBox="1"/>
          <p:nvPr/>
        </p:nvSpPr>
        <p:spPr>
          <a:xfrm>
            <a:off x="3707904" y="1068424"/>
            <a:ext cx="5292080" cy="683264"/>
          </a:xfrm>
          <a:prstGeom prst="rect">
            <a:avLst/>
          </a:prstGeom>
          <a:noFill/>
        </p:spPr>
        <p:txBody>
          <a:bodyPr wrap="square" rtlCol="0">
            <a:spAutoFit/>
          </a:bodyPr>
          <a:lstStyle/>
          <a:p>
            <a:pPr defTabSz="457200">
              <a:lnSpc>
                <a:spcPct val="120000"/>
              </a:lnSpc>
              <a:spcBef>
                <a:spcPts val="600"/>
              </a:spcBef>
              <a:buClr>
                <a:srgbClr val="0089B5"/>
              </a:buClr>
            </a:pPr>
            <a:r>
              <a:rPr lang="en-GB" sz="1600" dirty="0">
                <a:solidFill>
                  <a:schemeClr val="tx1">
                    <a:lumMod val="75000"/>
                    <a:lumOff val="25000"/>
                  </a:schemeClr>
                </a:solidFill>
                <a:effectLst>
                  <a:outerShdw blurRad="63500" dist="63500" dir="2700000" algn="tl" rotWithShape="0">
                    <a:schemeClr val="bg1">
                      <a:lumMod val="75000"/>
                      <a:alpha val="50000"/>
                    </a:schemeClr>
                  </a:outerShdw>
                </a:effectLst>
              </a:rPr>
              <a:t>Final 2 top panels are brought into </a:t>
            </a:r>
            <a:r>
              <a:rPr lang="en-GB" sz="1600" dirty="0" smtClean="0">
                <a:solidFill>
                  <a:schemeClr val="tx1">
                    <a:lumMod val="75000"/>
                    <a:lumOff val="25000"/>
                  </a:schemeClr>
                </a:solidFill>
                <a:effectLst>
                  <a:outerShdw blurRad="63500" dist="63500" dir="2700000" algn="tl" rotWithShape="0">
                    <a:schemeClr val="bg1">
                      <a:lumMod val="75000"/>
                      <a:alpha val="50000"/>
                    </a:schemeClr>
                  </a:outerShdw>
                </a:effectLst>
              </a:rPr>
              <a:t>place and </a:t>
            </a:r>
            <a:r>
              <a:rPr lang="en-GB" sz="1600" dirty="0">
                <a:solidFill>
                  <a:schemeClr val="tx1">
                    <a:lumMod val="75000"/>
                    <a:lumOff val="25000"/>
                  </a:schemeClr>
                </a:solidFill>
                <a:effectLst>
                  <a:outerShdw blurRad="63500" dist="63500" dir="2700000" algn="tl" rotWithShape="0">
                    <a:schemeClr val="bg1">
                      <a:lumMod val="75000"/>
                      <a:alpha val="50000"/>
                    </a:schemeClr>
                  </a:outerShdw>
                </a:effectLst>
              </a:rPr>
              <a:t>remaining cover strips and brackets are fastened</a:t>
            </a:r>
            <a:endParaRPr lang="en-GB" sz="1600" dirty="0">
              <a:solidFill>
                <a:schemeClr val="tx1">
                  <a:lumMod val="75000"/>
                  <a:lumOff val="25000"/>
                </a:schemeClr>
              </a:solidFill>
              <a:effectLst>
                <a:outerShdw blurRad="63500" dist="63500" dir="2700000" algn="tl" rotWithShape="0">
                  <a:schemeClr val="bg1">
                    <a:lumMod val="75000"/>
                    <a:alpha val="50000"/>
                  </a:schemeClr>
                </a:outerShdw>
              </a:effectLst>
            </a:endParaRPr>
          </a:p>
        </p:txBody>
      </p:sp>
      <p:sp>
        <p:nvSpPr>
          <p:cNvPr id="6" name="Right Arrow 5"/>
          <p:cNvSpPr/>
          <p:nvPr/>
        </p:nvSpPr>
        <p:spPr bwMode="auto">
          <a:xfrm rot="1436300">
            <a:off x="583305" y="2358071"/>
            <a:ext cx="385357" cy="327251"/>
          </a:xfrm>
          <a:prstGeom prst="rightArrow">
            <a:avLst/>
          </a:prstGeom>
          <a:ln>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Lucida Grande" pitchFamily="84" charset="0"/>
              <a:ea typeface="ヒラギノ角ゴ Pro W3" pitchFamily="84" charset="-128"/>
            </a:endParaRPr>
          </a:p>
        </p:txBody>
      </p:sp>
      <p:sp>
        <p:nvSpPr>
          <p:cNvPr id="7" name="Right Arrow 6"/>
          <p:cNvSpPr/>
          <p:nvPr/>
        </p:nvSpPr>
        <p:spPr bwMode="auto">
          <a:xfrm rot="1339546">
            <a:off x="1674246" y="1326576"/>
            <a:ext cx="385357" cy="327251"/>
          </a:xfrm>
          <a:prstGeom prst="rightArrow">
            <a:avLst/>
          </a:prstGeom>
          <a:ln>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Lucida Grande" pitchFamily="84" charset="0"/>
              <a:ea typeface="ヒラギノ角ゴ Pro W3" pitchFamily="84" charset="-128"/>
            </a:endParaRPr>
          </a:p>
        </p:txBody>
      </p:sp>
      <p:sp>
        <p:nvSpPr>
          <p:cNvPr id="8" name="Right Arrow 7"/>
          <p:cNvSpPr/>
          <p:nvPr/>
        </p:nvSpPr>
        <p:spPr bwMode="auto">
          <a:xfrm rot="12377378">
            <a:off x="3179552" y="3147182"/>
            <a:ext cx="385357" cy="327251"/>
          </a:xfrm>
          <a:prstGeom prst="rightArrow">
            <a:avLst/>
          </a:prstGeom>
          <a:ln>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Lucida Grande" pitchFamily="84" charset="0"/>
              <a:ea typeface="ヒラギノ角ゴ Pro W3" pitchFamily="84" charset="-128"/>
            </a:endParaRPr>
          </a:p>
        </p:txBody>
      </p:sp>
      <p:sp>
        <p:nvSpPr>
          <p:cNvPr id="9" name="Right Arrow 8"/>
          <p:cNvSpPr/>
          <p:nvPr/>
        </p:nvSpPr>
        <p:spPr bwMode="auto">
          <a:xfrm rot="12377378">
            <a:off x="4194416" y="1985248"/>
            <a:ext cx="385357" cy="327251"/>
          </a:xfrm>
          <a:prstGeom prst="rightArrow">
            <a:avLst/>
          </a:prstGeom>
          <a:ln>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Lucida Grande" pitchFamily="84" charset="0"/>
              <a:ea typeface="ヒラギノ角ゴ Pro W3" pitchFamily="84" charset="-128"/>
            </a:endParaRPr>
          </a:p>
        </p:txBody>
      </p:sp>
      <p:sp>
        <p:nvSpPr>
          <p:cNvPr id="3" name="Footer Placeholder 2"/>
          <p:cNvSpPr>
            <a:spLocks noGrp="1"/>
          </p:cNvSpPr>
          <p:nvPr>
            <p:ph type="ftr" sz="quarter" idx="11"/>
          </p:nvPr>
        </p:nvSpPr>
        <p:spPr/>
        <p:txBody>
          <a:bodyPr/>
          <a:lstStyle/>
          <a:p>
            <a:r>
              <a:rPr lang="en-GB" smtClean="0"/>
              <a:t>Dressed Cavity Engineering Design DQW &amp; RFD</a:t>
            </a:r>
            <a:endParaRPr lang="en-GB"/>
          </a:p>
        </p:txBody>
      </p:sp>
      <p:sp>
        <p:nvSpPr>
          <p:cNvPr id="4" name="Slide Number Placeholder 3"/>
          <p:cNvSpPr>
            <a:spLocks noGrp="1"/>
          </p:cNvSpPr>
          <p:nvPr>
            <p:ph type="sldNum" sz="quarter" idx="12"/>
          </p:nvPr>
        </p:nvSpPr>
        <p:spPr/>
        <p:txBody>
          <a:bodyPr/>
          <a:lstStyle/>
          <a:p>
            <a:fld id="{1FA2211F-BE2A-455E-95A5-7C001F407DF1}" type="slidenum">
              <a:rPr lang="en-GB" smtClean="0"/>
              <a:t>35</a:t>
            </a:fld>
            <a:endParaRPr lang="en-GB"/>
          </a:p>
        </p:txBody>
      </p:sp>
    </p:spTree>
    <p:extLst>
      <p:ext uri="{BB962C8B-B14F-4D97-AF65-F5344CB8AC3E}">
        <p14:creationId xmlns:p14="http://schemas.microsoft.com/office/powerpoint/2010/main" val="76078316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DQW Assembly Procedure</a:t>
            </a:r>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21765" t="15684" r="32353" b="19982"/>
          <a:stretch/>
        </p:blipFill>
        <p:spPr>
          <a:xfrm>
            <a:off x="0" y="1196752"/>
            <a:ext cx="3312368" cy="3284058"/>
          </a:xfrm>
          <a:prstGeom prst="rect">
            <a:avLst/>
          </a:prstGeom>
        </p:spPr>
      </p:pic>
      <p:sp>
        <p:nvSpPr>
          <p:cNvPr id="5" name="TextBox 4"/>
          <p:cNvSpPr txBox="1"/>
          <p:nvPr/>
        </p:nvSpPr>
        <p:spPr>
          <a:xfrm>
            <a:off x="3721520" y="1196752"/>
            <a:ext cx="5242968" cy="683264"/>
          </a:xfrm>
          <a:prstGeom prst="rect">
            <a:avLst/>
          </a:prstGeom>
          <a:noFill/>
        </p:spPr>
        <p:txBody>
          <a:bodyPr wrap="square" rtlCol="0">
            <a:spAutoFit/>
          </a:bodyPr>
          <a:lstStyle/>
          <a:p>
            <a:pPr defTabSz="457200">
              <a:lnSpc>
                <a:spcPct val="120000"/>
              </a:lnSpc>
              <a:spcBef>
                <a:spcPts val="600"/>
              </a:spcBef>
              <a:buClr>
                <a:srgbClr val="0089B5"/>
              </a:buClr>
            </a:pPr>
            <a:r>
              <a:rPr lang="en-GB" sz="1600" dirty="0">
                <a:solidFill>
                  <a:schemeClr val="tx1">
                    <a:lumMod val="75000"/>
                    <a:lumOff val="25000"/>
                  </a:schemeClr>
                </a:solidFill>
                <a:effectLst>
                  <a:outerShdw blurRad="63500" dist="63500" dir="2700000" algn="tl" rotWithShape="0">
                    <a:schemeClr val="bg1">
                      <a:lumMod val="75000"/>
                      <a:alpha val="50000"/>
                    </a:schemeClr>
                  </a:outerShdw>
                </a:effectLst>
              </a:rPr>
              <a:t>Side and top Vessel walls are assembled with remaining Flexi-Mounts before </a:t>
            </a:r>
            <a:r>
              <a:rPr lang="en-GB" sz="1600" dirty="0" smtClean="0">
                <a:solidFill>
                  <a:schemeClr val="tx1">
                    <a:lumMod val="75000"/>
                    <a:lumOff val="25000"/>
                  </a:schemeClr>
                </a:solidFill>
                <a:effectLst>
                  <a:outerShdw blurRad="63500" dist="63500" dir="2700000" algn="tl" rotWithShape="0">
                    <a:schemeClr val="bg1">
                      <a:lumMod val="75000"/>
                      <a:alpha val="50000"/>
                    </a:schemeClr>
                  </a:outerShdw>
                </a:effectLst>
              </a:rPr>
              <a:t>Helium </a:t>
            </a:r>
            <a:r>
              <a:rPr lang="en-GB" sz="1600" dirty="0">
                <a:solidFill>
                  <a:schemeClr val="tx1">
                    <a:lumMod val="75000"/>
                    <a:lumOff val="25000"/>
                  </a:schemeClr>
                </a:solidFill>
                <a:effectLst>
                  <a:outerShdw blurRad="63500" dist="63500" dir="2700000" algn="tl" rotWithShape="0">
                    <a:schemeClr val="bg1">
                      <a:lumMod val="75000"/>
                      <a:alpha val="50000"/>
                    </a:schemeClr>
                  </a:outerShdw>
                </a:effectLst>
              </a:rPr>
              <a:t>Vessel is closed</a:t>
            </a:r>
            <a:endParaRPr lang="en-GB" sz="1600" dirty="0">
              <a:solidFill>
                <a:schemeClr val="tx1">
                  <a:lumMod val="75000"/>
                  <a:lumOff val="25000"/>
                </a:schemeClr>
              </a:solidFill>
              <a:effectLst>
                <a:outerShdw blurRad="63500" dist="63500" dir="2700000" algn="tl" rotWithShape="0">
                  <a:schemeClr val="bg1">
                    <a:lumMod val="75000"/>
                    <a:alpha val="50000"/>
                  </a:schemeClr>
                </a:outerShdw>
              </a:effectLst>
            </a:endParaRPr>
          </a:p>
        </p:txBody>
      </p:sp>
      <p:grpSp>
        <p:nvGrpSpPr>
          <p:cNvPr id="11" name="Group 10"/>
          <p:cNvGrpSpPr/>
          <p:nvPr/>
        </p:nvGrpSpPr>
        <p:grpSpPr>
          <a:xfrm>
            <a:off x="3361475" y="2420888"/>
            <a:ext cx="5782525" cy="4012181"/>
            <a:chOff x="3361475" y="2846273"/>
            <a:chExt cx="5782525" cy="4012181"/>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15098" t="14991" r="21177" b="22478"/>
            <a:stretch/>
          </p:blipFill>
          <p:spPr>
            <a:xfrm>
              <a:off x="3361475" y="2846273"/>
              <a:ext cx="5782525" cy="4012181"/>
            </a:xfrm>
            <a:prstGeom prst="rect">
              <a:avLst/>
            </a:prstGeom>
          </p:spPr>
        </p:pic>
        <p:sp>
          <p:nvSpPr>
            <p:cNvPr id="6" name="Right Arrow 5"/>
            <p:cNvSpPr/>
            <p:nvPr/>
          </p:nvSpPr>
          <p:spPr bwMode="auto">
            <a:xfrm rot="1436300">
              <a:off x="3685713" y="5221297"/>
              <a:ext cx="385357" cy="327251"/>
            </a:xfrm>
            <a:prstGeom prst="rightArrow">
              <a:avLst/>
            </a:prstGeom>
            <a:ln>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Lucida Grande" pitchFamily="84" charset="0"/>
                <a:ea typeface="ヒラギノ角ゴ Pro W3" pitchFamily="84" charset="-128"/>
              </a:endParaRPr>
            </a:p>
          </p:txBody>
        </p:sp>
        <p:sp>
          <p:nvSpPr>
            <p:cNvPr id="7" name="Right Arrow 6"/>
            <p:cNvSpPr/>
            <p:nvPr/>
          </p:nvSpPr>
          <p:spPr bwMode="auto">
            <a:xfrm rot="1339546">
              <a:off x="4763729" y="3129889"/>
              <a:ext cx="385357" cy="327251"/>
            </a:xfrm>
            <a:prstGeom prst="rightArrow">
              <a:avLst/>
            </a:prstGeom>
            <a:ln>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Lucida Grande" pitchFamily="84" charset="0"/>
                <a:ea typeface="ヒラギノ角ゴ Pro W3" pitchFamily="84" charset="-128"/>
              </a:endParaRPr>
            </a:p>
          </p:txBody>
        </p:sp>
        <p:sp>
          <p:nvSpPr>
            <p:cNvPr id="8" name="Right Arrow 7"/>
            <p:cNvSpPr/>
            <p:nvPr/>
          </p:nvSpPr>
          <p:spPr bwMode="auto">
            <a:xfrm rot="12377378">
              <a:off x="7216829" y="6372906"/>
              <a:ext cx="385357" cy="327251"/>
            </a:xfrm>
            <a:prstGeom prst="rightArrow">
              <a:avLst/>
            </a:prstGeom>
            <a:ln>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Lucida Grande" pitchFamily="84" charset="0"/>
                <a:ea typeface="ヒラギノ角ゴ Pro W3" pitchFamily="84" charset="-128"/>
              </a:endParaRPr>
            </a:p>
          </p:txBody>
        </p:sp>
        <p:sp>
          <p:nvSpPr>
            <p:cNvPr id="9" name="Right Arrow 8"/>
            <p:cNvSpPr/>
            <p:nvPr/>
          </p:nvSpPr>
          <p:spPr bwMode="auto">
            <a:xfrm rot="12377378">
              <a:off x="8296950" y="3991581"/>
              <a:ext cx="385357" cy="327251"/>
            </a:xfrm>
            <a:prstGeom prst="rightArrow">
              <a:avLst/>
            </a:prstGeom>
            <a:ln>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Lucida Grande" pitchFamily="84" charset="0"/>
                <a:ea typeface="ヒラギノ角ゴ Pro W3" pitchFamily="84" charset="-128"/>
              </a:endParaRPr>
            </a:p>
          </p:txBody>
        </p:sp>
      </p:grpSp>
      <p:sp>
        <p:nvSpPr>
          <p:cNvPr id="12" name="Footer Placeholder 11"/>
          <p:cNvSpPr>
            <a:spLocks noGrp="1"/>
          </p:cNvSpPr>
          <p:nvPr>
            <p:ph type="ftr" sz="quarter" idx="11"/>
          </p:nvPr>
        </p:nvSpPr>
        <p:spPr/>
        <p:txBody>
          <a:bodyPr/>
          <a:lstStyle/>
          <a:p>
            <a:r>
              <a:rPr lang="en-GB" smtClean="0"/>
              <a:t>Dressed Cavity Engineering Design DQW &amp; RFD</a:t>
            </a:r>
            <a:endParaRPr lang="en-GB"/>
          </a:p>
        </p:txBody>
      </p:sp>
      <p:sp>
        <p:nvSpPr>
          <p:cNvPr id="13" name="Slide Number Placeholder 12"/>
          <p:cNvSpPr>
            <a:spLocks noGrp="1"/>
          </p:cNvSpPr>
          <p:nvPr>
            <p:ph type="sldNum" sz="quarter" idx="12"/>
          </p:nvPr>
        </p:nvSpPr>
        <p:spPr/>
        <p:txBody>
          <a:bodyPr/>
          <a:lstStyle/>
          <a:p>
            <a:fld id="{1FA2211F-BE2A-455E-95A5-7C001F407DF1}" type="slidenum">
              <a:rPr lang="en-GB" smtClean="0"/>
              <a:t>36</a:t>
            </a:fld>
            <a:endParaRPr lang="en-GB"/>
          </a:p>
        </p:txBody>
      </p:sp>
    </p:spTree>
    <p:extLst>
      <p:ext uri="{BB962C8B-B14F-4D97-AF65-F5344CB8AC3E}">
        <p14:creationId xmlns:p14="http://schemas.microsoft.com/office/powerpoint/2010/main" val="9099777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35496" y="1597663"/>
            <a:ext cx="5212191" cy="4351617"/>
          </a:xfrm>
          <a:prstGeom prst="rect">
            <a:avLst/>
          </a:prstGeom>
        </p:spPr>
      </p:pic>
      <p:sp>
        <p:nvSpPr>
          <p:cNvPr id="2" name="Footer Placeholder 1"/>
          <p:cNvSpPr>
            <a:spLocks noGrp="1"/>
          </p:cNvSpPr>
          <p:nvPr>
            <p:ph type="ftr" sz="quarter" idx="11"/>
          </p:nvPr>
        </p:nvSpPr>
        <p:spPr/>
        <p:txBody>
          <a:bodyPr/>
          <a:lstStyle/>
          <a:p>
            <a:r>
              <a:rPr lang="en-GB" smtClean="0"/>
              <a:t>Dressed Cavity Engineering Design DQW &amp; RFD</a:t>
            </a:r>
            <a:endParaRPr lang="en-GB"/>
          </a:p>
        </p:txBody>
      </p:sp>
      <p:sp>
        <p:nvSpPr>
          <p:cNvPr id="3" name="Slide Number Placeholder 2"/>
          <p:cNvSpPr>
            <a:spLocks noGrp="1"/>
          </p:cNvSpPr>
          <p:nvPr>
            <p:ph type="sldNum" sz="quarter" idx="12"/>
          </p:nvPr>
        </p:nvSpPr>
        <p:spPr/>
        <p:txBody>
          <a:bodyPr/>
          <a:lstStyle/>
          <a:p>
            <a:fld id="{1FA2211F-BE2A-455E-95A5-7C001F407DF1}" type="slidenum">
              <a:rPr lang="en-GB" smtClean="0"/>
              <a:t>37</a:t>
            </a:fld>
            <a:endParaRPr lang="en-GB"/>
          </a:p>
        </p:txBody>
      </p:sp>
      <p:sp>
        <p:nvSpPr>
          <p:cNvPr id="4" name="Title 3"/>
          <p:cNvSpPr>
            <a:spLocks noGrp="1"/>
          </p:cNvSpPr>
          <p:nvPr>
            <p:ph type="title"/>
          </p:nvPr>
        </p:nvSpPr>
        <p:spPr/>
        <p:txBody>
          <a:bodyPr/>
          <a:lstStyle/>
          <a:p>
            <a:r>
              <a:rPr lang="en-GB" dirty="0"/>
              <a:t>DQW Assembly Procedure</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32040" y="3933056"/>
            <a:ext cx="4126430" cy="2351297"/>
          </a:xfrm>
          <a:prstGeom prst="rect">
            <a:avLst/>
          </a:prstGeom>
          <a:ln w="38100">
            <a:solidFill>
              <a:schemeClr val="accent2"/>
            </a:solidFill>
          </a:ln>
        </p:spPr>
      </p:pic>
      <p:sp>
        <p:nvSpPr>
          <p:cNvPr id="9" name="TextBox 8"/>
          <p:cNvSpPr txBox="1"/>
          <p:nvPr/>
        </p:nvSpPr>
        <p:spPr>
          <a:xfrm>
            <a:off x="4758409" y="1124744"/>
            <a:ext cx="4134071" cy="760208"/>
          </a:xfrm>
          <a:prstGeom prst="rect">
            <a:avLst/>
          </a:prstGeom>
          <a:noFill/>
        </p:spPr>
        <p:txBody>
          <a:bodyPr wrap="square" rtlCol="0">
            <a:spAutoFit/>
          </a:bodyPr>
          <a:lstStyle/>
          <a:p>
            <a:pPr defTabSz="457200">
              <a:lnSpc>
                <a:spcPct val="120000"/>
              </a:lnSpc>
              <a:spcBef>
                <a:spcPts val="600"/>
              </a:spcBef>
              <a:buClr>
                <a:srgbClr val="0089B5"/>
              </a:buClr>
            </a:pPr>
            <a:r>
              <a:rPr lang="en-GB" sz="1600" dirty="0">
                <a:solidFill>
                  <a:schemeClr val="tx1">
                    <a:lumMod val="75000"/>
                    <a:lumOff val="25000"/>
                  </a:schemeClr>
                </a:solidFill>
                <a:effectLst>
                  <a:outerShdw blurRad="63500" dist="63500" dir="2700000" algn="tl" rotWithShape="0">
                    <a:schemeClr val="bg1">
                      <a:lumMod val="75000"/>
                      <a:alpha val="50000"/>
                    </a:schemeClr>
                  </a:outerShdw>
                </a:effectLst>
              </a:rPr>
              <a:t>Thin caps are </a:t>
            </a:r>
            <a:r>
              <a:rPr lang="en-GB" sz="1600" dirty="0" smtClean="0">
                <a:solidFill>
                  <a:schemeClr val="tx1">
                    <a:lumMod val="75000"/>
                    <a:lumOff val="25000"/>
                  </a:schemeClr>
                </a:solidFill>
                <a:effectLst>
                  <a:outerShdw blurRad="63500" dist="63500" dir="2700000" algn="tl" rotWithShape="0">
                    <a:schemeClr val="bg1">
                      <a:lumMod val="75000"/>
                      <a:alpha val="50000"/>
                    </a:schemeClr>
                  </a:outerShdw>
                </a:effectLst>
              </a:rPr>
              <a:t>TIG welded </a:t>
            </a:r>
            <a:r>
              <a:rPr lang="en-GB" sz="1600" dirty="0">
                <a:solidFill>
                  <a:schemeClr val="tx1">
                    <a:lumMod val="75000"/>
                    <a:lumOff val="25000"/>
                  </a:schemeClr>
                </a:solidFill>
                <a:effectLst>
                  <a:outerShdw blurRad="63500" dist="63500" dir="2700000" algn="tl" rotWithShape="0">
                    <a:schemeClr val="bg1">
                      <a:lumMod val="75000"/>
                      <a:alpha val="50000"/>
                    </a:schemeClr>
                  </a:outerShdw>
                </a:effectLst>
              </a:rPr>
              <a:t>over the fastener </a:t>
            </a:r>
            <a:r>
              <a:rPr lang="en-GB" sz="1600" dirty="0" smtClean="0">
                <a:solidFill>
                  <a:schemeClr val="tx1">
                    <a:lumMod val="75000"/>
                    <a:lumOff val="25000"/>
                  </a:schemeClr>
                </a:solidFill>
                <a:effectLst>
                  <a:outerShdw blurRad="63500" dist="63500" dir="2700000" algn="tl" rotWithShape="0">
                    <a:schemeClr val="bg1">
                      <a:lumMod val="75000"/>
                      <a:alpha val="50000"/>
                    </a:schemeClr>
                  </a:outerShdw>
                </a:effectLst>
              </a:rPr>
              <a:t>slots </a:t>
            </a:r>
            <a:endParaRPr lang="en-GB" sz="1600" dirty="0">
              <a:solidFill>
                <a:schemeClr val="tx1">
                  <a:lumMod val="75000"/>
                  <a:lumOff val="25000"/>
                </a:schemeClr>
              </a:solidFill>
              <a:effectLst>
                <a:outerShdw blurRad="63500" dist="63500" dir="2700000" algn="tl" rotWithShape="0">
                  <a:schemeClr val="bg1">
                    <a:lumMod val="75000"/>
                    <a:alpha val="50000"/>
                  </a:schemeClr>
                </a:outerShdw>
              </a:effectLst>
            </a:endParaRPr>
          </a:p>
          <a:p>
            <a:pPr defTabSz="457200">
              <a:lnSpc>
                <a:spcPct val="120000"/>
              </a:lnSpc>
              <a:spcBef>
                <a:spcPts val="600"/>
              </a:spcBef>
              <a:buClr>
                <a:srgbClr val="0089B5"/>
              </a:buClr>
            </a:pPr>
            <a:r>
              <a:rPr lang="en-GB" sz="1600" dirty="0">
                <a:solidFill>
                  <a:schemeClr val="tx1">
                    <a:lumMod val="75000"/>
                    <a:lumOff val="25000"/>
                  </a:schemeClr>
                </a:solidFill>
                <a:effectLst>
                  <a:outerShdw blurRad="63500" dist="63500" dir="2700000" algn="tl" rotWithShape="0">
                    <a:schemeClr val="bg1">
                      <a:lumMod val="75000"/>
                      <a:alpha val="50000"/>
                    </a:schemeClr>
                  </a:outerShdw>
                </a:effectLst>
              </a:rPr>
              <a:t>Vessel is </a:t>
            </a:r>
            <a:r>
              <a:rPr lang="en-GB" sz="1600" dirty="0" smtClean="0">
                <a:solidFill>
                  <a:schemeClr val="tx1">
                    <a:lumMod val="75000"/>
                    <a:lumOff val="25000"/>
                  </a:schemeClr>
                </a:solidFill>
                <a:effectLst>
                  <a:outerShdw blurRad="63500" dist="63500" dir="2700000" algn="tl" rotWithShape="0">
                    <a:schemeClr val="bg1">
                      <a:lumMod val="75000"/>
                      <a:alpha val="50000"/>
                    </a:schemeClr>
                  </a:outerShdw>
                </a:effectLst>
              </a:rPr>
              <a:t>sealed</a:t>
            </a:r>
            <a:endParaRPr lang="en-GB" sz="1600" dirty="0">
              <a:solidFill>
                <a:schemeClr val="tx1">
                  <a:lumMod val="75000"/>
                  <a:lumOff val="25000"/>
                </a:schemeClr>
              </a:solidFill>
              <a:effectLst>
                <a:outerShdw blurRad="63500" dist="63500" dir="2700000" algn="tl" rotWithShape="0">
                  <a:schemeClr val="bg1">
                    <a:lumMod val="75000"/>
                    <a:alpha val="50000"/>
                  </a:schemeClr>
                </a:outerShdw>
              </a:effectLst>
            </a:endParaRPr>
          </a:p>
        </p:txBody>
      </p:sp>
    </p:spTree>
    <p:extLst>
      <p:ext uri="{BB962C8B-B14F-4D97-AF65-F5344CB8AC3E}">
        <p14:creationId xmlns:p14="http://schemas.microsoft.com/office/powerpoint/2010/main" val="363561532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29167" t="14140" r="22618" b="12792"/>
          <a:stretch/>
        </p:blipFill>
        <p:spPr>
          <a:xfrm>
            <a:off x="179512" y="1412776"/>
            <a:ext cx="3910829" cy="4190864"/>
          </a:xfrm>
          <a:prstGeom prst="rect">
            <a:avLst/>
          </a:prstGeom>
        </p:spPr>
      </p:pic>
      <p:sp>
        <p:nvSpPr>
          <p:cNvPr id="2" name="Title 1"/>
          <p:cNvSpPr>
            <a:spLocks noGrp="1"/>
          </p:cNvSpPr>
          <p:nvPr>
            <p:ph type="title"/>
          </p:nvPr>
        </p:nvSpPr>
        <p:spPr/>
        <p:txBody>
          <a:bodyPr/>
          <a:lstStyle/>
          <a:p>
            <a:r>
              <a:rPr lang="en-GB" dirty="0"/>
              <a:t>RFD Assembly Procedure</a:t>
            </a:r>
          </a:p>
        </p:txBody>
      </p:sp>
      <p:pic>
        <p:nvPicPr>
          <p:cNvPr id="12" name="Content Placeholder 11"/>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26649" t="18466" r="32654" b="21148"/>
          <a:stretch/>
        </p:blipFill>
        <p:spPr>
          <a:xfrm>
            <a:off x="4788024" y="2329953"/>
            <a:ext cx="3960440" cy="4155217"/>
          </a:xfrm>
        </p:spPr>
      </p:pic>
      <p:sp>
        <p:nvSpPr>
          <p:cNvPr id="5" name="TextBox 4"/>
          <p:cNvSpPr txBox="1"/>
          <p:nvPr/>
        </p:nvSpPr>
        <p:spPr>
          <a:xfrm>
            <a:off x="3203848" y="1196752"/>
            <a:ext cx="5832648" cy="387798"/>
          </a:xfrm>
          <a:prstGeom prst="rect">
            <a:avLst/>
          </a:prstGeom>
          <a:noFill/>
        </p:spPr>
        <p:txBody>
          <a:bodyPr wrap="square" rtlCol="0">
            <a:spAutoFit/>
          </a:bodyPr>
          <a:lstStyle/>
          <a:p>
            <a:pPr defTabSz="457200">
              <a:lnSpc>
                <a:spcPct val="120000"/>
              </a:lnSpc>
              <a:spcBef>
                <a:spcPts val="600"/>
              </a:spcBef>
              <a:buClr>
                <a:srgbClr val="0089B5"/>
              </a:buClr>
            </a:pPr>
            <a:r>
              <a:rPr lang="en-GB" sz="1600" dirty="0">
                <a:solidFill>
                  <a:schemeClr val="tx1">
                    <a:lumMod val="75000"/>
                    <a:lumOff val="25000"/>
                  </a:schemeClr>
                </a:solidFill>
                <a:effectLst>
                  <a:outerShdw blurRad="63500" dist="63500" dir="2700000" algn="tl" rotWithShape="0">
                    <a:schemeClr val="bg1">
                      <a:lumMod val="75000"/>
                      <a:alpha val="50000"/>
                    </a:schemeClr>
                  </a:outerShdw>
                </a:effectLst>
              </a:rPr>
              <a:t>Split ring  reinforcements are fastened to the cavity transition pieces</a:t>
            </a:r>
            <a:endParaRPr lang="en-GB" sz="1600" dirty="0">
              <a:solidFill>
                <a:schemeClr val="tx1">
                  <a:lumMod val="75000"/>
                  <a:lumOff val="25000"/>
                </a:schemeClr>
              </a:solidFill>
              <a:effectLst>
                <a:outerShdw blurRad="63500" dist="63500" dir="2700000" algn="tl" rotWithShape="0">
                  <a:schemeClr val="bg1">
                    <a:lumMod val="75000"/>
                    <a:alpha val="50000"/>
                  </a:schemeClr>
                </a:outerShdw>
              </a:effectLst>
            </a:endParaRPr>
          </a:p>
        </p:txBody>
      </p:sp>
      <p:sp>
        <p:nvSpPr>
          <p:cNvPr id="7" name="Right Arrow 6"/>
          <p:cNvSpPr/>
          <p:nvPr/>
        </p:nvSpPr>
        <p:spPr bwMode="auto">
          <a:xfrm rot="1127209">
            <a:off x="4542422" y="5403181"/>
            <a:ext cx="385357" cy="327251"/>
          </a:xfrm>
          <a:prstGeom prst="rightArrow">
            <a:avLst/>
          </a:prstGeom>
          <a:ln>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Lucida Grande" pitchFamily="84" charset="0"/>
              <a:ea typeface="ヒラギノ角ゴ Pro W3" pitchFamily="84" charset="-128"/>
            </a:endParaRPr>
          </a:p>
        </p:txBody>
      </p:sp>
      <p:sp>
        <p:nvSpPr>
          <p:cNvPr id="8" name="Right Arrow 7"/>
          <p:cNvSpPr/>
          <p:nvPr/>
        </p:nvSpPr>
        <p:spPr bwMode="auto">
          <a:xfrm rot="12235621">
            <a:off x="5956117" y="5989993"/>
            <a:ext cx="385357" cy="327251"/>
          </a:xfrm>
          <a:prstGeom prst="rightArrow">
            <a:avLst/>
          </a:prstGeom>
          <a:ln>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Lucida Grande" pitchFamily="84" charset="0"/>
              <a:ea typeface="ヒラギノ角ゴ Pro W3" pitchFamily="84" charset="-128"/>
            </a:endParaRPr>
          </a:p>
        </p:txBody>
      </p:sp>
      <p:sp>
        <p:nvSpPr>
          <p:cNvPr id="11" name="Right Arrow 10"/>
          <p:cNvSpPr/>
          <p:nvPr/>
        </p:nvSpPr>
        <p:spPr bwMode="auto">
          <a:xfrm rot="1127209">
            <a:off x="4830454" y="4490447"/>
            <a:ext cx="385357" cy="327251"/>
          </a:xfrm>
          <a:prstGeom prst="rightArrow">
            <a:avLst/>
          </a:prstGeom>
          <a:ln>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Lucida Grande" pitchFamily="84" charset="0"/>
              <a:ea typeface="ヒラギノ角ゴ Pro W3" pitchFamily="84" charset="-128"/>
            </a:endParaRPr>
          </a:p>
        </p:txBody>
      </p:sp>
      <p:sp>
        <p:nvSpPr>
          <p:cNvPr id="13" name="Right Arrow 12"/>
          <p:cNvSpPr/>
          <p:nvPr/>
        </p:nvSpPr>
        <p:spPr bwMode="auto">
          <a:xfrm rot="11867568">
            <a:off x="6196960" y="4837865"/>
            <a:ext cx="385357" cy="327251"/>
          </a:xfrm>
          <a:prstGeom prst="rightArrow">
            <a:avLst/>
          </a:prstGeom>
          <a:ln>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Lucida Grande" pitchFamily="84" charset="0"/>
              <a:ea typeface="ヒラギノ角ゴ Pro W3" pitchFamily="84" charset="-128"/>
            </a:endParaRPr>
          </a:p>
        </p:txBody>
      </p:sp>
      <p:sp>
        <p:nvSpPr>
          <p:cNvPr id="16" name="Right Arrow 15"/>
          <p:cNvSpPr/>
          <p:nvPr/>
        </p:nvSpPr>
        <p:spPr bwMode="auto">
          <a:xfrm rot="19655383">
            <a:off x="7510007" y="3355411"/>
            <a:ext cx="385357" cy="327251"/>
          </a:xfrm>
          <a:prstGeom prst="rightArrow">
            <a:avLst/>
          </a:prstGeom>
          <a:ln>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Lucida Grande" pitchFamily="84" charset="0"/>
              <a:ea typeface="ヒラギノ角ゴ Pro W3" pitchFamily="84" charset="-128"/>
            </a:endParaRPr>
          </a:p>
        </p:txBody>
      </p:sp>
      <p:sp>
        <p:nvSpPr>
          <p:cNvPr id="17" name="Right Arrow 16"/>
          <p:cNvSpPr/>
          <p:nvPr/>
        </p:nvSpPr>
        <p:spPr bwMode="auto">
          <a:xfrm rot="8795742">
            <a:off x="8664893" y="2787969"/>
            <a:ext cx="385357" cy="327251"/>
          </a:xfrm>
          <a:prstGeom prst="rightArrow">
            <a:avLst/>
          </a:prstGeom>
          <a:ln>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Lucida Grande" pitchFamily="84" charset="0"/>
              <a:ea typeface="ヒラギノ角ゴ Pro W3" pitchFamily="84" charset="-128"/>
            </a:endParaRPr>
          </a:p>
        </p:txBody>
      </p:sp>
      <p:sp>
        <p:nvSpPr>
          <p:cNvPr id="18" name="Right Arrow 17"/>
          <p:cNvSpPr/>
          <p:nvPr/>
        </p:nvSpPr>
        <p:spPr bwMode="auto">
          <a:xfrm rot="19655383">
            <a:off x="6289196" y="3074736"/>
            <a:ext cx="385357" cy="327251"/>
          </a:xfrm>
          <a:prstGeom prst="rightArrow">
            <a:avLst/>
          </a:prstGeom>
          <a:ln>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Lucida Grande" pitchFamily="84" charset="0"/>
              <a:ea typeface="ヒラギノ角ゴ Pro W3" pitchFamily="84" charset="-128"/>
            </a:endParaRPr>
          </a:p>
        </p:txBody>
      </p:sp>
      <p:sp>
        <p:nvSpPr>
          <p:cNvPr id="19" name="Right Arrow 18"/>
          <p:cNvSpPr/>
          <p:nvPr/>
        </p:nvSpPr>
        <p:spPr bwMode="auto">
          <a:xfrm rot="8795742">
            <a:off x="7656781" y="2374192"/>
            <a:ext cx="385357" cy="327251"/>
          </a:xfrm>
          <a:prstGeom prst="rightArrow">
            <a:avLst/>
          </a:prstGeom>
          <a:ln>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Lucida Grande" pitchFamily="84" charset="0"/>
              <a:ea typeface="ヒラギノ角ゴ Pro W3" pitchFamily="84" charset="-128"/>
            </a:endParaRPr>
          </a:p>
        </p:txBody>
      </p:sp>
      <p:sp>
        <p:nvSpPr>
          <p:cNvPr id="6" name="Footer Placeholder 5"/>
          <p:cNvSpPr>
            <a:spLocks noGrp="1"/>
          </p:cNvSpPr>
          <p:nvPr>
            <p:ph type="ftr" sz="quarter" idx="11"/>
          </p:nvPr>
        </p:nvSpPr>
        <p:spPr/>
        <p:txBody>
          <a:bodyPr/>
          <a:lstStyle/>
          <a:p>
            <a:r>
              <a:rPr lang="en-GB" smtClean="0"/>
              <a:t>Dressed Cavity Engineering Design DQW &amp; RFD</a:t>
            </a:r>
            <a:endParaRPr lang="en-GB"/>
          </a:p>
        </p:txBody>
      </p:sp>
      <p:sp>
        <p:nvSpPr>
          <p:cNvPr id="20" name="Slide Number Placeholder 19"/>
          <p:cNvSpPr>
            <a:spLocks noGrp="1"/>
          </p:cNvSpPr>
          <p:nvPr>
            <p:ph type="sldNum" sz="quarter" idx="12"/>
          </p:nvPr>
        </p:nvSpPr>
        <p:spPr/>
        <p:txBody>
          <a:bodyPr/>
          <a:lstStyle/>
          <a:p>
            <a:fld id="{1FA2211F-BE2A-455E-95A5-7C001F407DF1}" type="slidenum">
              <a:rPr lang="en-GB" smtClean="0"/>
              <a:t>38</a:t>
            </a:fld>
            <a:endParaRPr lang="en-GB"/>
          </a:p>
        </p:txBody>
      </p:sp>
    </p:spTree>
    <p:extLst>
      <p:ext uri="{BB962C8B-B14F-4D97-AF65-F5344CB8AC3E}">
        <p14:creationId xmlns:p14="http://schemas.microsoft.com/office/powerpoint/2010/main" val="332772808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35392" t="25251" r="37549" b="21784"/>
          <a:stretch/>
        </p:blipFill>
        <p:spPr>
          <a:xfrm>
            <a:off x="0" y="1036594"/>
            <a:ext cx="3948899" cy="5465504"/>
          </a:xfrm>
          <a:prstGeom prst="rect">
            <a:avLst/>
          </a:prstGeom>
        </p:spPr>
      </p:pic>
      <p:sp>
        <p:nvSpPr>
          <p:cNvPr id="2" name="Title 1"/>
          <p:cNvSpPr>
            <a:spLocks noGrp="1"/>
          </p:cNvSpPr>
          <p:nvPr>
            <p:ph type="title"/>
          </p:nvPr>
        </p:nvSpPr>
        <p:spPr/>
        <p:txBody>
          <a:bodyPr/>
          <a:lstStyle/>
          <a:p>
            <a:r>
              <a:rPr lang="en-GB" dirty="0"/>
              <a:t>RFD Assembly Procedure</a:t>
            </a:r>
          </a:p>
        </p:txBody>
      </p:sp>
      <p:pic>
        <p:nvPicPr>
          <p:cNvPr id="5" name="Picture 4"/>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26471" t="12078" r="23334" b="11664"/>
          <a:stretch/>
        </p:blipFill>
        <p:spPr>
          <a:xfrm>
            <a:off x="4986118" y="2192296"/>
            <a:ext cx="4157882" cy="4466474"/>
          </a:xfrm>
          <a:prstGeom prst="rect">
            <a:avLst/>
          </a:prstGeom>
        </p:spPr>
      </p:pic>
      <p:sp>
        <p:nvSpPr>
          <p:cNvPr id="6" name="TextBox 5"/>
          <p:cNvSpPr txBox="1"/>
          <p:nvPr/>
        </p:nvSpPr>
        <p:spPr>
          <a:xfrm>
            <a:off x="4092915" y="1214807"/>
            <a:ext cx="4871573" cy="387798"/>
          </a:xfrm>
          <a:prstGeom prst="rect">
            <a:avLst/>
          </a:prstGeom>
          <a:noFill/>
        </p:spPr>
        <p:txBody>
          <a:bodyPr wrap="square" rtlCol="0">
            <a:spAutoFit/>
          </a:bodyPr>
          <a:lstStyle/>
          <a:p>
            <a:pPr defTabSz="457200">
              <a:lnSpc>
                <a:spcPct val="120000"/>
              </a:lnSpc>
              <a:spcBef>
                <a:spcPts val="600"/>
              </a:spcBef>
              <a:buClr>
                <a:srgbClr val="0089B5"/>
              </a:buClr>
            </a:pPr>
            <a:r>
              <a:rPr lang="en-GB" sz="1600" dirty="0">
                <a:solidFill>
                  <a:schemeClr val="tx1">
                    <a:lumMod val="75000"/>
                    <a:lumOff val="25000"/>
                  </a:schemeClr>
                </a:solidFill>
                <a:effectLst>
                  <a:outerShdw blurRad="63500" dist="63500" dir="2700000" algn="tl" rotWithShape="0">
                    <a:schemeClr val="bg1">
                      <a:lumMod val="75000"/>
                      <a:alpha val="50000"/>
                    </a:schemeClr>
                  </a:outerShdw>
                </a:effectLst>
              </a:rPr>
              <a:t>Pre-assembled shield </a:t>
            </a:r>
            <a:r>
              <a:rPr lang="en-GB" sz="1600" dirty="0">
                <a:solidFill>
                  <a:schemeClr val="tx1">
                    <a:lumMod val="75000"/>
                    <a:lumOff val="25000"/>
                  </a:schemeClr>
                </a:solidFill>
                <a:effectLst>
                  <a:outerShdw blurRad="63500" dist="63500" dir="2700000" algn="tl" rotWithShape="0">
                    <a:schemeClr val="bg1">
                      <a:lumMod val="75000"/>
                      <a:alpha val="50000"/>
                    </a:schemeClr>
                  </a:outerShdw>
                </a:effectLst>
              </a:rPr>
              <a:t>b</a:t>
            </a:r>
            <a:r>
              <a:rPr lang="en-GB" sz="1600" dirty="0">
                <a:solidFill>
                  <a:schemeClr val="tx1">
                    <a:lumMod val="75000"/>
                    <a:lumOff val="25000"/>
                  </a:schemeClr>
                </a:solidFill>
                <a:effectLst>
                  <a:outerShdw blurRad="63500" dist="63500" dir="2700000" algn="tl" rotWithShape="0">
                    <a:schemeClr val="bg1">
                      <a:lumMod val="75000"/>
                      <a:alpha val="50000"/>
                    </a:schemeClr>
                  </a:outerShdw>
                </a:effectLst>
              </a:rPr>
              <a:t>ody is assembled Top and Bottom</a:t>
            </a:r>
            <a:endParaRPr lang="en-GB" sz="1600" dirty="0">
              <a:solidFill>
                <a:schemeClr val="tx1">
                  <a:lumMod val="75000"/>
                  <a:lumOff val="25000"/>
                </a:schemeClr>
              </a:solidFill>
              <a:effectLst>
                <a:outerShdw blurRad="63500" dist="63500" dir="2700000" algn="tl" rotWithShape="0">
                  <a:schemeClr val="bg1">
                    <a:lumMod val="75000"/>
                    <a:alpha val="50000"/>
                  </a:schemeClr>
                </a:outerShdw>
              </a:effectLst>
            </a:endParaRPr>
          </a:p>
        </p:txBody>
      </p:sp>
      <p:sp>
        <p:nvSpPr>
          <p:cNvPr id="7" name="Right Arrow 6"/>
          <p:cNvSpPr/>
          <p:nvPr/>
        </p:nvSpPr>
        <p:spPr bwMode="auto">
          <a:xfrm rot="5400000">
            <a:off x="275602" y="2006301"/>
            <a:ext cx="385357" cy="327251"/>
          </a:xfrm>
          <a:prstGeom prst="rightArrow">
            <a:avLst/>
          </a:prstGeom>
          <a:ln>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Lucida Grande" pitchFamily="84" charset="0"/>
              <a:ea typeface="ヒラギノ角ゴ Pro W3" pitchFamily="84" charset="-128"/>
            </a:endParaRPr>
          </a:p>
        </p:txBody>
      </p:sp>
      <p:sp>
        <p:nvSpPr>
          <p:cNvPr id="8" name="Right Arrow 7"/>
          <p:cNvSpPr/>
          <p:nvPr/>
        </p:nvSpPr>
        <p:spPr bwMode="auto">
          <a:xfrm rot="5303246">
            <a:off x="3328988" y="1374348"/>
            <a:ext cx="385357" cy="327251"/>
          </a:xfrm>
          <a:prstGeom prst="rightArrow">
            <a:avLst/>
          </a:prstGeom>
          <a:ln>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Lucida Grande" pitchFamily="84" charset="0"/>
              <a:ea typeface="ヒラギノ角ゴ Pro W3" pitchFamily="84" charset="-128"/>
            </a:endParaRPr>
          </a:p>
        </p:txBody>
      </p:sp>
      <p:sp>
        <p:nvSpPr>
          <p:cNvPr id="9" name="Right Arrow 8"/>
          <p:cNvSpPr/>
          <p:nvPr/>
        </p:nvSpPr>
        <p:spPr bwMode="auto">
          <a:xfrm rot="16341078">
            <a:off x="3326578" y="4261908"/>
            <a:ext cx="385357" cy="327251"/>
          </a:xfrm>
          <a:prstGeom prst="rightArrow">
            <a:avLst/>
          </a:prstGeom>
          <a:ln>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Lucida Grande" pitchFamily="84" charset="0"/>
              <a:ea typeface="ヒラギノ角ゴ Pro W3" pitchFamily="84" charset="-128"/>
            </a:endParaRPr>
          </a:p>
        </p:txBody>
      </p:sp>
      <p:sp>
        <p:nvSpPr>
          <p:cNvPr id="10" name="Right Arrow 9"/>
          <p:cNvSpPr/>
          <p:nvPr/>
        </p:nvSpPr>
        <p:spPr bwMode="auto">
          <a:xfrm rot="16341078">
            <a:off x="267834" y="5480828"/>
            <a:ext cx="385357" cy="327251"/>
          </a:xfrm>
          <a:prstGeom prst="rightArrow">
            <a:avLst/>
          </a:prstGeom>
          <a:ln>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Lucida Grande" pitchFamily="84" charset="0"/>
              <a:ea typeface="ヒラギノ角ゴ Pro W3" pitchFamily="84" charset="-128"/>
            </a:endParaRPr>
          </a:p>
        </p:txBody>
      </p:sp>
      <p:sp>
        <p:nvSpPr>
          <p:cNvPr id="4" name="Footer Placeholder 3"/>
          <p:cNvSpPr>
            <a:spLocks noGrp="1"/>
          </p:cNvSpPr>
          <p:nvPr>
            <p:ph type="ftr" sz="quarter" idx="11"/>
          </p:nvPr>
        </p:nvSpPr>
        <p:spPr/>
        <p:txBody>
          <a:bodyPr/>
          <a:lstStyle/>
          <a:p>
            <a:r>
              <a:rPr lang="en-GB" smtClean="0"/>
              <a:t>Dressed Cavity Engineering Design DQW &amp; RFD</a:t>
            </a:r>
            <a:endParaRPr lang="en-GB"/>
          </a:p>
        </p:txBody>
      </p:sp>
      <p:sp>
        <p:nvSpPr>
          <p:cNvPr id="12" name="Slide Number Placeholder 11"/>
          <p:cNvSpPr>
            <a:spLocks noGrp="1"/>
          </p:cNvSpPr>
          <p:nvPr>
            <p:ph type="sldNum" sz="quarter" idx="12"/>
          </p:nvPr>
        </p:nvSpPr>
        <p:spPr/>
        <p:txBody>
          <a:bodyPr/>
          <a:lstStyle/>
          <a:p>
            <a:fld id="{1FA2211F-BE2A-455E-95A5-7C001F407DF1}" type="slidenum">
              <a:rPr lang="en-GB" smtClean="0"/>
              <a:t>39</a:t>
            </a:fld>
            <a:endParaRPr lang="en-GB"/>
          </a:p>
        </p:txBody>
      </p:sp>
    </p:spTree>
    <p:extLst>
      <p:ext uri="{BB962C8B-B14F-4D97-AF65-F5344CB8AC3E}">
        <p14:creationId xmlns:p14="http://schemas.microsoft.com/office/powerpoint/2010/main" val="164137182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oter Placeholder 7"/>
          <p:cNvSpPr>
            <a:spLocks noGrp="1"/>
          </p:cNvSpPr>
          <p:nvPr>
            <p:ph type="ftr" sz="quarter" idx="11"/>
          </p:nvPr>
        </p:nvSpPr>
        <p:spPr/>
        <p:txBody>
          <a:bodyPr/>
          <a:lstStyle/>
          <a:p>
            <a:r>
              <a:rPr lang="en-GB" smtClean="0"/>
              <a:t>Dressed Cavity Engineering Design DQW &amp; RFD</a:t>
            </a:r>
            <a:endParaRPr lang="en-GB"/>
          </a:p>
        </p:txBody>
      </p:sp>
      <p:sp>
        <p:nvSpPr>
          <p:cNvPr id="9" name="Slide Number Placeholder 8"/>
          <p:cNvSpPr>
            <a:spLocks noGrp="1"/>
          </p:cNvSpPr>
          <p:nvPr>
            <p:ph type="sldNum" sz="quarter" idx="12"/>
          </p:nvPr>
        </p:nvSpPr>
        <p:spPr/>
        <p:txBody>
          <a:bodyPr/>
          <a:lstStyle/>
          <a:p>
            <a:fld id="{1FA2211F-BE2A-455E-95A5-7C001F407DF1}" type="slidenum">
              <a:rPr lang="en-GB" smtClean="0"/>
              <a:t>4</a:t>
            </a:fld>
            <a:endParaRPr lang="en-GB"/>
          </a:p>
        </p:txBody>
      </p:sp>
      <p:sp>
        <p:nvSpPr>
          <p:cNvPr id="2" name="Title 1"/>
          <p:cNvSpPr>
            <a:spLocks noGrp="1"/>
          </p:cNvSpPr>
          <p:nvPr>
            <p:ph type="title"/>
          </p:nvPr>
        </p:nvSpPr>
        <p:spPr/>
        <p:txBody>
          <a:bodyPr/>
          <a:lstStyle/>
          <a:p>
            <a:r>
              <a:rPr lang="en-GB" dirty="0" smtClean="0"/>
              <a:t>Cavity Designs</a:t>
            </a:r>
            <a:endParaRPr lang="en-GB" dirty="0"/>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26481" t="15822" r="36018" b="16609"/>
          <a:stretch/>
        </p:blipFill>
        <p:spPr>
          <a:xfrm>
            <a:off x="0" y="1412776"/>
            <a:ext cx="3429001" cy="4368800"/>
          </a:xfrm>
          <a:prstGeom prst="rect">
            <a:avLst/>
          </a:prstGeom>
        </p:spPr>
      </p:pic>
      <p:pic>
        <p:nvPicPr>
          <p:cNvPr id="12" name="Picture 11"/>
          <p:cNvPicPr>
            <a:picLocks noChangeAspect="1"/>
          </p:cNvPicPr>
          <p:nvPr/>
        </p:nvPicPr>
        <p:blipFill rotWithShape="1">
          <a:blip r:embed="rId3" cstate="print">
            <a:extLst>
              <a:ext uri="{28A0092B-C50C-407E-A947-70E740481C1C}">
                <a14:useLocalDpi xmlns:a14="http://schemas.microsoft.com/office/drawing/2010/main" val="0"/>
              </a:ext>
            </a:extLst>
          </a:blip>
          <a:srcRect l="22130" t="15954" r="30092" b="15430"/>
          <a:stretch/>
        </p:blipFill>
        <p:spPr>
          <a:xfrm>
            <a:off x="4644008" y="1412776"/>
            <a:ext cx="4368801" cy="4436533"/>
          </a:xfrm>
          <a:prstGeom prst="rect">
            <a:avLst/>
          </a:prstGeom>
        </p:spPr>
      </p:pic>
      <p:sp>
        <p:nvSpPr>
          <p:cNvPr id="13" name="Content Placeholder 3"/>
          <p:cNvSpPr txBox="1">
            <a:spLocks/>
          </p:cNvSpPr>
          <p:nvPr/>
        </p:nvSpPr>
        <p:spPr>
          <a:xfrm>
            <a:off x="3184360" y="3943749"/>
            <a:ext cx="1555344" cy="504056"/>
          </a:xfrm>
          <a:prstGeom prst="rect">
            <a:avLst/>
          </a:prstGeom>
        </p:spPr>
        <p:txBody>
          <a:bodyPr vert="horz" lIns="91440" tIns="0" rIns="91440" bIns="0" rtlCol="0">
            <a:noAutofit/>
          </a:bodyPr>
          <a:lstStyle>
            <a:lvl1pPr marL="228600" indent="-228600" algn="l" defTabSz="457200" rtl="0" eaLnBrk="1" latinLnBrk="0" hangingPunct="1">
              <a:lnSpc>
                <a:spcPct val="120000"/>
              </a:lnSpc>
              <a:spcBef>
                <a:spcPts val="600"/>
              </a:spcBef>
              <a:buClr>
                <a:srgbClr val="0089B5"/>
              </a:buClr>
              <a:buFont typeface="Arial"/>
              <a:buChar char="•"/>
              <a:defRPr sz="3200" kern="1200">
                <a:solidFill>
                  <a:schemeClr val="tx1">
                    <a:lumMod val="75000"/>
                    <a:lumOff val="25000"/>
                  </a:schemeClr>
                </a:solidFill>
                <a:effectLst>
                  <a:outerShdw blurRad="63500" dist="63500" dir="2700000" algn="tl" rotWithShape="0">
                    <a:schemeClr val="bg1">
                      <a:lumMod val="75000"/>
                      <a:alpha val="50000"/>
                    </a:schemeClr>
                  </a:outerShdw>
                </a:effectLst>
                <a:latin typeface="+mn-lt"/>
                <a:ea typeface="+mn-ea"/>
                <a:cs typeface="+mn-cs"/>
              </a:defRPr>
            </a:lvl1pPr>
            <a:lvl2pPr marL="457200" indent="-228600" algn="l" defTabSz="457200" rtl="0" eaLnBrk="1" latinLnBrk="0" hangingPunct="1">
              <a:lnSpc>
                <a:spcPct val="120000"/>
              </a:lnSpc>
              <a:spcBef>
                <a:spcPts val="400"/>
              </a:spcBef>
              <a:buClr>
                <a:srgbClr val="0089B5"/>
              </a:buClr>
              <a:buSzPct val="95000"/>
              <a:buFont typeface="Arial"/>
              <a:buChar char="•"/>
              <a:defRPr sz="3200" kern="1200" baseline="0">
                <a:solidFill>
                  <a:schemeClr val="tx1">
                    <a:lumMod val="75000"/>
                    <a:lumOff val="25000"/>
                  </a:schemeClr>
                </a:solidFill>
                <a:effectLst>
                  <a:outerShdw blurRad="63500" dist="63500" dir="2700000" algn="tl" rotWithShape="0">
                    <a:schemeClr val="bg1">
                      <a:lumMod val="75000"/>
                      <a:alpha val="50000"/>
                    </a:schemeClr>
                  </a:outerShdw>
                </a:effectLst>
                <a:latin typeface="+mn-lt"/>
                <a:ea typeface="+mn-ea"/>
                <a:cs typeface="+mn-cs"/>
              </a:defRPr>
            </a:lvl2pPr>
            <a:lvl3pPr marL="685800" indent="-228600" algn="l" defTabSz="457200" rtl="0" eaLnBrk="1" latinLnBrk="0" hangingPunct="1">
              <a:lnSpc>
                <a:spcPct val="120000"/>
              </a:lnSpc>
              <a:spcBef>
                <a:spcPts val="200"/>
              </a:spcBef>
              <a:buClr>
                <a:srgbClr val="0089B5"/>
              </a:buClr>
              <a:buSzPct val="90000"/>
              <a:buFont typeface="Arial"/>
              <a:buChar char="•"/>
              <a:defRPr sz="2800" kern="1200" baseline="0">
                <a:solidFill>
                  <a:schemeClr val="tx1">
                    <a:lumMod val="75000"/>
                    <a:lumOff val="25000"/>
                  </a:schemeClr>
                </a:solidFill>
                <a:effectLst>
                  <a:outerShdw blurRad="63500" dist="63500" dir="2700000" algn="tl" rotWithShape="0">
                    <a:schemeClr val="bg1">
                      <a:lumMod val="75000"/>
                      <a:alpha val="50000"/>
                    </a:schemeClr>
                  </a:outerShdw>
                </a:effectLst>
                <a:latin typeface="+mn-lt"/>
                <a:ea typeface="+mn-ea"/>
                <a:cs typeface="+mn-cs"/>
              </a:defRPr>
            </a:lvl3pPr>
            <a:lvl4pPr marL="914400" indent="-228600" algn="l" defTabSz="457200" rtl="0" eaLnBrk="1" latinLnBrk="0" hangingPunct="1">
              <a:lnSpc>
                <a:spcPct val="120000"/>
              </a:lnSpc>
              <a:spcBef>
                <a:spcPts val="200"/>
              </a:spcBef>
              <a:buClr>
                <a:srgbClr val="0089B5"/>
              </a:buClr>
              <a:buSzPct val="90000"/>
              <a:buFont typeface="Arial"/>
              <a:buChar char="•"/>
              <a:defRPr sz="2800" kern="1200" baseline="0">
                <a:solidFill>
                  <a:schemeClr val="tx1">
                    <a:lumMod val="75000"/>
                    <a:lumOff val="25000"/>
                  </a:schemeClr>
                </a:solidFill>
                <a:effectLst>
                  <a:outerShdw blurRad="63500" dist="63500" dir="2700000" algn="tl" rotWithShape="0">
                    <a:schemeClr val="bg1">
                      <a:lumMod val="75000"/>
                      <a:alpha val="50000"/>
                    </a:schemeClr>
                  </a:outerShdw>
                </a:effectLst>
                <a:latin typeface="+mn-lt"/>
                <a:ea typeface="+mn-ea"/>
                <a:cs typeface="+mn-cs"/>
              </a:defRPr>
            </a:lvl4pPr>
            <a:lvl5pPr marL="1143000" indent="-228600" algn="l" defTabSz="457200" rtl="0" eaLnBrk="1" latinLnBrk="0" hangingPunct="1">
              <a:lnSpc>
                <a:spcPct val="120000"/>
              </a:lnSpc>
              <a:spcBef>
                <a:spcPts val="0"/>
              </a:spcBef>
              <a:buClr>
                <a:schemeClr val="bg1">
                  <a:lumMod val="50000"/>
                </a:schemeClr>
              </a:buClr>
              <a:buSzPct val="90000"/>
              <a:buFont typeface="Arial"/>
              <a:buChar char="•"/>
              <a:defRPr sz="2800" kern="1200" baseline="0">
                <a:solidFill>
                  <a:schemeClr val="tx1">
                    <a:lumMod val="50000"/>
                    <a:lumOff val="50000"/>
                  </a:schemeClr>
                </a:solidFill>
                <a:effectLst>
                  <a:outerShdw blurRad="63500" dist="63500" dir="2700000" algn="tl" rotWithShape="0">
                    <a:schemeClr val="bg1">
                      <a:lumMod val="75000"/>
                      <a:alpha val="50000"/>
                    </a:schemeClr>
                  </a:outerShdw>
                </a:effectLst>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en-GB" sz="1400" dirty="0" smtClean="0"/>
              <a:t>Niobium-Titanium Transition pieces</a:t>
            </a:r>
          </a:p>
        </p:txBody>
      </p:sp>
      <p:sp>
        <p:nvSpPr>
          <p:cNvPr id="14" name="Content Placeholder 3"/>
          <p:cNvSpPr txBox="1">
            <a:spLocks/>
          </p:cNvSpPr>
          <p:nvPr/>
        </p:nvSpPr>
        <p:spPr>
          <a:xfrm>
            <a:off x="4127636" y="2134471"/>
            <a:ext cx="1224136" cy="253175"/>
          </a:xfrm>
          <a:prstGeom prst="rect">
            <a:avLst/>
          </a:prstGeom>
        </p:spPr>
        <p:txBody>
          <a:bodyPr vert="horz" lIns="91440" tIns="0" rIns="91440" bIns="0" rtlCol="0">
            <a:normAutofit fontScale="92500"/>
          </a:bodyPr>
          <a:lstStyle>
            <a:lvl1pPr marL="228600" indent="-228600" algn="l" defTabSz="457200" rtl="0" eaLnBrk="1" latinLnBrk="0" hangingPunct="1">
              <a:lnSpc>
                <a:spcPct val="120000"/>
              </a:lnSpc>
              <a:spcBef>
                <a:spcPts val="600"/>
              </a:spcBef>
              <a:buClr>
                <a:srgbClr val="0089B5"/>
              </a:buClr>
              <a:buFont typeface="Arial"/>
              <a:buChar char="•"/>
              <a:defRPr sz="3200" kern="1200">
                <a:solidFill>
                  <a:schemeClr val="tx1">
                    <a:lumMod val="75000"/>
                    <a:lumOff val="25000"/>
                  </a:schemeClr>
                </a:solidFill>
                <a:effectLst>
                  <a:outerShdw blurRad="63500" dist="63500" dir="2700000" algn="tl" rotWithShape="0">
                    <a:schemeClr val="bg1">
                      <a:lumMod val="75000"/>
                      <a:alpha val="50000"/>
                    </a:schemeClr>
                  </a:outerShdw>
                </a:effectLst>
                <a:latin typeface="+mn-lt"/>
                <a:ea typeface="+mn-ea"/>
                <a:cs typeface="+mn-cs"/>
              </a:defRPr>
            </a:lvl1pPr>
            <a:lvl2pPr marL="457200" indent="-228600" algn="l" defTabSz="457200" rtl="0" eaLnBrk="1" latinLnBrk="0" hangingPunct="1">
              <a:lnSpc>
                <a:spcPct val="120000"/>
              </a:lnSpc>
              <a:spcBef>
                <a:spcPts val="400"/>
              </a:spcBef>
              <a:buClr>
                <a:srgbClr val="0089B5"/>
              </a:buClr>
              <a:buSzPct val="95000"/>
              <a:buFont typeface="Arial"/>
              <a:buChar char="•"/>
              <a:defRPr sz="3200" kern="1200" baseline="0">
                <a:solidFill>
                  <a:schemeClr val="tx1">
                    <a:lumMod val="75000"/>
                    <a:lumOff val="25000"/>
                  </a:schemeClr>
                </a:solidFill>
                <a:effectLst>
                  <a:outerShdw blurRad="63500" dist="63500" dir="2700000" algn="tl" rotWithShape="0">
                    <a:schemeClr val="bg1">
                      <a:lumMod val="75000"/>
                      <a:alpha val="50000"/>
                    </a:schemeClr>
                  </a:outerShdw>
                </a:effectLst>
                <a:latin typeface="+mn-lt"/>
                <a:ea typeface="+mn-ea"/>
                <a:cs typeface="+mn-cs"/>
              </a:defRPr>
            </a:lvl2pPr>
            <a:lvl3pPr marL="685800" indent="-228600" algn="l" defTabSz="457200" rtl="0" eaLnBrk="1" latinLnBrk="0" hangingPunct="1">
              <a:lnSpc>
                <a:spcPct val="120000"/>
              </a:lnSpc>
              <a:spcBef>
                <a:spcPts val="200"/>
              </a:spcBef>
              <a:buClr>
                <a:srgbClr val="0089B5"/>
              </a:buClr>
              <a:buSzPct val="90000"/>
              <a:buFont typeface="Arial"/>
              <a:buChar char="•"/>
              <a:defRPr sz="2800" kern="1200" baseline="0">
                <a:solidFill>
                  <a:schemeClr val="tx1">
                    <a:lumMod val="75000"/>
                    <a:lumOff val="25000"/>
                  </a:schemeClr>
                </a:solidFill>
                <a:effectLst>
                  <a:outerShdw blurRad="63500" dist="63500" dir="2700000" algn="tl" rotWithShape="0">
                    <a:schemeClr val="bg1">
                      <a:lumMod val="75000"/>
                      <a:alpha val="50000"/>
                    </a:schemeClr>
                  </a:outerShdw>
                </a:effectLst>
                <a:latin typeface="+mn-lt"/>
                <a:ea typeface="+mn-ea"/>
                <a:cs typeface="+mn-cs"/>
              </a:defRPr>
            </a:lvl3pPr>
            <a:lvl4pPr marL="914400" indent="-228600" algn="l" defTabSz="457200" rtl="0" eaLnBrk="1" latinLnBrk="0" hangingPunct="1">
              <a:lnSpc>
                <a:spcPct val="120000"/>
              </a:lnSpc>
              <a:spcBef>
                <a:spcPts val="200"/>
              </a:spcBef>
              <a:buClr>
                <a:srgbClr val="0089B5"/>
              </a:buClr>
              <a:buSzPct val="90000"/>
              <a:buFont typeface="Arial"/>
              <a:buChar char="•"/>
              <a:defRPr sz="2800" kern="1200" baseline="0">
                <a:solidFill>
                  <a:schemeClr val="tx1">
                    <a:lumMod val="75000"/>
                    <a:lumOff val="25000"/>
                  </a:schemeClr>
                </a:solidFill>
                <a:effectLst>
                  <a:outerShdw blurRad="63500" dist="63500" dir="2700000" algn="tl" rotWithShape="0">
                    <a:schemeClr val="bg1">
                      <a:lumMod val="75000"/>
                      <a:alpha val="50000"/>
                    </a:schemeClr>
                  </a:outerShdw>
                </a:effectLst>
                <a:latin typeface="+mn-lt"/>
                <a:ea typeface="+mn-ea"/>
                <a:cs typeface="+mn-cs"/>
              </a:defRPr>
            </a:lvl4pPr>
            <a:lvl5pPr marL="1143000" indent="-228600" algn="l" defTabSz="457200" rtl="0" eaLnBrk="1" latinLnBrk="0" hangingPunct="1">
              <a:lnSpc>
                <a:spcPct val="120000"/>
              </a:lnSpc>
              <a:spcBef>
                <a:spcPts val="0"/>
              </a:spcBef>
              <a:buClr>
                <a:schemeClr val="bg1">
                  <a:lumMod val="50000"/>
                </a:schemeClr>
              </a:buClr>
              <a:buSzPct val="90000"/>
              <a:buFont typeface="Arial"/>
              <a:buChar char="•"/>
              <a:defRPr sz="2800" kern="1200" baseline="0">
                <a:solidFill>
                  <a:schemeClr val="tx1">
                    <a:lumMod val="50000"/>
                    <a:lumOff val="50000"/>
                  </a:schemeClr>
                </a:solidFill>
                <a:effectLst>
                  <a:outerShdw blurRad="63500" dist="63500" dir="2700000" algn="tl" rotWithShape="0">
                    <a:schemeClr val="bg1">
                      <a:lumMod val="75000"/>
                      <a:alpha val="50000"/>
                    </a:schemeClr>
                  </a:outerShdw>
                </a:effectLst>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GB" sz="1400" dirty="0" smtClean="0"/>
              <a:t>Tuner interface</a:t>
            </a:r>
          </a:p>
        </p:txBody>
      </p:sp>
      <p:sp>
        <p:nvSpPr>
          <p:cNvPr id="15" name="Content Placeholder 3"/>
          <p:cNvSpPr txBox="1">
            <a:spLocks/>
          </p:cNvSpPr>
          <p:nvPr/>
        </p:nvSpPr>
        <p:spPr>
          <a:xfrm>
            <a:off x="4901592" y="565883"/>
            <a:ext cx="1645071" cy="486853"/>
          </a:xfrm>
          <a:prstGeom prst="rect">
            <a:avLst/>
          </a:prstGeom>
        </p:spPr>
        <p:txBody>
          <a:bodyPr vert="horz" lIns="91440" tIns="0" rIns="91440" bIns="0" rtlCol="0">
            <a:noAutofit/>
          </a:bodyPr>
          <a:lstStyle>
            <a:lvl1pPr marL="228600" indent="-228600" algn="l" defTabSz="457200" rtl="0" eaLnBrk="1" latinLnBrk="0" hangingPunct="1">
              <a:lnSpc>
                <a:spcPct val="120000"/>
              </a:lnSpc>
              <a:spcBef>
                <a:spcPts val="600"/>
              </a:spcBef>
              <a:buClr>
                <a:srgbClr val="0089B5"/>
              </a:buClr>
              <a:buFont typeface="Arial"/>
              <a:buChar char="•"/>
              <a:defRPr sz="3200" kern="1200">
                <a:solidFill>
                  <a:schemeClr val="tx1">
                    <a:lumMod val="75000"/>
                    <a:lumOff val="25000"/>
                  </a:schemeClr>
                </a:solidFill>
                <a:effectLst>
                  <a:outerShdw blurRad="63500" dist="63500" dir="2700000" algn="tl" rotWithShape="0">
                    <a:schemeClr val="bg1">
                      <a:lumMod val="75000"/>
                      <a:alpha val="50000"/>
                    </a:schemeClr>
                  </a:outerShdw>
                </a:effectLst>
                <a:latin typeface="+mn-lt"/>
                <a:ea typeface="+mn-ea"/>
                <a:cs typeface="+mn-cs"/>
              </a:defRPr>
            </a:lvl1pPr>
            <a:lvl2pPr marL="457200" indent="-228600" algn="l" defTabSz="457200" rtl="0" eaLnBrk="1" latinLnBrk="0" hangingPunct="1">
              <a:lnSpc>
                <a:spcPct val="120000"/>
              </a:lnSpc>
              <a:spcBef>
                <a:spcPts val="400"/>
              </a:spcBef>
              <a:buClr>
                <a:srgbClr val="0089B5"/>
              </a:buClr>
              <a:buSzPct val="95000"/>
              <a:buFont typeface="Arial"/>
              <a:buChar char="•"/>
              <a:defRPr sz="3200" kern="1200" baseline="0">
                <a:solidFill>
                  <a:schemeClr val="tx1">
                    <a:lumMod val="75000"/>
                    <a:lumOff val="25000"/>
                  </a:schemeClr>
                </a:solidFill>
                <a:effectLst>
                  <a:outerShdw blurRad="63500" dist="63500" dir="2700000" algn="tl" rotWithShape="0">
                    <a:schemeClr val="bg1">
                      <a:lumMod val="75000"/>
                      <a:alpha val="50000"/>
                    </a:schemeClr>
                  </a:outerShdw>
                </a:effectLst>
                <a:latin typeface="+mn-lt"/>
                <a:ea typeface="+mn-ea"/>
                <a:cs typeface="+mn-cs"/>
              </a:defRPr>
            </a:lvl2pPr>
            <a:lvl3pPr marL="685800" indent="-228600" algn="l" defTabSz="457200" rtl="0" eaLnBrk="1" latinLnBrk="0" hangingPunct="1">
              <a:lnSpc>
                <a:spcPct val="120000"/>
              </a:lnSpc>
              <a:spcBef>
                <a:spcPts val="200"/>
              </a:spcBef>
              <a:buClr>
                <a:srgbClr val="0089B5"/>
              </a:buClr>
              <a:buSzPct val="90000"/>
              <a:buFont typeface="Arial"/>
              <a:buChar char="•"/>
              <a:defRPr sz="2800" kern="1200" baseline="0">
                <a:solidFill>
                  <a:schemeClr val="tx1">
                    <a:lumMod val="75000"/>
                    <a:lumOff val="25000"/>
                  </a:schemeClr>
                </a:solidFill>
                <a:effectLst>
                  <a:outerShdw blurRad="63500" dist="63500" dir="2700000" algn="tl" rotWithShape="0">
                    <a:schemeClr val="bg1">
                      <a:lumMod val="75000"/>
                      <a:alpha val="50000"/>
                    </a:schemeClr>
                  </a:outerShdw>
                </a:effectLst>
                <a:latin typeface="+mn-lt"/>
                <a:ea typeface="+mn-ea"/>
                <a:cs typeface="+mn-cs"/>
              </a:defRPr>
            </a:lvl3pPr>
            <a:lvl4pPr marL="914400" indent="-228600" algn="l" defTabSz="457200" rtl="0" eaLnBrk="1" latinLnBrk="0" hangingPunct="1">
              <a:lnSpc>
                <a:spcPct val="120000"/>
              </a:lnSpc>
              <a:spcBef>
                <a:spcPts val="200"/>
              </a:spcBef>
              <a:buClr>
                <a:srgbClr val="0089B5"/>
              </a:buClr>
              <a:buSzPct val="90000"/>
              <a:buFont typeface="Arial"/>
              <a:buChar char="•"/>
              <a:defRPr sz="2800" kern="1200" baseline="0">
                <a:solidFill>
                  <a:schemeClr val="tx1">
                    <a:lumMod val="75000"/>
                    <a:lumOff val="25000"/>
                  </a:schemeClr>
                </a:solidFill>
                <a:effectLst>
                  <a:outerShdw blurRad="63500" dist="63500" dir="2700000" algn="tl" rotWithShape="0">
                    <a:schemeClr val="bg1">
                      <a:lumMod val="75000"/>
                      <a:alpha val="50000"/>
                    </a:schemeClr>
                  </a:outerShdw>
                </a:effectLst>
                <a:latin typeface="+mn-lt"/>
                <a:ea typeface="+mn-ea"/>
                <a:cs typeface="+mn-cs"/>
              </a:defRPr>
            </a:lvl4pPr>
            <a:lvl5pPr marL="1143000" indent="-228600" algn="l" defTabSz="457200" rtl="0" eaLnBrk="1" latinLnBrk="0" hangingPunct="1">
              <a:lnSpc>
                <a:spcPct val="120000"/>
              </a:lnSpc>
              <a:spcBef>
                <a:spcPts val="0"/>
              </a:spcBef>
              <a:buClr>
                <a:schemeClr val="bg1">
                  <a:lumMod val="50000"/>
                </a:schemeClr>
              </a:buClr>
              <a:buSzPct val="90000"/>
              <a:buFont typeface="Arial"/>
              <a:buChar char="•"/>
              <a:defRPr sz="2800" kern="1200" baseline="0">
                <a:solidFill>
                  <a:schemeClr val="tx1">
                    <a:lumMod val="50000"/>
                    <a:lumOff val="50000"/>
                  </a:schemeClr>
                </a:solidFill>
                <a:effectLst>
                  <a:outerShdw blurRad="63500" dist="63500" dir="2700000" algn="tl" rotWithShape="0">
                    <a:schemeClr val="bg1">
                      <a:lumMod val="75000"/>
                      <a:alpha val="50000"/>
                    </a:schemeClr>
                  </a:outerShdw>
                </a:effectLst>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en-GB" sz="1400" dirty="0" smtClean="0"/>
              <a:t>Fundamental Power Coupler Port</a:t>
            </a:r>
          </a:p>
        </p:txBody>
      </p:sp>
      <p:sp>
        <p:nvSpPr>
          <p:cNvPr id="16" name="Content Placeholder 3"/>
          <p:cNvSpPr txBox="1">
            <a:spLocks/>
          </p:cNvSpPr>
          <p:nvPr/>
        </p:nvSpPr>
        <p:spPr>
          <a:xfrm>
            <a:off x="7403976" y="5667895"/>
            <a:ext cx="1725323" cy="252534"/>
          </a:xfrm>
          <a:prstGeom prst="rect">
            <a:avLst/>
          </a:prstGeom>
        </p:spPr>
        <p:txBody>
          <a:bodyPr vert="horz" lIns="91440" tIns="0" rIns="91440" bIns="0" rtlCol="0">
            <a:noAutofit/>
          </a:bodyPr>
          <a:lstStyle>
            <a:lvl1pPr marL="228600" indent="-228600" algn="l" defTabSz="457200" rtl="0" eaLnBrk="1" latinLnBrk="0" hangingPunct="1">
              <a:lnSpc>
                <a:spcPct val="120000"/>
              </a:lnSpc>
              <a:spcBef>
                <a:spcPts val="600"/>
              </a:spcBef>
              <a:buClr>
                <a:srgbClr val="0089B5"/>
              </a:buClr>
              <a:buFont typeface="Arial"/>
              <a:buChar char="•"/>
              <a:defRPr sz="3200" kern="1200">
                <a:solidFill>
                  <a:schemeClr val="tx1">
                    <a:lumMod val="75000"/>
                    <a:lumOff val="25000"/>
                  </a:schemeClr>
                </a:solidFill>
                <a:effectLst>
                  <a:outerShdw blurRad="63500" dist="63500" dir="2700000" algn="tl" rotWithShape="0">
                    <a:schemeClr val="bg1">
                      <a:lumMod val="75000"/>
                      <a:alpha val="50000"/>
                    </a:schemeClr>
                  </a:outerShdw>
                </a:effectLst>
                <a:latin typeface="+mn-lt"/>
                <a:ea typeface="+mn-ea"/>
                <a:cs typeface="+mn-cs"/>
              </a:defRPr>
            </a:lvl1pPr>
            <a:lvl2pPr marL="457200" indent="-228600" algn="l" defTabSz="457200" rtl="0" eaLnBrk="1" latinLnBrk="0" hangingPunct="1">
              <a:lnSpc>
                <a:spcPct val="120000"/>
              </a:lnSpc>
              <a:spcBef>
                <a:spcPts val="400"/>
              </a:spcBef>
              <a:buClr>
                <a:srgbClr val="0089B5"/>
              </a:buClr>
              <a:buSzPct val="95000"/>
              <a:buFont typeface="Arial"/>
              <a:buChar char="•"/>
              <a:defRPr sz="3200" kern="1200" baseline="0">
                <a:solidFill>
                  <a:schemeClr val="tx1">
                    <a:lumMod val="75000"/>
                    <a:lumOff val="25000"/>
                  </a:schemeClr>
                </a:solidFill>
                <a:effectLst>
                  <a:outerShdw blurRad="63500" dist="63500" dir="2700000" algn="tl" rotWithShape="0">
                    <a:schemeClr val="bg1">
                      <a:lumMod val="75000"/>
                      <a:alpha val="50000"/>
                    </a:schemeClr>
                  </a:outerShdw>
                </a:effectLst>
                <a:latin typeface="+mn-lt"/>
                <a:ea typeface="+mn-ea"/>
                <a:cs typeface="+mn-cs"/>
              </a:defRPr>
            </a:lvl2pPr>
            <a:lvl3pPr marL="685800" indent="-228600" algn="l" defTabSz="457200" rtl="0" eaLnBrk="1" latinLnBrk="0" hangingPunct="1">
              <a:lnSpc>
                <a:spcPct val="120000"/>
              </a:lnSpc>
              <a:spcBef>
                <a:spcPts val="200"/>
              </a:spcBef>
              <a:buClr>
                <a:srgbClr val="0089B5"/>
              </a:buClr>
              <a:buSzPct val="90000"/>
              <a:buFont typeface="Arial"/>
              <a:buChar char="•"/>
              <a:defRPr sz="2800" kern="1200" baseline="0">
                <a:solidFill>
                  <a:schemeClr val="tx1">
                    <a:lumMod val="75000"/>
                    <a:lumOff val="25000"/>
                  </a:schemeClr>
                </a:solidFill>
                <a:effectLst>
                  <a:outerShdw blurRad="63500" dist="63500" dir="2700000" algn="tl" rotWithShape="0">
                    <a:schemeClr val="bg1">
                      <a:lumMod val="75000"/>
                      <a:alpha val="50000"/>
                    </a:schemeClr>
                  </a:outerShdw>
                </a:effectLst>
                <a:latin typeface="+mn-lt"/>
                <a:ea typeface="+mn-ea"/>
                <a:cs typeface="+mn-cs"/>
              </a:defRPr>
            </a:lvl3pPr>
            <a:lvl4pPr marL="914400" indent="-228600" algn="l" defTabSz="457200" rtl="0" eaLnBrk="1" latinLnBrk="0" hangingPunct="1">
              <a:lnSpc>
                <a:spcPct val="120000"/>
              </a:lnSpc>
              <a:spcBef>
                <a:spcPts val="200"/>
              </a:spcBef>
              <a:buClr>
                <a:srgbClr val="0089B5"/>
              </a:buClr>
              <a:buSzPct val="90000"/>
              <a:buFont typeface="Arial"/>
              <a:buChar char="•"/>
              <a:defRPr sz="2800" kern="1200" baseline="0">
                <a:solidFill>
                  <a:schemeClr val="tx1">
                    <a:lumMod val="75000"/>
                    <a:lumOff val="25000"/>
                  </a:schemeClr>
                </a:solidFill>
                <a:effectLst>
                  <a:outerShdw blurRad="63500" dist="63500" dir="2700000" algn="tl" rotWithShape="0">
                    <a:schemeClr val="bg1">
                      <a:lumMod val="75000"/>
                      <a:alpha val="50000"/>
                    </a:schemeClr>
                  </a:outerShdw>
                </a:effectLst>
                <a:latin typeface="+mn-lt"/>
                <a:ea typeface="+mn-ea"/>
                <a:cs typeface="+mn-cs"/>
              </a:defRPr>
            </a:lvl4pPr>
            <a:lvl5pPr marL="1143000" indent="-228600" algn="l" defTabSz="457200" rtl="0" eaLnBrk="1" latinLnBrk="0" hangingPunct="1">
              <a:lnSpc>
                <a:spcPct val="120000"/>
              </a:lnSpc>
              <a:spcBef>
                <a:spcPts val="0"/>
              </a:spcBef>
              <a:buClr>
                <a:schemeClr val="bg1">
                  <a:lumMod val="50000"/>
                </a:schemeClr>
              </a:buClr>
              <a:buSzPct val="90000"/>
              <a:buFont typeface="Arial"/>
              <a:buChar char="•"/>
              <a:defRPr sz="2800" kern="1200" baseline="0">
                <a:solidFill>
                  <a:schemeClr val="tx1">
                    <a:lumMod val="50000"/>
                    <a:lumOff val="50000"/>
                  </a:schemeClr>
                </a:solidFill>
                <a:effectLst>
                  <a:outerShdw blurRad="63500" dist="63500" dir="2700000" algn="tl" rotWithShape="0">
                    <a:schemeClr val="bg1">
                      <a:lumMod val="75000"/>
                      <a:alpha val="50000"/>
                    </a:schemeClr>
                  </a:outerShdw>
                </a:effectLst>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en-GB" sz="1400" dirty="0" smtClean="0"/>
              <a:t>Cavity Stiffening Ribs</a:t>
            </a:r>
          </a:p>
        </p:txBody>
      </p:sp>
      <p:sp>
        <p:nvSpPr>
          <p:cNvPr id="18" name="Content Placeholder 3"/>
          <p:cNvSpPr txBox="1">
            <a:spLocks/>
          </p:cNvSpPr>
          <p:nvPr/>
        </p:nvSpPr>
        <p:spPr>
          <a:xfrm>
            <a:off x="2712628" y="5759211"/>
            <a:ext cx="1728192" cy="478101"/>
          </a:xfrm>
          <a:prstGeom prst="rect">
            <a:avLst/>
          </a:prstGeom>
        </p:spPr>
        <p:txBody>
          <a:bodyPr vert="horz" lIns="91440" tIns="0" rIns="91440" bIns="0" rtlCol="0">
            <a:noAutofit/>
          </a:bodyPr>
          <a:lstStyle>
            <a:lvl1pPr marL="228600" indent="-228600" algn="l" defTabSz="457200" rtl="0" eaLnBrk="1" latinLnBrk="0" hangingPunct="1">
              <a:lnSpc>
                <a:spcPct val="120000"/>
              </a:lnSpc>
              <a:spcBef>
                <a:spcPts val="600"/>
              </a:spcBef>
              <a:buClr>
                <a:srgbClr val="0089B5"/>
              </a:buClr>
              <a:buFont typeface="Arial"/>
              <a:buChar char="•"/>
              <a:defRPr sz="3200" kern="1200">
                <a:solidFill>
                  <a:schemeClr val="tx1">
                    <a:lumMod val="75000"/>
                    <a:lumOff val="25000"/>
                  </a:schemeClr>
                </a:solidFill>
                <a:effectLst>
                  <a:outerShdw blurRad="63500" dist="63500" dir="2700000" algn="tl" rotWithShape="0">
                    <a:schemeClr val="bg1">
                      <a:lumMod val="75000"/>
                      <a:alpha val="50000"/>
                    </a:schemeClr>
                  </a:outerShdw>
                </a:effectLst>
                <a:latin typeface="+mn-lt"/>
                <a:ea typeface="+mn-ea"/>
                <a:cs typeface="+mn-cs"/>
              </a:defRPr>
            </a:lvl1pPr>
            <a:lvl2pPr marL="457200" indent="-228600" algn="l" defTabSz="457200" rtl="0" eaLnBrk="1" latinLnBrk="0" hangingPunct="1">
              <a:lnSpc>
                <a:spcPct val="120000"/>
              </a:lnSpc>
              <a:spcBef>
                <a:spcPts val="400"/>
              </a:spcBef>
              <a:buClr>
                <a:srgbClr val="0089B5"/>
              </a:buClr>
              <a:buSzPct val="95000"/>
              <a:buFont typeface="Arial"/>
              <a:buChar char="•"/>
              <a:defRPr sz="3200" kern="1200" baseline="0">
                <a:solidFill>
                  <a:schemeClr val="tx1">
                    <a:lumMod val="75000"/>
                    <a:lumOff val="25000"/>
                  </a:schemeClr>
                </a:solidFill>
                <a:effectLst>
                  <a:outerShdw blurRad="63500" dist="63500" dir="2700000" algn="tl" rotWithShape="0">
                    <a:schemeClr val="bg1">
                      <a:lumMod val="75000"/>
                      <a:alpha val="50000"/>
                    </a:schemeClr>
                  </a:outerShdw>
                </a:effectLst>
                <a:latin typeface="+mn-lt"/>
                <a:ea typeface="+mn-ea"/>
                <a:cs typeface="+mn-cs"/>
              </a:defRPr>
            </a:lvl2pPr>
            <a:lvl3pPr marL="685800" indent="-228600" algn="l" defTabSz="457200" rtl="0" eaLnBrk="1" latinLnBrk="0" hangingPunct="1">
              <a:lnSpc>
                <a:spcPct val="120000"/>
              </a:lnSpc>
              <a:spcBef>
                <a:spcPts val="200"/>
              </a:spcBef>
              <a:buClr>
                <a:srgbClr val="0089B5"/>
              </a:buClr>
              <a:buSzPct val="90000"/>
              <a:buFont typeface="Arial"/>
              <a:buChar char="•"/>
              <a:defRPr sz="2800" kern="1200" baseline="0">
                <a:solidFill>
                  <a:schemeClr val="tx1">
                    <a:lumMod val="75000"/>
                    <a:lumOff val="25000"/>
                  </a:schemeClr>
                </a:solidFill>
                <a:effectLst>
                  <a:outerShdw blurRad="63500" dist="63500" dir="2700000" algn="tl" rotWithShape="0">
                    <a:schemeClr val="bg1">
                      <a:lumMod val="75000"/>
                      <a:alpha val="50000"/>
                    </a:schemeClr>
                  </a:outerShdw>
                </a:effectLst>
                <a:latin typeface="+mn-lt"/>
                <a:ea typeface="+mn-ea"/>
                <a:cs typeface="+mn-cs"/>
              </a:defRPr>
            </a:lvl3pPr>
            <a:lvl4pPr marL="914400" indent="-228600" algn="l" defTabSz="457200" rtl="0" eaLnBrk="1" latinLnBrk="0" hangingPunct="1">
              <a:lnSpc>
                <a:spcPct val="120000"/>
              </a:lnSpc>
              <a:spcBef>
                <a:spcPts val="200"/>
              </a:spcBef>
              <a:buClr>
                <a:srgbClr val="0089B5"/>
              </a:buClr>
              <a:buSzPct val="90000"/>
              <a:buFont typeface="Arial"/>
              <a:buChar char="•"/>
              <a:defRPr sz="2800" kern="1200" baseline="0">
                <a:solidFill>
                  <a:schemeClr val="tx1">
                    <a:lumMod val="75000"/>
                    <a:lumOff val="25000"/>
                  </a:schemeClr>
                </a:solidFill>
                <a:effectLst>
                  <a:outerShdw blurRad="63500" dist="63500" dir="2700000" algn="tl" rotWithShape="0">
                    <a:schemeClr val="bg1">
                      <a:lumMod val="75000"/>
                      <a:alpha val="50000"/>
                    </a:schemeClr>
                  </a:outerShdw>
                </a:effectLst>
                <a:latin typeface="+mn-lt"/>
                <a:ea typeface="+mn-ea"/>
                <a:cs typeface="+mn-cs"/>
              </a:defRPr>
            </a:lvl4pPr>
            <a:lvl5pPr marL="1143000" indent="-228600" algn="l" defTabSz="457200" rtl="0" eaLnBrk="1" latinLnBrk="0" hangingPunct="1">
              <a:lnSpc>
                <a:spcPct val="120000"/>
              </a:lnSpc>
              <a:spcBef>
                <a:spcPts val="0"/>
              </a:spcBef>
              <a:buClr>
                <a:schemeClr val="bg1">
                  <a:lumMod val="50000"/>
                </a:schemeClr>
              </a:buClr>
              <a:buSzPct val="90000"/>
              <a:buFont typeface="Arial"/>
              <a:buChar char="•"/>
              <a:defRPr sz="2800" kern="1200" baseline="0">
                <a:solidFill>
                  <a:schemeClr val="tx1">
                    <a:lumMod val="50000"/>
                    <a:lumOff val="50000"/>
                  </a:schemeClr>
                </a:solidFill>
                <a:effectLst>
                  <a:outerShdw blurRad="63500" dist="63500" dir="2700000" algn="tl" rotWithShape="0">
                    <a:schemeClr val="bg1">
                      <a:lumMod val="75000"/>
                      <a:alpha val="50000"/>
                    </a:schemeClr>
                  </a:outerShdw>
                </a:effectLst>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en-GB" sz="1400" dirty="0" smtClean="0"/>
              <a:t>Survey &amp; Alignment Mounting Points</a:t>
            </a:r>
          </a:p>
        </p:txBody>
      </p:sp>
      <p:sp>
        <p:nvSpPr>
          <p:cNvPr id="4" name="Content Placeholder 3"/>
          <p:cNvSpPr>
            <a:spLocks noGrp="1"/>
          </p:cNvSpPr>
          <p:nvPr>
            <p:ph idx="1"/>
          </p:nvPr>
        </p:nvSpPr>
        <p:spPr>
          <a:xfrm>
            <a:off x="3616408" y="2762823"/>
            <a:ext cx="1904532" cy="556953"/>
          </a:xfrm>
        </p:spPr>
        <p:txBody>
          <a:bodyPr>
            <a:noAutofit/>
          </a:bodyPr>
          <a:lstStyle/>
          <a:p>
            <a:pPr marL="0" indent="0" algn="ctr">
              <a:buNone/>
            </a:pPr>
            <a:r>
              <a:rPr lang="en-GB" sz="1400" dirty="0" smtClean="0"/>
              <a:t>Niobium RRR300 Cavity </a:t>
            </a:r>
            <a:r>
              <a:rPr lang="en-GB" sz="1400" dirty="0"/>
              <a:t>– 4mm wall </a:t>
            </a:r>
            <a:r>
              <a:rPr lang="en-GB" sz="1400" dirty="0" smtClean="0"/>
              <a:t>thickness</a:t>
            </a:r>
          </a:p>
        </p:txBody>
      </p:sp>
      <p:sp>
        <p:nvSpPr>
          <p:cNvPr id="19" name="Content Placeholder 3"/>
          <p:cNvSpPr txBox="1">
            <a:spLocks/>
          </p:cNvSpPr>
          <p:nvPr/>
        </p:nvSpPr>
        <p:spPr>
          <a:xfrm>
            <a:off x="179512" y="1700808"/>
            <a:ext cx="1817109" cy="368073"/>
          </a:xfrm>
          <a:prstGeom prst="rect">
            <a:avLst/>
          </a:prstGeom>
        </p:spPr>
        <p:txBody>
          <a:bodyPr vert="horz" lIns="91440" tIns="0" rIns="91440" bIns="0" rtlCol="0">
            <a:noAutofit/>
          </a:bodyPr>
          <a:lstStyle>
            <a:lvl1pPr marL="228600" indent="-228600" algn="l" defTabSz="457200" rtl="0" eaLnBrk="1" latinLnBrk="0" hangingPunct="1">
              <a:lnSpc>
                <a:spcPct val="120000"/>
              </a:lnSpc>
              <a:spcBef>
                <a:spcPts val="600"/>
              </a:spcBef>
              <a:buClr>
                <a:srgbClr val="0089B5"/>
              </a:buClr>
              <a:buFont typeface="Arial"/>
              <a:buChar char="•"/>
              <a:defRPr sz="3200" kern="1200">
                <a:solidFill>
                  <a:schemeClr val="tx1">
                    <a:lumMod val="75000"/>
                    <a:lumOff val="25000"/>
                  </a:schemeClr>
                </a:solidFill>
                <a:effectLst>
                  <a:outerShdw blurRad="63500" dist="63500" dir="2700000" algn="tl" rotWithShape="0">
                    <a:schemeClr val="bg1">
                      <a:lumMod val="75000"/>
                      <a:alpha val="50000"/>
                    </a:schemeClr>
                  </a:outerShdw>
                </a:effectLst>
                <a:latin typeface="+mn-lt"/>
                <a:ea typeface="+mn-ea"/>
                <a:cs typeface="+mn-cs"/>
              </a:defRPr>
            </a:lvl1pPr>
            <a:lvl2pPr marL="457200" indent="-228600" algn="l" defTabSz="457200" rtl="0" eaLnBrk="1" latinLnBrk="0" hangingPunct="1">
              <a:lnSpc>
                <a:spcPct val="120000"/>
              </a:lnSpc>
              <a:spcBef>
                <a:spcPts val="400"/>
              </a:spcBef>
              <a:buClr>
                <a:srgbClr val="0089B5"/>
              </a:buClr>
              <a:buSzPct val="95000"/>
              <a:buFont typeface="Arial"/>
              <a:buChar char="•"/>
              <a:defRPr sz="3200" kern="1200" baseline="0">
                <a:solidFill>
                  <a:schemeClr val="tx1">
                    <a:lumMod val="75000"/>
                    <a:lumOff val="25000"/>
                  </a:schemeClr>
                </a:solidFill>
                <a:effectLst>
                  <a:outerShdw blurRad="63500" dist="63500" dir="2700000" algn="tl" rotWithShape="0">
                    <a:schemeClr val="bg1">
                      <a:lumMod val="75000"/>
                      <a:alpha val="50000"/>
                    </a:schemeClr>
                  </a:outerShdw>
                </a:effectLst>
                <a:latin typeface="+mn-lt"/>
                <a:ea typeface="+mn-ea"/>
                <a:cs typeface="+mn-cs"/>
              </a:defRPr>
            </a:lvl2pPr>
            <a:lvl3pPr marL="685800" indent="-228600" algn="l" defTabSz="457200" rtl="0" eaLnBrk="1" latinLnBrk="0" hangingPunct="1">
              <a:lnSpc>
                <a:spcPct val="120000"/>
              </a:lnSpc>
              <a:spcBef>
                <a:spcPts val="200"/>
              </a:spcBef>
              <a:buClr>
                <a:srgbClr val="0089B5"/>
              </a:buClr>
              <a:buSzPct val="90000"/>
              <a:buFont typeface="Arial"/>
              <a:buChar char="•"/>
              <a:defRPr sz="2800" kern="1200" baseline="0">
                <a:solidFill>
                  <a:schemeClr val="tx1">
                    <a:lumMod val="75000"/>
                    <a:lumOff val="25000"/>
                  </a:schemeClr>
                </a:solidFill>
                <a:effectLst>
                  <a:outerShdw blurRad="63500" dist="63500" dir="2700000" algn="tl" rotWithShape="0">
                    <a:schemeClr val="bg1">
                      <a:lumMod val="75000"/>
                      <a:alpha val="50000"/>
                    </a:schemeClr>
                  </a:outerShdw>
                </a:effectLst>
                <a:latin typeface="+mn-lt"/>
                <a:ea typeface="+mn-ea"/>
                <a:cs typeface="+mn-cs"/>
              </a:defRPr>
            </a:lvl3pPr>
            <a:lvl4pPr marL="914400" indent="-228600" algn="l" defTabSz="457200" rtl="0" eaLnBrk="1" latinLnBrk="0" hangingPunct="1">
              <a:lnSpc>
                <a:spcPct val="120000"/>
              </a:lnSpc>
              <a:spcBef>
                <a:spcPts val="200"/>
              </a:spcBef>
              <a:buClr>
                <a:srgbClr val="0089B5"/>
              </a:buClr>
              <a:buSzPct val="90000"/>
              <a:buFont typeface="Arial"/>
              <a:buChar char="•"/>
              <a:defRPr sz="2800" kern="1200" baseline="0">
                <a:solidFill>
                  <a:schemeClr val="tx1">
                    <a:lumMod val="75000"/>
                    <a:lumOff val="25000"/>
                  </a:schemeClr>
                </a:solidFill>
                <a:effectLst>
                  <a:outerShdw blurRad="63500" dist="63500" dir="2700000" algn="tl" rotWithShape="0">
                    <a:schemeClr val="bg1">
                      <a:lumMod val="75000"/>
                      <a:alpha val="50000"/>
                    </a:schemeClr>
                  </a:outerShdw>
                </a:effectLst>
                <a:latin typeface="+mn-lt"/>
                <a:ea typeface="+mn-ea"/>
                <a:cs typeface="+mn-cs"/>
              </a:defRPr>
            </a:lvl4pPr>
            <a:lvl5pPr marL="1143000" indent="-228600" algn="l" defTabSz="457200" rtl="0" eaLnBrk="1" latinLnBrk="0" hangingPunct="1">
              <a:lnSpc>
                <a:spcPct val="120000"/>
              </a:lnSpc>
              <a:spcBef>
                <a:spcPts val="0"/>
              </a:spcBef>
              <a:buClr>
                <a:schemeClr val="bg1">
                  <a:lumMod val="50000"/>
                </a:schemeClr>
              </a:buClr>
              <a:buSzPct val="90000"/>
              <a:buFont typeface="Arial"/>
              <a:buChar char="•"/>
              <a:defRPr sz="2800" kern="1200" baseline="0">
                <a:solidFill>
                  <a:schemeClr val="tx1">
                    <a:lumMod val="50000"/>
                    <a:lumOff val="50000"/>
                  </a:schemeClr>
                </a:solidFill>
                <a:effectLst>
                  <a:outerShdw blurRad="63500" dist="63500" dir="2700000" algn="tl" rotWithShape="0">
                    <a:schemeClr val="bg1">
                      <a:lumMod val="75000"/>
                      <a:alpha val="50000"/>
                    </a:schemeClr>
                  </a:outerShdw>
                </a:effectLst>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en-GB" sz="1400" b="1" dirty="0" smtClean="0"/>
              <a:t>Double Quarter Wave</a:t>
            </a:r>
          </a:p>
        </p:txBody>
      </p:sp>
      <p:sp>
        <p:nvSpPr>
          <p:cNvPr id="20" name="Content Placeholder 3"/>
          <p:cNvSpPr txBox="1">
            <a:spLocks/>
          </p:cNvSpPr>
          <p:nvPr/>
        </p:nvSpPr>
        <p:spPr>
          <a:xfrm>
            <a:off x="6000826" y="5638044"/>
            <a:ext cx="908554" cy="274135"/>
          </a:xfrm>
          <a:prstGeom prst="rect">
            <a:avLst/>
          </a:prstGeom>
        </p:spPr>
        <p:txBody>
          <a:bodyPr vert="horz" lIns="91440" tIns="0" rIns="91440" bIns="0" rtlCol="0">
            <a:noAutofit/>
          </a:bodyPr>
          <a:lstStyle>
            <a:lvl1pPr marL="228600" indent="-228600" algn="l" defTabSz="457200" rtl="0" eaLnBrk="1" latinLnBrk="0" hangingPunct="1">
              <a:lnSpc>
                <a:spcPct val="120000"/>
              </a:lnSpc>
              <a:spcBef>
                <a:spcPts val="600"/>
              </a:spcBef>
              <a:buClr>
                <a:srgbClr val="0089B5"/>
              </a:buClr>
              <a:buFont typeface="Arial"/>
              <a:buChar char="•"/>
              <a:defRPr sz="3200" kern="1200">
                <a:solidFill>
                  <a:schemeClr val="tx1">
                    <a:lumMod val="75000"/>
                    <a:lumOff val="25000"/>
                  </a:schemeClr>
                </a:solidFill>
                <a:effectLst>
                  <a:outerShdw blurRad="63500" dist="63500" dir="2700000" algn="tl" rotWithShape="0">
                    <a:schemeClr val="bg1">
                      <a:lumMod val="75000"/>
                      <a:alpha val="50000"/>
                    </a:schemeClr>
                  </a:outerShdw>
                </a:effectLst>
                <a:latin typeface="+mn-lt"/>
                <a:ea typeface="+mn-ea"/>
                <a:cs typeface="+mn-cs"/>
              </a:defRPr>
            </a:lvl1pPr>
            <a:lvl2pPr marL="457200" indent="-228600" algn="l" defTabSz="457200" rtl="0" eaLnBrk="1" latinLnBrk="0" hangingPunct="1">
              <a:lnSpc>
                <a:spcPct val="120000"/>
              </a:lnSpc>
              <a:spcBef>
                <a:spcPts val="400"/>
              </a:spcBef>
              <a:buClr>
                <a:srgbClr val="0089B5"/>
              </a:buClr>
              <a:buSzPct val="95000"/>
              <a:buFont typeface="Arial"/>
              <a:buChar char="•"/>
              <a:defRPr sz="3200" kern="1200" baseline="0">
                <a:solidFill>
                  <a:schemeClr val="tx1">
                    <a:lumMod val="75000"/>
                    <a:lumOff val="25000"/>
                  </a:schemeClr>
                </a:solidFill>
                <a:effectLst>
                  <a:outerShdw blurRad="63500" dist="63500" dir="2700000" algn="tl" rotWithShape="0">
                    <a:schemeClr val="bg1">
                      <a:lumMod val="75000"/>
                      <a:alpha val="50000"/>
                    </a:schemeClr>
                  </a:outerShdw>
                </a:effectLst>
                <a:latin typeface="+mn-lt"/>
                <a:ea typeface="+mn-ea"/>
                <a:cs typeface="+mn-cs"/>
              </a:defRPr>
            </a:lvl2pPr>
            <a:lvl3pPr marL="685800" indent="-228600" algn="l" defTabSz="457200" rtl="0" eaLnBrk="1" latinLnBrk="0" hangingPunct="1">
              <a:lnSpc>
                <a:spcPct val="120000"/>
              </a:lnSpc>
              <a:spcBef>
                <a:spcPts val="200"/>
              </a:spcBef>
              <a:buClr>
                <a:srgbClr val="0089B5"/>
              </a:buClr>
              <a:buSzPct val="90000"/>
              <a:buFont typeface="Arial"/>
              <a:buChar char="•"/>
              <a:defRPr sz="2800" kern="1200" baseline="0">
                <a:solidFill>
                  <a:schemeClr val="tx1">
                    <a:lumMod val="75000"/>
                    <a:lumOff val="25000"/>
                  </a:schemeClr>
                </a:solidFill>
                <a:effectLst>
                  <a:outerShdw blurRad="63500" dist="63500" dir="2700000" algn="tl" rotWithShape="0">
                    <a:schemeClr val="bg1">
                      <a:lumMod val="75000"/>
                      <a:alpha val="50000"/>
                    </a:schemeClr>
                  </a:outerShdw>
                </a:effectLst>
                <a:latin typeface="+mn-lt"/>
                <a:ea typeface="+mn-ea"/>
                <a:cs typeface="+mn-cs"/>
              </a:defRPr>
            </a:lvl3pPr>
            <a:lvl4pPr marL="914400" indent="-228600" algn="l" defTabSz="457200" rtl="0" eaLnBrk="1" latinLnBrk="0" hangingPunct="1">
              <a:lnSpc>
                <a:spcPct val="120000"/>
              </a:lnSpc>
              <a:spcBef>
                <a:spcPts val="200"/>
              </a:spcBef>
              <a:buClr>
                <a:srgbClr val="0089B5"/>
              </a:buClr>
              <a:buSzPct val="90000"/>
              <a:buFont typeface="Arial"/>
              <a:buChar char="•"/>
              <a:defRPr sz="2800" kern="1200" baseline="0">
                <a:solidFill>
                  <a:schemeClr val="tx1">
                    <a:lumMod val="75000"/>
                    <a:lumOff val="25000"/>
                  </a:schemeClr>
                </a:solidFill>
                <a:effectLst>
                  <a:outerShdw blurRad="63500" dist="63500" dir="2700000" algn="tl" rotWithShape="0">
                    <a:schemeClr val="bg1">
                      <a:lumMod val="75000"/>
                      <a:alpha val="50000"/>
                    </a:schemeClr>
                  </a:outerShdw>
                </a:effectLst>
                <a:latin typeface="+mn-lt"/>
                <a:ea typeface="+mn-ea"/>
                <a:cs typeface="+mn-cs"/>
              </a:defRPr>
            </a:lvl4pPr>
            <a:lvl5pPr marL="1143000" indent="-228600" algn="l" defTabSz="457200" rtl="0" eaLnBrk="1" latinLnBrk="0" hangingPunct="1">
              <a:lnSpc>
                <a:spcPct val="120000"/>
              </a:lnSpc>
              <a:spcBef>
                <a:spcPts val="0"/>
              </a:spcBef>
              <a:buClr>
                <a:schemeClr val="bg1">
                  <a:lumMod val="50000"/>
                </a:schemeClr>
              </a:buClr>
              <a:buSzPct val="90000"/>
              <a:buFont typeface="Arial"/>
              <a:buChar char="•"/>
              <a:defRPr sz="2800" kern="1200" baseline="0">
                <a:solidFill>
                  <a:schemeClr val="tx1">
                    <a:lumMod val="50000"/>
                    <a:lumOff val="50000"/>
                  </a:schemeClr>
                </a:solidFill>
                <a:effectLst>
                  <a:outerShdw blurRad="63500" dist="63500" dir="2700000" algn="tl" rotWithShape="0">
                    <a:schemeClr val="bg1">
                      <a:lumMod val="75000"/>
                      <a:alpha val="50000"/>
                    </a:schemeClr>
                  </a:outerShdw>
                </a:effectLst>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en-GB" sz="1400" b="1" dirty="0" smtClean="0"/>
              <a:t>RF Dipole</a:t>
            </a:r>
          </a:p>
        </p:txBody>
      </p:sp>
      <p:cxnSp>
        <p:nvCxnSpPr>
          <p:cNvPr id="22" name="Straight Arrow Connector 21"/>
          <p:cNvCxnSpPr>
            <a:stCxn id="15" idx="1"/>
          </p:cNvCxnSpPr>
          <p:nvPr/>
        </p:nvCxnSpPr>
        <p:spPr>
          <a:xfrm flipH="1">
            <a:off x="2907816" y="809310"/>
            <a:ext cx="1993776" cy="726521"/>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33" name="Straight Arrow Connector 32"/>
          <p:cNvCxnSpPr>
            <a:stCxn id="14" idx="3"/>
          </p:cNvCxnSpPr>
          <p:nvPr/>
        </p:nvCxnSpPr>
        <p:spPr>
          <a:xfrm>
            <a:off x="5351772" y="2261059"/>
            <a:ext cx="1557608" cy="447861"/>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43" name="Straight Arrow Connector 42"/>
          <p:cNvCxnSpPr>
            <a:stCxn id="13" idx="3"/>
          </p:cNvCxnSpPr>
          <p:nvPr/>
        </p:nvCxnSpPr>
        <p:spPr>
          <a:xfrm>
            <a:off x="4739704" y="4195777"/>
            <a:ext cx="408360" cy="369079"/>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54" name="Straight Arrow Connector 53"/>
          <p:cNvCxnSpPr>
            <a:stCxn id="4" idx="1"/>
          </p:cNvCxnSpPr>
          <p:nvPr/>
        </p:nvCxnSpPr>
        <p:spPr>
          <a:xfrm flipH="1">
            <a:off x="2752312" y="3041300"/>
            <a:ext cx="864096" cy="278476"/>
          </a:xfrm>
          <a:prstGeom prst="straightConnector1">
            <a:avLst/>
          </a:prstGeom>
          <a:ln>
            <a:tailEnd type="oval"/>
          </a:ln>
        </p:spPr>
        <p:style>
          <a:lnRef idx="2">
            <a:schemeClr val="accent2"/>
          </a:lnRef>
          <a:fillRef idx="0">
            <a:schemeClr val="accent2"/>
          </a:fillRef>
          <a:effectRef idx="1">
            <a:schemeClr val="accent2"/>
          </a:effectRef>
          <a:fontRef idx="minor">
            <a:schemeClr val="tx1"/>
          </a:fontRef>
        </p:style>
      </p:cxnSp>
      <p:cxnSp>
        <p:nvCxnSpPr>
          <p:cNvPr id="73" name="Straight Arrow Connector 72"/>
          <p:cNvCxnSpPr>
            <a:stCxn id="18" idx="1"/>
          </p:cNvCxnSpPr>
          <p:nvPr/>
        </p:nvCxnSpPr>
        <p:spPr>
          <a:xfrm flipH="1" flipV="1">
            <a:off x="912758" y="4447806"/>
            <a:ext cx="1799870" cy="1550456"/>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77" name="Straight Arrow Connector 76"/>
          <p:cNvCxnSpPr>
            <a:stCxn id="16" idx="0"/>
          </p:cNvCxnSpPr>
          <p:nvPr/>
        </p:nvCxnSpPr>
        <p:spPr>
          <a:xfrm flipH="1" flipV="1">
            <a:off x="7956376" y="4564856"/>
            <a:ext cx="310262" cy="1103039"/>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sp>
        <p:nvSpPr>
          <p:cNvPr id="103" name="Content Placeholder 3"/>
          <p:cNvSpPr txBox="1">
            <a:spLocks/>
          </p:cNvSpPr>
          <p:nvPr/>
        </p:nvSpPr>
        <p:spPr>
          <a:xfrm>
            <a:off x="4171747" y="1412776"/>
            <a:ext cx="1861096" cy="246111"/>
          </a:xfrm>
          <a:prstGeom prst="rect">
            <a:avLst/>
          </a:prstGeom>
        </p:spPr>
        <p:txBody>
          <a:bodyPr vert="horz" lIns="91440" tIns="0" rIns="91440" bIns="0" rtlCol="0">
            <a:noAutofit/>
          </a:bodyPr>
          <a:lstStyle>
            <a:lvl1pPr marL="228600" indent="-228600" algn="l" defTabSz="457200" rtl="0" eaLnBrk="1" latinLnBrk="0" hangingPunct="1">
              <a:lnSpc>
                <a:spcPct val="120000"/>
              </a:lnSpc>
              <a:spcBef>
                <a:spcPts val="600"/>
              </a:spcBef>
              <a:buClr>
                <a:srgbClr val="0089B5"/>
              </a:buClr>
              <a:buFont typeface="Arial"/>
              <a:buChar char="•"/>
              <a:defRPr sz="3200" kern="1200">
                <a:solidFill>
                  <a:schemeClr val="tx1">
                    <a:lumMod val="75000"/>
                    <a:lumOff val="25000"/>
                  </a:schemeClr>
                </a:solidFill>
                <a:effectLst>
                  <a:outerShdw blurRad="63500" dist="63500" dir="2700000" algn="tl" rotWithShape="0">
                    <a:schemeClr val="bg1">
                      <a:lumMod val="75000"/>
                      <a:alpha val="50000"/>
                    </a:schemeClr>
                  </a:outerShdw>
                </a:effectLst>
                <a:latin typeface="+mn-lt"/>
                <a:ea typeface="+mn-ea"/>
                <a:cs typeface="+mn-cs"/>
              </a:defRPr>
            </a:lvl1pPr>
            <a:lvl2pPr marL="457200" indent="-228600" algn="l" defTabSz="457200" rtl="0" eaLnBrk="1" latinLnBrk="0" hangingPunct="1">
              <a:lnSpc>
                <a:spcPct val="120000"/>
              </a:lnSpc>
              <a:spcBef>
                <a:spcPts val="400"/>
              </a:spcBef>
              <a:buClr>
                <a:srgbClr val="0089B5"/>
              </a:buClr>
              <a:buSzPct val="95000"/>
              <a:buFont typeface="Arial"/>
              <a:buChar char="•"/>
              <a:defRPr sz="3200" kern="1200" baseline="0">
                <a:solidFill>
                  <a:schemeClr val="tx1">
                    <a:lumMod val="75000"/>
                    <a:lumOff val="25000"/>
                  </a:schemeClr>
                </a:solidFill>
                <a:effectLst>
                  <a:outerShdw blurRad="63500" dist="63500" dir="2700000" algn="tl" rotWithShape="0">
                    <a:schemeClr val="bg1">
                      <a:lumMod val="75000"/>
                      <a:alpha val="50000"/>
                    </a:schemeClr>
                  </a:outerShdw>
                </a:effectLst>
                <a:latin typeface="+mn-lt"/>
                <a:ea typeface="+mn-ea"/>
                <a:cs typeface="+mn-cs"/>
              </a:defRPr>
            </a:lvl2pPr>
            <a:lvl3pPr marL="685800" indent="-228600" algn="l" defTabSz="457200" rtl="0" eaLnBrk="1" latinLnBrk="0" hangingPunct="1">
              <a:lnSpc>
                <a:spcPct val="120000"/>
              </a:lnSpc>
              <a:spcBef>
                <a:spcPts val="200"/>
              </a:spcBef>
              <a:buClr>
                <a:srgbClr val="0089B5"/>
              </a:buClr>
              <a:buSzPct val="90000"/>
              <a:buFont typeface="Arial"/>
              <a:buChar char="•"/>
              <a:defRPr sz="2800" kern="1200" baseline="0">
                <a:solidFill>
                  <a:schemeClr val="tx1">
                    <a:lumMod val="75000"/>
                    <a:lumOff val="25000"/>
                  </a:schemeClr>
                </a:solidFill>
                <a:effectLst>
                  <a:outerShdw blurRad="63500" dist="63500" dir="2700000" algn="tl" rotWithShape="0">
                    <a:schemeClr val="bg1">
                      <a:lumMod val="75000"/>
                      <a:alpha val="50000"/>
                    </a:schemeClr>
                  </a:outerShdw>
                </a:effectLst>
                <a:latin typeface="+mn-lt"/>
                <a:ea typeface="+mn-ea"/>
                <a:cs typeface="+mn-cs"/>
              </a:defRPr>
            </a:lvl3pPr>
            <a:lvl4pPr marL="914400" indent="-228600" algn="l" defTabSz="457200" rtl="0" eaLnBrk="1" latinLnBrk="0" hangingPunct="1">
              <a:lnSpc>
                <a:spcPct val="120000"/>
              </a:lnSpc>
              <a:spcBef>
                <a:spcPts val="200"/>
              </a:spcBef>
              <a:buClr>
                <a:srgbClr val="0089B5"/>
              </a:buClr>
              <a:buSzPct val="90000"/>
              <a:buFont typeface="Arial"/>
              <a:buChar char="•"/>
              <a:defRPr sz="2800" kern="1200" baseline="0">
                <a:solidFill>
                  <a:schemeClr val="tx1">
                    <a:lumMod val="75000"/>
                    <a:lumOff val="25000"/>
                  </a:schemeClr>
                </a:solidFill>
                <a:effectLst>
                  <a:outerShdw blurRad="63500" dist="63500" dir="2700000" algn="tl" rotWithShape="0">
                    <a:schemeClr val="bg1">
                      <a:lumMod val="75000"/>
                      <a:alpha val="50000"/>
                    </a:schemeClr>
                  </a:outerShdw>
                </a:effectLst>
                <a:latin typeface="+mn-lt"/>
                <a:ea typeface="+mn-ea"/>
                <a:cs typeface="+mn-cs"/>
              </a:defRPr>
            </a:lvl4pPr>
            <a:lvl5pPr marL="1143000" indent="-228600" algn="l" defTabSz="457200" rtl="0" eaLnBrk="1" latinLnBrk="0" hangingPunct="1">
              <a:lnSpc>
                <a:spcPct val="120000"/>
              </a:lnSpc>
              <a:spcBef>
                <a:spcPts val="0"/>
              </a:spcBef>
              <a:buClr>
                <a:schemeClr val="bg1">
                  <a:lumMod val="50000"/>
                </a:schemeClr>
              </a:buClr>
              <a:buSzPct val="90000"/>
              <a:buFont typeface="Arial"/>
              <a:buChar char="•"/>
              <a:defRPr sz="2800" kern="1200" baseline="0">
                <a:solidFill>
                  <a:schemeClr val="tx1">
                    <a:lumMod val="50000"/>
                    <a:lumOff val="50000"/>
                  </a:schemeClr>
                </a:solidFill>
                <a:effectLst>
                  <a:outerShdw blurRad="63500" dist="63500" dir="2700000" algn="tl" rotWithShape="0">
                    <a:schemeClr val="bg1">
                      <a:lumMod val="75000"/>
                      <a:alpha val="50000"/>
                    </a:schemeClr>
                  </a:outerShdw>
                </a:effectLst>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en-GB" sz="1400" dirty="0" smtClean="0"/>
              <a:t>Coupler &amp; Probe Ports</a:t>
            </a:r>
          </a:p>
        </p:txBody>
      </p:sp>
      <p:cxnSp>
        <p:nvCxnSpPr>
          <p:cNvPr id="105" name="Straight Arrow Connector 104"/>
          <p:cNvCxnSpPr>
            <a:stCxn id="103" idx="3"/>
          </p:cNvCxnSpPr>
          <p:nvPr/>
        </p:nvCxnSpPr>
        <p:spPr>
          <a:xfrm>
            <a:off x="6032843" y="1535832"/>
            <a:ext cx="941660" cy="185130"/>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417040407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RFD Assembly </a:t>
            </a:r>
            <a:r>
              <a:rPr lang="en-GB" dirty="0"/>
              <a:t>Procedure</a:t>
            </a:r>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18530" t="16516" r="28725" b="13881"/>
          <a:stretch/>
        </p:blipFill>
        <p:spPr>
          <a:xfrm>
            <a:off x="2051720" y="1312332"/>
            <a:ext cx="4823013" cy="4500282"/>
          </a:xfrm>
          <a:prstGeom prst="rect">
            <a:avLst/>
          </a:prstGeom>
        </p:spPr>
      </p:pic>
      <p:sp>
        <p:nvSpPr>
          <p:cNvPr id="5" name="TextBox 4"/>
          <p:cNvSpPr txBox="1"/>
          <p:nvPr/>
        </p:nvSpPr>
        <p:spPr>
          <a:xfrm>
            <a:off x="2582242" y="5804269"/>
            <a:ext cx="3978202" cy="368049"/>
          </a:xfrm>
          <a:prstGeom prst="rect">
            <a:avLst/>
          </a:prstGeom>
          <a:noFill/>
        </p:spPr>
        <p:txBody>
          <a:bodyPr wrap="square" rtlCol="0">
            <a:spAutoFit/>
          </a:bodyPr>
          <a:lstStyle/>
          <a:p>
            <a:pPr defTabSz="457200">
              <a:lnSpc>
                <a:spcPct val="120000"/>
              </a:lnSpc>
              <a:spcBef>
                <a:spcPts val="600"/>
              </a:spcBef>
              <a:buClr>
                <a:srgbClr val="0089B5"/>
              </a:buClr>
            </a:pPr>
            <a:r>
              <a:rPr lang="en-GB" sz="1600" dirty="0">
                <a:solidFill>
                  <a:schemeClr val="tx1">
                    <a:lumMod val="75000"/>
                    <a:lumOff val="25000"/>
                  </a:schemeClr>
                </a:solidFill>
                <a:effectLst>
                  <a:outerShdw blurRad="63500" dist="63500" dir="2700000" algn="tl" rotWithShape="0">
                    <a:schemeClr val="bg1">
                      <a:lumMod val="75000"/>
                      <a:alpha val="50000"/>
                    </a:schemeClr>
                  </a:outerShdw>
                </a:effectLst>
              </a:rPr>
              <a:t>Shield </a:t>
            </a:r>
            <a:r>
              <a:rPr lang="en-GB" sz="1600" dirty="0" smtClean="0">
                <a:solidFill>
                  <a:schemeClr val="tx1">
                    <a:lumMod val="75000"/>
                    <a:lumOff val="25000"/>
                  </a:schemeClr>
                </a:solidFill>
                <a:effectLst>
                  <a:outerShdw blurRad="63500" dist="63500" dir="2700000" algn="tl" rotWithShape="0">
                    <a:schemeClr val="bg1">
                      <a:lumMod val="75000"/>
                      <a:alpha val="50000"/>
                    </a:schemeClr>
                  </a:outerShdw>
                </a:effectLst>
              </a:rPr>
              <a:t>body </a:t>
            </a:r>
            <a:r>
              <a:rPr lang="en-GB" sz="1600" dirty="0">
                <a:solidFill>
                  <a:schemeClr val="tx1">
                    <a:lumMod val="75000"/>
                    <a:lumOff val="25000"/>
                  </a:schemeClr>
                </a:solidFill>
                <a:effectLst>
                  <a:outerShdw blurRad="63500" dist="63500" dir="2700000" algn="tl" rotWithShape="0">
                    <a:schemeClr val="bg1">
                      <a:lumMod val="75000"/>
                      <a:alpha val="50000"/>
                    </a:schemeClr>
                  </a:outerShdw>
                </a:effectLst>
              </a:rPr>
              <a:t>is mounted to Helium Vessel </a:t>
            </a:r>
            <a:r>
              <a:rPr lang="en-GB" sz="1600" dirty="0" smtClean="0">
                <a:solidFill>
                  <a:schemeClr val="tx1">
                    <a:lumMod val="75000"/>
                    <a:lumOff val="25000"/>
                  </a:schemeClr>
                </a:solidFill>
                <a:effectLst>
                  <a:outerShdw blurRad="63500" dist="63500" dir="2700000" algn="tl" rotWithShape="0">
                    <a:schemeClr val="bg1">
                      <a:lumMod val="75000"/>
                      <a:alpha val="50000"/>
                    </a:schemeClr>
                  </a:outerShdw>
                </a:effectLst>
              </a:rPr>
              <a:t>base</a:t>
            </a:r>
            <a:endParaRPr lang="en-GB" sz="1600" dirty="0">
              <a:solidFill>
                <a:schemeClr val="tx1">
                  <a:lumMod val="75000"/>
                  <a:lumOff val="25000"/>
                </a:schemeClr>
              </a:solidFill>
              <a:effectLst>
                <a:outerShdw blurRad="63500" dist="63500" dir="2700000" algn="tl" rotWithShape="0">
                  <a:schemeClr val="bg1">
                    <a:lumMod val="75000"/>
                    <a:alpha val="50000"/>
                  </a:schemeClr>
                </a:outerShdw>
              </a:effectLst>
            </a:endParaRPr>
          </a:p>
        </p:txBody>
      </p:sp>
      <p:sp>
        <p:nvSpPr>
          <p:cNvPr id="6" name="Right Arrow 5"/>
          <p:cNvSpPr/>
          <p:nvPr/>
        </p:nvSpPr>
        <p:spPr bwMode="auto">
          <a:xfrm rot="5400000">
            <a:off x="4378665" y="4898213"/>
            <a:ext cx="385357" cy="327251"/>
          </a:xfrm>
          <a:prstGeom prst="rightArrow">
            <a:avLst/>
          </a:prstGeom>
          <a:ln>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Lucida Grande" pitchFamily="84" charset="0"/>
              <a:ea typeface="ヒラギノ角ゴ Pro W3" pitchFamily="84" charset="-128"/>
            </a:endParaRPr>
          </a:p>
        </p:txBody>
      </p:sp>
      <p:sp>
        <p:nvSpPr>
          <p:cNvPr id="7" name="Right Arrow 6"/>
          <p:cNvSpPr/>
          <p:nvPr/>
        </p:nvSpPr>
        <p:spPr bwMode="auto">
          <a:xfrm rot="5303246">
            <a:off x="6132479" y="3439797"/>
            <a:ext cx="385357" cy="327251"/>
          </a:xfrm>
          <a:prstGeom prst="rightArrow">
            <a:avLst/>
          </a:prstGeom>
          <a:ln>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Lucida Grande" pitchFamily="84" charset="0"/>
              <a:ea typeface="ヒラギノ角ゴ Pro W3" pitchFamily="84" charset="-128"/>
            </a:endParaRPr>
          </a:p>
        </p:txBody>
      </p:sp>
      <p:sp>
        <p:nvSpPr>
          <p:cNvPr id="8" name="Right Arrow 7"/>
          <p:cNvSpPr/>
          <p:nvPr/>
        </p:nvSpPr>
        <p:spPr bwMode="auto">
          <a:xfrm rot="5400000">
            <a:off x="2665406" y="3890101"/>
            <a:ext cx="385357" cy="327251"/>
          </a:xfrm>
          <a:prstGeom prst="rightArrow">
            <a:avLst/>
          </a:prstGeom>
          <a:ln>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Lucida Grande" pitchFamily="84" charset="0"/>
              <a:ea typeface="ヒラギノ角ゴ Pro W3" pitchFamily="84" charset="-128"/>
            </a:endParaRPr>
          </a:p>
        </p:txBody>
      </p:sp>
      <p:sp>
        <p:nvSpPr>
          <p:cNvPr id="3" name="Footer Placeholder 2"/>
          <p:cNvSpPr>
            <a:spLocks noGrp="1"/>
          </p:cNvSpPr>
          <p:nvPr>
            <p:ph type="ftr" sz="quarter" idx="11"/>
          </p:nvPr>
        </p:nvSpPr>
        <p:spPr/>
        <p:txBody>
          <a:bodyPr/>
          <a:lstStyle/>
          <a:p>
            <a:r>
              <a:rPr lang="en-GB" smtClean="0"/>
              <a:t>Dressed Cavity Engineering Design DQW &amp; RFD</a:t>
            </a:r>
            <a:endParaRPr lang="en-GB"/>
          </a:p>
        </p:txBody>
      </p:sp>
      <p:sp>
        <p:nvSpPr>
          <p:cNvPr id="10" name="Slide Number Placeholder 9"/>
          <p:cNvSpPr>
            <a:spLocks noGrp="1"/>
          </p:cNvSpPr>
          <p:nvPr>
            <p:ph type="sldNum" sz="quarter" idx="12"/>
          </p:nvPr>
        </p:nvSpPr>
        <p:spPr/>
        <p:txBody>
          <a:bodyPr/>
          <a:lstStyle/>
          <a:p>
            <a:fld id="{1FA2211F-BE2A-455E-95A5-7C001F407DF1}" type="slidenum">
              <a:rPr lang="en-GB" smtClean="0"/>
              <a:t>40</a:t>
            </a:fld>
            <a:endParaRPr lang="en-GB"/>
          </a:p>
        </p:txBody>
      </p:sp>
    </p:spTree>
    <p:extLst>
      <p:ext uri="{BB962C8B-B14F-4D97-AF65-F5344CB8AC3E}">
        <p14:creationId xmlns:p14="http://schemas.microsoft.com/office/powerpoint/2010/main" val="61207449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23235" t="17764" r="24118" b="12772"/>
          <a:stretch/>
        </p:blipFill>
        <p:spPr>
          <a:xfrm>
            <a:off x="4311514" y="2132856"/>
            <a:ext cx="4814048" cy="4491318"/>
          </a:xfrm>
          <a:prstGeom prst="rect">
            <a:avLst/>
          </a:prstGeom>
        </p:spPr>
      </p:pic>
      <p:sp>
        <p:nvSpPr>
          <p:cNvPr id="2" name="Title 1"/>
          <p:cNvSpPr>
            <a:spLocks noGrp="1"/>
          </p:cNvSpPr>
          <p:nvPr>
            <p:ph type="title"/>
          </p:nvPr>
        </p:nvSpPr>
        <p:spPr/>
        <p:txBody>
          <a:bodyPr/>
          <a:lstStyle/>
          <a:p>
            <a:r>
              <a:rPr lang="en-GB" dirty="0"/>
              <a:t>RFD Assembly Procedure</a:t>
            </a: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19706" t="16377" r="29412" b="15961"/>
          <a:stretch/>
        </p:blipFill>
        <p:spPr>
          <a:xfrm>
            <a:off x="0" y="1139062"/>
            <a:ext cx="4652682" cy="4374776"/>
          </a:xfrm>
          <a:prstGeom prst="rect">
            <a:avLst/>
          </a:prstGeom>
        </p:spPr>
      </p:pic>
      <p:sp>
        <p:nvSpPr>
          <p:cNvPr id="6" name="TextBox 5"/>
          <p:cNvSpPr txBox="1"/>
          <p:nvPr/>
        </p:nvSpPr>
        <p:spPr>
          <a:xfrm>
            <a:off x="4427984" y="1077182"/>
            <a:ext cx="4608512" cy="1055674"/>
          </a:xfrm>
          <a:prstGeom prst="rect">
            <a:avLst/>
          </a:prstGeom>
          <a:noFill/>
        </p:spPr>
        <p:txBody>
          <a:bodyPr wrap="square" rtlCol="0">
            <a:spAutoFit/>
          </a:bodyPr>
          <a:lstStyle/>
          <a:p>
            <a:pPr defTabSz="457200">
              <a:lnSpc>
                <a:spcPct val="120000"/>
              </a:lnSpc>
              <a:spcBef>
                <a:spcPts val="600"/>
              </a:spcBef>
              <a:buClr>
                <a:srgbClr val="0089B5"/>
              </a:buClr>
            </a:pPr>
            <a:r>
              <a:rPr lang="en-GB" sz="1600" dirty="0">
                <a:solidFill>
                  <a:schemeClr val="tx1">
                    <a:lumMod val="75000"/>
                    <a:lumOff val="25000"/>
                  </a:schemeClr>
                </a:solidFill>
                <a:effectLst>
                  <a:outerShdw blurRad="63500" dist="63500" dir="2700000" algn="tl" rotWithShape="0">
                    <a:schemeClr val="bg1">
                      <a:lumMod val="75000"/>
                      <a:alpha val="50000"/>
                    </a:schemeClr>
                  </a:outerShdw>
                </a:effectLst>
              </a:rPr>
              <a:t>Split folded-end panels are assembled around 3 ports</a:t>
            </a:r>
          </a:p>
          <a:p>
            <a:pPr defTabSz="457200">
              <a:lnSpc>
                <a:spcPct val="120000"/>
              </a:lnSpc>
              <a:spcBef>
                <a:spcPts val="600"/>
              </a:spcBef>
              <a:buClr>
                <a:srgbClr val="0089B5"/>
              </a:buClr>
            </a:pPr>
            <a:r>
              <a:rPr lang="en-GB" sz="1600" dirty="0">
                <a:solidFill>
                  <a:schemeClr val="tx1">
                    <a:lumMod val="75000"/>
                    <a:lumOff val="25000"/>
                  </a:schemeClr>
                </a:solidFill>
                <a:effectLst>
                  <a:outerShdw blurRad="63500" dist="63500" dir="2700000" algn="tl" rotWithShape="0">
                    <a:schemeClr val="bg1">
                      <a:lumMod val="75000"/>
                      <a:alpha val="50000"/>
                    </a:schemeClr>
                  </a:outerShdw>
                </a:effectLst>
              </a:rPr>
              <a:t>End Cover is assembled to main body and fastened with cover panels and brackets</a:t>
            </a:r>
          </a:p>
        </p:txBody>
      </p:sp>
      <p:sp>
        <p:nvSpPr>
          <p:cNvPr id="7" name="Right Arrow 6"/>
          <p:cNvSpPr/>
          <p:nvPr/>
        </p:nvSpPr>
        <p:spPr bwMode="auto">
          <a:xfrm rot="17494593">
            <a:off x="721410" y="5005687"/>
            <a:ext cx="385357" cy="327251"/>
          </a:xfrm>
          <a:prstGeom prst="rightArrow">
            <a:avLst/>
          </a:prstGeom>
          <a:ln>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Lucida Grande" pitchFamily="84" charset="0"/>
              <a:ea typeface="ヒラギノ角ゴ Pro W3" pitchFamily="84" charset="-128"/>
            </a:endParaRPr>
          </a:p>
        </p:txBody>
      </p:sp>
      <p:sp>
        <p:nvSpPr>
          <p:cNvPr id="8" name="Right Arrow 7"/>
          <p:cNvSpPr/>
          <p:nvPr/>
        </p:nvSpPr>
        <p:spPr bwMode="auto">
          <a:xfrm rot="1127209">
            <a:off x="264453" y="3626350"/>
            <a:ext cx="385357" cy="327251"/>
          </a:xfrm>
          <a:prstGeom prst="rightArrow">
            <a:avLst/>
          </a:prstGeom>
          <a:ln>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Lucida Grande" pitchFamily="84" charset="0"/>
              <a:ea typeface="ヒラギノ角ゴ Pro W3" pitchFamily="84" charset="-128"/>
            </a:endParaRPr>
          </a:p>
        </p:txBody>
      </p:sp>
      <p:sp>
        <p:nvSpPr>
          <p:cNvPr id="9" name="Right Arrow 8"/>
          <p:cNvSpPr/>
          <p:nvPr/>
        </p:nvSpPr>
        <p:spPr bwMode="auto">
          <a:xfrm rot="12235621">
            <a:off x="1820316" y="4040299"/>
            <a:ext cx="385357" cy="327251"/>
          </a:xfrm>
          <a:prstGeom prst="rightArrow">
            <a:avLst/>
          </a:prstGeom>
          <a:ln>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Lucida Grande" pitchFamily="84" charset="0"/>
              <a:ea typeface="ヒラギノ角ゴ Pro W3" pitchFamily="84" charset="-128"/>
            </a:endParaRPr>
          </a:p>
        </p:txBody>
      </p:sp>
      <p:sp>
        <p:nvSpPr>
          <p:cNvPr id="4" name="Footer Placeholder 3"/>
          <p:cNvSpPr>
            <a:spLocks noGrp="1"/>
          </p:cNvSpPr>
          <p:nvPr>
            <p:ph type="ftr" sz="quarter" idx="11"/>
          </p:nvPr>
        </p:nvSpPr>
        <p:spPr/>
        <p:txBody>
          <a:bodyPr/>
          <a:lstStyle/>
          <a:p>
            <a:r>
              <a:rPr lang="en-GB" smtClean="0"/>
              <a:t>Dressed Cavity Engineering Design DQW &amp; RFD</a:t>
            </a:r>
            <a:endParaRPr lang="en-GB"/>
          </a:p>
        </p:txBody>
      </p:sp>
      <p:sp>
        <p:nvSpPr>
          <p:cNvPr id="11" name="Slide Number Placeholder 10"/>
          <p:cNvSpPr>
            <a:spLocks noGrp="1"/>
          </p:cNvSpPr>
          <p:nvPr>
            <p:ph type="sldNum" sz="quarter" idx="12"/>
          </p:nvPr>
        </p:nvSpPr>
        <p:spPr/>
        <p:txBody>
          <a:bodyPr/>
          <a:lstStyle/>
          <a:p>
            <a:fld id="{1FA2211F-BE2A-455E-95A5-7C001F407DF1}" type="slidenum">
              <a:rPr lang="en-GB" smtClean="0"/>
              <a:t>41</a:t>
            </a:fld>
            <a:endParaRPr lang="en-GB"/>
          </a:p>
        </p:txBody>
      </p:sp>
    </p:spTree>
    <p:extLst>
      <p:ext uri="{BB962C8B-B14F-4D97-AF65-F5344CB8AC3E}">
        <p14:creationId xmlns:p14="http://schemas.microsoft.com/office/powerpoint/2010/main" val="216628870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RFD Assembly Procedure</a:t>
            </a:r>
          </a:p>
        </p:txBody>
      </p:sp>
      <p:pic>
        <p:nvPicPr>
          <p:cNvPr id="6" name="Picture 5"/>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29117" t="11108" r="10295" b="10971"/>
          <a:stretch/>
        </p:blipFill>
        <p:spPr>
          <a:xfrm>
            <a:off x="4389398" y="2204864"/>
            <a:ext cx="4754602" cy="4323765"/>
          </a:xfrm>
          <a:prstGeom prst="rect">
            <a:avLst/>
          </a:prstGeom>
        </p:spPr>
      </p:pic>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24510" t="14852" r="15098" b="11387"/>
          <a:stretch/>
        </p:blipFill>
        <p:spPr>
          <a:xfrm>
            <a:off x="23665" y="1196088"/>
            <a:ext cx="4719792" cy="4076184"/>
          </a:xfrm>
          <a:prstGeom prst="rect">
            <a:avLst/>
          </a:prstGeom>
        </p:spPr>
      </p:pic>
      <p:sp>
        <p:nvSpPr>
          <p:cNvPr id="5" name="TextBox 4"/>
          <p:cNvSpPr txBox="1"/>
          <p:nvPr/>
        </p:nvSpPr>
        <p:spPr>
          <a:xfrm>
            <a:off x="4278583" y="1172976"/>
            <a:ext cx="4685905" cy="387798"/>
          </a:xfrm>
          <a:prstGeom prst="rect">
            <a:avLst/>
          </a:prstGeom>
          <a:noFill/>
        </p:spPr>
        <p:txBody>
          <a:bodyPr wrap="square" rtlCol="0">
            <a:spAutoFit/>
          </a:bodyPr>
          <a:lstStyle/>
          <a:p>
            <a:pPr defTabSz="457200">
              <a:lnSpc>
                <a:spcPct val="120000"/>
              </a:lnSpc>
              <a:spcBef>
                <a:spcPts val="600"/>
              </a:spcBef>
              <a:buClr>
                <a:srgbClr val="0089B5"/>
              </a:buClr>
            </a:pPr>
            <a:r>
              <a:rPr lang="en-GB" sz="1600" dirty="0">
                <a:solidFill>
                  <a:schemeClr val="tx1">
                    <a:lumMod val="75000"/>
                    <a:lumOff val="25000"/>
                  </a:schemeClr>
                </a:solidFill>
                <a:effectLst>
                  <a:outerShdw blurRad="63500" dist="63500" dir="2700000" algn="tl" rotWithShape="0">
                    <a:schemeClr val="bg1">
                      <a:lumMod val="75000"/>
                      <a:alpha val="50000"/>
                    </a:schemeClr>
                  </a:outerShdw>
                </a:effectLst>
              </a:rPr>
              <a:t>2 Curved-End panels are assembled around Beam Pipe  </a:t>
            </a:r>
          </a:p>
        </p:txBody>
      </p:sp>
      <p:sp>
        <p:nvSpPr>
          <p:cNvPr id="7" name="Right Arrow 6"/>
          <p:cNvSpPr/>
          <p:nvPr/>
        </p:nvSpPr>
        <p:spPr bwMode="auto">
          <a:xfrm rot="733057">
            <a:off x="209776" y="3405690"/>
            <a:ext cx="385357" cy="327251"/>
          </a:xfrm>
          <a:prstGeom prst="rightArrow">
            <a:avLst/>
          </a:prstGeom>
          <a:ln>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Lucida Grande" pitchFamily="84" charset="0"/>
              <a:ea typeface="ヒラギノ角ゴ Pro W3" pitchFamily="84" charset="-128"/>
            </a:endParaRPr>
          </a:p>
        </p:txBody>
      </p:sp>
      <p:sp>
        <p:nvSpPr>
          <p:cNvPr id="8" name="Right Arrow 7"/>
          <p:cNvSpPr/>
          <p:nvPr/>
        </p:nvSpPr>
        <p:spPr bwMode="auto">
          <a:xfrm rot="11574761">
            <a:off x="1705798" y="3812629"/>
            <a:ext cx="385357" cy="327251"/>
          </a:xfrm>
          <a:prstGeom prst="rightArrow">
            <a:avLst/>
          </a:prstGeom>
          <a:ln>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Lucida Grande" pitchFamily="84" charset="0"/>
              <a:ea typeface="ヒラギノ角ゴ Pro W3" pitchFamily="84" charset="-128"/>
            </a:endParaRPr>
          </a:p>
        </p:txBody>
      </p:sp>
      <p:sp>
        <p:nvSpPr>
          <p:cNvPr id="3" name="Footer Placeholder 2"/>
          <p:cNvSpPr>
            <a:spLocks noGrp="1"/>
          </p:cNvSpPr>
          <p:nvPr>
            <p:ph type="ftr" sz="quarter" idx="11"/>
          </p:nvPr>
        </p:nvSpPr>
        <p:spPr/>
        <p:txBody>
          <a:bodyPr/>
          <a:lstStyle/>
          <a:p>
            <a:r>
              <a:rPr lang="en-GB" smtClean="0"/>
              <a:t>Dressed Cavity Engineering Design DQW &amp; RFD</a:t>
            </a:r>
            <a:endParaRPr lang="en-GB"/>
          </a:p>
        </p:txBody>
      </p:sp>
      <p:sp>
        <p:nvSpPr>
          <p:cNvPr id="10" name="Slide Number Placeholder 9"/>
          <p:cNvSpPr>
            <a:spLocks noGrp="1"/>
          </p:cNvSpPr>
          <p:nvPr>
            <p:ph type="sldNum" sz="quarter" idx="12"/>
          </p:nvPr>
        </p:nvSpPr>
        <p:spPr/>
        <p:txBody>
          <a:bodyPr/>
          <a:lstStyle/>
          <a:p>
            <a:fld id="{1FA2211F-BE2A-455E-95A5-7C001F407DF1}" type="slidenum">
              <a:rPr lang="en-GB" smtClean="0"/>
              <a:t>42</a:t>
            </a:fld>
            <a:endParaRPr lang="en-GB"/>
          </a:p>
        </p:txBody>
      </p:sp>
    </p:spTree>
    <p:extLst>
      <p:ext uri="{BB962C8B-B14F-4D97-AF65-F5344CB8AC3E}">
        <p14:creationId xmlns:p14="http://schemas.microsoft.com/office/powerpoint/2010/main" val="415129809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RFD Assembly Procedure</a:t>
            </a:r>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28431" t="13229" r="7882" b="10967"/>
          <a:stretch/>
        </p:blipFill>
        <p:spPr>
          <a:xfrm>
            <a:off x="0" y="1268760"/>
            <a:ext cx="4644008" cy="3908479"/>
          </a:xfrm>
          <a:prstGeom prst="rect">
            <a:avLst/>
          </a:prstGeom>
        </p:spPr>
      </p:pic>
      <p:pic>
        <p:nvPicPr>
          <p:cNvPr id="5" name="Picture 4"/>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30980" t="19012" r="15981" b="12495"/>
          <a:stretch/>
        </p:blipFill>
        <p:spPr>
          <a:xfrm>
            <a:off x="4294093" y="2132856"/>
            <a:ext cx="4849907" cy="4428565"/>
          </a:xfrm>
          <a:prstGeom prst="rect">
            <a:avLst/>
          </a:prstGeom>
        </p:spPr>
      </p:pic>
      <p:sp>
        <p:nvSpPr>
          <p:cNvPr id="6" name="TextBox 5"/>
          <p:cNvSpPr txBox="1"/>
          <p:nvPr/>
        </p:nvSpPr>
        <p:spPr>
          <a:xfrm>
            <a:off x="3995936" y="1052736"/>
            <a:ext cx="5040560" cy="740459"/>
          </a:xfrm>
          <a:prstGeom prst="rect">
            <a:avLst/>
          </a:prstGeom>
          <a:noFill/>
        </p:spPr>
        <p:txBody>
          <a:bodyPr wrap="square" rtlCol="0">
            <a:spAutoFit/>
          </a:bodyPr>
          <a:lstStyle/>
          <a:p>
            <a:pPr defTabSz="457200">
              <a:lnSpc>
                <a:spcPct val="120000"/>
              </a:lnSpc>
              <a:spcBef>
                <a:spcPts val="600"/>
              </a:spcBef>
              <a:buClr>
                <a:srgbClr val="0089B5"/>
              </a:buClr>
            </a:pPr>
            <a:r>
              <a:rPr lang="en-GB" sz="1600" dirty="0">
                <a:solidFill>
                  <a:schemeClr val="tx1">
                    <a:lumMod val="75000"/>
                    <a:lumOff val="25000"/>
                  </a:schemeClr>
                </a:solidFill>
                <a:effectLst>
                  <a:outerShdw blurRad="63500" dist="63500" dir="2700000" algn="tl" rotWithShape="0">
                    <a:schemeClr val="bg1">
                      <a:lumMod val="75000"/>
                      <a:alpha val="50000"/>
                    </a:schemeClr>
                  </a:outerShdw>
                </a:effectLst>
              </a:rPr>
              <a:t>Split panels complete the Shield at the FPC &amp; HOM Ports</a:t>
            </a:r>
          </a:p>
          <a:p>
            <a:pPr defTabSz="457200">
              <a:lnSpc>
                <a:spcPct val="120000"/>
              </a:lnSpc>
              <a:spcBef>
                <a:spcPts val="600"/>
              </a:spcBef>
              <a:buClr>
                <a:srgbClr val="0089B5"/>
              </a:buClr>
            </a:pPr>
            <a:r>
              <a:rPr lang="en-GB" sz="1600" dirty="0">
                <a:solidFill>
                  <a:schemeClr val="tx1">
                    <a:lumMod val="75000"/>
                    <a:lumOff val="25000"/>
                  </a:schemeClr>
                </a:solidFill>
                <a:effectLst>
                  <a:outerShdw blurRad="63500" dist="63500" dir="2700000" algn="tl" rotWithShape="0">
                    <a:schemeClr val="bg1">
                      <a:lumMod val="75000"/>
                      <a:alpha val="50000"/>
                    </a:schemeClr>
                  </a:outerShdw>
                </a:effectLst>
              </a:rPr>
              <a:t>Remaining cover strips are assembled</a:t>
            </a:r>
          </a:p>
        </p:txBody>
      </p:sp>
      <p:sp>
        <p:nvSpPr>
          <p:cNvPr id="7" name="Right Arrow 6"/>
          <p:cNvSpPr/>
          <p:nvPr/>
        </p:nvSpPr>
        <p:spPr bwMode="auto">
          <a:xfrm rot="17302813">
            <a:off x="592217" y="4697813"/>
            <a:ext cx="385357" cy="327251"/>
          </a:xfrm>
          <a:prstGeom prst="rightArrow">
            <a:avLst/>
          </a:prstGeom>
          <a:ln>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Lucida Grande" pitchFamily="84" charset="0"/>
              <a:ea typeface="ヒラギノ角ゴ Pro W3" pitchFamily="84" charset="-128"/>
            </a:endParaRPr>
          </a:p>
        </p:txBody>
      </p:sp>
      <p:sp>
        <p:nvSpPr>
          <p:cNvPr id="8" name="Right Arrow 7"/>
          <p:cNvSpPr/>
          <p:nvPr/>
        </p:nvSpPr>
        <p:spPr bwMode="auto">
          <a:xfrm rot="17730820">
            <a:off x="722576" y="3496070"/>
            <a:ext cx="385357" cy="327251"/>
          </a:xfrm>
          <a:prstGeom prst="rightArrow">
            <a:avLst/>
          </a:prstGeom>
          <a:ln>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Lucida Grande" pitchFamily="84" charset="0"/>
              <a:ea typeface="ヒラギノ角ゴ Pro W3" pitchFamily="84" charset="-128"/>
            </a:endParaRPr>
          </a:p>
        </p:txBody>
      </p:sp>
      <p:sp>
        <p:nvSpPr>
          <p:cNvPr id="9" name="Right Arrow 8"/>
          <p:cNvSpPr/>
          <p:nvPr/>
        </p:nvSpPr>
        <p:spPr bwMode="auto">
          <a:xfrm rot="6696922">
            <a:off x="1434066" y="2255721"/>
            <a:ext cx="385357" cy="327251"/>
          </a:xfrm>
          <a:prstGeom prst="rightArrow">
            <a:avLst/>
          </a:prstGeom>
          <a:ln>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Lucida Grande" pitchFamily="84" charset="0"/>
              <a:ea typeface="ヒラギノ角ゴ Pro W3" pitchFamily="84" charset="-128"/>
            </a:endParaRPr>
          </a:p>
        </p:txBody>
      </p:sp>
      <p:sp>
        <p:nvSpPr>
          <p:cNvPr id="4" name="Footer Placeholder 3"/>
          <p:cNvSpPr>
            <a:spLocks noGrp="1"/>
          </p:cNvSpPr>
          <p:nvPr>
            <p:ph type="ftr" sz="quarter" idx="11"/>
          </p:nvPr>
        </p:nvSpPr>
        <p:spPr/>
        <p:txBody>
          <a:bodyPr/>
          <a:lstStyle/>
          <a:p>
            <a:r>
              <a:rPr lang="en-GB" smtClean="0"/>
              <a:t>Dressed Cavity Engineering Design DQW &amp; RFD</a:t>
            </a:r>
            <a:endParaRPr lang="en-GB"/>
          </a:p>
        </p:txBody>
      </p:sp>
      <p:sp>
        <p:nvSpPr>
          <p:cNvPr id="11" name="Slide Number Placeholder 10"/>
          <p:cNvSpPr>
            <a:spLocks noGrp="1"/>
          </p:cNvSpPr>
          <p:nvPr>
            <p:ph type="sldNum" sz="quarter" idx="12"/>
          </p:nvPr>
        </p:nvSpPr>
        <p:spPr/>
        <p:txBody>
          <a:bodyPr/>
          <a:lstStyle/>
          <a:p>
            <a:fld id="{1FA2211F-BE2A-455E-95A5-7C001F407DF1}" type="slidenum">
              <a:rPr lang="en-GB" smtClean="0"/>
              <a:t>43</a:t>
            </a:fld>
            <a:endParaRPr lang="en-GB"/>
          </a:p>
        </p:txBody>
      </p:sp>
    </p:spTree>
    <p:extLst>
      <p:ext uri="{BB962C8B-B14F-4D97-AF65-F5344CB8AC3E}">
        <p14:creationId xmlns:p14="http://schemas.microsoft.com/office/powerpoint/2010/main" val="48115072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24117" t="14714" r="23236" b="16516"/>
          <a:stretch/>
        </p:blipFill>
        <p:spPr>
          <a:xfrm>
            <a:off x="1" y="1196753"/>
            <a:ext cx="3975974" cy="3672408"/>
          </a:xfrm>
          <a:prstGeom prst="rect">
            <a:avLst/>
          </a:prstGeom>
        </p:spPr>
      </p:pic>
      <p:sp>
        <p:nvSpPr>
          <p:cNvPr id="2" name="Title 1"/>
          <p:cNvSpPr>
            <a:spLocks noGrp="1"/>
          </p:cNvSpPr>
          <p:nvPr>
            <p:ph type="title"/>
          </p:nvPr>
        </p:nvSpPr>
        <p:spPr/>
        <p:txBody>
          <a:bodyPr/>
          <a:lstStyle/>
          <a:p>
            <a:r>
              <a:rPr lang="en-GB" dirty="0" smtClean="0"/>
              <a:t>RFD Assembly Procedure</a:t>
            </a:r>
            <a:endParaRPr lang="en-GB" dirty="0"/>
          </a:p>
        </p:txBody>
      </p:sp>
      <p:pic>
        <p:nvPicPr>
          <p:cNvPr id="6" name="Picture 5"/>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21177" t="20259" r="11667" b="14159"/>
          <a:stretch/>
        </p:blipFill>
        <p:spPr>
          <a:xfrm>
            <a:off x="3910608" y="2924945"/>
            <a:ext cx="5233392" cy="3613713"/>
          </a:xfrm>
          <a:prstGeom prst="rect">
            <a:avLst/>
          </a:prstGeom>
        </p:spPr>
      </p:pic>
      <p:sp>
        <p:nvSpPr>
          <p:cNvPr id="5" name="TextBox 4"/>
          <p:cNvSpPr txBox="1"/>
          <p:nvPr/>
        </p:nvSpPr>
        <p:spPr>
          <a:xfrm>
            <a:off x="3851919" y="1196753"/>
            <a:ext cx="5184577" cy="387798"/>
          </a:xfrm>
          <a:prstGeom prst="rect">
            <a:avLst/>
          </a:prstGeom>
          <a:noFill/>
        </p:spPr>
        <p:txBody>
          <a:bodyPr wrap="square" rtlCol="0">
            <a:spAutoFit/>
          </a:bodyPr>
          <a:lstStyle/>
          <a:p>
            <a:pPr defTabSz="457200">
              <a:lnSpc>
                <a:spcPct val="120000"/>
              </a:lnSpc>
              <a:spcBef>
                <a:spcPts val="600"/>
              </a:spcBef>
              <a:buClr>
                <a:srgbClr val="0089B5"/>
              </a:buClr>
            </a:pPr>
            <a:r>
              <a:rPr lang="en-GB" sz="1600" dirty="0">
                <a:solidFill>
                  <a:schemeClr val="tx1">
                    <a:lumMod val="75000"/>
                    <a:lumOff val="25000"/>
                  </a:schemeClr>
                </a:solidFill>
                <a:effectLst>
                  <a:outerShdw blurRad="63500" dist="63500" dir="2700000" algn="tl" rotWithShape="0">
                    <a:schemeClr val="bg1">
                      <a:lumMod val="75000"/>
                      <a:alpha val="50000"/>
                    </a:schemeClr>
                  </a:outerShdw>
                </a:effectLst>
              </a:rPr>
              <a:t>Flexi-mounts are connected and Helium Vessel is assembled</a:t>
            </a:r>
          </a:p>
        </p:txBody>
      </p:sp>
      <p:sp>
        <p:nvSpPr>
          <p:cNvPr id="7" name="Right Arrow 6"/>
          <p:cNvSpPr/>
          <p:nvPr/>
        </p:nvSpPr>
        <p:spPr bwMode="auto">
          <a:xfrm rot="1127209">
            <a:off x="4290077" y="5280073"/>
            <a:ext cx="385357" cy="327251"/>
          </a:xfrm>
          <a:prstGeom prst="rightArrow">
            <a:avLst/>
          </a:prstGeom>
          <a:ln>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Lucida Grande" pitchFamily="84" charset="0"/>
              <a:ea typeface="ヒラギノ角ゴ Pro W3" pitchFamily="84" charset="-128"/>
            </a:endParaRPr>
          </a:p>
        </p:txBody>
      </p:sp>
      <p:sp>
        <p:nvSpPr>
          <p:cNvPr id="8" name="Right Arrow 7"/>
          <p:cNvSpPr/>
          <p:nvPr/>
        </p:nvSpPr>
        <p:spPr bwMode="auto">
          <a:xfrm rot="12235621">
            <a:off x="6879534" y="6054062"/>
            <a:ext cx="385357" cy="327251"/>
          </a:xfrm>
          <a:prstGeom prst="rightArrow">
            <a:avLst/>
          </a:prstGeom>
          <a:ln>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Lucida Grande" pitchFamily="84" charset="0"/>
              <a:ea typeface="ヒラギノ角ゴ Pro W3" pitchFamily="84" charset="-128"/>
            </a:endParaRPr>
          </a:p>
        </p:txBody>
      </p:sp>
      <p:sp>
        <p:nvSpPr>
          <p:cNvPr id="9" name="Right Arrow 8"/>
          <p:cNvSpPr/>
          <p:nvPr/>
        </p:nvSpPr>
        <p:spPr bwMode="auto">
          <a:xfrm rot="1127209">
            <a:off x="5766558" y="2978279"/>
            <a:ext cx="385357" cy="327251"/>
          </a:xfrm>
          <a:prstGeom prst="rightArrow">
            <a:avLst/>
          </a:prstGeom>
          <a:ln>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Lucida Grande" pitchFamily="84" charset="0"/>
              <a:ea typeface="ヒラギノ角ゴ Pro W3" pitchFamily="84" charset="-128"/>
            </a:endParaRPr>
          </a:p>
        </p:txBody>
      </p:sp>
      <p:sp>
        <p:nvSpPr>
          <p:cNvPr id="10" name="Right Arrow 9"/>
          <p:cNvSpPr/>
          <p:nvPr/>
        </p:nvSpPr>
        <p:spPr bwMode="auto">
          <a:xfrm rot="12235621">
            <a:off x="8366219" y="3605790"/>
            <a:ext cx="385357" cy="327251"/>
          </a:xfrm>
          <a:prstGeom prst="rightArrow">
            <a:avLst/>
          </a:prstGeom>
          <a:ln>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Lucida Grande" pitchFamily="84" charset="0"/>
              <a:ea typeface="ヒラギノ角ゴ Pro W3" pitchFamily="84" charset="-128"/>
            </a:endParaRPr>
          </a:p>
        </p:txBody>
      </p:sp>
      <p:sp>
        <p:nvSpPr>
          <p:cNvPr id="13" name="Footer Placeholder 12"/>
          <p:cNvSpPr>
            <a:spLocks noGrp="1"/>
          </p:cNvSpPr>
          <p:nvPr>
            <p:ph type="ftr" sz="quarter" idx="11"/>
          </p:nvPr>
        </p:nvSpPr>
        <p:spPr/>
        <p:txBody>
          <a:bodyPr/>
          <a:lstStyle/>
          <a:p>
            <a:r>
              <a:rPr lang="en-GB" smtClean="0"/>
              <a:t>Dressed Cavity Engineering Design DQW &amp; RFD</a:t>
            </a:r>
            <a:endParaRPr lang="en-GB"/>
          </a:p>
        </p:txBody>
      </p:sp>
      <p:sp>
        <p:nvSpPr>
          <p:cNvPr id="14" name="Slide Number Placeholder 13"/>
          <p:cNvSpPr>
            <a:spLocks noGrp="1"/>
          </p:cNvSpPr>
          <p:nvPr>
            <p:ph type="sldNum" sz="quarter" idx="12"/>
          </p:nvPr>
        </p:nvSpPr>
        <p:spPr/>
        <p:txBody>
          <a:bodyPr/>
          <a:lstStyle/>
          <a:p>
            <a:fld id="{1FA2211F-BE2A-455E-95A5-7C001F407DF1}" type="slidenum">
              <a:rPr lang="en-GB" smtClean="0"/>
              <a:t>44</a:t>
            </a:fld>
            <a:endParaRPr lang="en-GB"/>
          </a:p>
        </p:txBody>
      </p:sp>
    </p:spTree>
    <p:extLst>
      <p:ext uri="{BB962C8B-B14F-4D97-AF65-F5344CB8AC3E}">
        <p14:creationId xmlns:p14="http://schemas.microsoft.com/office/powerpoint/2010/main" val="127294834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GB" smtClean="0"/>
              <a:t>Dressed Cavity Engineering Design DQW &amp; RFD</a:t>
            </a:r>
            <a:endParaRPr lang="en-GB"/>
          </a:p>
        </p:txBody>
      </p:sp>
      <p:sp>
        <p:nvSpPr>
          <p:cNvPr id="3" name="Slide Number Placeholder 2"/>
          <p:cNvSpPr>
            <a:spLocks noGrp="1"/>
          </p:cNvSpPr>
          <p:nvPr>
            <p:ph type="sldNum" sz="quarter" idx="12"/>
          </p:nvPr>
        </p:nvSpPr>
        <p:spPr/>
        <p:txBody>
          <a:bodyPr/>
          <a:lstStyle/>
          <a:p>
            <a:fld id="{1FA2211F-BE2A-455E-95A5-7C001F407DF1}" type="slidenum">
              <a:rPr lang="en-GB" smtClean="0"/>
              <a:t>45</a:t>
            </a:fld>
            <a:endParaRPr lang="en-GB"/>
          </a:p>
        </p:txBody>
      </p:sp>
      <p:sp>
        <p:nvSpPr>
          <p:cNvPr id="4" name="Title 3"/>
          <p:cNvSpPr>
            <a:spLocks noGrp="1"/>
          </p:cNvSpPr>
          <p:nvPr>
            <p:ph type="title"/>
          </p:nvPr>
        </p:nvSpPr>
        <p:spPr/>
        <p:txBody>
          <a:bodyPr/>
          <a:lstStyle/>
          <a:p>
            <a:r>
              <a:rPr lang="en-GB" dirty="0"/>
              <a:t>RFD Assembly Procedure</a:t>
            </a:r>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251520" y="1124744"/>
            <a:ext cx="4217065" cy="2641681"/>
          </a:xfrm>
          <a:prstGeom prst="rect">
            <a:avLst/>
          </a:prstGeom>
        </p:spPr>
      </p:pic>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4139952" y="2737861"/>
            <a:ext cx="4898779" cy="2246373"/>
          </a:xfrm>
          <a:prstGeom prst="rect">
            <a:avLst/>
          </a:prstGeom>
        </p:spPr>
      </p:pic>
      <p:pic>
        <p:nvPicPr>
          <p:cNvPr id="7" name="Picture 6"/>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75037" y="3717032"/>
            <a:ext cx="4677673" cy="2736304"/>
          </a:xfrm>
          <a:prstGeom prst="rect">
            <a:avLst/>
          </a:prstGeom>
        </p:spPr>
      </p:pic>
      <p:sp>
        <p:nvSpPr>
          <p:cNvPr id="8" name="TextBox 7"/>
          <p:cNvSpPr txBox="1"/>
          <p:nvPr/>
        </p:nvSpPr>
        <p:spPr>
          <a:xfrm>
            <a:off x="4758409" y="1124744"/>
            <a:ext cx="4134071" cy="760208"/>
          </a:xfrm>
          <a:prstGeom prst="rect">
            <a:avLst/>
          </a:prstGeom>
          <a:noFill/>
        </p:spPr>
        <p:txBody>
          <a:bodyPr wrap="square" rtlCol="0">
            <a:spAutoFit/>
          </a:bodyPr>
          <a:lstStyle/>
          <a:p>
            <a:pPr defTabSz="457200">
              <a:lnSpc>
                <a:spcPct val="120000"/>
              </a:lnSpc>
              <a:spcBef>
                <a:spcPts val="600"/>
              </a:spcBef>
              <a:buClr>
                <a:srgbClr val="0089B5"/>
              </a:buClr>
            </a:pPr>
            <a:r>
              <a:rPr lang="en-GB" sz="1600" dirty="0">
                <a:solidFill>
                  <a:schemeClr val="tx1">
                    <a:lumMod val="75000"/>
                    <a:lumOff val="25000"/>
                  </a:schemeClr>
                </a:solidFill>
                <a:effectLst>
                  <a:outerShdw blurRad="63500" dist="63500" dir="2700000" algn="tl" rotWithShape="0">
                    <a:schemeClr val="bg1">
                      <a:lumMod val="75000"/>
                      <a:alpha val="50000"/>
                    </a:schemeClr>
                  </a:outerShdw>
                </a:effectLst>
              </a:rPr>
              <a:t>Thin caps are </a:t>
            </a:r>
            <a:r>
              <a:rPr lang="en-GB" sz="1600" dirty="0" smtClean="0">
                <a:solidFill>
                  <a:schemeClr val="tx1">
                    <a:lumMod val="75000"/>
                    <a:lumOff val="25000"/>
                  </a:schemeClr>
                </a:solidFill>
                <a:effectLst>
                  <a:outerShdw blurRad="63500" dist="63500" dir="2700000" algn="tl" rotWithShape="0">
                    <a:schemeClr val="bg1">
                      <a:lumMod val="75000"/>
                      <a:alpha val="50000"/>
                    </a:schemeClr>
                  </a:outerShdw>
                </a:effectLst>
              </a:rPr>
              <a:t>TIG welded </a:t>
            </a:r>
            <a:r>
              <a:rPr lang="en-GB" sz="1600" dirty="0">
                <a:solidFill>
                  <a:schemeClr val="tx1">
                    <a:lumMod val="75000"/>
                    <a:lumOff val="25000"/>
                  </a:schemeClr>
                </a:solidFill>
                <a:effectLst>
                  <a:outerShdw blurRad="63500" dist="63500" dir="2700000" algn="tl" rotWithShape="0">
                    <a:schemeClr val="bg1">
                      <a:lumMod val="75000"/>
                      <a:alpha val="50000"/>
                    </a:schemeClr>
                  </a:outerShdw>
                </a:effectLst>
              </a:rPr>
              <a:t>over the fastener </a:t>
            </a:r>
            <a:r>
              <a:rPr lang="en-GB" sz="1600" dirty="0" smtClean="0">
                <a:solidFill>
                  <a:schemeClr val="tx1">
                    <a:lumMod val="75000"/>
                    <a:lumOff val="25000"/>
                  </a:schemeClr>
                </a:solidFill>
                <a:effectLst>
                  <a:outerShdw blurRad="63500" dist="63500" dir="2700000" algn="tl" rotWithShape="0">
                    <a:schemeClr val="bg1">
                      <a:lumMod val="75000"/>
                      <a:alpha val="50000"/>
                    </a:schemeClr>
                  </a:outerShdw>
                </a:effectLst>
              </a:rPr>
              <a:t>slots </a:t>
            </a:r>
            <a:endParaRPr lang="en-GB" sz="1600" dirty="0">
              <a:solidFill>
                <a:schemeClr val="tx1">
                  <a:lumMod val="75000"/>
                  <a:lumOff val="25000"/>
                </a:schemeClr>
              </a:solidFill>
              <a:effectLst>
                <a:outerShdw blurRad="63500" dist="63500" dir="2700000" algn="tl" rotWithShape="0">
                  <a:schemeClr val="bg1">
                    <a:lumMod val="75000"/>
                    <a:alpha val="50000"/>
                  </a:schemeClr>
                </a:outerShdw>
              </a:effectLst>
            </a:endParaRPr>
          </a:p>
          <a:p>
            <a:pPr defTabSz="457200">
              <a:lnSpc>
                <a:spcPct val="120000"/>
              </a:lnSpc>
              <a:spcBef>
                <a:spcPts val="600"/>
              </a:spcBef>
              <a:buClr>
                <a:srgbClr val="0089B5"/>
              </a:buClr>
            </a:pPr>
            <a:r>
              <a:rPr lang="en-GB" sz="1600" dirty="0">
                <a:solidFill>
                  <a:schemeClr val="tx1">
                    <a:lumMod val="75000"/>
                    <a:lumOff val="25000"/>
                  </a:schemeClr>
                </a:solidFill>
                <a:effectLst>
                  <a:outerShdw blurRad="63500" dist="63500" dir="2700000" algn="tl" rotWithShape="0">
                    <a:schemeClr val="bg1">
                      <a:lumMod val="75000"/>
                      <a:alpha val="50000"/>
                    </a:schemeClr>
                  </a:outerShdw>
                </a:effectLst>
              </a:rPr>
              <a:t>Vessel is </a:t>
            </a:r>
            <a:r>
              <a:rPr lang="en-GB" sz="1600" dirty="0" smtClean="0">
                <a:solidFill>
                  <a:schemeClr val="tx1">
                    <a:lumMod val="75000"/>
                    <a:lumOff val="25000"/>
                  </a:schemeClr>
                </a:solidFill>
                <a:effectLst>
                  <a:outerShdw blurRad="63500" dist="63500" dir="2700000" algn="tl" rotWithShape="0">
                    <a:schemeClr val="bg1">
                      <a:lumMod val="75000"/>
                      <a:alpha val="50000"/>
                    </a:schemeClr>
                  </a:outerShdw>
                </a:effectLst>
              </a:rPr>
              <a:t>sealed</a:t>
            </a:r>
            <a:endParaRPr lang="en-GB" sz="1600" dirty="0">
              <a:solidFill>
                <a:schemeClr val="tx1">
                  <a:lumMod val="75000"/>
                  <a:lumOff val="25000"/>
                </a:schemeClr>
              </a:solidFill>
              <a:effectLst>
                <a:outerShdw blurRad="63500" dist="63500" dir="2700000" algn="tl" rotWithShape="0">
                  <a:schemeClr val="bg1">
                    <a:lumMod val="75000"/>
                    <a:alpha val="50000"/>
                  </a:schemeClr>
                </a:outerShdw>
              </a:effectLst>
            </a:endParaRPr>
          </a:p>
        </p:txBody>
      </p:sp>
    </p:spTree>
    <p:extLst>
      <p:ext uri="{BB962C8B-B14F-4D97-AF65-F5344CB8AC3E}">
        <p14:creationId xmlns:p14="http://schemas.microsoft.com/office/powerpoint/2010/main" val="126773364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GB" smtClean="0"/>
              <a:t>Dressed Cavity Engineering Design DQW &amp; RFD</a:t>
            </a:r>
            <a:endParaRPr lang="en-GB"/>
          </a:p>
        </p:txBody>
      </p:sp>
      <p:sp>
        <p:nvSpPr>
          <p:cNvPr id="3" name="Slide Number Placeholder 2"/>
          <p:cNvSpPr>
            <a:spLocks noGrp="1"/>
          </p:cNvSpPr>
          <p:nvPr>
            <p:ph type="sldNum" sz="quarter" idx="12"/>
          </p:nvPr>
        </p:nvSpPr>
        <p:spPr/>
        <p:txBody>
          <a:bodyPr/>
          <a:lstStyle/>
          <a:p>
            <a:fld id="{1FA2211F-BE2A-455E-95A5-7C001F407DF1}" type="slidenum">
              <a:rPr lang="en-GB" smtClean="0"/>
              <a:t>46</a:t>
            </a:fld>
            <a:endParaRPr lang="en-GB"/>
          </a:p>
        </p:txBody>
      </p:sp>
      <p:sp>
        <p:nvSpPr>
          <p:cNvPr id="5" name="Title 4"/>
          <p:cNvSpPr>
            <a:spLocks noGrp="1"/>
          </p:cNvSpPr>
          <p:nvPr>
            <p:ph type="title"/>
          </p:nvPr>
        </p:nvSpPr>
        <p:spPr/>
        <p:txBody>
          <a:bodyPr/>
          <a:lstStyle/>
          <a:p>
            <a:r>
              <a:rPr lang="en-GB" dirty="0" smtClean="0"/>
              <a:t>Dressed Cavity Support System	</a:t>
            </a:r>
            <a:endParaRPr lang="en-GB" dirty="0"/>
          </a:p>
        </p:txBody>
      </p:sp>
      <p:sp>
        <p:nvSpPr>
          <p:cNvPr id="6" name="Content Placeholder 5"/>
          <p:cNvSpPr>
            <a:spLocks noGrp="1"/>
          </p:cNvSpPr>
          <p:nvPr>
            <p:ph idx="1"/>
          </p:nvPr>
        </p:nvSpPr>
        <p:spPr>
          <a:xfrm>
            <a:off x="457200" y="1188719"/>
            <a:ext cx="3898776" cy="5349240"/>
          </a:xfrm>
        </p:spPr>
        <p:txBody>
          <a:bodyPr>
            <a:noAutofit/>
          </a:bodyPr>
          <a:lstStyle/>
          <a:p>
            <a:pPr marL="0" indent="0">
              <a:buNone/>
            </a:pPr>
            <a:endParaRPr lang="en-GB" sz="2000" dirty="0" smtClean="0"/>
          </a:p>
          <a:p>
            <a:pPr marL="0" indent="0">
              <a:buNone/>
            </a:pPr>
            <a:r>
              <a:rPr lang="en-GB" sz="2000" dirty="0" smtClean="0"/>
              <a:t>Approach</a:t>
            </a:r>
          </a:p>
          <a:p>
            <a:r>
              <a:rPr lang="en-GB" sz="2000" dirty="0" smtClean="0"/>
              <a:t>Minimise stress of FPC</a:t>
            </a:r>
          </a:p>
          <a:p>
            <a:r>
              <a:rPr lang="en-GB" sz="2000" dirty="0"/>
              <a:t>Minimise </a:t>
            </a:r>
            <a:r>
              <a:rPr lang="en-GB" sz="2000" dirty="0" smtClean="0"/>
              <a:t>heat leak to cavity</a:t>
            </a:r>
            <a:endParaRPr lang="en-GB" sz="2000" dirty="0"/>
          </a:p>
          <a:p>
            <a:r>
              <a:rPr lang="en-GB" sz="2000" dirty="0"/>
              <a:t>Active alignment </a:t>
            </a:r>
            <a:r>
              <a:rPr lang="en-GB" sz="2000" dirty="0" smtClean="0"/>
              <a:t>&amp; adjustment</a:t>
            </a:r>
          </a:p>
          <a:p>
            <a:r>
              <a:rPr lang="en-GB" sz="2000" dirty="0" smtClean="0"/>
              <a:t>Thermally neutral on cool down</a:t>
            </a:r>
            <a:endParaRPr lang="en-GB" sz="2000" dirty="0"/>
          </a:p>
          <a:p>
            <a:r>
              <a:rPr lang="en-GB" sz="2000" dirty="0" smtClean="0"/>
              <a:t>Maximise modal stiffness</a:t>
            </a:r>
          </a:p>
          <a:p>
            <a:r>
              <a:rPr lang="en-GB" sz="2000" dirty="0" smtClean="0"/>
              <a:t>Minimise vibration response magnitude</a:t>
            </a:r>
          </a:p>
          <a:p>
            <a:endParaRPr lang="en-GB" sz="2000" dirty="0" smtClean="0"/>
          </a:p>
        </p:txBody>
      </p:sp>
      <p:pic>
        <p:nvPicPr>
          <p:cNvPr id="7" name="Picture 6"/>
          <p:cNvPicPr>
            <a:picLocks noChangeAspect="1"/>
          </p:cNvPicPr>
          <p:nvPr/>
        </p:nvPicPr>
        <p:blipFill>
          <a:blip r:embed="rId2">
            <a:clrChange>
              <a:clrFrom>
                <a:srgbClr val="FFFFFF"/>
              </a:clrFrom>
              <a:clrTo>
                <a:srgbClr val="FFFFFF">
                  <a:alpha val="0"/>
                </a:srgbClr>
              </a:clrTo>
            </a:clrChange>
          </a:blip>
          <a:stretch>
            <a:fillRect/>
          </a:stretch>
        </p:blipFill>
        <p:spPr>
          <a:xfrm>
            <a:off x="4023622" y="1988840"/>
            <a:ext cx="5112738" cy="3816424"/>
          </a:xfrm>
          <a:prstGeom prst="rect">
            <a:avLst/>
          </a:prstGeom>
        </p:spPr>
      </p:pic>
      <p:sp>
        <p:nvSpPr>
          <p:cNvPr id="8" name="Content Placeholder 3"/>
          <p:cNvSpPr txBox="1">
            <a:spLocks/>
          </p:cNvSpPr>
          <p:nvPr/>
        </p:nvSpPr>
        <p:spPr>
          <a:xfrm>
            <a:off x="6579991" y="1217813"/>
            <a:ext cx="1719958" cy="478904"/>
          </a:xfrm>
          <a:prstGeom prst="rect">
            <a:avLst/>
          </a:prstGeom>
        </p:spPr>
        <p:txBody>
          <a:bodyPr vert="horz" lIns="91440" tIns="0" rIns="91440" bIns="0" rtlCol="0">
            <a:noAutofit/>
          </a:bodyPr>
          <a:lstStyle>
            <a:lvl1pPr marL="228600" indent="-228600" algn="l" defTabSz="457200" rtl="0" eaLnBrk="1" latinLnBrk="0" hangingPunct="1">
              <a:lnSpc>
                <a:spcPct val="120000"/>
              </a:lnSpc>
              <a:spcBef>
                <a:spcPts val="600"/>
              </a:spcBef>
              <a:buClr>
                <a:srgbClr val="0089B5"/>
              </a:buClr>
              <a:buFont typeface="Arial"/>
              <a:buChar char="•"/>
              <a:defRPr sz="3200" kern="1200">
                <a:solidFill>
                  <a:schemeClr val="tx1">
                    <a:lumMod val="75000"/>
                    <a:lumOff val="25000"/>
                  </a:schemeClr>
                </a:solidFill>
                <a:effectLst>
                  <a:outerShdw blurRad="63500" dist="63500" dir="2700000" algn="tl" rotWithShape="0">
                    <a:schemeClr val="bg1">
                      <a:lumMod val="75000"/>
                      <a:alpha val="50000"/>
                    </a:schemeClr>
                  </a:outerShdw>
                </a:effectLst>
                <a:latin typeface="+mn-lt"/>
                <a:ea typeface="+mn-ea"/>
                <a:cs typeface="+mn-cs"/>
              </a:defRPr>
            </a:lvl1pPr>
            <a:lvl2pPr marL="457200" indent="-228600" algn="l" defTabSz="457200" rtl="0" eaLnBrk="1" latinLnBrk="0" hangingPunct="1">
              <a:lnSpc>
                <a:spcPct val="120000"/>
              </a:lnSpc>
              <a:spcBef>
                <a:spcPts val="400"/>
              </a:spcBef>
              <a:buClr>
                <a:srgbClr val="0089B5"/>
              </a:buClr>
              <a:buSzPct val="95000"/>
              <a:buFont typeface="Arial"/>
              <a:buChar char="•"/>
              <a:defRPr sz="3200" kern="1200" baseline="0">
                <a:solidFill>
                  <a:schemeClr val="tx1">
                    <a:lumMod val="75000"/>
                    <a:lumOff val="25000"/>
                  </a:schemeClr>
                </a:solidFill>
                <a:effectLst>
                  <a:outerShdw blurRad="63500" dist="63500" dir="2700000" algn="tl" rotWithShape="0">
                    <a:schemeClr val="bg1">
                      <a:lumMod val="75000"/>
                      <a:alpha val="50000"/>
                    </a:schemeClr>
                  </a:outerShdw>
                </a:effectLst>
                <a:latin typeface="+mn-lt"/>
                <a:ea typeface="+mn-ea"/>
                <a:cs typeface="+mn-cs"/>
              </a:defRPr>
            </a:lvl2pPr>
            <a:lvl3pPr marL="685800" indent="-228600" algn="l" defTabSz="457200" rtl="0" eaLnBrk="1" latinLnBrk="0" hangingPunct="1">
              <a:lnSpc>
                <a:spcPct val="120000"/>
              </a:lnSpc>
              <a:spcBef>
                <a:spcPts val="200"/>
              </a:spcBef>
              <a:buClr>
                <a:srgbClr val="0089B5"/>
              </a:buClr>
              <a:buSzPct val="90000"/>
              <a:buFont typeface="Arial"/>
              <a:buChar char="•"/>
              <a:defRPr sz="2800" kern="1200" baseline="0">
                <a:solidFill>
                  <a:schemeClr val="tx1">
                    <a:lumMod val="75000"/>
                    <a:lumOff val="25000"/>
                  </a:schemeClr>
                </a:solidFill>
                <a:effectLst>
                  <a:outerShdw blurRad="63500" dist="63500" dir="2700000" algn="tl" rotWithShape="0">
                    <a:schemeClr val="bg1">
                      <a:lumMod val="75000"/>
                      <a:alpha val="50000"/>
                    </a:schemeClr>
                  </a:outerShdw>
                </a:effectLst>
                <a:latin typeface="+mn-lt"/>
                <a:ea typeface="+mn-ea"/>
                <a:cs typeface="+mn-cs"/>
              </a:defRPr>
            </a:lvl3pPr>
            <a:lvl4pPr marL="914400" indent="-228600" algn="l" defTabSz="457200" rtl="0" eaLnBrk="1" latinLnBrk="0" hangingPunct="1">
              <a:lnSpc>
                <a:spcPct val="120000"/>
              </a:lnSpc>
              <a:spcBef>
                <a:spcPts val="200"/>
              </a:spcBef>
              <a:buClr>
                <a:srgbClr val="0089B5"/>
              </a:buClr>
              <a:buSzPct val="90000"/>
              <a:buFont typeface="Arial"/>
              <a:buChar char="•"/>
              <a:defRPr sz="2800" kern="1200" baseline="0">
                <a:solidFill>
                  <a:schemeClr val="tx1">
                    <a:lumMod val="75000"/>
                    <a:lumOff val="25000"/>
                  </a:schemeClr>
                </a:solidFill>
                <a:effectLst>
                  <a:outerShdw blurRad="63500" dist="63500" dir="2700000" algn="tl" rotWithShape="0">
                    <a:schemeClr val="bg1">
                      <a:lumMod val="75000"/>
                      <a:alpha val="50000"/>
                    </a:schemeClr>
                  </a:outerShdw>
                </a:effectLst>
                <a:latin typeface="+mn-lt"/>
                <a:ea typeface="+mn-ea"/>
                <a:cs typeface="+mn-cs"/>
              </a:defRPr>
            </a:lvl4pPr>
            <a:lvl5pPr marL="1143000" indent="-228600" algn="l" defTabSz="457200" rtl="0" eaLnBrk="1" latinLnBrk="0" hangingPunct="1">
              <a:lnSpc>
                <a:spcPct val="120000"/>
              </a:lnSpc>
              <a:spcBef>
                <a:spcPts val="0"/>
              </a:spcBef>
              <a:buClr>
                <a:schemeClr val="bg1">
                  <a:lumMod val="50000"/>
                </a:schemeClr>
              </a:buClr>
              <a:buSzPct val="90000"/>
              <a:buFont typeface="Arial"/>
              <a:buChar char="•"/>
              <a:defRPr sz="2800" kern="1200" baseline="0">
                <a:solidFill>
                  <a:schemeClr val="tx1">
                    <a:lumMod val="50000"/>
                    <a:lumOff val="50000"/>
                  </a:schemeClr>
                </a:solidFill>
                <a:effectLst>
                  <a:outerShdw blurRad="63500" dist="63500" dir="2700000" algn="tl" rotWithShape="0">
                    <a:schemeClr val="bg1">
                      <a:lumMod val="75000"/>
                      <a:alpha val="50000"/>
                    </a:schemeClr>
                  </a:outerShdw>
                </a:effectLst>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en-GB" sz="1400" dirty="0" smtClean="0"/>
              <a:t>Rigid FPC</a:t>
            </a:r>
            <a:r>
              <a:rPr lang="en-GB" sz="1400" dirty="0"/>
              <a:t> </a:t>
            </a:r>
            <a:r>
              <a:rPr lang="en-GB" sz="1400" dirty="0" smtClean="0"/>
              <a:t>– Fixed point for Adjustment</a:t>
            </a:r>
            <a:endParaRPr lang="en-GB" sz="1400" dirty="0" smtClean="0"/>
          </a:p>
        </p:txBody>
      </p:sp>
      <p:cxnSp>
        <p:nvCxnSpPr>
          <p:cNvPr id="9" name="Straight Arrow Connector 8"/>
          <p:cNvCxnSpPr>
            <a:stCxn id="8" idx="2"/>
          </p:cNvCxnSpPr>
          <p:nvPr/>
        </p:nvCxnSpPr>
        <p:spPr>
          <a:xfrm>
            <a:off x="7439970" y="1696717"/>
            <a:ext cx="660422" cy="684861"/>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sp>
        <p:nvSpPr>
          <p:cNvPr id="13" name="Content Placeholder 3"/>
          <p:cNvSpPr txBox="1">
            <a:spLocks/>
          </p:cNvSpPr>
          <p:nvPr/>
        </p:nvSpPr>
        <p:spPr>
          <a:xfrm>
            <a:off x="4671695" y="1902674"/>
            <a:ext cx="1908296" cy="478904"/>
          </a:xfrm>
          <a:prstGeom prst="rect">
            <a:avLst/>
          </a:prstGeom>
        </p:spPr>
        <p:txBody>
          <a:bodyPr vert="horz" lIns="91440" tIns="0" rIns="91440" bIns="0" rtlCol="0">
            <a:noAutofit/>
          </a:bodyPr>
          <a:lstStyle>
            <a:lvl1pPr marL="228600" indent="-228600" algn="l" defTabSz="457200" rtl="0" eaLnBrk="1" latinLnBrk="0" hangingPunct="1">
              <a:lnSpc>
                <a:spcPct val="120000"/>
              </a:lnSpc>
              <a:spcBef>
                <a:spcPts val="600"/>
              </a:spcBef>
              <a:buClr>
                <a:srgbClr val="0089B5"/>
              </a:buClr>
              <a:buFont typeface="Arial"/>
              <a:buChar char="•"/>
              <a:defRPr sz="3200" kern="1200">
                <a:solidFill>
                  <a:schemeClr val="tx1">
                    <a:lumMod val="75000"/>
                    <a:lumOff val="25000"/>
                  </a:schemeClr>
                </a:solidFill>
                <a:effectLst>
                  <a:outerShdw blurRad="63500" dist="63500" dir="2700000" algn="tl" rotWithShape="0">
                    <a:schemeClr val="bg1">
                      <a:lumMod val="75000"/>
                      <a:alpha val="50000"/>
                    </a:schemeClr>
                  </a:outerShdw>
                </a:effectLst>
                <a:latin typeface="+mn-lt"/>
                <a:ea typeface="+mn-ea"/>
                <a:cs typeface="+mn-cs"/>
              </a:defRPr>
            </a:lvl1pPr>
            <a:lvl2pPr marL="457200" indent="-228600" algn="l" defTabSz="457200" rtl="0" eaLnBrk="1" latinLnBrk="0" hangingPunct="1">
              <a:lnSpc>
                <a:spcPct val="120000"/>
              </a:lnSpc>
              <a:spcBef>
                <a:spcPts val="400"/>
              </a:spcBef>
              <a:buClr>
                <a:srgbClr val="0089B5"/>
              </a:buClr>
              <a:buSzPct val="95000"/>
              <a:buFont typeface="Arial"/>
              <a:buChar char="•"/>
              <a:defRPr sz="3200" kern="1200" baseline="0">
                <a:solidFill>
                  <a:schemeClr val="tx1">
                    <a:lumMod val="75000"/>
                    <a:lumOff val="25000"/>
                  </a:schemeClr>
                </a:solidFill>
                <a:effectLst>
                  <a:outerShdw blurRad="63500" dist="63500" dir="2700000" algn="tl" rotWithShape="0">
                    <a:schemeClr val="bg1">
                      <a:lumMod val="75000"/>
                      <a:alpha val="50000"/>
                    </a:schemeClr>
                  </a:outerShdw>
                </a:effectLst>
                <a:latin typeface="+mn-lt"/>
                <a:ea typeface="+mn-ea"/>
                <a:cs typeface="+mn-cs"/>
              </a:defRPr>
            </a:lvl2pPr>
            <a:lvl3pPr marL="685800" indent="-228600" algn="l" defTabSz="457200" rtl="0" eaLnBrk="1" latinLnBrk="0" hangingPunct="1">
              <a:lnSpc>
                <a:spcPct val="120000"/>
              </a:lnSpc>
              <a:spcBef>
                <a:spcPts val="200"/>
              </a:spcBef>
              <a:buClr>
                <a:srgbClr val="0089B5"/>
              </a:buClr>
              <a:buSzPct val="90000"/>
              <a:buFont typeface="Arial"/>
              <a:buChar char="•"/>
              <a:defRPr sz="2800" kern="1200" baseline="0">
                <a:solidFill>
                  <a:schemeClr val="tx1">
                    <a:lumMod val="75000"/>
                    <a:lumOff val="25000"/>
                  </a:schemeClr>
                </a:solidFill>
                <a:effectLst>
                  <a:outerShdw blurRad="63500" dist="63500" dir="2700000" algn="tl" rotWithShape="0">
                    <a:schemeClr val="bg1">
                      <a:lumMod val="75000"/>
                      <a:alpha val="50000"/>
                    </a:schemeClr>
                  </a:outerShdw>
                </a:effectLst>
                <a:latin typeface="+mn-lt"/>
                <a:ea typeface="+mn-ea"/>
                <a:cs typeface="+mn-cs"/>
              </a:defRPr>
            </a:lvl3pPr>
            <a:lvl4pPr marL="914400" indent="-228600" algn="l" defTabSz="457200" rtl="0" eaLnBrk="1" latinLnBrk="0" hangingPunct="1">
              <a:lnSpc>
                <a:spcPct val="120000"/>
              </a:lnSpc>
              <a:spcBef>
                <a:spcPts val="200"/>
              </a:spcBef>
              <a:buClr>
                <a:srgbClr val="0089B5"/>
              </a:buClr>
              <a:buSzPct val="90000"/>
              <a:buFont typeface="Arial"/>
              <a:buChar char="•"/>
              <a:defRPr sz="2800" kern="1200" baseline="0">
                <a:solidFill>
                  <a:schemeClr val="tx1">
                    <a:lumMod val="75000"/>
                    <a:lumOff val="25000"/>
                  </a:schemeClr>
                </a:solidFill>
                <a:effectLst>
                  <a:outerShdw blurRad="63500" dist="63500" dir="2700000" algn="tl" rotWithShape="0">
                    <a:schemeClr val="bg1">
                      <a:lumMod val="75000"/>
                      <a:alpha val="50000"/>
                    </a:schemeClr>
                  </a:outerShdw>
                </a:effectLst>
                <a:latin typeface="+mn-lt"/>
                <a:ea typeface="+mn-ea"/>
                <a:cs typeface="+mn-cs"/>
              </a:defRPr>
            </a:lvl4pPr>
            <a:lvl5pPr marL="1143000" indent="-228600" algn="l" defTabSz="457200" rtl="0" eaLnBrk="1" latinLnBrk="0" hangingPunct="1">
              <a:lnSpc>
                <a:spcPct val="120000"/>
              </a:lnSpc>
              <a:spcBef>
                <a:spcPts val="0"/>
              </a:spcBef>
              <a:buClr>
                <a:schemeClr val="bg1">
                  <a:lumMod val="50000"/>
                </a:schemeClr>
              </a:buClr>
              <a:buSzPct val="90000"/>
              <a:buFont typeface="Arial"/>
              <a:buChar char="•"/>
              <a:defRPr sz="2800" kern="1200" baseline="0">
                <a:solidFill>
                  <a:schemeClr val="tx1">
                    <a:lumMod val="50000"/>
                    <a:lumOff val="50000"/>
                  </a:schemeClr>
                </a:solidFill>
                <a:effectLst>
                  <a:outerShdw blurRad="63500" dist="63500" dir="2700000" algn="tl" rotWithShape="0">
                    <a:schemeClr val="bg1">
                      <a:lumMod val="75000"/>
                      <a:alpha val="50000"/>
                    </a:schemeClr>
                  </a:outerShdw>
                </a:effectLst>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en-GB" sz="1400" dirty="0" smtClean="0"/>
              <a:t>Suspensio</a:t>
            </a:r>
            <a:r>
              <a:rPr lang="en-GB" sz="1400" dirty="0" smtClean="0"/>
              <a:t>n rods compensate offset load</a:t>
            </a:r>
            <a:endParaRPr lang="en-GB" sz="1400" dirty="0" smtClean="0"/>
          </a:p>
        </p:txBody>
      </p:sp>
      <p:cxnSp>
        <p:nvCxnSpPr>
          <p:cNvPr id="14" name="Straight Arrow Connector 13"/>
          <p:cNvCxnSpPr>
            <a:stCxn id="13" idx="3"/>
          </p:cNvCxnSpPr>
          <p:nvPr/>
        </p:nvCxnSpPr>
        <p:spPr>
          <a:xfrm>
            <a:off x="6579991" y="2142126"/>
            <a:ext cx="296265" cy="443762"/>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sp>
        <p:nvSpPr>
          <p:cNvPr id="15" name="Content Placeholder 3"/>
          <p:cNvSpPr txBox="1">
            <a:spLocks/>
          </p:cNvSpPr>
          <p:nvPr/>
        </p:nvSpPr>
        <p:spPr>
          <a:xfrm>
            <a:off x="5868144" y="5805264"/>
            <a:ext cx="2452389" cy="478904"/>
          </a:xfrm>
          <a:prstGeom prst="rect">
            <a:avLst/>
          </a:prstGeom>
        </p:spPr>
        <p:txBody>
          <a:bodyPr vert="horz" lIns="91440" tIns="0" rIns="91440" bIns="0" rtlCol="0">
            <a:noAutofit/>
          </a:bodyPr>
          <a:lstStyle>
            <a:lvl1pPr marL="228600" indent="-228600" algn="l" defTabSz="457200" rtl="0" eaLnBrk="1" latinLnBrk="0" hangingPunct="1">
              <a:lnSpc>
                <a:spcPct val="120000"/>
              </a:lnSpc>
              <a:spcBef>
                <a:spcPts val="600"/>
              </a:spcBef>
              <a:buClr>
                <a:srgbClr val="0089B5"/>
              </a:buClr>
              <a:buFont typeface="Arial"/>
              <a:buChar char="•"/>
              <a:defRPr sz="3200" kern="1200">
                <a:solidFill>
                  <a:schemeClr val="tx1">
                    <a:lumMod val="75000"/>
                    <a:lumOff val="25000"/>
                  </a:schemeClr>
                </a:solidFill>
                <a:effectLst>
                  <a:outerShdw blurRad="63500" dist="63500" dir="2700000" algn="tl" rotWithShape="0">
                    <a:schemeClr val="bg1">
                      <a:lumMod val="75000"/>
                      <a:alpha val="50000"/>
                    </a:schemeClr>
                  </a:outerShdw>
                </a:effectLst>
                <a:latin typeface="+mn-lt"/>
                <a:ea typeface="+mn-ea"/>
                <a:cs typeface="+mn-cs"/>
              </a:defRPr>
            </a:lvl1pPr>
            <a:lvl2pPr marL="457200" indent="-228600" algn="l" defTabSz="457200" rtl="0" eaLnBrk="1" latinLnBrk="0" hangingPunct="1">
              <a:lnSpc>
                <a:spcPct val="120000"/>
              </a:lnSpc>
              <a:spcBef>
                <a:spcPts val="400"/>
              </a:spcBef>
              <a:buClr>
                <a:srgbClr val="0089B5"/>
              </a:buClr>
              <a:buSzPct val="95000"/>
              <a:buFont typeface="Arial"/>
              <a:buChar char="•"/>
              <a:defRPr sz="3200" kern="1200" baseline="0">
                <a:solidFill>
                  <a:schemeClr val="tx1">
                    <a:lumMod val="75000"/>
                    <a:lumOff val="25000"/>
                  </a:schemeClr>
                </a:solidFill>
                <a:effectLst>
                  <a:outerShdw blurRad="63500" dist="63500" dir="2700000" algn="tl" rotWithShape="0">
                    <a:schemeClr val="bg1">
                      <a:lumMod val="75000"/>
                      <a:alpha val="50000"/>
                    </a:schemeClr>
                  </a:outerShdw>
                </a:effectLst>
                <a:latin typeface="+mn-lt"/>
                <a:ea typeface="+mn-ea"/>
                <a:cs typeface="+mn-cs"/>
              </a:defRPr>
            </a:lvl2pPr>
            <a:lvl3pPr marL="685800" indent="-228600" algn="l" defTabSz="457200" rtl="0" eaLnBrk="1" latinLnBrk="0" hangingPunct="1">
              <a:lnSpc>
                <a:spcPct val="120000"/>
              </a:lnSpc>
              <a:spcBef>
                <a:spcPts val="200"/>
              </a:spcBef>
              <a:buClr>
                <a:srgbClr val="0089B5"/>
              </a:buClr>
              <a:buSzPct val="90000"/>
              <a:buFont typeface="Arial"/>
              <a:buChar char="•"/>
              <a:defRPr sz="2800" kern="1200" baseline="0">
                <a:solidFill>
                  <a:schemeClr val="tx1">
                    <a:lumMod val="75000"/>
                    <a:lumOff val="25000"/>
                  </a:schemeClr>
                </a:solidFill>
                <a:effectLst>
                  <a:outerShdw blurRad="63500" dist="63500" dir="2700000" algn="tl" rotWithShape="0">
                    <a:schemeClr val="bg1">
                      <a:lumMod val="75000"/>
                      <a:alpha val="50000"/>
                    </a:schemeClr>
                  </a:outerShdw>
                </a:effectLst>
                <a:latin typeface="+mn-lt"/>
                <a:ea typeface="+mn-ea"/>
                <a:cs typeface="+mn-cs"/>
              </a:defRPr>
            </a:lvl3pPr>
            <a:lvl4pPr marL="914400" indent="-228600" algn="l" defTabSz="457200" rtl="0" eaLnBrk="1" latinLnBrk="0" hangingPunct="1">
              <a:lnSpc>
                <a:spcPct val="120000"/>
              </a:lnSpc>
              <a:spcBef>
                <a:spcPts val="200"/>
              </a:spcBef>
              <a:buClr>
                <a:srgbClr val="0089B5"/>
              </a:buClr>
              <a:buSzPct val="90000"/>
              <a:buFont typeface="Arial"/>
              <a:buChar char="•"/>
              <a:defRPr sz="2800" kern="1200" baseline="0">
                <a:solidFill>
                  <a:schemeClr val="tx1">
                    <a:lumMod val="75000"/>
                    <a:lumOff val="25000"/>
                  </a:schemeClr>
                </a:solidFill>
                <a:effectLst>
                  <a:outerShdw blurRad="63500" dist="63500" dir="2700000" algn="tl" rotWithShape="0">
                    <a:schemeClr val="bg1">
                      <a:lumMod val="75000"/>
                      <a:alpha val="50000"/>
                    </a:schemeClr>
                  </a:outerShdw>
                </a:effectLst>
                <a:latin typeface="+mn-lt"/>
                <a:ea typeface="+mn-ea"/>
                <a:cs typeface="+mn-cs"/>
              </a:defRPr>
            </a:lvl4pPr>
            <a:lvl5pPr marL="1143000" indent="-228600" algn="l" defTabSz="457200" rtl="0" eaLnBrk="1" latinLnBrk="0" hangingPunct="1">
              <a:lnSpc>
                <a:spcPct val="120000"/>
              </a:lnSpc>
              <a:spcBef>
                <a:spcPts val="0"/>
              </a:spcBef>
              <a:buClr>
                <a:schemeClr val="bg1">
                  <a:lumMod val="50000"/>
                </a:schemeClr>
              </a:buClr>
              <a:buSzPct val="90000"/>
              <a:buFont typeface="Arial"/>
              <a:buChar char="•"/>
              <a:defRPr sz="2800" kern="1200" baseline="0">
                <a:solidFill>
                  <a:schemeClr val="tx1">
                    <a:lumMod val="50000"/>
                    <a:lumOff val="50000"/>
                  </a:schemeClr>
                </a:solidFill>
                <a:effectLst>
                  <a:outerShdw blurRad="63500" dist="63500" dir="2700000" algn="tl" rotWithShape="0">
                    <a:schemeClr val="bg1">
                      <a:lumMod val="75000"/>
                      <a:alpha val="50000"/>
                    </a:schemeClr>
                  </a:outerShdw>
                </a:effectLst>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en-GB" sz="1400" dirty="0" smtClean="0"/>
              <a:t>Additional </a:t>
            </a:r>
            <a:r>
              <a:rPr lang="en-GB" sz="1400" dirty="0" smtClean="0"/>
              <a:t>i</a:t>
            </a:r>
            <a:r>
              <a:rPr lang="en-GB" sz="1400" dirty="0" smtClean="0"/>
              <a:t>nter-cavity </a:t>
            </a:r>
            <a:r>
              <a:rPr lang="en-GB" sz="1400" dirty="0" smtClean="0"/>
              <a:t>s</a:t>
            </a:r>
            <a:r>
              <a:rPr lang="en-GB" sz="1400" dirty="0" smtClean="0"/>
              <a:t>upport can increase system stiffness</a:t>
            </a:r>
          </a:p>
        </p:txBody>
      </p:sp>
      <p:cxnSp>
        <p:nvCxnSpPr>
          <p:cNvPr id="16" name="Straight Arrow Connector 15"/>
          <p:cNvCxnSpPr>
            <a:stCxn id="15" idx="0"/>
          </p:cNvCxnSpPr>
          <p:nvPr/>
        </p:nvCxnSpPr>
        <p:spPr>
          <a:xfrm flipH="1" flipV="1">
            <a:off x="6728123" y="5085184"/>
            <a:ext cx="366216" cy="720080"/>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sp>
        <p:nvSpPr>
          <p:cNvPr id="29" name="Content Placeholder 3"/>
          <p:cNvSpPr txBox="1">
            <a:spLocks/>
          </p:cNvSpPr>
          <p:nvPr/>
        </p:nvSpPr>
        <p:spPr>
          <a:xfrm>
            <a:off x="6970570" y="5201142"/>
            <a:ext cx="2197299" cy="244082"/>
          </a:xfrm>
          <a:prstGeom prst="rect">
            <a:avLst/>
          </a:prstGeom>
        </p:spPr>
        <p:txBody>
          <a:bodyPr vert="horz" lIns="91440" tIns="0" rIns="91440" bIns="0" rtlCol="0">
            <a:noAutofit/>
          </a:bodyPr>
          <a:lstStyle>
            <a:lvl1pPr marL="228600" indent="-228600" algn="l" defTabSz="457200" rtl="0" eaLnBrk="1" latinLnBrk="0" hangingPunct="1">
              <a:lnSpc>
                <a:spcPct val="120000"/>
              </a:lnSpc>
              <a:spcBef>
                <a:spcPts val="600"/>
              </a:spcBef>
              <a:buClr>
                <a:srgbClr val="0089B5"/>
              </a:buClr>
              <a:buFont typeface="Arial"/>
              <a:buChar char="•"/>
              <a:defRPr sz="3200" kern="1200">
                <a:solidFill>
                  <a:schemeClr val="tx1">
                    <a:lumMod val="75000"/>
                    <a:lumOff val="25000"/>
                  </a:schemeClr>
                </a:solidFill>
                <a:effectLst>
                  <a:outerShdw blurRad="63500" dist="63500" dir="2700000" algn="tl" rotWithShape="0">
                    <a:schemeClr val="bg1">
                      <a:lumMod val="75000"/>
                      <a:alpha val="50000"/>
                    </a:schemeClr>
                  </a:outerShdw>
                </a:effectLst>
                <a:latin typeface="+mn-lt"/>
                <a:ea typeface="+mn-ea"/>
                <a:cs typeface="+mn-cs"/>
              </a:defRPr>
            </a:lvl1pPr>
            <a:lvl2pPr marL="457200" indent="-228600" algn="l" defTabSz="457200" rtl="0" eaLnBrk="1" latinLnBrk="0" hangingPunct="1">
              <a:lnSpc>
                <a:spcPct val="120000"/>
              </a:lnSpc>
              <a:spcBef>
                <a:spcPts val="400"/>
              </a:spcBef>
              <a:buClr>
                <a:srgbClr val="0089B5"/>
              </a:buClr>
              <a:buSzPct val="95000"/>
              <a:buFont typeface="Arial"/>
              <a:buChar char="•"/>
              <a:defRPr sz="3200" kern="1200" baseline="0">
                <a:solidFill>
                  <a:schemeClr val="tx1">
                    <a:lumMod val="75000"/>
                    <a:lumOff val="25000"/>
                  </a:schemeClr>
                </a:solidFill>
                <a:effectLst>
                  <a:outerShdw blurRad="63500" dist="63500" dir="2700000" algn="tl" rotWithShape="0">
                    <a:schemeClr val="bg1">
                      <a:lumMod val="75000"/>
                      <a:alpha val="50000"/>
                    </a:schemeClr>
                  </a:outerShdw>
                </a:effectLst>
                <a:latin typeface="+mn-lt"/>
                <a:ea typeface="+mn-ea"/>
                <a:cs typeface="+mn-cs"/>
              </a:defRPr>
            </a:lvl2pPr>
            <a:lvl3pPr marL="685800" indent="-228600" algn="l" defTabSz="457200" rtl="0" eaLnBrk="1" latinLnBrk="0" hangingPunct="1">
              <a:lnSpc>
                <a:spcPct val="120000"/>
              </a:lnSpc>
              <a:spcBef>
                <a:spcPts val="200"/>
              </a:spcBef>
              <a:buClr>
                <a:srgbClr val="0089B5"/>
              </a:buClr>
              <a:buSzPct val="90000"/>
              <a:buFont typeface="Arial"/>
              <a:buChar char="•"/>
              <a:defRPr sz="2800" kern="1200" baseline="0">
                <a:solidFill>
                  <a:schemeClr val="tx1">
                    <a:lumMod val="75000"/>
                    <a:lumOff val="25000"/>
                  </a:schemeClr>
                </a:solidFill>
                <a:effectLst>
                  <a:outerShdw blurRad="63500" dist="63500" dir="2700000" algn="tl" rotWithShape="0">
                    <a:schemeClr val="bg1">
                      <a:lumMod val="75000"/>
                      <a:alpha val="50000"/>
                    </a:schemeClr>
                  </a:outerShdw>
                </a:effectLst>
                <a:latin typeface="+mn-lt"/>
                <a:ea typeface="+mn-ea"/>
                <a:cs typeface="+mn-cs"/>
              </a:defRPr>
            </a:lvl3pPr>
            <a:lvl4pPr marL="914400" indent="-228600" algn="l" defTabSz="457200" rtl="0" eaLnBrk="1" latinLnBrk="0" hangingPunct="1">
              <a:lnSpc>
                <a:spcPct val="120000"/>
              </a:lnSpc>
              <a:spcBef>
                <a:spcPts val="200"/>
              </a:spcBef>
              <a:buClr>
                <a:srgbClr val="0089B5"/>
              </a:buClr>
              <a:buSzPct val="90000"/>
              <a:buFont typeface="Arial"/>
              <a:buChar char="•"/>
              <a:defRPr sz="2800" kern="1200" baseline="0">
                <a:solidFill>
                  <a:schemeClr val="tx1">
                    <a:lumMod val="75000"/>
                    <a:lumOff val="25000"/>
                  </a:schemeClr>
                </a:solidFill>
                <a:effectLst>
                  <a:outerShdw blurRad="63500" dist="63500" dir="2700000" algn="tl" rotWithShape="0">
                    <a:schemeClr val="bg1">
                      <a:lumMod val="75000"/>
                      <a:alpha val="50000"/>
                    </a:schemeClr>
                  </a:outerShdw>
                </a:effectLst>
                <a:latin typeface="+mn-lt"/>
                <a:ea typeface="+mn-ea"/>
                <a:cs typeface="+mn-cs"/>
              </a:defRPr>
            </a:lvl4pPr>
            <a:lvl5pPr marL="1143000" indent="-228600" algn="l" defTabSz="457200" rtl="0" eaLnBrk="1" latinLnBrk="0" hangingPunct="1">
              <a:lnSpc>
                <a:spcPct val="120000"/>
              </a:lnSpc>
              <a:spcBef>
                <a:spcPts val="0"/>
              </a:spcBef>
              <a:buClr>
                <a:schemeClr val="bg1">
                  <a:lumMod val="50000"/>
                </a:schemeClr>
              </a:buClr>
              <a:buSzPct val="90000"/>
              <a:buFont typeface="Arial"/>
              <a:buChar char="•"/>
              <a:defRPr sz="2800" kern="1200" baseline="0">
                <a:solidFill>
                  <a:schemeClr val="tx1">
                    <a:lumMod val="50000"/>
                    <a:lumOff val="50000"/>
                  </a:schemeClr>
                </a:solidFill>
                <a:effectLst>
                  <a:outerShdw blurRad="63500" dist="63500" dir="2700000" algn="tl" rotWithShape="0">
                    <a:schemeClr val="bg1">
                      <a:lumMod val="75000"/>
                      <a:alpha val="50000"/>
                    </a:schemeClr>
                  </a:outerShdw>
                </a:effectLst>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en-GB" sz="1400" b="1" dirty="0" smtClean="0"/>
              <a:t>Fundamenta</a:t>
            </a:r>
            <a:r>
              <a:rPr lang="en-GB" sz="1400" b="1" dirty="0" smtClean="0"/>
              <a:t>l Mode Shape</a:t>
            </a:r>
            <a:endParaRPr lang="en-GB" sz="1400" b="1" dirty="0" smtClean="0"/>
          </a:p>
        </p:txBody>
      </p:sp>
    </p:spTree>
    <p:extLst>
      <p:ext uri="{BB962C8B-B14F-4D97-AF65-F5344CB8AC3E}">
        <p14:creationId xmlns:p14="http://schemas.microsoft.com/office/powerpoint/2010/main" val="65989760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GB" smtClean="0"/>
              <a:t>Dressed Cavity Engineering Design DQW &amp; RFD</a:t>
            </a:r>
            <a:endParaRPr lang="en-GB"/>
          </a:p>
        </p:txBody>
      </p:sp>
      <p:sp>
        <p:nvSpPr>
          <p:cNvPr id="3" name="Slide Number Placeholder 2"/>
          <p:cNvSpPr>
            <a:spLocks noGrp="1"/>
          </p:cNvSpPr>
          <p:nvPr>
            <p:ph type="sldNum" sz="quarter" idx="12"/>
          </p:nvPr>
        </p:nvSpPr>
        <p:spPr/>
        <p:txBody>
          <a:bodyPr/>
          <a:lstStyle/>
          <a:p>
            <a:fld id="{1FA2211F-BE2A-455E-95A5-7C001F407DF1}" type="slidenum">
              <a:rPr lang="en-GB" smtClean="0"/>
              <a:t>47</a:t>
            </a:fld>
            <a:endParaRPr lang="en-GB"/>
          </a:p>
        </p:txBody>
      </p:sp>
      <p:sp>
        <p:nvSpPr>
          <p:cNvPr id="6" name="Title 4"/>
          <p:cNvSpPr txBox="1">
            <a:spLocks/>
          </p:cNvSpPr>
          <p:nvPr/>
        </p:nvSpPr>
        <p:spPr>
          <a:xfrm>
            <a:off x="438944" y="2322038"/>
            <a:ext cx="8229600" cy="914400"/>
          </a:xfrm>
          <a:prstGeom prst="rect">
            <a:avLst/>
          </a:prstGeom>
        </p:spPr>
        <p:txBody>
          <a:bodyPr/>
          <a:lstStyle>
            <a:lvl1pPr algn="l" defTabSz="457200" rtl="0" eaLnBrk="1" latinLnBrk="0" hangingPunct="1">
              <a:spcBef>
                <a:spcPct val="0"/>
              </a:spcBef>
              <a:buNone/>
              <a:defRPr sz="4000" kern="1200" baseline="0">
                <a:solidFill>
                  <a:schemeClr val="tx1">
                    <a:lumMod val="75000"/>
                    <a:lumOff val="25000"/>
                  </a:schemeClr>
                </a:solidFill>
                <a:effectLst>
                  <a:outerShdw blurRad="63500" dist="63500" dir="2700000" algn="tl" rotWithShape="0">
                    <a:schemeClr val="bg1">
                      <a:lumMod val="75000"/>
                      <a:alpha val="50000"/>
                    </a:schemeClr>
                  </a:outerShdw>
                </a:effectLst>
                <a:latin typeface="+mj-lt"/>
                <a:ea typeface="+mj-ea"/>
                <a:cs typeface="+mj-cs"/>
              </a:defRPr>
            </a:lvl1pPr>
          </a:lstStyle>
          <a:p>
            <a:pPr algn="ctr"/>
            <a:r>
              <a:rPr lang="en-GB" dirty="0" smtClean="0"/>
              <a:t>Thank You!</a:t>
            </a:r>
          </a:p>
          <a:p>
            <a:pPr algn="ctr"/>
            <a:endParaRPr lang="en-GB" dirty="0"/>
          </a:p>
          <a:p>
            <a:pPr algn="ctr"/>
            <a:r>
              <a:rPr lang="en-GB" dirty="0" smtClean="0"/>
              <a:t>Questions?</a:t>
            </a:r>
          </a:p>
          <a:p>
            <a:pPr algn="ctr"/>
            <a:endParaRPr lang="en-GB" dirty="0"/>
          </a:p>
          <a:p>
            <a:pPr algn="ctr"/>
            <a:r>
              <a:rPr lang="en-GB" sz="2800" dirty="0" smtClean="0"/>
              <a:t>For more details and summary of </a:t>
            </a:r>
            <a:r>
              <a:rPr lang="en-GB" sz="2800" dirty="0"/>
              <a:t>actions see </a:t>
            </a:r>
            <a:r>
              <a:rPr lang="en-GB" sz="2800" dirty="0">
                <a:hlinkClick r:id="rId2"/>
              </a:rPr>
              <a:t>https://indico.cern.ch/event/391211</a:t>
            </a:r>
            <a:r>
              <a:rPr lang="en-GB" sz="2800" dirty="0" smtClean="0">
                <a:hlinkClick r:id="rId2"/>
              </a:rPr>
              <a:t>/</a:t>
            </a:r>
            <a:endParaRPr lang="en-GB" sz="2800" dirty="0" smtClean="0"/>
          </a:p>
          <a:p>
            <a:pPr algn="ctr"/>
            <a:r>
              <a:rPr lang="en-GB" dirty="0" smtClean="0"/>
              <a:t> </a:t>
            </a:r>
            <a:endParaRPr lang="en-GB" dirty="0"/>
          </a:p>
        </p:txBody>
      </p:sp>
    </p:spTree>
    <p:extLst>
      <p:ext uri="{BB962C8B-B14F-4D97-AF65-F5344CB8AC3E}">
        <p14:creationId xmlns:p14="http://schemas.microsoft.com/office/powerpoint/2010/main" val="197145183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12526" t="14682" r="20901" b="12643"/>
          <a:stretch/>
        </p:blipFill>
        <p:spPr>
          <a:xfrm>
            <a:off x="5805022" y="4149080"/>
            <a:ext cx="3015450" cy="2327642"/>
          </a:xfrm>
          <a:prstGeom prst="rect">
            <a:avLst/>
          </a:prstGeom>
        </p:spPr>
      </p:pic>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l="40078" t="17246" r="25661" b="24183"/>
          <a:stretch/>
        </p:blipFill>
        <p:spPr>
          <a:xfrm>
            <a:off x="2834620" y="4149080"/>
            <a:ext cx="1917003" cy="2317284"/>
          </a:xfrm>
          <a:prstGeom prst="rect">
            <a:avLst/>
          </a:prstGeom>
        </p:spPr>
      </p:pic>
      <p:sp>
        <p:nvSpPr>
          <p:cNvPr id="2" name="Footer Placeholder 1"/>
          <p:cNvSpPr>
            <a:spLocks noGrp="1"/>
          </p:cNvSpPr>
          <p:nvPr>
            <p:ph type="ftr" sz="quarter" idx="11"/>
          </p:nvPr>
        </p:nvSpPr>
        <p:spPr/>
        <p:txBody>
          <a:bodyPr/>
          <a:lstStyle/>
          <a:p>
            <a:r>
              <a:rPr lang="en-GB" smtClean="0"/>
              <a:t>Dressed Cavity Engineering Design DQW &amp; RFD</a:t>
            </a:r>
            <a:endParaRPr lang="en-GB"/>
          </a:p>
        </p:txBody>
      </p:sp>
      <p:sp>
        <p:nvSpPr>
          <p:cNvPr id="3" name="Slide Number Placeholder 2"/>
          <p:cNvSpPr>
            <a:spLocks noGrp="1"/>
          </p:cNvSpPr>
          <p:nvPr>
            <p:ph type="sldNum" sz="quarter" idx="12"/>
          </p:nvPr>
        </p:nvSpPr>
        <p:spPr/>
        <p:txBody>
          <a:bodyPr/>
          <a:lstStyle/>
          <a:p>
            <a:fld id="{1FA2211F-BE2A-455E-95A5-7C001F407DF1}" type="slidenum">
              <a:rPr lang="en-GB" smtClean="0"/>
              <a:t>5</a:t>
            </a:fld>
            <a:endParaRPr lang="en-GB"/>
          </a:p>
        </p:txBody>
      </p:sp>
      <p:sp>
        <p:nvSpPr>
          <p:cNvPr id="7" name="Title 6"/>
          <p:cNvSpPr>
            <a:spLocks noGrp="1"/>
          </p:cNvSpPr>
          <p:nvPr>
            <p:ph type="title"/>
          </p:nvPr>
        </p:nvSpPr>
        <p:spPr/>
        <p:txBody>
          <a:bodyPr/>
          <a:lstStyle/>
          <a:p>
            <a:r>
              <a:rPr lang="en-GB" dirty="0" smtClean="0"/>
              <a:t>Double Quarter Wave</a:t>
            </a:r>
            <a:endParaRPr lang="en-GB" dirty="0"/>
          </a:p>
        </p:txBody>
      </p:sp>
      <p:sp>
        <p:nvSpPr>
          <p:cNvPr id="8" name="Content Placeholder 7"/>
          <p:cNvSpPr>
            <a:spLocks noGrp="1"/>
          </p:cNvSpPr>
          <p:nvPr>
            <p:ph idx="1"/>
          </p:nvPr>
        </p:nvSpPr>
        <p:spPr>
          <a:xfrm>
            <a:off x="2555776" y="1268760"/>
            <a:ext cx="6588224" cy="3240360"/>
          </a:xfrm>
        </p:spPr>
        <p:txBody>
          <a:bodyPr>
            <a:normAutofit/>
          </a:bodyPr>
          <a:lstStyle/>
          <a:p>
            <a:r>
              <a:rPr lang="en-GB" sz="2800" dirty="0" smtClean="0"/>
              <a:t>Cavity Design </a:t>
            </a:r>
            <a:r>
              <a:rPr lang="en-GB" sz="2800" dirty="0"/>
              <a:t>by BNL</a:t>
            </a:r>
          </a:p>
          <a:p>
            <a:r>
              <a:rPr lang="en-GB" sz="2800" dirty="0" smtClean="0"/>
              <a:t>Detailed drawings by CERN</a:t>
            </a:r>
          </a:p>
          <a:p>
            <a:r>
              <a:rPr lang="en-GB" sz="2800" dirty="0" smtClean="0"/>
              <a:t>Drawings finalised</a:t>
            </a:r>
          </a:p>
          <a:p>
            <a:r>
              <a:rPr lang="en-GB" sz="2800" dirty="0" smtClean="0"/>
              <a:t>Currently being manufactured by </a:t>
            </a:r>
            <a:r>
              <a:rPr lang="en-GB" sz="2800" dirty="0" err="1" smtClean="0"/>
              <a:t>Niowave</a:t>
            </a:r>
            <a:endParaRPr lang="en-GB" sz="2800" dirty="0"/>
          </a:p>
        </p:txBody>
      </p:sp>
      <p:cxnSp>
        <p:nvCxnSpPr>
          <p:cNvPr id="16" name="Straight Arrow Connector 15"/>
          <p:cNvCxnSpPr/>
          <p:nvPr/>
        </p:nvCxnSpPr>
        <p:spPr>
          <a:xfrm>
            <a:off x="317053" y="1988840"/>
            <a:ext cx="0" cy="3061880"/>
          </a:xfrm>
          <a:prstGeom prst="straightConnector1">
            <a:avLst/>
          </a:prstGeom>
          <a:ln>
            <a:headEnd type="triangle" w="med" len="med"/>
            <a:tailEnd type="triangle" w="med" len="med"/>
          </a:ln>
        </p:spPr>
        <p:style>
          <a:lnRef idx="2">
            <a:schemeClr val="accent2"/>
          </a:lnRef>
          <a:fillRef idx="0">
            <a:schemeClr val="accent2"/>
          </a:fillRef>
          <a:effectRef idx="1">
            <a:schemeClr val="accent2"/>
          </a:effectRef>
          <a:fontRef idx="minor">
            <a:schemeClr val="tx1"/>
          </a:fontRef>
        </p:style>
      </p:cxnSp>
      <p:sp>
        <p:nvSpPr>
          <p:cNvPr id="24" name="TextBox 23"/>
          <p:cNvSpPr txBox="1"/>
          <p:nvPr/>
        </p:nvSpPr>
        <p:spPr>
          <a:xfrm rot="16200000">
            <a:off x="-170559" y="3335114"/>
            <a:ext cx="710451" cy="369332"/>
          </a:xfrm>
          <a:prstGeom prst="rect">
            <a:avLst/>
          </a:prstGeom>
          <a:noFill/>
        </p:spPr>
        <p:txBody>
          <a:bodyPr wrap="none" rtlCol="0">
            <a:spAutoFit/>
          </a:bodyPr>
          <a:lstStyle/>
          <a:p>
            <a:r>
              <a:rPr lang="en-GB" dirty="0" smtClean="0"/>
              <a:t>659.6</a:t>
            </a:r>
            <a:endParaRPr lang="en-GB" dirty="0"/>
          </a:p>
        </p:txBody>
      </p:sp>
      <p:cxnSp>
        <p:nvCxnSpPr>
          <p:cNvPr id="25" name="Straight Arrow Connector 24"/>
          <p:cNvCxnSpPr/>
          <p:nvPr/>
        </p:nvCxnSpPr>
        <p:spPr>
          <a:xfrm>
            <a:off x="5724128" y="4166234"/>
            <a:ext cx="0" cy="2293333"/>
          </a:xfrm>
          <a:prstGeom prst="straightConnector1">
            <a:avLst/>
          </a:prstGeom>
          <a:ln>
            <a:headEnd type="triangle" w="med" len="med"/>
            <a:tailEnd type="triangle" w="med" len="med"/>
          </a:ln>
        </p:spPr>
        <p:style>
          <a:lnRef idx="2">
            <a:schemeClr val="accent2"/>
          </a:lnRef>
          <a:fillRef idx="0">
            <a:schemeClr val="accent2"/>
          </a:fillRef>
          <a:effectRef idx="1">
            <a:schemeClr val="accent2"/>
          </a:effectRef>
          <a:fontRef idx="minor">
            <a:schemeClr val="tx1"/>
          </a:fontRef>
        </p:style>
      </p:cxnSp>
      <p:cxnSp>
        <p:nvCxnSpPr>
          <p:cNvPr id="27" name="Straight Arrow Connector 26"/>
          <p:cNvCxnSpPr/>
          <p:nvPr/>
        </p:nvCxnSpPr>
        <p:spPr>
          <a:xfrm flipH="1">
            <a:off x="494243" y="5310500"/>
            <a:ext cx="1929965" cy="0"/>
          </a:xfrm>
          <a:prstGeom prst="straightConnector1">
            <a:avLst/>
          </a:prstGeom>
          <a:ln>
            <a:headEnd type="triangle" w="med" len="med"/>
            <a:tailEnd type="triangle" w="med" len="med"/>
          </a:ln>
        </p:spPr>
        <p:style>
          <a:lnRef idx="2">
            <a:schemeClr val="accent2"/>
          </a:lnRef>
          <a:fillRef idx="0">
            <a:schemeClr val="accent2"/>
          </a:fillRef>
          <a:effectRef idx="1">
            <a:schemeClr val="accent2"/>
          </a:effectRef>
          <a:fontRef idx="minor">
            <a:schemeClr val="tx1"/>
          </a:fontRef>
        </p:style>
      </p:cxnSp>
      <p:sp>
        <p:nvSpPr>
          <p:cNvPr id="29" name="TextBox 28"/>
          <p:cNvSpPr txBox="1"/>
          <p:nvPr/>
        </p:nvSpPr>
        <p:spPr>
          <a:xfrm rot="16200000">
            <a:off x="5265131" y="5182035"/>
            <a:ext cx="710451" cy="369332"/>
          </a:xfrm>
          <a:prstGeom prst="rect">
            <a:avLst/>
          </a:prstGeom>
          <a:noFill/>
        </p:spPr>
        <p:txBody>
          <a:bodyPr wrap="none" rtlCol="0">
            <a:spAutoFit/>
          </a:bodyPr>
          <a:lstStyle/>
          <a:p>
            <a:r>
              <a:rPr lang="en-GB" dirty="0" smtClean="0"/>
              <a:t>495.7</a:t>
            </a:r>
            <a:endParaRPr lang="en-GB" dirty="0"/>
          </a:p>
        </p:txBody>
      </p:sp>
      <p:sp>
        <p:nvSpPr>
          <p:cNvPr id="30" name="TextBox 29"/>
          <p:cNvSpPr txBox="1"/>
          <p:nvPr/>
        </p:nvSpPr>
        <p:spPr>
          <a:xfrm>
            <a:off x="1191363" y="5013176"/>
            <a:ext cx="710451" cy="369332"/>
          </a:xfrm>
          <a:prstGeom prst="rect">
            <a:avLst/>
          </a:prstGeom>
          <a:noFill/>
        </p:spPr>
        <p:txBody>
          <a:bodyPr wrap="none" rtlCol="0">
            <a:spAutoFit/>
          </a:bodyPr>
          <a:lstStyle/>
          <a:p>
            <a:r>
              <a:rPr lang="en-GB" dirty="0" smtClean="0"/>
              <a:t>410.5</a:t>
            </a:r>
            <a:endParaRPr lang="en-GB" dirty="0"/>
          </a:p>
        </p:txBody>
      </p:sp>
      <p:pic>
        <p:nvPicPr>
          <p:cNvPr id="6" name="Picture 5"/>
          <p:cNvPicPr>
            <a:picLocks noChangeAspect="1"/>
          </p:cNvPicPr>
          <p:nvPr/>
        </p:nvPicPr>
        <p:blipFill rotWithShape="1">
          <a:blip r:embed="rId5" cstate="print">
            <a:extLst>
              <a:ext uri="{28A0092B-C50C-407E-A947-70E740481C1C}">
                <a14:useLocalDpi xmlns:a14="http://schemas.microsoft.com/office/drawing/2010/main" val="0"/>
              </a:ext>
            </a:extLst>
          </a:blip>
          <a:srcRect l="31164" t="11706" r="35503" b="12998"/>
          <a:stretch/>
        </p:blipFill>
        <p:spPr>
          <a:xfrm>
            <a:off x="494243" y="1988840"/>
            <a:ext cx="1917003" cy="3061880"/>
          </a:xfrm>
          <a:prstGeom prst="rect">
            <a:avLst/>
          </a:prstGeom>
        </p:spPr>
      </p:pic>
      <p:sp>
        <p:nvSpPr>
          <p:cNvPr id="21" name="TextBox 20"/>
          <p:cNvSpPr txBox="1"/>
          <p:nvPr/>
        </p:nvSpPr>
        <p:spPr>
          <a:xfrm>
            <a:off x="492176" y="5701853"/>
            <a:ext cx="1234633" cy="369332"/>
          </a:xfrm>
          <a:prstGeom prst="rect">
            <a:avLst/>
          </a:prstGeom>
          <a:noFill/>
        </p:spPr>
        <p:txBody>
          <a:bodyPr wrap="none" rtlCol="0">
            <a:spAutoFit/>
          </a:bodyPr>
          <a:lstStyle/>
          <a:p>
            <a:r>
              <a:rPr lang="en-GB" dirty="0" smtClean="0"/>
              <a:t>Mass: 55kg</a:t>
            </a:r>
            <a:endParaRPr lang="en-GB" dirty="0"/>
          </a:p>
        </p:txBody>
      </p:sp>
    </p:spTree>
    <p:extLst>
      <p:ext uri="{BB962C8B-B14F-4D97-AF65-F5344CB8AC3E}">
        <p14:creationId xmlns:p14="http://schemas.microsoft.com/office/powerpoint/2010/main" val="422936637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GB" smtClean="0"/>
              <a:t>Dressed Cavity Engineering Design DQW &amp; RFD</a:t>
            </a:r>
            <a:endParaRPr lang="en-GB"/>
          </a:p>
        </p:txBody>
      </p:sp>
      <p:sp>
        <p:nvSpPr>
          <p:cNvPr id="3" name="Slide Number Placeholder 2"/>
          <p:cNvSpPr>
            <a:spLocks noGrp="1"/>
          </p:cNvSpPr>
          <p:nvPr>
            <p:ph type="sldNum" sz="quarter" idx="12"/>
          </p:nvPr>
        </p:nvSpPr>
        <p:spPr/>
        <p:txBody>
          <a:bodyPr/>
          <a:lstStyle/>
          <a:p>
            <a:fld id="{1FA2211F-BE2A-455E-95A5-7C001F407DF1}" type="slidenum">
              <a:rPr lang="en-GB" smtClean="0"/>
              <a:t>6</a:t>
            </a:fld>
            <a:endParaRPr lang="en-GB"/>
          </a:p>
        </p:txBody>
      </p:sp>
      <p:sp>
        <p:nvSpPr>
          <p:cNvPr id="7" name="Title 6"/>
          <p:cNvSpPr>
            <a:spLocks noGrp="1"/>
          </p:cNvSpPr>
          <p:nvPr>
            <p:ph type="title"/>
          </p:nvPr>
        </p:nvSpPr>
        <p:spPr/>
        <p:txBody>
          <a:bodyPr/>
          <a:lstStyle/>
          <a:p>
            <a:r>
              <a:rPr lang="en-GB" dirty="0" smtClean="0"/>
              <a:t>RF Dipole</a:t>
            </a:r>
            <a:endParaRPr lang="en-GB" dirty="0"/>
          </a:p>
        </p:txBody>
      </p:sp>
      <p:sp>
        <p:nvSpPr>
          <p:cNvPr id="8" name="Content Placeholder 7"/>
          <p:cNvSpPr>
            <a:spLocks noGrp="1"/>
          </p:cNvSpPr>
          <p:nvPr>
            <p:ph idx="1"/>
          </p:nvPr>
        </p:nvSpPr>
        <p:spPr>
          <a:xfrm>
            <a:off x="2555776" y="1268760"/>
            <a:ext cx="6552728" cy="3240360"/>
          </a:xfrm>
        </p:spPr>
        <p:txBody>
          <a:bodyPr>
            <a:normAutofit/>
          </a:bodyPr>
          <a:lstStyle/>
          <a:p>
            <a:r>
              <a:rPr lang="en-GB" sz="2800" dirty="0" smtClean="0"/>
              <a:t>Cavity design by </a:t>
            </a:r>
            <a:r>
              <a:rPr lang="en-GB" sz="2800" dirty="0"/>
              <a:t>ODU</a:t>
            </a:r>
          </a:p>
          <a:p>
            <a:r>
              <a:rPr lang="en-GB" sz="2800" dirty="0" smtClean="0"/>
              <a:t>Detailed drawings by CERN</a:t>
            </a:r>
          </a:p>
          <a:p>
            <a:r>
              <a:rPr lang="en-GB" sz="2800" dirty="0"/>
              <a:t>Drawings finalised</a:t>
            </a:r>
          </a:p>
          <a:p>
            <a:r>
              <a:rPr lang="en-GB" sz="2800" dirty="0"/>
              <a:t>Currently being manufactured by </a:t>
            </a:r>
            <a:r>
              <a:rPr lang="en-GB" sz="2800" dirty="0" err="1"/>
              <a:t>Niowave</a:t>
            </a:r>
            <a:endParaRPr lang="en-GB" sz="2800" dirty="0"/>
          </a:p>
        </p:txBody>
      </p:sp>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l="40926" t="25120" r="15648" b="20929"/>
          <a:stretch/>
        </p:blipFill>
        <p:spPr>
          <a:xfrm>
            <a:off x="2411760" y="4797152"/>
            <a:ext cx="1929965" cy="1695406"/>
          </a:xfrm>
          <a:prstGeom prst="rect">
            <a:avLst/>
          </a:prstGeom>
        </p:spPr>
      </p:pic>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l="1759" t="26429" r="3518" b="19429"/>
          <a:stretch/>
        </p:blipFill>
        <p:spPr>
          <a:xfrm>
            <a:off x="4788024" y="4725144"/>
            <a:ext cx="4320480" cy="1746186"/>
          </a:xfrm>
          <a:prstGeom prst="rect">
            <a:avLst/>
          </a:prstGeom>
        </p:spPr>
      </p:pic>
      <p:pic>
        <p:nvPicPr>
          <p:cNvPr id="11" name="Picture 10"/>
          <p:cNvPicPr>
            <a:picLocks noChangeAspect="1"/>
          </p:cNvPicPr>
          <p:nvPr/>
        </p:nvPicPr>
        <p:blipFill rotWithShape="1">
          <a:blip r:embed="rId5" cstate="print">
            <a:extLst>
              <a:ext uri="{28A0092B-C50C-407E-A947-70E740481C1C}">
                <a14:useLocalDpi xmlns:a14="http://schemas.microsoft.com/office/drawing/2010/main" val="0"/>
              </a:ext>
            </a:extLst>
          </a:blip>
          <a:srcRect l="31667" t="15561" r="45833" b="15693"/>
          <a:stretch/>
        </p:blipFill>
        <p:spPr>
          <a:xfrm>
            <a:off x="448999" y="1559895"/>
            <a:ext cx="1890753" cy="4084960"/>
          </a:xfrm>
          <a:prstGeom prst="rect">
            <a:avLst/>
          </a:prstGeom>
        </p:spPr>
      </p:pic>
      <p:cxnSp>
        <p:nvCxnSpPr>
          <p:cNvPr id="16" name="Straight Arrow Connector 15"/>
          <p:cNvCxnSpPr/>
          <p:nvPr/>
        </p:nvCxnSpPr>
        <p:spPr>
          <a:xfrm>
            <a:off x="4725640" y="4725144"/>
            <a:ext cx="0" cy="1688893"/>
          </a:xfrm>
          <a:prstGeom prst="straightConnector1">
            <a:avLst/>
          </a:prstGeom>
          <a:ln>
            <a:headEnd type="triangle" w="med" len="med"/>
            <a:tailEnd type="triangle" w="med" len="med"/>
          </a:ln>
        </p:spPr>
        <p:style>
          <a:lnRef idx="2">
            <a:schemeClr val="accent2"/>
          </a:lnRef>
          <a:fillRef idx="0">
            <a:schemeClr val="accent2"/>
          </a:fillRef>
          <a:effectRef idx="1">
            <a:schemeClr val="accent2"/>
          </a:effectRef>
          <a:fontRef idx="minor">
            <a:schemeClr val="tx1"/>
          </a:fontRef>
        </p:style>
      </p:cxnSp>
      <p:sp>
        <p:nvSpPr>
          <p:cNvPr id="24" name="TextBox 23"/>
          <p:cNvSpPr txBox="1"/>
          <p:nvPr/>
        </p:nvSpPr>
        <p:spPr>
          <a:xfrm rot="16200000">
            <a:off x="4344788" y="5420927"/>
            <a:ext cx="535724" cy="369332"/>
          </a:xfrm>
          <a:prstGeom prst="rect">
            <a:avLst/>
          </a:prstGeom>
          <a:noFill/>
        </p:spPr>
        <p:txBody>
          <a:bodyPr wrap="none" rtlCol="0">
            <a:spAutoFit/>
          </a:bodyPr>
          <a:lstStyle/>
          <a:p>
            <a:r>
              <a:rPr lang="en-GB" dirty="0" smtClean="0"/>
              <a:t>351</a:t>
            </a:r>
            <a:endParaRPr lang="en-GB" dirty="0"/>
          </a:p>
        </p:txBody>
      </p:sp>
      <p:cxnSp>
        <p:nvCxnSpPr>
          <p:cNvPr id="25" name="Straight Arrow Connector 24"/>
          <p:cNvCxnSpPr/>
          <p:nvPr/>
        </p:nvCxnSpPr>
        <p:spPr>
          <a:xfrm>
            <a:off x="395536" y="1559895"/>
            <a:ext cx="0" cy="4084998"/>
          </a:xfrm>
          <a:prstGeom prst="straightConnector1">
            <a:avLst/>
          </a:prstGeom>
          <a:ln>
            <a:headEnd type="triangle" w="med" len="med"/>
            <a:tailEnd type="triangle" w="med" len="med"/>
          </a:ln>
        </p:spPr>
        <p:style>
          <a:lnRef idx="2">
            <a:schemeClr val="accent2"/>
          </a:lnRef>
          <a:fillRef idx="0">
            <a:schemeClr val="accent2"/>
          </a:fillRef>
          <a:effectRef idx="1">
            <a:schemeClr val="accent2"/>
          </a:effectRef>
          <a:fontRef idx="minor">
            <a:schemeClr val="tx1"/>
          </a:fontRef>
        </p:style>
      </p:cxnSp>
      <p:cxnSp>
        <p:nvCxnSpPr>
          <p:cNvPr id="27" name="Straight Arrow Connector 26"/>
          <p:cNvCxnSpPr/>
          <p:nvPr/>
        </p:nvCxnSpPr>
        <p:spPr>
          <a:xfrm flipH="1">
            <a:off x="2411761" y="4662428"/>
            <a:ext cx="1872207" cy="0"/>
          </a:xfrm>
          <a:prstGeom prst="straightConnector1">
            <a:avLst/>
          </a:prstGeom>
          <a:ln>
            <a:headEnd type="triangle" w="med" len="med"/>
            <a:tailEnd type="triangle" w="med" len="med"/>
          </a:ln>
        </p:spPr>
        <p:style>
          <a:lnRef idx="2">
            <a:schemeClr val="accent2"/>
          </a:lnRef>
          <a:fillRef idx="0">
            <a:schemeClr val="accent2"/>
          </a:fillRef>
          <a:effectRef idx="1">
            <a:schemeClr val="accent2"/>
          </a:effectRef>
          <a:fontRef idx="minor">
            <a:schemeClr val="tx1"/>
          </a:fontRef>
        </p:style>
      </p:cxnSp>
      <p:sp>
        <p:nvSpPr>
          <p:cNvPr id="29" name="TextBox 28"/>
          <p:cNvSpPr txBox="1"/>
          <p:nvPr/>
        </p:nvSpPr>
        <p:spPr>
          <a:xfrm rot="16200000">
            <a:off x="-72348" y="3417708"/>
            <a:ext cx="710451" cy="369332"/>
          </a:xfrm>
          <a:prstGeom prst="rect">
            <a:avLst/>
          </a:prstGeom>
          <a:noFill/>
        </p:spPr>
        <p:txBody>
          <a:bodyPr wrap="none" rtlCol="0">
            <a:spAutoFit/>
          </a:bodyPr>
          <a:lstStyle/>
          <a:p>
            <a:r>
              <a:rPr lang="en-GB" dirty="0" smtClean="0"/>
              <a:t>904.7</a:t>
            </a:r>
            <a:endParaRPr lang="en-GB" dirty="0"/>
          </a:p>
        </p:txBody>
      </p:sp>
      <p:sp>
        <p:nvSpPr>
          <p:cNvPr id="30" name="TextBox 29"/>
          <p:cNvSpPr txBox="1"/>
          <p:nvPr/>
        </p:nvSpPr>
        <p:spPr>
          <a:xfrm>
            <a:off x="3108880" y="4365104"/>
            <a:ext cx="535724" cy="369332"/>
          </a:xfrm>
          <a:prstGeom prst="rect">
            <a:avLst/>
          </a:prstGeom>
          <a:noFill/>
        </p:spPr>
        <p:txBody>
          <a:bodyPr wrap="none" rtlCol="0">
            <a:spAutoFit/>
          </a:bodyPr>
          <a:lstStyle/>
          <a:p>
            <a:r>
              <a:rPr lang="en-GB" dirty="0" smtClean="0"/>
              <a:t>414</a:t>
            </a:r>
            <a:endParaRPr lang="en-GB" dirty="0"/>
          </a:p>
        </p:txBody>
      </p:sp>
      <p:sp>
        <p:nvSpPr>
          <p:cNvPr id="38" name="TextBox 37"/>
          <p:cNvSpPr txBox="1"/>
          <p:nvPr/>
        </p:nvSpPr>
        <p:spPr>
          <a:xfrm>
            <a:off x="674871" y="5701853"/>
            <a:ext cx="1234633" cy="369332"/>
          </a:xfrm>
          <a:prstGeom prst="rect">
            <a:avLst/>
          </a:prstGeom>
          <a:noFill/>
        </p:spPr>
        <p:txBody>
          <a:bodyPr wrap="none" rtlCol="0">
            <a:spAutoFit/>
          </a:bodyPr>
          <a:lstStyle/>
          <a:p>
            <a:r>
              <a:rPr lang="en-GB" dirty="0" smtClean="0"/>
              <a:t>Mass: 50kg</a:t>
            </a:r>
            <a:endParaRPr lang="en-GB" dirty="0"/>
          </a:p>
        </p:txBody>
      </p:sp>
    </p:spTree>
    <p:extLst>
      <p:ext uri="{BB962C8B-B14F-4D97-AF65-F5344CB8AC3E}">
        <p14:creationId xmlns:p14="http://schemas.microsoft.com/office/powerpoint/2010/main" val="153849375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GB" smtClean="0"/>
              <a:t>Dressed Cavity Engineering Design DQW &amp; RFD</a:t>
            </a:r>
            <a:endParaRPr lang="en-GB"/>
          </a:p>
        </p:txBody>
      </p:sp>
      <p:sp>
        <p:nvSpPr>
          <p:cNvPr id="3" name="Slide Number Placeholder 2"/>
          <p:cNvSpPr>
            <a:spLocks noGrp="1"/>
          </p:cNvSpPr>
          <p:nvPr>
            <p:ph type="sldNum" sz="quarter" idx="12"/>
          </p:nvPr>
        </p:nvSpPr>
        <p:spPr/>
        <p:txBody>
          <a:bodyPr/>
          <a:lstStyle/>
          <a:p>
            <a:fld id="{1FA2211F-BE2A-455E-95A5-7C001F407DF1}" type="slidenum">
              <a:rPr lang="en-GB" smtClean="0"/>
              <a:t>7</a:t>
            </a:fld>
            <a:endParaRPr lang="en-GB"/>
          </a:p>
        </p:txBody>
      </p:sp>
      <p:sp>
        <p:nvSpPr>
          <p:cNvPr id="4" name="Title 3"/>
          <p:cNvSpPr>
            <a:spLocks noGrp="1"/>
          </p:cNvSpPr>
          <p:nvPr>
            <p:ph type="title"/>
          </p:nvPr>
        </p:nvSpPr>
        <p:spPr/>
        <p:txBody>
          <a:bodyPr/>
          <a:lstStyle/>
          <a:p>
            <a:r>
              <a:rPr lang="en-GB" dirty="0" smtClean="0"/>
              <a:t>Cold Magnetic Shielding</a:t>
            </a:r>
            <a:endParaRPr lang="en-GB" dirty="0"/>
          </a:p>
        </p:txBody>
      </p:sp>
      <p:sp>
        <p:nvSpPr>
          <p:cNvPr id="6" name="Content Placeholder 5"/>
          <p:cNvSpPr>
            <a:spLocks noGrp="1"/>
          </p:cNvSpPr>
          <p:nvPr>
            <p:ph sz="half" idx="1"/>
          </p:nvPr>
        </p:nvSpPr>
        <p:spPr>
          <a:xfrm>
            <a:off x="457200" y="1189038"/>
            <a:ext cx="5194920" cy="4976266"/>
          </a:xfrm>
        </p:spPr>
        <p:txBody>
          <a:bodyPr>
            <a:normAutofit lnSpcReduction="10000"/>
          </a:bodyPr>
          <a:lstStyle/>
          <a:p>
            <a:pPr marL="0" indent="0">
              <a:buNone/>
            </a:pPr>
            <a:r>
              <a:rPr lang="en-GB" sz="2200" b="1" dirty="0" smtClean="0"/>
              <a:t>Specification</a:t>
            </a:r>
          </a:p>
          <a:p>
            <a:r>
              <a:rPr lang="en-GB" sz="2200" dirty="0" smtClean="0"/>
              <a:t>&lt;1µT on cavity surface</a:t>
            </a:r>
          </a:p>
          <a:p>
            <a:r>
              <a:rPr lang="en-GB" sz="2200" dirty="0" smtClean="0"/>
              <a:t>To be achieved in conjunction with 3mm warm </a:t>
            </a:r>
            <a:r>
              <a:rPr lang="en-GB" sz="2200" dirty="0" err="1" smtClean="0"/>
              <a:t>MuMetal</a:t>
            </a:r>
            <a:r>
              <a:rPr lang="en-GB" sz="2200" dirty="0" smtClean="0"/>
              <a:t> shield</a:t>
            </a:r>
            <a:endParaRPr lang="en-GB" sz="2200" dirty="0"/>
          </a:p>
          <a:p>
            <a:pPr marL="0" indent="0">
              <a:buNone/>
            </a:pPr>
            <a:r>
              <a:rPr lang="en-GB" sz="2200" b="1" dirty="0" smtClean="0"/>
              <a:t>Constraints</a:t>
            </a:r>
          </a:p>
          <a:p>
            <a:pPr lvl="1"/>
            <a:r>
              <a:rPr lang="en-GB" sz="2200" dirty="0" smtClean="0"/>
              <a:t>Internal to Helium Tank</a:t>
            </a:r>
            <a:endParaRPr lang="en-GB" sz="2200" dirty="0"/>
          </a:p>
          <a:p>
            <a:pPr lvl="1"/>
            <a:r>
              <a:rPr lang="en-GB" sz="2200" dirty="0"/>
              <a:t>Suspended in 2K Helium</a:t>
            </a:r>
          </a:p>
          <a:p>
            <a:pPr lvl="1"/>
            <a:r>
              <a:rPr lang="en-GB" sz="2200" dirty="0"/>
              <a:t>Mounted off Helium </a:t>
            </a:r>
            <a:r>
              <a:rPr lang="en-GB" sz="2200" dirty="0" smtClean="0"/>
              <a:t>Tank – no cavity connection</a:t>
            </a:r>
          </a:p>
          <a:p>
            <a:pPr marL="0" indent="0">
              <a:buNone/>
            </a:pPr>
            <a:r>
              <a:rPr lang="en-GB" sz="2200" b="1" dirty="0" smtClean="0"/>
              <a:t>Operating </a:t>
            </a:r>
            <a:r>
              <a:rPr lang="en-GB" sz="2200" b="1" dirty="0"/>
              <a:t>C</a:t>
            </a:r>
            <a:r>
              <a:rPr lang="en-GB" sz="2200" b="1" dirty="0" smtClean="0"/>
              <a:t>onditions </a:t>
            </a:r>
          </a:p>
          <a:p>
            <a:r>
              <a:rPr lang="en-GB" sz="2200" dirty="0" smtClean="0"/>
              <a:t>&gt;200µT – Earth’s magnetic </a:t>
            </a:r>
            <a:r>
              <a:rPr lang="en-GB" sz="2200" dirty="0" smtClean="0"/>
              <a:t>field </a:t>
            </a:r>
            <a:r>
              <a:rPr lang="en-GB" sz="2200" dirty="0" smtClean="0"/>
              <a:t>+ shielded local sources</a:t>
            </a:r>
            <a:endParaRPr lang="en-GB" sz="2200" dirty="0"/>
          </a:p>
          <a:p>
            <a:endParaRPr lang="en-GB" sz="2200" dirty="0" smtClean="0"/>
          </a:p>
          <a:p>
            <a:endParaRPr lang="en-GB" sz="2200" dirty="0" smtClean="0"/>
          </a:p>
        </p:txBody>
      </p:sp>
      <p:pic>
        <p:nvPicPr>
          <p:cNvPr id="10" name="Content Placeholder 9"/>
          <p:cNvPicPr>
            <a:picLocks noGrp="1" noChangeAspect="1"/>
          </p:cNvPicPr>
          <p:nvPr>
            <p:ph sz="half" idx="2"/>
          </p:nvPr>
        </p:nvPicPr>
        <p:blipFill rotWithShape="1">
          <a:blip r:embed="rId2" cstate="print">
            <a:extLst>
              <a:ext uri="{28A0092B-C50C-407E-A947-70E740481C1C}">
                <a14:useLocalDpi xmlns:a14="http://schemas.microsoft.com/office/drawing/2010/main" val="0"/>
              </a:ext>
            </a:extLst>
          </a:blip>
          <a:srcRect l="25600" t="17034" r="25370" b="15421"/>
          <a:stretch/>
        </p:blipFill>
        <p:spPr>
          <a:xfrm>
            <a:off x="5652120" y="425729"/>
            <a:ext cx="3133162" cy="3052956"/>
          </a:xfrm>
        </p:spPr>
      </p:pic>
      <p:pic>
        <p:nvPicPr>
          <p:cNvPr id="11" name="Picture 10"/>
          <p:cNvPicPr>
            <a:picLocks noChangeAspect="1"/>
          </p:cNvPicPr>
          <p:nvPr/>
        </p:nvPicPr>
        <p:blipFill rotWithShape="1">
          <a:blip r:embed="rId3" cstate="print">
            <a:extLst>
              <a:ext uri="{28A0092B-C50C-407E-A947-70E740481C1C}">
                <a14:useLocalDpi xmlns:a14="http://schemas.microsoft.com/office/drawing/2010/main" val="0"/>
              </a:ext>
            </a:extLst>
          </a:blip>
          <a:srcRect l="14902" t="13327" r="28938" b="14020"/>
          <a:stretch/>
        </p:blipFill>
        <p:spPr>
          <a:xfrm>
            <a:off x="5796135" y="3454237"/>
            <a:ext cx="3251779" cy="2974542"/>
          </a:xfrm>
          <a:prstGeom prst="rect">
            <a:avLst/>
          </a:prstGeom>
        </p:spPr>
      </p:pic>
    </p:spTree>
    <p:extLst>
      <p:ext uri="{BB962C8B-B14F-4D97-AF65-F5344CB8AC3E}">
        <p14:creationId xmlns:p14="http://schemas.microsoft.com/office/powerpoint/2010/main" val="356129854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GB" smtClean="0"/>
              <a:t>Dressed Cavity Engineering Design DQW &amp; RFD</a:t>
            </a:r>
            <a:endParaRPr lang="en-GB"/>
          </a:p>
        </p:txBody>
      </p:sp>
      <p:sp>
        <p:nvSpPr>
          <p:cNvPr id="3" name="Slide Number Placeholder 2"/>
          <p:cNvSpPr>
            <a:spLocks noGrp="1"/>
          </p:cNvSpPr>
          <p:nvPr>
            <p:ph type="sldNum" sz="quarter" idx="12"/>
          </p:nvPr>
        </p:nvSpPr>
        <p:spPr/>
        <p:txBody>
          <a:bodyPr/>
          <a:lstStyle/>
          <a:p>
            <a:fld id="{1FA2211F-BE2A-455E-95A5-7C001F407DF1}" type="slidenum">
              <a:rPr lang="en-GB" smtClean="0"/>
              <a:t>8</a:t>
            </a:fld>
            <a:endParaRPr lang="en-GB"/>
          </a:p>
        </p:txBody>
      </p:sp>
      <p:sp>
        <p:nvSpPr>
          <p:cNvPr id="7" name="Title 6"/>
          <p:cNvSpPr>
            <a:spLocks noGrp="1"/>
          </p:cNvSpPr>
          <p:nvPr>
            <p:ph type="title"/>
          </p:nvPr>
        </p:nvSpPr>
        <p:spPr>
          <a:xfrm>
            <a:off x="457200" y="274638"/>
            <a:ext cx="8507288" cy="914400"/>
          </a:xfrm>
        </p:spPr>
        <p:txBody>
          <a:bodyPr/>
          <a:lstStyle/>
          <a:p>
            <a:r>
              <a:rPr lang="en-GB" dirty="0" smtClean="0"/>
              <a:t>Initial Opera Shield Analysis </a:t>
            </a:r>
            <a:r>
              <a:rPr lang="en-GB" sz="2000" baseline="-25000" dirty="0" smtClean="0"/>
              <a:t>by </a:t>
            </a:r>
            <a:r>
              <a:rPr lang="en-GB" sz="2000" baseline="-25000" dirty="0" err="1" smtClean="0"/>
              <a:t>Kiril</a:t>
            </a:r>
            <a:r>
              <a:rPr lang="en-GB" sz="2000" baseline="-25000" dirty="0" smtClean="0"/>
              <a:t> </a:t>
            </a:r>
            <a:r>
              <a:rPr lang="en-GB" sz="2000" baseline="-25000" dirty="0" err="1" smtClean="0"/>
              <a:t>Marinov</a:t>
            </a:r>
            <a:r>
              <a:rPr lang="en-GB" sz="2000" baseline="-25000" dirty="0" smtClean="0"/>
              <a:t> </a:t>
            </a:r>
            <a:r>
              <a:rPr lang="en-GB" sz="2000" baseline="-25000" dirty="0" err="1" smtClean="0"/>
              <a:t>ASTeC</a:t>
            </a:r>
            <a:r>
              <a:rPr lang="en-GB" sz="2000" baseline="-25000" dirty="0" smtClean="0"/>
              <a:t> </a:t>
            </a:r>
            <a:r>
              <a:rPr lang="en-GB" sz="2000" baseline="-25000" dirty="0" err="1" smtClean="0"/>
              <a:t>Daresbury</a:t>
            </a:r>
            <a:r>
              <a:rPr lang="en-GB" sz="2000" baseline="-25000" dirty="0" smtClean="0"/>
              <a:t> Lab.</a:t>
            </a:r>
            <a:endParaRPr lang="en-GB" baseline="-25000" dirty="0"/>
          </a:p>
        </p:txBody>
      </p:sp>
      <p:sp>
        <p:nvSpPr>
          <p:cNvPr id="9" name="Content Placeholder 8"/>
          <p:cNvSpPr>
            <a:spLocks noGrp="1"/>
          </p:cNvSpPr>
          <p:nvPr>
            <p:ph sz="half" idx="1"/>
          </p:nvPr>
        </p:nvSpPr>
        <p:spPr>
          <a:xfrm>
            <a:off x="457200" y="1189038"/>
            <a:ext cx="8651304" cy="943818"/>
          </a:xfrm>
        </p:spPr>
        <p:txBody>
          <a:bodyPr>
            <a:noAutofit/>
          </a:bodyPr>
          <a:lstStyle/>
          <a:p>
            <a:pPr marL="0" indent="0">
              <a:buNone/>
            </a:pPr>
            <a:r>
              <a:rPr lang="en-GB" sz="1400" b="1" dirty="0" err="1" smtClean="0"/>
              <a:t>Cryomodule</a:t>
            </a:r>
            <a:r>
              <a:rPr lang="en-GB" sz="1400" b="1" dirty="0" smtClean="0"/>
              <a:t> orientation comparison</a:t>
            </a:r>
          </a:p>
          <a:p>
            <a:r>
              <a:rPr lang="en-GB" sz="1400" dirty="0" smtClean="0"/>
              <a:t>Shielding effect is anisotropic - </a:t>
            </a:r>
            <a:r>
              <a:rPr lang="en-GB" sz="1400" i="1" dirty="0" smtClean="0"/>
              <a:t>A cylinder is twice as effective against radial field as against axial field</a:t>
            </a:r>
          </a:p>
          <a:p>
            <a:r>
              <a:rPr lang="en-GB" sz="1400" dirty="0" smtClean="0"/>
              <a:t>Axial </a:t>
            </a:r>
            <a:r>
              <a:rPr lang="en-GB" sz="1400" dirty="0"/>
              <a:t>field provides worst case scenario</a:t>
            </a:r>
          </a:p>
          <a:p>
            <a:pPr lvl="1"/>
            <a:endParaRPr lang="en-GB" sz="1400" i="1" dirty="0"/>
          </a:p>
        </p:txBody>
      </p:sp>
      <p:pic>
        <p:nvPicPr>
          <p:cNvPr id="14"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27447" r="-15241"/>
          <a:stretch/>
        </p:blipFill>
        <p:spPr bwMode="auto">
          <a:xfrm>
            <a:off x="-612576" y="2060847"/>
            <a:ext cx="6768752" cy="4087603"/>
          </a:xfrm>
          <a:prstGeom prst="flowChartManualOperation">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4"/>
          <p:cNvPicPr>
            <a:picLocks noChangeAspect="1" noChangeArrowheads="1"/>
          </p:cNvPicPr>
          <p:nvPr/>
        </p:nvPicPr>
        <p:blipFill>
          <a:blip r:embed="rId3">
            <a:extLst>
              <a:ext uri="{28A0092B-C50C-407E-A947-70E740481C1C}">
                <a14:useLocalDpi xmlns:a14="http://schemas.microsoft.com/office/drawing/2010/main" val="0"/>
              </a:ext>
            </a:extLst>
          </a:blip>
          <a:srcRect b="5128"/>
          <a:stretch>
            <a:fillRect/>
          </a:stretch>
        </p:blipFill>
        <p:spPr bwMode="auto">
          <a:xfrm>
            <a:off x="4427984" y="2189004"/>
            <a:ext cx="3977371" cy="3943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Content Placeholder 3"/>
          <p:cNvSpPr txBox="1">
            <a:spLocks/>
          </p:cNvSpPr>
          <p:nvPr/>
        </p:nvSpPr>
        <p:spPr>
          <a:xfrm>
            <a:off x="1115616" y="6040444"/>
            <a:ext cx="2808312" cy="281960"/>
          </a:xfrm>
          <a:prstGeom prst="rect">
            <a:avLst/>
          </a:prstGeom>
        </p:spPr>
        <p:txBody>
          <a:bodyPr vert="horz" lIns="91440" tIns="0" rIns="91440" bIns="0" rtlCol="0">
            <a:noAutofit/>
          </a:bodyPr>
          <a:lstStyle>
            <a:lvl1pPr marL="228600" indent="-228600" algn="l" defTabSz="457200" rtl="0" eaLnBrk="1" latinLnBrk="0" hangingPunct="1">
              <a:lnSpc>
                <a:spcPct val="120000"/>
              </a:lnSpc>
              <a:spcBef>
                <a:spcPts val="600"/>
              </a:spcBef>
              <a:buClr>
                <a:srgbClr val="0089B5"/>
              </a:buClr>
              <a:buFont typeface="Arial"/>
              <a:buChar char="•"/>
              <a:defRPr sz="3200" kern="1200">
                <a:solidFill>
                  <a:schemeClr val="tx1">
                    <a:lumMod val="75000"/>
                    <a:lumOff val="25000"/>
                  </a:schemeClr>
                </a:solidFill>
                <a:effectLst>
                  <a:outerShdw blurRad="63500" dist="63500" dir="2700000" algn="tl" rotWithShape="0">
                    <a:schemeClr val="bg1">
                      <a:lumMod val="75000"/>
                      <a:alpha val="50000"/>
                    </a:schemeClr>
                  </a:outerShdw>
                </a:effectLst>
                <a:latin typeface="+mn-lt"/>
                <a:ea typeface="+mn-ea"/>
                <a:cs typeface="+mn-cs"/>
              </a:defRPr>
            </a:lvl1pPr>
            <a:lvl2pPr marL="457200" indent="-228600" algn="l" defTabSz="457200" rtl="0" eaLnBrk="1" latinLnBrk="0" hangingPunct="1">
              <a:lnSpc>
                <a:spcPct val="120000"/>
              </a:lnSpc>
              <a:spcBef>
                <a:spcPts val="400"/>
              </a:spcBef>
              <a:buClr>
                <a:srgbClr val="0089B5"/>
              </a:buClr>
              <a:buSzPct val="95000"/>
              <a:buFont typeface="Arial"/>
              <a:buChar char="•"/>
              <a:defRPr sz="3200" kern="1200" baseline="0">
                <a:solidFill>
                  <a:schemeClr val="tx1">
                    <a:lumMod val="75000"/>
                    <a:lumOff val="25000"/>
                  </a:schemeClr>
                </a:solidFill>
                <a:effectLst>
                  <a:outerShdw blurRad="63500" dist="63500" dir="2700000" algn="tl" rotWithShape="0">
                    <a:schemeClr val="bg1">
                      <a:lumMod val="75000"/>
                      <a:alpha val="50000"/>
                    </a:schemeClr>
                  </a:outerShdw>
                </a:effectLst>
                <a:latin typeface="+mn-lt"/>
                <a:ea typeface="+mn-ea"/>
                <a:cs typeface="+mn-cs"/>
              </a:defRPr>
            </a:lvl2pPr>
            <a:lvl3pPr marL="685800" indent="-228600" algn="l" defTabSz="457200" rtl="0" eaLnBrk="1" latinLnBrk="0" hangingPunct="1">
              <a:lnSpc>
                <a:spcPct val="120000"/>
              </a:lnSpc>
              <a:spcBef>
                <a:spcPts val="200"/>
              </a:spcBef>
              <a:buClr>
                <a:srgbClr val="0089B5"/>
              </a:buClr>
              <a:buSzPct val="90000"/>
              <a:buFont typeface="Arial"/>
              <a:buChar char="•"/>
              <a:defRPr sz="2800" kern="1200" baseline="0">
                <a:solidFill>
                  <a:schemeClr val="tx1">
                    <a:lumMod val="75000"/>
                    <a:lumOff val="25000"/>
                  </a:schemeClr>
                </a:solidFill>
                <a:effectLst>
                  <a:outerShdw blurRad="63500" dist="63500" dir="2700000" algn="tl" rotWithShape="0">
                    <a:schemeClr val="bg1">
                      <a:lumMod val="75000"/>
                      <a:alpha val="50000"/>
                    </a:schemeClr>
                  </a:outerShdw>
                </a:effectLst>
                <a:latin typeface="+mn-lt"/>
                <a:ea typeface="+mn-ea"/>
                <a:cs typeface="+mn-cs"/>
              </a:defRPr>
            </a:lvl3pPr>
            <a:lvl4pPr marL="914400" indent="-228600" algn="l" defTabSz="457200" rtl="0" eaLnBrk="1" latinLnBrk="0" hangingPunct="1">
              <a:lnSpc>
                <a:spcPct val="120000"/>
              </a:lnSpc>
              <a:spcBef>
                <a:spcPts val="200"/>
              </a:spcBef>
              <a:buClr>
                <a:srgbClr val="0089B5"/>
              </a:buClr>
              <a:buSzPct val="90000"/>
              <a:buFont typeface="Arial"/>
              <a:buChar char="•"/>
              <a:defRPr sz="2800" kern="1200" baseline="0">
                <a:solidFill>
                  <a:schemeClr val="tx1">
                    <a:lumMod val="75000"/>
                    <a:lumOff val="25000"/>
                  </a:schemeClr>
                </a:solidFill>
                <a:effectLst>
                  <a:outerShdw blurRad="63500" dist="63500" dir="2700000" algn="tl" rotWithShape="0">
                    <a:schemeClr val="bg1">
                      <a:lumMod val="75000"/>
                      <a:alpha val="50000"/>
                    </a:schemeClr>
                  </a:outerShdw>
                </a:effectLst>
                <a:latin typeface="+mn-lt"/>
                <a:ea typeface="+mn-ea"/>
                <a:cs typeface="+mn-cs"/>
              </a:defRPr>
            </a:lvl4pPr>
            <a:lvl5pPr marL="1143000" indent="-228600" algn="l" defTabSz="457200" rtl="0" eaLnBrk="1" latinLnBrk="0" hangingPunct="1">
              <a:lnSpc>
                <a:spcPct val="120000"/>
              </a:lnSpc>
              <a:spcBef>
                <a:spcPts val="0"/>
              </a:spcBef>
              <a:buClr>
                <a:schemeClr val="bg1">
                  <a:lumMod val="50000"/>
                </a:schemeClr>
              </a:buClr>
              <a:buSzPct val="90000"/>
              <a:buFont typeface="Arial"/>
              <a:buChar char="•"/>
              <a:defRPr sz="2800" kern="1200" baseline="0">
                <a:solidFill>
                  <a:schemeClr val="tx1">
                    <a:lumMod val="50000"/>
                    <a:lumOff val="50000"/>
                  </a:schemeClr>
                </a:solidFill>
                <a:effectLst>
                  <a:outerShdw blurRad="63500" dist="63500" dir="2700000" algn="tl" rotWithShape="0">
                    <a:schemeClr val="bg1">
                      <a:lumMod val="75000"/>
                      <a:alpha val="50000"/>
                    </a:schemeClr>
                  </a:outerShdw>
                </a:effectLst>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en-GB" sz="1400" dirty="0" smtClean="0"/>
              <a:t>Radial Field</a:t>
            </a:r>
          </a:p>
        </p:txBody>
      </p:sp>
      <p:sp>
        <p:nvSpPr>
          <p:cNvPr id="17" name="Content Placeholder 3"/>
          <p:cNvSpPr txBox="1">
            <a:spLocks/>
          </p:cNvSpPr>
          <p:nvPr/>
        </p:nvSpPr>
        <p:spPr>
          <a:xfrm>
            <a:off x="5585831" y="6051864"/>
            <a:ext cx="2808312" cy="281960"/>
          </a:xfrm>
          <a:prstGeom prst="rect">
            <a:avLst/>
          </a:prstGeom>
        </p:spPr>
        <p:txBody>
          <a:bodyPr vert="horz" lIns="91440" tIns="0" rIns="91440" bIns="0" rtlCol="0">
            <a:noAutofit/>
          </a:bodyPr>
          <a:lstStyle>
            <a:lvl1pPr marL="228600" indent="-228600" algn="l" defTabSz="457200" rtl="0" eaLnBrk="1" latinLnBrk="0" hangingPunct="1">
              <a:lnSpc>
                <a:spcPct val="120000"/>
              </a:lnSpc>
              <a:spcBef>
                <a:spcPts val="600"/>
              </a:spcBef>
              <a:buClr>
                <a:srgbClr val="0089B5"/>
              </a:buClr>
              <a:buFont typeface="Arial"/>
              <a:buChar char="•"/>
              <a:defRPr sz="3200" kern="1200">
                <a:solidFill>
                  <a:schemeClr val="tx1">
                    <a:lumMod val="75000"/>
                    <a:lumOff val="25000"/>
                  </a:schemeClr>
                </a:solidFill>
                <a:effectLst>
                  <a:outerShdw blurRad="63500" dist="63500" dir="2700000" algn="tl" rotWithShape="0">
                    <a:schemeClr val="bg1">
                      <a:lumMod val="75000"/>
                      <a:alpha val="50000"/>
                    </a:schemeClr>
                  </a:outerShdw>
                </a:effectLst>
                <a:latin typeface="+mn-lt"/>
                <a:ea typeface="+mn-ea"/>
                <a:cs typeface="+mn-cs"/>
              </a:defRPr>
            </a:lvl1pPr>
            <a:lvl2pPr marL="457200" indent="-228600" algn="l" defTabSz="457200" rtl="0" eaLnBrk="1" latinLnBrk="0" hangingPunct="1">
              <a:lnSpc>
                <a:spcPct val="120000"/>
              </a:lnSpc>
              <a:spcBef>
                <a:spcPts val="400"/>
              </a:spcBef>
              <a:buClr>
                <a:srgbClr val="0089B5"/>
              </a:buClr>
              <a:buSzPct val="95000"/>
              <a:buFont typeface="Arial"/>
              <a:buChar char="•"/>
              <a:defRPr sz="3200" kern="1200" baseline="0">
                <a:solidFill>
                  <a:schemeClr val="tx1">
                    <a:lumMod val="75000"/>
                    <a:lumOff val="25000"/>
                  </a:schemeClr>
                </a:solidFill>
                <a:effectLst>
                  <a:outerShdw blurRad="63500" dist="63500" dir="2700000" algn="tl" rotWithShape="0">
                    <a:schemeClr val="bg1">
                      <a:lumMod val="75000"/>
                      <a:alpha val="50000"/>
                    </a:schemeClr>
                  </a:outerShdw>
                </a:effectLst>
                <a:latin typeface="+mn-lt"/>
                <a:ea typeface="+mn-ea"/>
                <a:cs typeface="+mn-cs"/>
              </a:defRPr>
            </a:lvl2pPr>
            <a:lvl3pPr marL="685800" indent="-228600" algn="l" defTabSz="457200" rtl="0" eaLnBrk="1" latinLnBrk="0" hangingPunct="1">
              <a:lnSpc>
                <a:spcPct val="120000"/>
              </a:lnSpc>
              <a:spcBef>
                <a:spcPts val="200"/>
              </a:spcBef>
              <a:buClr>
                <a:srgbClr val="0089B5"/>
              </a:buClr>
              <a:buSzPct val="90000"/>
              <a:buFont typeface="Arial"/>
              <a:buChar char="•"/>
              <a:defRPr sz="2800" kern="1200" baseline="0">
                <a:solidFill>
                  <a:schemeClr val="tx1">
                    <a:lumMod val="75000"/>
                    <a:lumOff val="25000"/>
                  </a:schemeClr>
                </a:solidFill>
                <a:effectLst>
                  <a:outerShdw blurRad="63500" dist="63500" dir="2700000" algn="tl" rotWithShape="0">
                    <a:schemeClr val="bg1">
                      <a:lumMod val="75000"/>
                      <a:alpha val="50000"/>
                    </a:schemeClr>
                  </a:outerShdw>
                </a:effectLst>
                <a:latin typeface="+mn-lt"/>
                <a:ea typeface="+mn-ea"/>
                <a:cs typeface="+mn-cs"/>
              </a:defRPr>
            </a:lvl3pPr>
            <a:lvl4pPr marL="914400" indent="-228600" algn="l" defTabSz="457200" rtl="0" eaLnBrk="1" latinLnBrk="0" hangingPunct="1">
              <a:lnSpc>
                <a:spcPct val="120000"/>
              </a:lnSpc>
              <a:spcBef>
                <a:spcPts val="200"/>
              </a:spcBef>
              <a:buClr>
                <a:srgbClr val="0089B5"/>
              </a:buClr>
              <a:buSzPct val="90000"/>
              <a:buFont typeface="Arial"/>
              <a:buChar char="•"/>
              <a:defRPr sz="2800" kern="1200" baseline="0">
                <a:solidFill>
                  <a:schemeClr val="tx1">
                    <a:lumMod val="75000"/>
                    <a:lumOff val="25000"/>
                  </a:schemeClr>
                </a:solidFill>
                <a:effectLst>
                  <a:outerShdw blurRad="63500" dist="63500" dir="2700000" algn="tl" rotWithShape="0">
                    <a:schemeClr val="bg1">
                      <a:lumMod val="75000"/>
                      <a:alpha val="50000"/>
                    </a:schemeClr>
                  </a:outerShdw>
                </a:effectLst>
                <a:latin typeface="+mn-lt"/>
                <a:ea typeface="+mn-ea"/>
                <a:cs typeface="+mn-cs"/>
              </a:defRPr>
            </a:lvl4pPr>
            <a:lvl5pPr marL="1143000" indent="-228600" algn="l" defTabSz="457200" rtl="0" eaLnBrk="1" latinLnBrk="0" hangingPunct="1">
              <a:lnSpc>
                <a:spcPct val="120000"/>
              </a:lnSpc>
              <a:spcBef>
                <a:spcPts val="0"/>
              </a:spcBef>
              <a:buClr>
                <a:schemeClr val="bg1">
                  <a:lumMod val="50000"/>
                </a:schemeClr>
              </a:buClr>
              <a:buSzPct val="90000"/>
              <a:buFont typeface="Arial"/>
              <a:buChar char="•"/>
              <a:defRPr sz="2800" kern="1200" baseline="0">
                <a:solidFill>
                  <a:schemeClr val="tx1">
                    <a:lumMod val="50000"/>
                    <a:lumOff val="50000"/>
                  </a:schemeClr>
                </a:solidFill>
                <a:effectLst>
                  <a:outerShdw blurRad="63500" dist="63500" dir="2700000" algn="tl" rotWithShape="0">
                    <a:schemeClr val="bg1">
                      <a:lumMod val="75000"/>
                      <a:alpha val="50000"/>
                    </a:schemeClr>
                  </a:outerShdw>
                </a:effectLst>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en-GB" sz="1400" dirty="0" smtClean="0"/>
              <a:t>Axial Field</a:t>
            </a:r>
          </a:p>
        </p:txBody>
      </p:sp>
      <p:cxnSp>
        <p:nvCxnSpPr>
          <p:cNvPr id="19" name="Straight Arrow Connector 18"/>
          <p:cNvCxnSpPr/>
          <p:nvPr/>
        </p:nvCxnSpPr>
        <p:spPr>
          <a:xfrm>
            <a:off x="1619672" y="3717032"/>
            <a:ext cx="756084" cy="0"/>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cxnSp>
        <p:nvCxnSpPr>
          <p:cNvPr id="21" name="Straight Arrow Connector 20"/>
          <p:cNvCxnSpPr/>
          <p:nvPr/>
        </p:nvCxnSpPr>
        <p:spPr>
          <a:xfrm flipV="1">
            <a:off x="6416669" y="3140968"/>
            <a:ext cx="0" cy="720080"/>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sp>
        <p:nvSpPr>
          <p:cNvPr id="23" name="Content Placeholder 3"/>
          <p:cNvSpPr txBox="1">
            <a:spLocks/>
          </p:cNvSpPr>
          <p:nvPr/>
        </p:nvSpPr>
        <p:spPr>
          <a:xfrm>
            <a:off x="1821886" y="3456540"/>
            <a:ext cx="351656" cy="332500"/>
          </a:xfrm>
          <a:prstGeom prst="rect">
            <a:avLst/>
          </a:prstGeom>
        </p:spPr>
        <p:txBody>
          <a:bodyPr vert="horz" lIns="91440" tIns="0" rIns="91440" bIns="0" rtlCol="0">
            <a:noAutofit/>
          </a:bodyPr>
          <a:lstStyle>
            <a:lvl1pPr marL="228600" indent="-228600" algn="l" defTabSz="457200" rtl="0" eaLnBrk="1" latinLnBrk="0" hangingPunct="1">
              <a:lnSpc>
                <a:spcPct val="120000"/>
              </a:lnSpc>
              <a:spcBef>
                <a:spcPts val="600"/>
              </a:spcBef>
              <a:buClr>
                <a:srgbClr val="0089B5"/>
              </a:buClr>
              <a:buFont typeface="Arial"/>
              <a:buChar char="•"/>
              <a:defRPr sz="3200" kern="1200">
                <a:solidFill>
                  <a:schemeClr val="tx1">
                    <a:lumMod val="75000"/>
                    <a:lumOff val="25000"/>
                  </a:schemeClr>
                </a:solidFill>
                <a:effectLst>
                  <a:outerShdw blurRad="63500" dist="63500" dir="2700000" algn="tl" rotWithShape="0">
                    <a:schemeClr val="bg1">
                      <a:lumMod val="75000"/>
                      <a:alpha val="50000"/>
                    </a:schemeClr>
                  </a:outerShdw>
                </a:effectLst>
                <a:latin typeface="+mn-lt"/>
                <a:ea typeface="+mn-ea"/>
                <a:cs typeface="+mn-cs"/>
              </a:defRPr>
            </a:lvl1pPr>
            <a:lvl2pPr marL="457200" indent="-228600" algn="l" defTabSz="457200" rtl="0" eaLnBrk="1" latinLnBrk="0" hangingPunct="1">
              <a:lnSpc>
                <a:spcPct val="120000"/>
              </a:lnSpc>
              <a:spcBef>
                <a:spcPts val="400"/>
              </a:spcBef>
              <a:buClr>
                <a:srgbClr val="0089B5"/>
              </a:buClr>
              <a:buSzPct val="95000"/>
              <a:buFont typeface="Arial"/>
              <a:buChar char="•"/>
              <a:defRPr sz="3200" kern="1200" baseline="0">
                <a:solidFill>
                  <a:schemeClr val="tx1">
                    <a:lumMod val="75000"/>
                    <a:lumOff val="25000"/>
                  </a:schemeClr>
                </a:solidFill>
                <a:effectLst>
                  <a:outerShdw blurRad="63500" dist="63500" dir="2700000" algn="tl" rotWithShape="0">
                    <a:schemeClr val="bg1">
                      <a:lumMod val="75000"/>
                      <a:alpha val="50000"/>
                    </a:schemeClr>
                  </a:outerShdw>
                </a:effectLst>
                <a:latin typeface="+mn-lt"/>
                <a:ea typeface="+mn-ea"/>
                <a:cs typeface="+mn-cs"/>
              </a:defRPr>
            </a:lvl2pPr>
            <a:lvl3pPr marL="685800" indent="-228600" algn="l" defTabSz="457200" rtl="0" eaLnBrk="1" latinLnBrk="0" hangingPunct="1">
              <a:lnSpc>
                <a:spcPct val="120000"/>
              </a:lnSpc>
              <a:spcBef>
                <a:spcPts val="200"/>
              </a:spcBef>
              <a:buClr>
                <a:srgbClr val="0089B5"/>
              </a:buClr>
              <a:buSzPct val="90000"/>
              <a:buFont typeface="Arial"/>
              <a:buChar char="•"/>
              <a:defRPr sz="2800" kern="1200" baseline="0">
                <a:solidFill>
                  <a:schemeClr val="tx1">
                    <a:lumMod val="75000"/>
                    <a:lumOff val="25000"/>
                  </a:schemeClr>
                </a:solidFill>
                <a:effectLst>
                  <a:outerShdw blurRad="63500" dist="63500" dir="2700000" algn="tl" rotWithShape="0">
                    <a:schemeClr val="bg1">
                      <a:lumMod val="75000"/>
                      <a:alpha val="50000"/>
                    </a:schemeClr>
                  </a:outerShdw>
                </a:effectLst>
                <a:latin typeface="+mn-lt"/>
                <a:ea typeface="+mn-ea"/>
                <a:cs typeface="+mn-cs"/>
              </a:defRPr>
            </a:lvl3pPr>
            <a:lvl4pPr marL="914400" indent="-228600" algn="l" defTabSz="457200" rtl="0" eaLnBrk="1" latinLnBrk="0" hangingPunct="1">
              <a:lnSpc>
                <a:spcPct val="120000"/>
              </a:lnSpc>
              <a:spcBef>
                <a:spcPts val="200"/>
              </a:spcBef>
              <a:buClr>
                <a:srgbClr val="0089B5"/>
              </a:buClr>
              <a:buSzPct val="90000"/>
              <a:buFont typeface="Arial"/>
              <a:buChar char="•"/>
              <a:defRPr sz="2800" kern="1200" baseline="0">
                <a:solidFill>
                  <a:schemeClr val="tx1">
                    <a:lumMod val="75000"/>
                    <a:lumOff val="25000"/>
                  </a:schemeClr>
                </a:solidFill>
                <a:effectLst>
                  <a:outerShdw blurRad="63500" dist="63500" dir="2700000" algn="tl" rotWithShape="0">
                    <a:schemeClr val="bg1">
                      <a:lumMod val="75000"/>
                      <a:alpha val="50000"/>
                    </a:schemeClr>
                  </a:outerShdw>
                </a:effectLst>
                <a:latin typeface="+mn-lt"/>
                <a:ea typeface="+mn-ea"/>
                <a:cs typeface="+mn-cs"/>
              </a:defRPr>
            </a:lvl4pPr>
            <a:lvl5pPr marL="1143000" indent="-228600" algn="l" defTabSz="457200" rtl="0" eaLnBrk="1" latinLnBrk="0" hangingPunct="1">
              <a:lnSpc>
                <a:spcPct val="120000"/>
              </a:lnSpc>
              <a:spcBef>
                <a:spcPts val="0"/>
              </a:spcBef>
              <a:buClr>
                <a:schemeClr val="bg1">
                  <a:lumMod val="50000"/>
                </a:schemeClr>
              </a:buClr>
              <a:buSzPct val="90000"/>
              <a:buFont typeface="Arial"/>
              <a:buChar char="•"/>
              <a:defRPr sz="2800" kern="1200" baseline="0">
                <a:solidFill>
                  <a:schemeClr val="tx1">
                    <a:lumMod val="50000"/>
                    <a:lumOff val="50000"/>
                  </a:schemeClr>
                </a:solidFill>
                <a:effectLst>
                  <a:outerShdw blurRad="63500" dist="63500" dir="2700000" algn="tl" rotWithShape="0">
                    <a:schemeClr val="bg1">
                      <a:lumMod val="75000"/>
                      <a:alpha val="50000"/>
                    </a:schemeClr>
                  </a:outerShdw>
                </a:effectLst>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en-GB" sz="1800" b="1" dirty="0" smtClean="0">
                <a:solidFill>
                  <a:srgbClr val="C00000"/>
                </a:solidFill>
              </a:rPr>
              <a:t>B</a:t>
            </a:r>
          </a:p>
        </p:txBody>
      </p:sp>
      <p:sp>
        <p:nvSpPr>
          <p:cNvPr id="24" name="Content Placeholder 3"/>
          <p:cNvSpPr txBox="1">
            <a:spLocks/>
          </p:cNvSpPr>
          <p:nvPr/>
        </p:nvSpPr>
        <p:spPr>
          <a:xfrm>
            <a:off x="6156176" y="3334758"/>
            <a:ext cx="351656" cy="332500"/>
          </a:xfrm>
          <a:prstGeom prst="rect">
            <a:avLst/>
          </a:prstGeom>
        </p:spPr>
        <p:txBody>
          <a:bodyPr vert="horz" lIns="91440" tIns="0" rIns="91440" bIns="0" rtlCol="0">
            <a:noAutofit/>
          </a:bodyPr>
          <a:lstStyle>
            <a:lvl1pPr marL="228600" indent="-228600" algn="l" defTabSz="457200" rtl="0" eaLnBrk="1" latinLnBrk="0" hangingPunct="1">
              <a:lnSpc>
                <a:spcPct val="120000"/>
              </a:lnSpc>
              <a:spcBef>
                <a:spcPts val="600"/>
              </a:spcBef>
              <a:buClr>
                <a:srgbClr val="0089B5"/>
              </a:buClr>
              <a:buFont typeface="Arial"/>
              <a:buChar char="•"/>
              <a:defRPr sz="3200" kern="1200">
                <a:solidFill>
                  <a:schemeClr val="tx1">
                    <a:lumMod val="75000"/>
                    <a:lumOff val="25000"/>
                  </a:schemeClr>
                </a:solidFill>
                <a:effectLst>
                  <a:outerShdw blurRad="63500" dist="63500" dir="2700000" algn="tl" rotWithShape="0">
                    <a:schemeClr val="bg1">
                      <a:lumMod val="75000"/>
                      <a:alpha val="50000"/>
                    </a:schemeClr>
                  </a:outerShdw>
                </a:effectLst>
                <a:latin typeface="+mn-lt"/>
                <a:ea typeface="+mn-ea"/>
                <a:cs typeface="+mn-cs"/>
              </a:defRPr>
            </a:lvl1pPr>
            <a:lvl2pPr marL="457200" indent="-228600" algn="l" defTabSz="457200" rtl="0" eaLnBrk="1" latinLnBrk="0" hangingPunct="1">
              <a:lnSpc>
                <a:spcPct val="120000"/>
              </a:lnSpc>
              <a:spcBef>
                <a:spcPts val="400"/>
              </a:spcBef>
              <a:buClr>
                <a:srgbClr val="0089B5"/>
              </a:buClr>
              <a:buSzPct val="95000"/>
              <a:buFont typeface="Arial"/>
              <a:buChar char="•"/>
              <a:defRPr sz="3200" kern="1200" baseline="0">
                <a:solidFill>
                  <a:schemeClr val="tx1">
                    <a:lumMod val="75000"/>
                    <a:lumOff val="25000"/>
                  </a:schemeClr>
                </a:solidFill>
                <a:effectLst>
                  <a:outerShdw blurRad="63500" dist="63500" dir="2700000" algn="tl" rotWithShape="0">
                    <a:schemeClr val="bg1">
                      <a:lumMod val="75000"/>
                      <a:alpha val="50000"/>
                    </a:schemeClr>
                  </a:outerShdw>
                </a:effectLst>
                <a:latin typeface="+mn-lt"/>
                <a:ea typeface="+mn-ea"/>
                <a:cs typeface="+mn-cs"/>
              </a:defRPr>
            </a:lvl2pPr>
            <a:lvl3pPr marL="685800" indent="-228600" algn="l" defTabSz="457200" rtl="0" eaLnBrk="1" latinLnBrk="0" hangingPunct="1">
              <a:lnSpc>
                <a:spcPct val="120000"/>
              </a:lnSpc>
              <a:spcBef>
                <a:spcPts val="200"/>
              </a:spcBef>
              <a:buClr>
                <a:srgbClr val="0089B5"/>
              </a:buClr>
              <a:buSzPct val="90000"/>
              <a:buFont typeface="Arial"/>
              <a:buChar char="•"/>
              <a:defRPr sz="2800" kern="1200" baseline="0">
                <a:solidFill>
                  <a:schemeClr val="tx1">
                    <a:lumMod val="75000"/>
                    <a:lumOff val="25000"/>
                  </a:schemeClr>
                </a:solidFill>
                <a:effectLst>
                  <a:outerShdw blurRad="63500" dist="63500" dir="2700000" algn="tl" rotWithShape="0">
                    <a:schemeClr val="bg1">
                      <a:lumMod val="75000"/>
                      <a:alpha val="50000"/>
                    </a:schemeClr>
                  </a:outerShdw>
                </a:effectLst>
                <a:latin typeface="+mn-lt"/>
                <a:ea typeface="+mn-ea"/>
                <a:cs typeface="+mn-cs"/>
              </a:defRPr>
            </a:lvl3pPr>
            <a:lvl4pPr marL="914400" indent="-228600" algn="l" defTabSz="457200" rtl="0" eaLnBrk="1" latinLnBrk="0" hangingPunct="1">
              <a:lnSpc>
                <a:spcPct val="120000"/>
              </a:lnSpc>
              <a:spcBef>
                <a:spcPts val="200"/>
              </a:spcBef>
              <a:buClr>
                <a:srgbClr val="0089B5"/>
              </a:buClr>
              <a:buSzPct val="90000"/>
              <a:buFont typeface="Arial"/>
              <a:buChar char="•"/>
              <a:defRPr sz="2800" kern="1200" baseline="0">
                <a:solidFill>
                  <a:schemeClr val="tx1">
                    <a:lumMod val="75000"/>
                    <a:lumOff val="25000"/>
                  </a:schemeClr>
                </a:solidFill>
                <a:effectLst>
                  <a:outerShdw blurRad="63500" dist="63500" dir="2700000" algn="tl" rotWithShape="0">
                    <a:schemeClr val="bg1">
                      <a:lumMod val="75000"/>
                      <a:alpha val="50000"/>
                    </a:schemeClr>
                  </a:outerShdw>
                </a:effectLst>
                <a:latin typeface="+mn-lt"/>
                <a:ea typeface="+mn-ea"/>
                <a:cs typeface="+mn-cs"/>
              </a:defRPr>
            </a:lvl4pPr>
            <a:lvl5pPr marL="1143000" indent="-228600" algn="l" defTabSz="457200" rtl="0" eaLnBrk="1" latinLnBrk="0" hangingPunct="1">
              <a:lnSpc>
                <a:spcPct val="120000"/>
              </a:lnSpc>
              <a:spcBef>
                <a:spcPts val="0"/>
              </a:spcBef>
              <a:buClr>
                <a:schemeClr val="bg1">
                  <a:lumMod val="50000"/>
                </a:schemeClr>
              </a:buClr>
              <a:buSzPct val="90000"/>
              <a:buFont typeface="Arial"/>
              <a:buChar char="•"/>
              <a:defRPr sz="2800" kern="1200" baseline="0">
                <a:solidFill>
                  <a:schemeClr val="tx1">
                    <a:lumMod val="50000"/>
                    <a:lumOff val="50000"/>
                  </a:schemeClr>
                </a:solidFill>
                <a:effectLst>
                  <a:outerShdw blurRad="63500" dist="63500" dir="2700000" algn="tl" rotWithShape="0">
                    <a:schemeClr val="bg1">
                      <a:lumMod val="75000"/>
                      <a:alpha val="50000"/>
                    </a:schemeClr>
                  </a:outerShdw>
                </a:effectLst>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en-GB" sz="1800" b="1" dirty="0" smtClean="0">
                <a:solidFill>
                  <a:srgbClr val="C00000"/>
                </a:solidFill>
              </a:rPr>
              <a:t>B</a:t>
            </a:r>
          </a:p>
        </p:txBody>
      </p:sp>
    </p:spTree>
    <p:extLst>
      <p:ext uri="{BB962C8B-B14F-4D97-AF65-F5344CB8AC3E}">
        <p14:creationId xmlns:p14="http://schemas.microsoft.com/office/powerpoint/2010/main" val="292020737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467" y="2276872"/>
            <a:ext cx="3351106" cy="38968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3"/>
          <p:cNvPicPr>
            <a:picLocks noChangeAspect="1"/>
          </p:cNvPicPr>
          <p:nvPr/>
        </p:nvPicPr>
        <p:blipFill>
          <a:blip r:embed="rId3">
            <a:extLst>
              <a:ext uri="{28A0092B-C50C-407E-A947-70E740481C1C}">
                <a14:useLocalDpi xmlns:a14="http://schemas.microsoft.com/office/drawing/2010/main" val="0"/>
              </a:ext>
            </a:extLst>
          </a:blip>
          <a:srcRect r="24699" b="5902"/>
          <a:stretch>
            <a:fillRect/>
          </a:stretch>
        </p:blipFill>
        <p:spPr bwMode="auto">
          <a:xfrm>
            <a:off x="2960473" y="2778875"/>
            <a:ext cx="6148031" cy="32699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p:cNvPicPr>
            <a:picLocks noChangeAspect="1"/>
          </p:cNvPicPr>
          <p:nvPr/>
        </p:nvPicPr>
        <p:blipFill rotWithShape="1">
          <a:blip r:embed="rId4" cstate="print">
            <a:clrChange>
              <a:clrFrom>
                <a:srgbClr val="FFFFFF"/>
              </a:clrFrom>
              <a:clrTo>
                <a:srgbClr val="FFFFFF">
                  <a:alpha val="0"/>
                </a:srgbClr>
              </a:clrTo>
            </a:clrChange>
            <a:extLst>
              <a:ext uri="{BEBA8EAE-BF5A-486C-A8C5-ECC9F3942E4B}">
                <a14:imgProps xmlns:a14="http://schemas.microsoft.com/office/drawing/2010/main">
                  <a14:imgLayer r:embed="rId5">
                    <a14:imgEffect>
                      <a14:artisticCrisscrossEtching trans="50000" pressure="0"/>
                    </a14:imgEffect>
                    <a14:imgEffect>
                      <a14:sharpenSoften amount="61000"/>
                    </a14:imgEffect>
                  </a14:imgLayer>
                </a14:imgProps>
              </a:ext>
              <a:ext uri="{28A0092B-C50C-407E-A947-70E740481C1C}">
                <a14:useLocalDpi xmlns:a14="http://schemas.microsoft.com/office/drawing/2010/main" val="0"/>
              </a:ext>
            </a:extLst>
          </a:blip>
          <a:srcRect l="12526" t="14682" r="20901" b="12643"/>
          <a:stretch/>
        </p:blipFill>
        <p:spPr>
          <a:xfrm>
            <a:off x="4690001" y="4125694"/>
            <a:ext cx="1149729" cy="887482"/>
          </a:xfrm>
          <a:prstGeom prst="rect">
            <a:avLst/>
          </a:prstGeom>
        </p:spPr>
      </p:pic>
      <p:pic>
        <p:nvPicPr>
          <p:cNvPr id="17" name="Picture 16"/>
          <p:cNvPicPr>
            <a:picLocks noChangeAspect="1"/>
          </p:cNvPicPr>
          <p:nvPr/>
        </p:nvPicPr>
        <p:blipFill rotWithShape="1">
          <a:blip r:embed="rId4" cstate="print">
            <a:clrChange>
              <a:clrFrom>
                <a:srgbClr val="FFFFFF"/>
              </a:clrFrom>
              <a:clrTo>
                <a:srgbClr val="FFFFFF">
                  <a:alpha val="0"/>
                </a:srgbClr>
              </a:clrTo>
            </a:clrChange>
            <a:extLst>
              <a:ext uri="{BEBA8EAE-BF5A-486C-A8C5-ECC9F3942E4B}">
                <a14:imgProps xmlns:a14="http://schemas.microsoft.com/office/drawing/2010/main">
                  <a14:imgLayer r:embed="rId5">
                    <a14:imgEffect>
                      <a14:artisticCrisscrossEtching trans="50000" pressure="0"/>
                    </a14:imgEffect>
                    <a14:imgEffect>
                      <a14:sharpenSoften amount="61000"/>
                    </a14:imgEffect>
                  </a14:imgLayer>
                </a14:imgProps>
              </a:ext>
              <a:ext uri="{28A0092B-C50C-407E-A947-70E740481C1C}">
                <a14:useLocalDpi xmlns:a14="http://schemas.microsoft.com/office/drawing/2010/main" val="0"/>
              </a:ext>
            </a:extLst>
          </a:blip>
          <a:srcRect l="12526" t="14682" r="20901" b="12643"/>
          <a:stretch/>
        </p:blipFill>
        <p:spPr>
          <a:xfrm>
            <a:off x="6540599" y="4125694"/>
            <a:ext cx="1149729" cy="887482"/>
          </a:xfrm>
          <a:prstGeom prst="rect">
            <a:avLst/>
          </a:prstGeom>
        </p:spPr>
      </p:pic>
      <p:sp>
        <p:nvSpPr>
          <p:cNvPr id="2" name="Footer Placeholder 1"/>
          <p:cNvSpPr>
            <a:spLocks noGrp="1"/>
          </p:cNvSpPr>
          <p:nvPr>
            <p:ph type="ftr" sz="quarter" idx="11"/>
          </p:nvPr>
        </p:nvSpPr>
        <p:spPr/>
        <p:txBody>
          <a:bodyPr/>
          <a:lstStyle/>
          <a:p>
            <a:r>
              <a:rPr lang="en-GB" dirty="0" smtClean="0"/>
              <a:t>Dressed Cavity Engineering Design DQW &amp; RFD</a:t>
            </a:r>
            <a:endParaRPr lang="en-GB" dirty="0"/>
          </a:p>
        </p:txBody>
      </p:sp>
      <p:sp>
        <p:nvSpPr>
          <p:cNvPr id="3" name="Slide Number Placeholder 2"/>
          <p:cNvSpPr>
            <a:spLocks noGrp="1"/>
          </p:cNvSpPr>
          <p:nvPr>
            <p:ph type="sldNum" sz="quarter" idx="12"/>
          </p:nvPr>
        </p:nvSpPr>
        <p:spPr/>
        <p:txBody>
          <a:bodyPr/>
          <a:lstStyle/>
          <a:p>
            <a:fld id="{1FA2211F-BE2A-455E-95A5-7C001F407DF1}" type="slidenum">
              <a:rPr lang="en-GB" smtClean="0"/>
              <a:t>9</a:t>
            </a:fld>
            <a:endParaRPr lang="en-GB"/>
          </a:p>
        </p:txBody>
      </p:sp>
      <p:sp>
        <p:nvSpPr>
          <p:cNvPr id="7" name="Title 6"/>
          <p:cNvSpPr>
            <a:spLocks noGrp="1"/>
          </p:cNvSpPr>
          <p:nvPr>
            <p:ph type="title"/>
          </p:nvPr>
        </p:nvSpPr>
        <p:spPr/>
        <p:txBody>
          <a:bodyPr/>
          <a:lstStyle/>
          <a:p>
            <a:r>
              <a:rPr lang="en-GB" dirty="0" smtClean="0"/>
              <a:t>Single Layer Solution</a:t>
            </a:r>
            <a:endParaRPr lang="en-GB" dirty="0"/>
          </a:p>
        </p:txBody>
      </p:sp>
      <p:sp>
        <p:nvSpPr>
          <p:cNvPr id="9" name="Content Placeholder 8"/>
          <p:cNvSpPr>
            <a:spLocks noGrp="1"/>
          </p:cNvSpPr>
          <p:nvPr>
            <p:ph sz="half" idx="1"/>
          </p:nvPr>
        </p:nvSpPr>
        <p:spPr>
          <a:xfrm>
            <a:off x="457200" y="1189038"/>
            <a:ext cx="8651304" cy="943818"/>
          </a:xfrm>
        </p:spPr>
        <p:txBody>
          <a:bodyPr>
            <a:noAutofit/>
          </a:bodyPr>
          <a:lstStyle/>
          <a:p>
            <a:r>
              <a:rPr lang="en-GB" sz="1400" dirty="0"/>
              <a:t>3mm </a:t>
            </a:r>
            <a:r>
              <a:rPr lang="en-GB" sz="1400" dirty="0" err="1" smtClean="0"/>
              <a:t>MuMetal</a:t>
            </a:r>
            <a:r>
              <a:rPr lang="en-GB" sz="1400" dirty="0" smtClean="0"/>
              <a:t> shield model with accurate size and penetrations analysed in worst case orientation</a:t>
            </a:r>
          </a:p>
          <a:p>
            <a:r>
              <a:rPr lang="en-GB" sz="1400" dirty="0" smtClean="0"/>
              <a:t>60µT field applied in axial direction (</a:t>
            </a:r>
            <a:r>
              <a:rPr lang="en-GB" sz="1400" dirty="0" err="1" smtClean="0"/>
              <a:t>B</a:t>
            </a:r>
            <a:r>
              <a:rPr lang="en-GB" sz="1400" baseline="-25000" dirty="0" err="1" smtClean="0"/>
              <a:t>Earth</a:t>
            </a:r>
            <a:r>
              <a:rPr lang="en-GB" sz="1400" baseline="-25000" dirty="0" smtClean="0"/>
              <a:t> N-S</a:t>
            </a:r>
            <a:r>
              <a:rPr lang="en-GB" sz="1400" dirty="0" smtClean="0"/>
              <a:t> = 48µT + safety margin)</a:t>
            </a:r>
          </a:p>
          <a:p>
            <a:r>
              <a:rPr lang="en-GB" sz="1400" dirty="0" smtClean="0"/>
              <a:t>Single layer shield is within spec. Analyses shows ~0.5µT at cavity locations</a:t>
            </a:r>
            <a:endParaRPr lang="en-GB" sz="1400" dirty="0"/>
          </a:p>
          <a:p>
            <a:pPr lvl="1"/>
            <a:endParaRPr lang="en-GB" sz="1400" i="1" dirty="0"/>
          </a:p>
        </p:txBody>
      </p:sp>
      <p:cxnSp>
        <p:nvCxnSpPr>
          <p:cNvPr id="19" name="Straight Arrow Connector 18"/>
          <p:cNvCxnSpPr/>
          <p:nvPr/>
        </p:nvCxnSpPr>
        <p:spPr>
          <a:xfrm flipV="1">
            <a:off x="724000" y="2903736"/>
            <a:ext cx="378042" cy="1080120"/>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sp>
        <p:nvSpPr>
          <p:cNvPr id="22" name="Content Placeholder 3"/>
          <p:cNvSpPr txBox="1">
            <a:spLocks/>
          </p:cNvSpPr>
          <p:nvPr/>
        </p:nvSpPr>
        <p:spPr>
          <a:xfrm>
            <a:off x="5806835" y="2406836"/>
            <a:ext cx="684345" cy="246111"/>
          </a:xfrm>
          <a:prstGeom prst="rect">
            <a:avLst/>
          </a:prstGeom>
        </p:spPr>
        <p:txBody>
          <a:bodyPr vert="horz" lIns="91440" tIns="0" rIns="91440" bIns="0" rtlCol="0">
            <a:noAutofit/>
          </a:bodyPr>
          <a:lstStyle>
            <a:lvl1pPr marL="228600" indent="-228600" algn="l" defTabSz="457200" rtl="0" eaLnBrk="1" latinLnBrk="0" hangingPunct="1">
              <a:lnSpc>
                <a:spcPct val="120000"/>
              </a:lnSpc>
              <a:spcBef>
                <a:spcPts val="600"/>
              </a:spcBef>
              <a:buClr>
                <a:srgbClr val="0089B5"/>
              </a:buClr>
              <a:buFont typeface="Arial"/>
              <a:buChar char="•"/>
              <a:defRPr sz="3200" kern="1200">
                <a:solidFill>
                  <a:schemeClr val="tx1">
                    <a:lumMod val="75000"/>
                    <a:lumOff val="25000"/>
                  </a:schemeClr>
                </a:solidFill>
                <a:effectLst>
                  <a:outerShdw blurRad="63500" dist="63500" dir="2700000" algn="tl" rotWithShape="0">
                    <a:schemeClr val="bg1">
                      <a:lumMod val="75000"/>
                      <a:alpha val="50000"/>
                    </a:schemeClr>
                  </a:outerShdw>
                </a:effectLst>
                <a:latin typeface="+mn-lt"/>
                <a:ea typeface="+mn-ea"/>
                <a:cs typeface="+mn-cs"/>
              </a:defRPr>
            </a:lvl1pPr>
            <a:lvl2pPr marL="457200" indent="-228600" algn="l" defTabSz="457200" rtl="0" eaLnBrk="1" latinLnBrk="0" hangingPunct="1">
              <a:lnSpc>
                <a:spcPct val="120000"/>
              </a:lnSpc>
              <a:spcBef>
                <a:spcPts val="400"/>
              </a:spcBef>
              <a:buClr>
                <a:srgbClr val="0089B5"/>
              </a:buClr>
              <a:buSzPct val="95000"/>
              <a:buFont typeface="Arial"/>
              <a:buChar char="•"/>
              <a:defRPr sz="3200" kern="1200" baseline="0">
                <a:solidFill>
                  <a:schemeClr val="tx1">
                    <a:lumMod val="75000"/>
                    <a:lumOff val="25000"/>
                  </a:schemeClr>
                </a:solidFill>
                <a:effectLst>
                  <a:outerShdw blurRad="63500" dist="63500" dir="2700000" algn="tl" rotWithShape="0">
                    <a:schemeClr val="bg1">
                      <a:lumMod val="75000"/>
                      <a:alpha val="50000"/>
                    </a:schemeClr>
                  </a:outerShdw>
                </a:effectLst>
                <a:latin typeface="+mn-lt"/>
                <a:ea typeface="+mn-ea"/>
                <a:cs typeface="+mn-cs"/>
              </a:defRPr>
            </a:lvl2pPr>
            <a:lvl3pPr marL="685800" indent="-228600" algn="l" defTabSz="457200" rtl="0" eaLnBrk="1" latinLnBrk="0" hangingPunct="1">
              <a:lnSpc>
                <a:spcPct val="120000"/>
              </a:lnSpc>
              <a:spcBef>
                <a:spcPts val="200"/>
              </a:spcBef>
              <a:buClr>
                <a:srgbClr val="0089B5"/>
              </a:buClr>
              <a:buSzPct val="90000"/>
              <a:buFont typeface="Arial"/>
              <a:buChar char="•"/>
              <a:defRPr sz="2800" kern="1200" baseline="0">
                <a:solidFill>
                  <a:schemeClr val="tx1">
                    <a:lumMod val="75000"/>
                    <a:lumOff val="25000"/>
                  </a:schemeClr>
                </a:solidFill>
                <a:effectLst>
                  <a:outerShdw blurRad="63500" dist="63500" dir="2700000" algn="tl" rotWithShape="0">
                    <a:schemeClr val="bg1">
                      <a:lumMod val="75000"/>
                      <a:alpha val="50000"/>
                    </a:schemeClr>
                  </a:outerShdw>
                </a:effectLst>
                <a:latin typeface="+mn-lt"/>
                <a:ea typeface="+mn-ea"/>
                <a:cs typeface="+mn-cs"/>
              </a:defRPr>
            </a:lvl3pPr>
            <a:lvl4pPr marL="914400" indent="-228600" algn="l" defTabSz="457200" rtl="0" eaLnBrk="1" latinLnBrk="0" hangingPunct="1">
              <a:lnSpc>
                <a:spcPct val="120000"/>
              </a:lnSpc>
              <a:spcBef>
                <a:spcPts val="200"/>
              </a:spcBef>
              <a:buClr>
                <a:srgbClr val="0089B5"/>
              </a:buClr>
              <a:buSzPct val="90000"/>
              <a:buFont typeface="Arial"/>
              <a:buChar char="•"/>
              <a:defRPr sz="2800" kern="1200" baseline="0">
                <a:solidFill>
                  <a:schemeClr val="tx1">
                    <a:lumMod val="75000"/>
                    <a:lumOff val="25000"/>
                  </a:schemeClr>
                </a:solidFill>
                <a:effectLst>
                  <a:outerShdw blurRad="63500" dist="63500" dir="2700000" algn="tl" rotWithShape="0">
                    <a:schemeClr val="bg1">
                      <a:lumMod val="75000"/>
                      <a:alpha val="50000"/>
                    </a:schemeClr>
                  </a:outerShdw>
                </a:effectLst>
                <a:latin typeface="+mn-lt"/>
                <a:ea typeface="+mn-ea"/>
                <a:cs typeface="+mn-cs"/>
              </a:defRPr>
            </a:lvl4pPr>
            <a:lvl5pPr marL="1143000" indent="-228600" algn="l" defTabSz="457200" rtl="0" eaLnBrk="1" latinLnBrk="0" hangingPunct="1">
              <a:lnSpc>
                <a:spcPct val="120000"/>
              </a:lnSpc>
              <a:spcBef>
                <a:spcPts val="0"/>
              </a:spcBef>
              <a:buClr>
                <a:schemeClr val="bg1">
                  <a:lumMod val="50000"/>
                </a:schemeClr>
              </a:buClr>
              <a:buSzPct val="90000"/>
              <a:buFont typeface="Arial"/>
              <a:buChar char="•"/>
              <a:defRPr sz="2800" kern="1200" baseline="0">
                <a:solidFill>
                  <a:schemeClr val="tx1">
                    <a:lumMod val="50000"/>
                    <a:lumOff val="50000"/>
                  </a:schemeClr>
                </a:solidFill>
                <a:effectLst>
                  <a:outerShdw blurRad="63500" dist="63500" dir="2700000" algn="tl" rotWithShape="0">
                    <a:schemeClr val="bg1">
                      <a:lumMod val="75000"/>
                      <a:alpha val="50000"/>
                    </a:schemeClr>
                  </a:outerShdw>
                </a:effectLst>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GB" sz="1400" b="1" dirty="0" smtClean="0"/>
              <a:t>B&gt;1µT</a:t>
            </a:r>
          </a:p>
        </p:txBody>
      </p:sp>
      <p:cxnSp>
        <p:nvCxnSpPr>
          <p:cNvPr id="10" name="Straight Arrow Connector 9"/>
          <p:cNvCxnSpPr>
            <a:stCxn id="22" idx="3"/>
          </p:cNvCxnSpPr>
          <p:nvPr/>
        </p:nvCxnSpPr>
        <p:spPr>
          <a:xfrm>
            <a:off x="6491180" y="2529892"/>
            <a:ext cx="914400" cy="91826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a:stCxn id="22" idx="2"/>
          </p:cNvCxnSpPr>
          <p:nvPr/>
        </p:nvCxnSpPr>
        <p:spPr>
          <a:xfrm flipH="1">
            <a:off x="5530453" y="2652947"/>
            <a:ext cx="618555" cy="79520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3" name="Content Placeholder 3"/>
          <p:cNvSpPr txBox="1">
            <a:spLocks/>
          </p:cNvSpPr>
          <p:nvPr/>
        </p:nvSpPr>
        <p:spPr>
          <a:xfrm>
            <a:off x="5662819" y="5904812"/>
            <a:ext cx="1224135" cy="332500"/>
          </a:xfrm>
          <a:prstGeom prst="rect">
            <a:avLst/>
          </a:prstGeom>
        </p:spPr>
        <p:txBody>
          <a:bodyPr vert="horz" lIns="91440" tIns="0" rIns="91440" bIns="0" rtlCol="0">
            <a:noAutofit/>
          </a:bodyPr>
          <a:lstStyle>
            <a:lvl1pPr marL="228600" indent="-228600" algn="l" defTabSz="457200" rtl="0" eaLnBrk="1" latinLnBrk="0" hangingPunct="1">
              <a:lnSpc>
                <a:spcPct val="120000"/>
              </a:lnSpc>
              <a:spcBef>
                <a:spcPts val="600"/>
              </a:spcBef>
              <a:buClr>
                <a:srgbClr val="0089B5"/>
              </a:buClr>
              <a:buFont typeface="Arial"/>
              <a:buChar char="•"/>
              <a:defRPr sz="3200" kern="1200">
                <a:solidFill>
                  <a:schemeClr val="tx1">
                    <a:lumMod val="75000"/>
                    <a:lumOff val="25000"/>
                  </a:schemeClr>
                </a:solidFill>
                <a:effectLst>
                  <a:outerShdw blurRad="63500" dist="63500" dir="2700000" algn="tl" rotWithShape="0">
                    <a:schemeClr val="bg1">
                      <a:lumMod val="75000"/>
                      <a:alpha val="50000"/>
                    </a:schemeClr>
                  </a:outerShdw>
                </a:effectLst>
                <a:latin typeface="+mn-lt"/>
                <a:ea typeface="+mn-ea"/>
                <a:cs typeface="+mn-cs"/>
              </a:defRPr>
            </a:lvl1pPr>
            <a:lvl2pPr marL="457200" indent="-228600" algn="l" defTabSz="457200" rtl="0" eaLnBrk="1" latinLnBrk="0" hangingPunct="1">
              <a:lnSpc>
                <a:spcPct val="120000"/>
              </a:lnSpc>
              <a:spcBef>
                <a:spcPts val="400"/>
              </a:spcBef>
              <a:buClr>
                <a:srgbClr val="0089B5"/>
              </a:buClr>
              <a:buSzPct val="95000"/>
              <a:buFont typeface="Arial"/>
              <a:buChar char="•"/>
              <a:defRPr sz="3200" kern="1200" baseline="0">
                <a:solidFill>
                  <a:schemeClr val="tx1">
                    <a:lumMod val="75000"/>
                    <a:lumOff val="25000"/>
                  </a:schemeClr>
                </a:solidFill>
                <a:effectLst>
                  <a:outerShdw blurRad="63500" dist="63500" dir="2700000" algn="tl" rotWithShape="0">
                    <a:schemeClr val="bg1">
                      <a:lumMod val="75000"/>
                      <a:alpha val="50000"/>
                    </a:schemeClr>
                  </a:outerShdw>
                </a:effectLst>
                <a:latin typeface="+mn-lt"/>
                <a:ea typeface="+mn-ea"/>
                <a:cs typeface="+mn-cs"/>
              </a:defRPr>
            </a:lvl2pPr>
            <a:lvl3pPr marL="685800" indent="-228600" algn="l" defTabSz="457200" rtl="0" eaLnBrk="1" latinLnBrk="0" hangingPunct="1">
              <a:lnSpc>
                <a:spcPct val="120000"/>
              </a:lnSpc>
              <a:spcBef>
                <a:spcPts val="200"/>
              </a:spcBef>
              <a:buClr>
                <a:srgbClr val="0089B5"/>
              </a:buClr>
              <a:buSzPct val="90000"/>
              <a:buFont typeface="Arial"/>
              <a:buChar char="•"/>
              <a:defRPr sz="2800" kern="1200" baseline="0">
                <a:solidFill>
                  <a:schemeClr val="tx1">
                    <a:lumMod val="75000"/>
                    <a:lumOff val="25000"/>
                  </a:schemeClr>
                </a:solidFill>
                <a:effectLst>
                  <a:outerShdw blurRad="63500" dist="63500" dir="2700000" algn="tl" rotWithShape="0">
                    <a:schemeClr val="bg1">
                      <a:lumMod val="75000"/>
                      <a:alpha val="50000"/>
                    </a:schemeClr>
                  </a:outerShdw>
                </a:effectLst>
                <a:latin typeface="+mn-lt"/>
                <a:ea typeface="+mn-ea"/>
                <a:cs typeface="+mn-cs"/>
              </a:defRPr>
            </a:lvl3pPr>
            <a:lvl4pPr marL="914400" indent="-228600" algn="l" defTabSz="457200" rtl="0" eaLnBrk="1" latinLnBrk="0" hangingPunct="1">
              <a:lnSpc>
                <a:spcPct val="120000"/>
              </a:lnSpc>
              <a:spcBef>
                <a:spcPts val="200"/>
              </a:spcBef>
              <a:buClr>
                <a:srgbClr val="0089B5"/>
              </a:buClr>
              <a:buSzPct val="90000"/>
              <a:buFont typeface="Arial"/>
              <a:buChar char="•"/>
              <a:defRPr sz="2800" kern="1200" baseline="0">
                <a:solidFill>
                  <a:schemeClr val="tx1">
                    <a:lumMod val="75000"/>
                    <a:lumOff val="25000"/>
                  </a:schemeClr>
                </a:solidFill>
                <a:effectLst>
                  <a:outerShdw blurRad="63500" dist="63500" dir="2700000" algn="tl" rotWithShape="0">
                    <a:schemeClr val="bg1">
                      <a:lumMod val="75000"/>
                      <a:alpha val="50000"/>
                    </a:schemeClr>
                  </a:outerShdw>
                </a:effectLst>
                <a:latin typeface="+mn-lt"/>
                <a:ea typeface="+mn-ea"/>
                <a:cs typeface="+mn-cs"/>
              </a:defRPr>
            </a:lvl4pPr>
            <a:lvl5pPr marL="1143000" indent="-228600" algn="l" defTabSz="457200" rtl="0" eaLnBrk="1" latinLnBrk="0" hangingPunct="1">
              <a:lnSpc>
                <a:spcPct val="120000"/>
              </a:lnSpc>
              <a:spcBef>
                <a:spcPts val="0"/>
              </a:spcBef>
              <a:buClr>
                <a:schemeClr val="bg1">
                  <a:lumMod val="50000"/>
                </a:schemeClr>
              </a:buClr>
              <a:buSzPct val="90000"/>
              <a:buFont typeface="Arial"/>
              <a:buChar char="•"/>
              <a:defRPr sz="2800" kern="1200" baseline="0">
                <a:solidFill>
                  <a:schemeClr val="tx1">
                    <a:lumMod val="50000"/>
                    <a:lumOff val="50000"/>
                  </a:schemeClr>
                </a:solidFill>
                <a:effectLst>
                  <a:outerShdw blurRad="63500" dist="63500" dir="2700000" algn="tl" rotWithShape="0">
                    <a:schemeClr val="bg1">
                      <a:lumMod val="75000"/>
                      <a:alpha val="50000"/>
                    </a:schemeClr>
                  </a:outerShdw>
                </a:effectLst>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GB" sz="1800" b="1" dirty="0">
                <a:solidFill>
                  <a:srgbClr val="C00000"/>
                </a:solidFill>
              </a:rPr>
              <a:t>B = 60µT</a:t>
            </a:r>
          </a:p>
        </p:txBody>
      </p:sp>
      <p:cxnSp>
        <p:nvCxnSpPr>
          <p:cNvPr id="21" name="Straight Arrow Connector 20"/>
          <p:cNvCxnSpPr/>
          <p:nvPr/>
        </p:nvCxnSpPr>
        <p:spPr>
          <a:xfrm>
            <a:off x="5446795" y="5904812"/>
            <a:ext cx="1633951" cy="0"/>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4004786435"/>
      </p:ext>
    </p:extLst>
  </p:cSld>
  <p:clrMapOvr>
    <a:masterClrMapping/>
  </p:clrMapOvr>
  <p:timing>
    <p:tnLst>
      <p:par>
        <p:cTn id="1" dur="indefinite" restart="never" nodeType="tmRoot"/>
      </p:par>
    </p:tnLst>
  </p:timing>
</p:sld>
</file>

<file path=ppt/theme/theme1.xml><?xml version="1.0" encoding="utf-8"?>
<a:theme xmlns:a="http://schemas.openxmlformats.org/drawingml/2006/main" name="Hi-Lumi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Hi-Lumi Theme</Template>
  <TotalTime>3587</TotalTime>
  <Words>2099</Words>
  <Application>Microsoft Office PowerPoint</Application>
  <PresentationFormat>On-screen Show (4:3)</PresentationFormat>
  <Paragraphs>448</Paragraphs>
  <Slides>47</Slides>
  <Notes>9</Notes>
  <HiddenSlides>0</HiddenSlides>
  <MMClips>0</MMClips>
  <ScaleCrop>false</ScaleCrop>
  <HeadingPairs>
    <vt:vector size="4" baseType="variant">
      <vt:variant>
        <vt:lpstr>Theme</vt:lpstr>
      </vt:variant>
      <vt:variant>
        <vt:i4>1</vt:i4>
      </vt:variant>
      <vt:variant>
        <vt:lpstr>Slide Titles</vt:lpstr>
      </vt:variant>
      <vt:variant>
        <vt:i4>47</vt:i4>
      </vt:variant>
    </vt:vector>
  </HeadingPairs>
  <TitlesOfParts>
    <vt:vector size="48" baseType="lpstr">
      <vt:lpstr>Hi-Lumi Theme</vt:lpstr>
      <vt:lpstr>Dressed Cavity Engineering Design DQW &amp; RFD</vt:lpstr>
      <vt:lpstr>Content</vt:lpstr>
      <vt:lpstr>Dressed Cavity Overview</vt:lpstr>
      <vt:lpstr>Cavity Designs</vt:lpstr>
      <vt:lpstr>Double Quarter Wave</vt:lpstr>
      <vt:lpstr>RF Dipole</vt:lpstr>
      <vt:lpstr>Cold Magnetic Shielding</vt:lpstr>
      <vt:lpstr>Initial Opera Shield Analysis by Kiril Marinov ASTeC Daresbury Lab.</vt:lpstr>
      <vt:lpstr>Single Layer Solution</vt:lpstr>
      <vt:lpstr>Double Layer Solution</vt:lpstr>
      <vt:lpstr>Cold Shield Design Approach </vt:lpstr>
      <vt:lpstr>Common Design Features</vt:lpstr>
      <vt:lpstr>Common Design Features</vt:lpstr>
      <vt:lpstr>Crab Cavity Helium Tanks</vt:lpstr>
      <vt:lpstr>Helium Tank Overview</vt:lpstr>
      <vt:lpstr>Reasons for Bolted Helium Vessel</vt:lpstr>
      <vt:lpstr>PowerPoint Presentation</vt:lpstr>
      <vt:lpstr>Double Quarter Wave Helium Vessel</vt:lpstr>
      <vt:lpstr>RF Dipole Helium Vessel</vt:lpstr>
      <vt:lpstr>Cavity &amp; Helium Vessel Analysis</vt:lpstr>
      <vt:lpstr>Loads &amp; Boundary Conditions</vt:lpstr>
      <vt:lpstr>Helium Vessel Stress Intensity</vt:lpstr>
      <vt:lpstr>Cavity – Stress 1</vt:lpstr>
      <vt:lpstr>Cavity – Stress from sub-model (1)</vt:lpstr>
      <vt:lpstr>Linearized Cavity Stress 2</vt:lpstr>
      <vt:lpstr>Cavity – Stress from sub-model 2</vt:lpstr>
      <vt:lpstr>Further Analysis</vt:lpstr>
      <vt:lpstr>Planned Testing Procedure</vt:lpstr>
      <vt:lpstr>Fastener Strength</vt:lpstr>
      <vt:lpstr>Weld Testing – Thin caps</vt:lpstr>
      <vt:lpstr>PowerPoint Presentation</vt:lpstr>
      <vt:lpstr>DQW Assembly Procedure</vt:lpstr>
      <vt:lpstr>DQW Assembly Procedure</vt:lpstr>
      <vt:lpstr>DQW Assembly Procedure</vt:lpstr>
      <vt:lpstr>DQW Assembly Procedure</vt:lpstr>
      <vt:lpstr>DQW Assembly Procedure</vt:lpstr>
      <vt:lpstr>DQW Assembly Procedure</vt:lpstr>
      <vt:lpstr>RFD Assembly Procedure</vt:lpstr>
      <vt:lpstr>RFD Assembly Procedure</vt:lpstr>
      <vt:lpstr>RFD Assembly Procedure</vt:lpstr>
      <vt:lpstr>RFD Assembly Procedure</vt:lpstr>
      <vt:lpstr>RFD Assembly Procedure</vt:lpstr>
      <vt:lpstr>RFD Assembly Procedure</vt:lpstr>
      <vt:lpstr>RFD Assembly Procedure</vt:lpstr>
      <vt:lpstr>RFD Assembly Procedure</vt:lpstr>
      <vt:lpstr>Dressed Cavity Support System </vt:lpstr>
      <vt:lpstr>PowerPoint Presentation</vt:lpstr>
    </vt:vector>
  </TitlesOfParts>
  <Company>Daresbury Laboratory (STFC)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Dressed Cavity Engineering Design DQW &amp; RFD</dc:title>
  <dc:creator>DL IT Services Contractor</dc:creator>
  <cp:lastModifiedBy>user</cp:lastModifiedBy>
  <cp:revision>128</cp:revision>
  <dcterms:created xsi:type="dcterms:W3CDTF">2015-05-07T12:07:54Z</dcterms:created>
  <dcterms:modified xsi:type="dcterms:W3CDTF">2015-05-12T15:57:17Z</dcterms:modified>
</cp:coreProperties>
</file>