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310" r:id="rId4"/>
    <p:sldId id="281" r:id="rId5"/>
    <p:sldId id="282" r:id="rId6"/>
    <p:sldId id="294" r:id="rId7"/>
    <p:sldId id="307" r:id="rId8"/>
    <p:sldId id="293" r:id="rId9"/>
    <p:sldId id="306" r:id="rId10"/>
    <p:sldId id="297" r:id="rId11"/>
    <p:sldId id="298" r:id="rId12"/>
    <p:sldId id="299" r:id="rId13"/>
    <p:sldId id="300" r:id="rId14"/>
    <p:sldId id="301" r:id="rId15"/>
    <p:sldId id="288" r:id="rId16"/>
    <p:sldId id="309" r:id="rId17"/>
    <p:sldId id="311" r:id="rId18"/>
    <p:sldId id="312" r:id="rId19"/>
    <p:sldId id="302" r:id="rId20"/>
    <p:sldId id="303" r:id="rId2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FF99"/>
    <a:srgbClr val="FF9900"/>
    <a:srgbClr val="000000"/>
    <a:srgbClr val="FF9933"/>
    <a:srgbClr val="66FF6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4660"/>
  </p:normalViewPr>
  <p:slideViewPr>
    <p:cSldViewPr>
      <p:cViewPr varScale="1">
        <p:scale>
          <a:sx n="104" d="100"/>
          <a:sy n="104" d="100"/>
        </p:scale>
        <p:origin x="26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447800"/>
            <a:ext cx="784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HQ Field Quality Measurements</a:t>
            </a:r>
            <a:endParaRPr lang="en-US" sz="1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 smtClean="0">
              <a:solidFill>
                <a:prstClr val="black"/>
              </a:solidFill>
            </a:endParaRPr>
          </a:p>
          <a:p>
            <a:pPr algn="ctr"/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11May2015</a:t>
            </a:r>
            <a:endParaRPr lang="en-U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47702" y="3547646"/>
            <a:ext cx="62295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DiMarco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G.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Chlachidze, T. Holik, G.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Sabbi</a:t>
            </a:r>
            <a:r>
              <a:rPr 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Stoynev, X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Wang </a:t>
            </a:r>
            <a:endParaRPr lang="en-US" sz="12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99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71437" y="462944"/>
            <a:ext cx="4500563" cy="2927033"/>
            <a:chOff x="71437" y="462944"/>
            <a:chExt cx="4500563" cy="292703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437" y="462944"/>
              <a:ext cx="4500563" cy="2927033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2009775" y="473202"/>
              <a:ext cx="962025" cy="1479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19538" y="3709636"/>
            <a:ext cx="4447223" cy="2928568"/>
            <a:chOff x="119538" y="3709636"/>
            <a:chExt cx="4447223" cy="292856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9538" y="3721173"/>
              <a:ext cx="4447223" cy="2917031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1728787" y="3709636"/>
              <a:ext cx="1395413" cy="2108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7" y="461665"/>
            <a:ext cx="4500563" cy="28803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0110" y="3733800"/>
            <a:ext cx="4453890" cy="28970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19300" y="1190531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TF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9775" y="411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b6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33707" y="996221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TF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24182" y="392049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b6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066800" y="0"/>
            <a:ext cx="2286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HQ02a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5867400" y="0"/>
            <a:ext cx="2286000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HQ03a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1219200" y="5562600"/>
            <a:ext cx="457200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1219200" y="4382155"/>
            <a:ext cx="457200" cy="1943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792577" y="5506164"/>
            <a:ext cx="457200" cy="266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5839691" y="4389987"/>
            <a:ext cx="457200" cy="2660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321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7253" y="3738926"/>
            <a:ext cx="4340543" cy="28570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548181"/>
            <a:ext cx="4440555" cy="281368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1437" y="459105"/>
            <a:ext cx="4500563" cy="2932322"/>
            <a:chOff x="35718" y="459105"/>
            <a:chExt cx="4500563" cy="293232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718" y="494398"/>
              <a:ext cx="4500563" cy="2897029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1676400" y="459105"/>
              <a:ext cx="1395413" cy="1781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6200" y="3730592"/>
            <a:ext cx="4430554" cy="2873693"/>
            <a:chOff x="-5477" y="3730592"/>
            <a:chExt cx="4430554" cy="287369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5477" y="3730592"/>
              <a:ext cx="4430554" cy="2873693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1635918" y="3730592"/>
              <a:ext cx="1395413" cy="1781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066800" y="0"/>
            <a:ext cx="2286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HQ02a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5791200" y="0"/>
            <a:ext cx="2286000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HQ03a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66925" y="4190999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b3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57400" y="976423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a3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00825" y="4113156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b3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91300" y="89858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a3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410200" y="2209800"/>
            <a:ext cx="457200" cy="152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5562600" y="1438088"/>
            <a:ext cx="381000" cy="2030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276850" y="4951508"/>
            <a:ext cx="457200" cy="1439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5295900" y="5450554"/>
            <a:ext cx="419100" cy="152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990600" y="976423"/>
            <a:ext cx="457200" cy="326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1219200" y="2438400"/>
            <a:ext cx="492919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914400" y="5715000"/>
            <a:ext cx="533400" cy="152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1066800" y="4527036"/>
            <a:ext cx="381000" cy="1973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7549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61" y="3730592"/>
            <a:ext cx="4447223" cy="28803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5587" y="3730592"/>
            <a:ext cx="4477226" cy="29036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0906" y="494398"/>
            <a:ext cx="4453890" cy="29070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97" y="525279"/>
            <a:ext cx="4480560" cy="2850356"/>
          </a:xfrm>
          <a:prstGeom prst="rect">
            <a:avLst/>
          </a:prstGeom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219200" y="0"/>
            <a:ext cx="2286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HQ02a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5791200" y="0"/>
            <a:ext cx="2286000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HQ03a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66925" y="4190999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b4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57400" y="976423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a4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00825" y="4113156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b4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91300" y="89858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a4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5257800" y="1600200"/>
            <a:ext cx="457200" cy="152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5334000" y="2133600"/>
            <a:ext cx="457200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838200" y="2247900"/>
            <a:ext cx="499110" cy="190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914400" y="1360245"/>
            <a:ext cx="422910" cy="2399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85800" y="4800600"/>
            <a:ext cx="533400" cy="152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838200" y="5486400"/>
            <a:ext cx="499110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5334000" y="5307957"/>
            <a:ext cx="533400" cy="1022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5334000" y="4800600"/>
            <a:ext cx="533400" cy="152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6955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493" y="3805601"/>
            <a:ext cx="4303871" cy="27803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493" y="538400"/>
            <a:ext cx="4293870" cy="28370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26" y="3768930"/>
            <a:ext cx="4443889" cy="28536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297" y="538400"/>
            <a:ext cx="4390549" cy="2860358"/>
          </a:xfrm>
          <a:prstGeom prst="rect">
            <a:avLst/>
          </a:prstGeom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219200" y="0"/>
            <a:ext cx="2286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HQ02a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5791200" y="0"/>
            <a:ext cx="2286000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HQ03a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66925" y="4190999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b5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57400" y="976423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a5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00825" y="4113156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b5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91300" y="89858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a5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465033" y="898580"/>
            <a:ext cx="439967" cy="4616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841432" y="2819400"/>
            <a:ext cx="520768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914400" y="5638800"/>
            <a:ext cx="550633" cy="152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1066800" y="4341814"/>
            <a:ext cx="457200" cy="2330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5715000" y="2438400"/>
            <a:ext cx="609600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5638800" y="1438088"/>
            <a:ext cx="609600" cy="162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510689" y="4305940"/>
            <a:ext cx="495626" cy="1092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5510689" y="4953000"/>
            <a:ext cx="509111" cy="76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2261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74" y="508610"/>
            <a:ext cx="4377214" cy="2887028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19538" y="3709636"/>
            <a:ext cx="4447223" cy="2928568"/>
            <a:chOff x="119538" y="3709636"/>
            <a:chExt cx="4447223" cy="2928568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9538" y="3721173"/>
              <a:ext cx="4447223" cy="2917031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1728787" y="3709636"/>
              <a:ext cx="1395413" cy="2108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0110" y="3733800"/>
            <a:ext cx="4453890" cy="289702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5588" y="508610"/>
            <a:ext cx="4457224" cy="2883694"/>
          </a:xfrm>
          <a:prstGeom prst="rect">
            <a:avLst/>
          </a:prstGeom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219200" y="0"/>
            <a:ext cx="2286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HQ02a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5791200" y="0"/>
            <a:ext cx="2286000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HQ03a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66925" y="4190999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b6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57400" y="976423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a6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00825" y="4113156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b6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91300" y="89858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a6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219200" y="5562600"/>
            <a:ext cx="381000" cy="152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1219200" y="4495800"/>
            <a:ext cx="381000" cy="1568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5943600" y="5562600"/>
            <a:ext cx="381000" cy="152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5943600" y="4495800"/>
            <a:ext cx="381000" cy="1568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990600" y="1219200"/>
            <a:ext cx="457200" cy="1410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1219200" y="2133600"/>
            <a:ext cx="381000" cy="152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509491" y="1348224"/>
            <a:ext cx="457200" cy="1637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5486400" y="2286000"/>
            <a:ext cx="457200" cy="152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808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4465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Summary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52400" y="445532"/>
            <a:ext cx="8610600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28600" y="762000"/>
            <a:ext cx="86487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Geometric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field harmonics in the magnet body are generally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comparable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between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HQ02 and HQ03: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b3/a3 are smaller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HQ03 and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have smaller axial variation by factor ~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2, but still of order few units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a4 fairly large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HQ03 (-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 units)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Some higher order harmonics appear large (b5,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a4, a8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– continue to examine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these and looking for correlation with conductor placement in magnet cross-section.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Persistent current fields in TF, b6 seem similar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HQ02 and HQ03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Dynamic effects in b3/a3 during ramp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smaller in HQ03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than in HQ02 (cable core nominally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same). These also have reversed sign in the two magnets.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Tests of magnetic shims are planned to test possibility of correcting some amount of field errors with this technique 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67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2438400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Additional slides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966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4465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Eddy Current Effects in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n-allowed Harmonics While Ramping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52400" y="457200"/>
            <a:ext cx="8610600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28600" y="3867656"/>
            <a:ext cx="3219450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Presence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of eddy current effects here and in some other un-allowed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harmonics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When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ramping stops, these effects decay relatively quickly with a time constant of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~3-4s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100" y="3505200"/>
            <a:ext cx="5143500" cy="3086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72050" y="6493073"/>
            <a:ext cx="2971800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Time (s) from 1000A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Upramp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flattop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172200" y="3719036"/>
            <a:ext cx="0" cy="260556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796792" y="1702414"/>
            <a:ext cx="946908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60s flattop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6270246" y="2133600"/>
            <a:ext cx="359154" cy="361676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153025" y="2779930"/>
            <a:ext cx="990600" cy="121920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934200" y="700444"/>
            <a:ext cx="1978404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‘</a:t>
            </a:r>
            <a:r>
              <a:rPr lang="en-US" dirty="0" err="1" smtClean="0"/>
              <a:t>Stairstep</a:t>
            </a:r>
            <a:r>
              <a:rPr lang="en-US" dirty="0" smtClean="0"/>
              <a:t>’ measurement to examine ramping effects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0" y="548640"/>
            <a:ext cx="5181600" cy="3108960"/>
            <a:chOff x="0" y="457200"/>
            <a:chExt cx="5181600" cy="310896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7200"/>
              <a:ext cx="5181600" cy="3108960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3057524" y="823556"/>
              <a:ext cx="1819275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Current vs. Time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4708146" y="2438400"/>
            <a:ext cx="1387854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Ramping stops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173723" y="2328737"/>
            <a:ext cx="1540254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Ramping resumes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7010400" y="2729330"/>
            <a:ext cx="550483" cy="1138326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934200" y="3733800"/>
            <a:ext cx="0" cy="260556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914400" y="1980663"/>
            <a:ext cx="609600" cy="7992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1524000" y="2592288"/>
            <a:ext cx="1143000" cy="45571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267200" y="39579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a3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74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/>
          <p:cNvGrpSpPr/>
          <p:nvPr/>
        </p:nvGrpSpPr>
        <p:grpSpPr>
          <a:xfrm>
            <a:off x="152400" y="3713193"/>
            <a:ext cx="4572000" cy="2743200"/>
            <a:chOff x="152400" y="3713193"/>
            <a:chExt cx="4572000" cy="27432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3713193"/>
              <a:ext cx="4572000" cy="2743200"/>
            </a:xfrm>
            <a:prstGeom prst="rect">
              <a:avLst/>
            </a:prstGeom>
          </p:spPr>
        </p:pic>
        <p:sp>
          <p:nvSpPr>
            <p:cNvPr id="60" name="TextBox 59"/>
            <p:cNvSpPr txBox="1"/>
            <p:nvPr/>
          </p:nvSpPr>
          <p:spPr>
            <a:xfrm>
              <a:off x="3886200" y="4301231"/>
              <a:ext cx="65201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4465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Time dependence of b6 at injection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plateau in HQ02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52400" y="445532"/>
            <a:ext cx="8610600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33400" y="1515070"/>
            <a:ext cx="2133600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Probe radius 23.5mm (limited by warm bore tube size)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894275"/>
            <a:ext cx="4572000" cy="2743200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>
            <a:off x="1068421" y="2904783"/>
            <a:ext cx="228600" cy="771636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342900" y="894275"/>
            <a:ext cx="3124200" cy="2019720"/>
            <a:chOff x="342900" y="894275"/>
            <a:chExt cx="3124200" cy="2019720"/>
          </a:xfrm>
        </p:grpSpPr>
        <p:grpSp>
          <p:nvGrpSpPr>
            <p:cNvPr id="16" name="Group 15"/>
            <p:cNvGrpSpPr/>
            <p:nvPr/>
          </p:nvGrpSpPr>
          <p:grpSpPr>
            <a:xfrm>
              <a:off x="342900" y="1039475"/>
              <a:ext cx="3124200" cy="1874520"/>
              <a:chOff x="4191000" y="1135800"/>
              <a:chExt cx="3124200" cy="1874520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4191000" y="1135800"/>
                <a:ext cx="3124200" cy="1874520"/>
                <a:chOff x="4191000" y="1135800"/>
                <a:chExt cx="3124200" cy="1874520"/>
              </a:xfrm>
            </p:grpSpPr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91000" y="1135800"/>
                  <a:ext cx="3124200" cy="1874520"/>
                </a:xfrm>
                <a:prstGeom prst="rect">
                  <a:avLst/>
                </a:prstGeom>
              </p:spPr>
            </p:pic>
            <p:sp>
              <p:nvSpPr>
                <p:cNvPr id="9" name="Oval 8"/>
                <p:cNvSpPr/>
                <p:nvPr/>
              </p:nvSpPr>
              <p:spPr>
                <a:xfrm>
                  <a:off x="4724400" y="2362200"/>
                  <a:ext cx="381000" cy="304800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4914900" y="1589883"/>
                <a:ext cx="1524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Area of detail</a:t>
                </a:r>
                <a:endParaRPr lang="en-US" dirty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1714500" y="894275"/>
              <a:ext cx="571500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309892" y="2570675"/>
            <a:ext cx="2209800" cy="646331"/>
          </a:xfrm>
          <a:prstGeom prst="rect">
            <a:avLst/>
          </a:prstGeom>
          <a:solidFill>
            <a:srgbClr val="FFC000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About 0.5 units b6 change over 20 min.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4538216" y="642093"/>
            <a:ext cx="304800" cy="2057400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4843016" y="642093"/>
            <a:ext cx="293375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Fast decay when arrive on porch</a:t>
            </a:r>
            <a:endParaRPr lang="en-US" sz="1600" b="1" dirty="0">
              <a:solidFill>
                <a:srgbClr val="FF0000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1752600" y="3086970"/>
            <a:ext cx="2590800" cy="1583593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1600200" y="4800600"/>
            <a:ext cx="3048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Arrow Connector 50"/>
          <p:cNvCxnSpPr/>
          <p:nvPr/>
        </p:nvCxnSpPr>
        <p:spPr>
          <a:xfrm flipH="1">
            <a:off x="1182721" y="1859683"/>
            <a:ext cx="315338" cy="323165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233593" y="4008803"/>
            <a:ext cx="25146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Drift during porch is comparable to dynamic component while ramping</a:t>
            </a:r>
            <a:endParaRPr lang="en-US" sz="1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715000" y="4935750"/>
            <a:ext cx="1408834" cy="83099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‘Snap-back’ is therefore very small</a:t>
            </a:r>
            <a:endParaRPr lang="en-US" sz="1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005114" y="89427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053403" y="1087989"/>
            <a:ext cx="1118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33400" y="55626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 flipH="1" flipV="1">
            <a:off x="2133600" y="5029200"/>
            <a:ext cx="3479202" cy="32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614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5583" y="3753927"/>
            <a:ext cx="4333875" cy="28303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5583" y="557517"/>
            <a:ext cx="4337209" cy="28370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297" y="3720590"/>
            <a:ext cx="4390549" cy="28970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962" y="507510"/>
            <a:ext cx="4427220" cy="2887028"/>
          </a:xfrm>
          <a:prstGeom prst="rect">
            <a:avLst/>
          </a:prstGeom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219200" y="0"/>
            <a:ext cx="2286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HQ02a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5791200" y="0"/>
            <a:ext cx="2286000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HQ03a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66925" y="4190999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b7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57400" y="976423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a7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00825" y="4113156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b7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91300" y="89858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a7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955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3046286"/>
            <a:ext cx="5847464" cy="3735513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4465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Magnetic Measurements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System at FNAL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191309"/>
            <a:ext cx="3657600" cy="152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621268"/>
            <a:ext cx="84582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Printed Circuit Board (PCB) Probe - 1Hz Rotation Rate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3093502"/>
            <a:ext cx="2936507" cy="5817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Harmonics compared to expected fall-off from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Biot-Savart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43562" y="1302236"/>
            <a:ext cx="1794277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00mm and 100mm long probes sampled simultaneously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52400" y="445532"/>
            <a:ext cx="8610600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66700" y="4527886"/>
            <a:ext cx="2590800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Resolution ~0.002 units at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probe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radius (about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0.3 units at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R=40mm )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1869707" y="5654842"/>
            <a:ext cx="12192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657600" y="5654842"/>
            <a:ext cx="4980239" cy="1381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04800" y="1221954"/>
            <a:ext cx="2057400" cy="14773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Probe radius 23.5mm (limited by warm 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bore size).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Harmonics reported at R=40mm 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98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23" y="541948"/>
            <a:ext cx="4430554" cy="28970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92" y="3716078"/>
            <a:ext cx="4387215" cy="29170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7260" y="3729414"/>
            <a:ext cx="4373880" cy="28903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2725" y="525279"/>
            <a:ext cx="4390549" cy="2913698"/>
          </a:xfrm>
          <a:prstGeom prst="rect">
            <a:avLst/>
          </a:prstGeom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219200" y="0"/>
            <a:ext cx="2286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HQ02a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5791200" y="0"/>
            <a:ext cx="2286000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HQ03a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66925" y="4190999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b8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57400" y="976423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a8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00825" y="4113156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b8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91300" y="89858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a8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659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" y="114300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For QXF, similar probe is being developed – WBT will be upgraded so that probe can rotate at reference radius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95" r="245" b="21429"/>
          <a:stretch/>
        </p:blipFill>
        <p:spPr>
          <a:xfrm>
            <a:off x="5966402" y="2286000"/>
            <a:ext cx="2801711" cy="32520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19800" y="16002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New header can accommodate larger WBT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072584"/>
            <a:ext cx="4500562" cy="367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52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1330" y="3394732"/>
            <a:ext cx="5582670" cy="34632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4909"/>
            <a:ext cx="5580361" cy="3055203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4465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14.6kA Harmonics in the Straight Section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52400" y="445532"/>
            <a:ext cx="8610600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524000" y="1066800"/>
            <a:ext cx="91458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Normal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86400" y="3962400"/>
            <a:ext cx="7620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Skew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04800" y="4438159"/>
            <a:ext cx="2590800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Harmonics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s.d.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limits generated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from coil positioning errors achievable during fabrication (30 microns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) </a:t>
            </a:r>
            <a:br>
              <a:rPr lang="en-US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200" u="sng" dirty="0" smtClean="0">
                <a:latin typeface="Times New Roman" pitchFamily="18" charset="0"/>
                <a:cs typeface="Times New Roman" pitchFamily="18" charset="0"/>
              </a:rPr>
              <a:t>not actual requirements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Allowed harmonics: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systematics from ROXIE calc.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s.d.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are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4 times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coil fab. limit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81800" y="1394446"/>
            <a:ext cx="1760952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HQ01-03 comparison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01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6230" y="3562350"/>
            <a:ext cx="5017770" cy="3295650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4465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Harmonics in the Straight Section 14.6kA, 100mm probe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4600" y="1554540"/>
            <a:ext cx="2362200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a3, b3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HQ03a amplitude and variation about a factor 2 smaller than HQ02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52400" y="445532"/>
            <a:ext cx="8610600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152400" y="609600"/>
            <a:ext cx="4994910" cy="3329940"/>
            <a:chOff x="4149090" y="3528060"/>
            <a:chExt cx="4994910" cy="332994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49090" y="3528060"/>
              <a:ext cx="4994910" cy="332994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6019800" y="4648200"/>
              <a:ext cx="7489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HQ02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096000" y="4304055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HQ03a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97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8268" y="3499972"/>
            <a:ext cx="5035732" cy="334699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76200" y="457200"/>
            <a:ext cx="4918710" cy="3318510"/>
            <a:chOff x="4225290" y="3539490"/>
            <a:chExt cx="4918710" cy="331851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25290" y="3539490"/>
              <a:ext cx="4918710" cy="331851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6019800" y="4648200"/>
              <a:ext cx="7489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HQ02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4465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Harmonics in the Straight Section, 14.6kA, 100mm probe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72200" y="1524000"/>
            <a:ext cx="2322576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a4, b4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a4 of HQ03a is significantly larger than HQ02: -4 units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52400" y="445532"/>
            <a:ext cx="8610600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251268" y="4375027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HQ03a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74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1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There is an ongoing effort to correlate HQ02 results to conductor locations obtained from magnet cross section (“cookie”) data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447800"/>
            <a:ext cx="4572000" cy="34766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7800" y="5334000"/>
            <a:ext cx="3729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of proposed location of a cut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038600" y="4924426"/>
            <a:ext cx="381000" cy="4095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9630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3554135"/>
            <a:ext cx="5124450" cy="3272790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4465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Warm – Cold Correlation (10A, 300K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vs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14.6kA, 1.9K)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52400" y="445532"/>
            <a:ext cx="8610600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638800" y="1436132"/>
            <a:ext cx="2895600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Larger changes 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warm/cold in HQ03 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compared to 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HQ02: </a:t>
            </a:r>
            <a:r>
              <a:rPr lang="en-US" dirty="0" smtClean="0">
                <a:solidFill>
                  <a:prstClr val="black"/>
                </a:solidFill>
                <a:latin typeface="Symbol" panose="05050102010706020507" pitchFamily="18" charset="2"/>
                <a:cs typeface="Times New Roman" pitchFamily="18" charset="0"/>
              </a:rPr>
              <a:t>D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b3 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as large as ~3 units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4644"/>
            <a:ext cx="4953000" cy="2971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5000" y="106680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HQ02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8800" y="419100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HQ03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2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Magnetic shims are added for second TC of HQ03 – testing coming up summer 2015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1756160"/>
            <a:ext cx="4114800" cy="36224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1" y="1143000"/>
            <a:ext cx="4308607" cy="24243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3215" y="4191000"/>
            <a:ext cx="4273666" cy="25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8235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7861</TotalTime>
  <Words>572</Words>
  <Application>Microsoft Office PowerPoint</Application>
  <PresentationFormat>On-screen Show (4:3)</PresentationFormat>
  <Paragraphs>119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 Unicode MS</vt:lpstr>
      <vt:lpstr>Arial</vt:lpstr>
      <vt:lpstr>Calibri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E. J. Dimarco x2672,3700,3630 08451N</dc:creator>
  <cp:lastModifiedBy>E. J. Dimarco x2672,3700,3630 08451N</cp:lastModifiedBy>
  <cp:revision>161</cp:revision>
  <cp:lastPrinted>2015-02-19T21:34:22Z</cp:lastPrinted>
  <dcterms:created xsi:type="dcterms:W3CDTF">2006-08-16T00:00:00Z</dcterms:created>
  <dcterms:modified xsi:type="dcterms:W3CDTF">2015-05-11T20:10:05Z</dcterms:modified>
</cp:coreProperties>
</file>