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845" r:id="rId2"/>
    <p:sldId id="834" r:id="rId3"/>
    <p:sldId id="879" r:id="rId4"/>
    <p:sldId id="868" r:id="rId5"/>
    <p:sldId id="839" r:id="rId6"/>
    <p:sldId id="841" r:id="rId7"/>
    <p:sldId id="869" r:id="rId8"/>
    <p:sldId id="840" r:id="rId9"/>
    <p:sldId id="871" r:id="rId10"/>
    <p:sldId id="867" r:id="rId11"/>
    <p:sldId id="849" r:id="rId12"/>
    <p:sldId id="848" r:id="rId13"/>
    <p:sldId id="850" r:id="rId14"/>
    <p:sldId id="851" r:id="rId15"/>
    <p:sldId id="852" r:id="rId16"/>
    <p:sldId id="853" r:id="rId17"/>
    <p:sldId id="855" r:id="rId18"/>
    <p:sldId id="856" r:id="rId19"/>
    <p:sldId id="858" r:id="rId20"/>
    <p:sldId id="859" r:id="rId21"/>
    <p:sldId id="860" r:id="rId22"/>
    <p:sldId id="861" r:id="rId23"/>
    <p:sldId id="880" r:id="rId24"/>
    <p:sldId id="883" r:id="rId25"/>
    <p:sldId id="881" r:id="rId26"/>
    <p:sldId id="882" r:id="rId27"/>
    <p:sldId id="862" r:id="rId28"/>
    <p:sldId id="863" r:id="rId29"/>
    <p:sldId id="864" r:id="rId30"/>
    <p:sldId id="865" r:id="rId31"/>
    <p:sldId id="843" r:id="rId32"/>
    <p:sldId id="872" r:id="rId33"/>
    <p:sldId id="811" r:id="rId34"/>
    <p:sldId id="755" r:id="rId35"/>
    <p:sldId id="819" r:id="rId36"/>
    <p:sldId id="824" r:id="rId37"/>
    <p:sldId id="818" r:id="rId38"/>
    <p:sldId id="828" r:id="rId39"/>
    <p:sldId id="829" r:id="rId40"/>
    <p:sldId id="812" r:id="rId41"/>
    <p:sldId id="826" r:id="rId42"/>
    <p:sldId id="754" r:id="rId43"/>
    <p:sldId id="822" r:id="rId44"/>
    <p:sldId id="757" r:id="rId45"/>
    <p:sldId id="876" r:id="rId46"/>
    <p:sldId id="877" r:id="rId47"/>
    <p:sldId id="878" r:id="rId4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CC"/>
    <a:srgbClr val="FF3300"/>
    <a:srgbClr val="0066FF"/>
    <a:srgbClr val="FF9999"/>
    <a:srgbClr val="FC16F1"/>
    <a:srgbClr val="16F7FC"/>
    <a:srgbClr val="FFFFCC"/>
    <a:srgbClr val="0000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9843" autoAdjust="0"/>
  </p:normalViewPr>
  <p:slideViewPr>
    <p:cSldViewPr>
      <p:cViewPr>
        <p:scale>
          <a:sx n="75" d="100"/>
          <a:sy n="75" d="100"/>
        </p:scale>
        <p:origin x="1622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DF9965-AC3D-4668-9F29-A06AE0CBCEDF}" type="datetimeFigureOut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57B78F0-E85D-4288-9071-97097C09D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910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1CA5BF-8096-4D7D-8F4A-8738D1BFEA44}" type="datetimeFigureOut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E42200E-7FCB-4BE3-AFCC-675D12505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8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212B6-17AF-4CA4-8739-56A3DA062402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DACF-D31A-4A2B-AF6E-DF4A21435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1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52EC-225C-463E-A255-CAC909416644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297B-E79F-4950-9E9E-1F5FA63BF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682-1740-4D7C-B945-587F904183C2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07FF-FA94-41E1-BC31-84889D94D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6A19-DFE9-4CC7-8328-5BD957D23943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9618-0066-4C85-A5DC-17D681F19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3426B-EE55-46A9-A864-0306623BE5EE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A1503-25F5-4B67-A920-5EBBBDF12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980D2-B19D-4834-8FEF-ED18EE729F6B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A625-EF93-4BD4-B51C-D1134C0DF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778E-CD7C-462F-B25E-99C8C4262B02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9809-8CDF-47B1-A4F9-88791F61F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DC804-F288-4DC7-A471-ED31FBBE0AEC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A1F8-08E8-4249-8C24-237326996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4A04-7518-4BD1-93E4-FC77694077CB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6C22-83F9-4870-8358-B575FFFCB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1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016F-B8DD-44A2-AA14-58CA1E025FB8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89CC-EF24-4B7B-9E60-6A1C41575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BD6D3-F3E6-4BB2-A688-B70125654D4B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03AB0-5026-422A-B76D-778450923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0D44AE-106F-4470-8EEC-4EF6B090FC90}" type="datetime1">
              <a:rPr lang="en-US"/>
              <a:pPr>
                <a:defRPr/>
              </a:pPr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073B82-AC97-4D7E-982B-8D258C5B3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search?of=hd&amp;f=970__a&amp;p=000036397MMD#beg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cdsweb.cern.ch/search?of=hd&amp;f=970__a&amp;p=000036397MMD#begi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3.wmf"/><Relationship Id="rId3" Type="http://schemas.openxmlformats.org/officeDocument/2006/relationships/image" Target="../media/image12.ti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9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84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3" y="0"/>
            <a:ext cx="92598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7" descr="icon-lhc-pho-1999-63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85"/>
            <a:ext cx="1047419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24" y="131785"/>
            <a:ext cx="1495996" cy="6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7504" y="4653136"/>
            <a:ext cx="3261152" cy="2084560"/>
          </a:xfrm>
          <a:prstGeom prst="roundRect">
            <a:avLst>
              <a:gd name="adj" fmla="val 119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GB" sz="2800" b="1" dirty="0"/>
              <a:t>Emmanuele </a:t>
            </a:r>
            <a:r>
              <a:rPr lang="en-GB" sz="2800" b="1" dirty="0" err="1"/>
              <a:t>Ravaioli</a:t>
            </a:r>
            <a:endParaRPr lang="en-GB" sz="2800" b="1" dirty="0"/>
          </a:p>
          <a:p>
            <a:pPr algn="ctr"/>
            <a:endParaRPr lang="en-US" sz="1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  <a:cs typeface="Times New Roman" pitchFamily="18" charset="0"/>
              </a:rPr>
              <a:t>Toohig</a:t>
            </a: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 fellowship candidate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LARP Collaboration Meeting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11 May 2015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82848" y="5431158"/>
            <a:ext cx="3261152" cy="6621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US" sz="2000" dirty="0" smtClean="0"/>
              <a:t>“</a:t>
            </a:r>
            <a:r>
              <a:rPr lang="en-US" sz="2000" i="1" dirty="0" smtClean="0"/>
              <a:t>The reward is that Joy</a:t>
            </a:r>
            <a:r>
              <a:rPr lang="en-US" sz="2000" dirty="0" smtClean="0"/>
              <a:t>.”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Timothy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Toohig</a:t>
            </a:r>
            <a:endParaRPr lang="en-US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– Coupling-Loss Induced Quench protection system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10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8" name="Pentagon 57"/>
          <p:cNvSpPr/>
          <p:nvPr/>
        </p:nvSpPr>
        <p:spPr>
          <a:xfrm rot="5400000">
            <a:off x="6894408" y="-473898"/>
            <a:ext cx="1006795" cy="3339996"/>
          </a:xfrm>
          <a:prstGeom prst="homePlate">
            <a:avLst>
              <a:gd name="adj" fmla="val 197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Current Change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9" name="Pentagon 58"/>
          <p:cNvSpPr/>
          <p:nvPr/>
        </p:nvSpPr>
        <p:spPr>
          <a:xfrm rot="5400000">
            <a:off x="6815573" y="718547"/>
            <a:ext cx="1164461" cy="3339991"/>
          </a:xfrm>
          <a:prstGeom prst="homePlate">
            <a:avLst>
              <a:gd name="adj" fmla="val 244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Magnetic </a:t>
            </a:r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Field Change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0" name="Pentagon 59"/>
          <p:cNvSpPr/>
          <p:nvPr/>
        </p:nvSpPr>
        <p:spPr>
          <a:xfrm rot="5400000">
            <a:off x="6855405" y="1949988"/>
            <a:ext cx="1084792" cy="3339991"/>
          </a:xfrm>
          <a:prstGeom prst="homePlate">
            <a:avLst>
              <a:gd name="adj" fmla="val 2931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Coupling Losses (Heat</a:t>
            </a:r>
            <a:r>
              <a:rPr lang="en-GB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727809" y="5338410"/>
            <a:ext cx="3382886" cy="72007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QUENCH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Pentagon 61"/>
          <p:cNvSpPr/>
          <p:nvPr/>
        </p:nvSpPr>
        <p:spPr>
          <a:xfrm rot="5400000">
            <a:off x="6916604" y="3080399"/>
            <a:ext cx="962400" cy="3339991"/>
          </a:xfrm>
          <a:prstGeom prst="homePlate">
            <a:avLst>
              <a:gd name="adj" fmla="val 1862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 Rise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7926"/>
            <a:ext cx="5184576" cy="5917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2766221" y="5949280"/>
            <a:ext cx="2093811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95536" y="5932150"/>
            <a:ext cx="1616242" cy="1713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ightning Bolt 65"/>
          <p:cNvSpPr/>
          <p:nvPr/>
        </p:nvSpPr>
        <p:spPr>
          <a:xfrm flipH="1">
            <a:off x="1470077" y="5357545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7" name="Lightning Bolt 66"/>
          <p:cNvSpPr/>
          <p:nvPr/>
        </p:nvSpPr>
        <p:spPr>
          <a:xfrm flipH="1">
            <a:off x="4278389" y="5429553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36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40" y="5373216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/>
          <p:cNvCxnSpPr/>
          <p:nvPr/>
        </p:nvCxnSpPr>
        <p:spPr>
          <a:xfrm>
            <a:off x="2299810" y="2714053"/>
            <a:ext cx="0" cy="337924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ircular Arrow 70"/>
          <p:cNvSpPr/>
          <p:nvPr/>
        </p:nvSpPr>
        <p:spPr>
          <a:xfrm flipH="1">
            <a:off x="525840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2" name="Circular Arrow 71"/>
          <p:cNvSpPr/>
          <p:nvPr/>
        </p:nvSpPr>
        <p:spPr>
          <a:xfrm flipH="1">
            <a:off x="899592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3" name="Circular Arrow 72"/>
          <p:cNvSpPr/>
          <p:nvPr/>
        </p:nvSpPr>
        <p:spPr>
          <a:xfrm flipH="1">
            <a:off x="1251350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4" name="Circular Arrow 73"/>
          <p:cNvSpPr/>
          <p:nvPr/>
        </p:nvSpPr>
        <p:spPr>
          <a:xfrm flipH="1">
            <a:off x="2974112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5" name="Circular Arrow 74"/>
          <p:cNvSpPr/>
          <p:nvPr/>
        </p:nvSpPr>
        <p:spPr>
          <a:xfrm flipH="1">
            <a:off x="3347864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6" name="Circular Arrow 75"/>
          <p:cNvSpPr/>
          <p:nvPr/>
        </p:nvSpPr>
        <p:spPr>
          <a:xfrm flipH="1">
            <a:off x="3699622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31124" y="6165304"/>
            <a:ext cx="2770924" cy="54108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Patent EP13174323.9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– Typical discharge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11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/>
          <a:stretch/>
        </p:blipFill>
        <p:spPr>
          <a:xfrm>
            <a:off x="830676" y="718769"/>
            <a:ext cx="7494240" cy="578430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877860" y="76200"/>
            <a:ext cx="2195736" cy="86409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Excellent agreement between simulations and measurements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914130" cy="2867572"/>
          </a:xfrm>
          <a:prstGeom prst="rect">
            <a:avLst/>
          </a:prstGeom>
          <a:ln w="38100">
            <a:noFill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– Main advantages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27984" y="692696"/>
            <a:ext cx="4643248" cy="1296143"/>
          </a:xfrm>
          <a:prstGeom prst="roundRect">
            <a:avLst>
              <a:gd name="adj" fmla="val 547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More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effective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energy deposition</a:t>
            </a:r>
          </a:p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Faster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and 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more </a:t>
            </a:r>
            <a:r>
              <a:rPr lang="en-GB" sz="2400" b="1" u="sng" dirty="0" smtClean="0">
                <a:solidFill>
                  <a:schemeClr val="tx1"/>
                </a:solidFill>
                <a:cs typeface="Times New Roman" pitchFamily="18" charset="0"/>
              </a:rPr>
              <a:t>homogeneous</a:t>
            </a:r>
            <a:r>
              <a:rPr lang="en-GB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quench initiation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9121"/>
          <a:stretch/>
        </p:blipFill>
        <p:spPr>
          <a:xfrm>
            <a:off x="313724" y="3535679"/>
            <a:ext cx="3913200" cy="3082588"/>
          </a:xfrm>
          <a:prstGeom prst="rect">
            <a:avLst/>
          </a:prstGeom>
          <a:ln w="38100">
            <a:noFill/>
          </a:ln>
        </p:spPr>
      </p:pic>
      <p:sp>
        <p:nvSpPr>
          <p:cNvPr id="45" name="Rounded Rectangle 44"/>
          <p:cNvSpPr/>
          <p:nvPr/>
        </p:nvSpPr>
        <p:spPr>
          <a:xfrm>
            <a:off x="4427984" y="2276872"/>
            <a:ext cx="4643248" cy="3744416"/>
          </a:xfrm>
          <a:prstGeom prst="roundRect">
            <a:avLst>
              <a:gd name="adj" fmla="val 547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1"/>
                </a:solidFill>
                <a:cs typeface="Times New Roman" pitchFamily="18" charset="0"/>
              </a:rPr>
              <a:t>More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robust</a:t>
            </a:r>
            <a:r>
              <a:rPr lang="en-GB" sz="24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cs typeface="Times New Roman" pitchFamily="18" charset="0"/>
              </a:rPr>
              <a:t>electrical design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Easier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to implement and repair</a:t>
            </a:r>
          </a:p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Lower expected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failure rate</a:t>
            </a:r>
          </a:p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u="sng" dirty="0" smtClean="0">
                <a:solidFill>
                  <a:schemeClr val="tx1"/>
                </a:solidFill>
              </a:rPr>
              <a:t>External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system not interfering with the coil winding </a:t>
            </a:r>
            <a:r>
              <a:rPr lang="en-GB" sz="2400" dirty="0" smtClean="0">
                <a:solidFill>
                  <a:schemeClr val="tx1"/>
                </a:solidFill>
              </a:rPr>
              <a:t>technology</a:t>
            </a:r>
          </a:p>
          <a:p>
            <a:pPr marL="182563" indent="-182563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Cost- and time-effective         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back-up solution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protecting magnets with failing quench heaters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76618" y="6114639"/>
            <a:ext cx="4671310" cy="49038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15 m long LHC main dipole magnet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8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err="1" smtClean="0"/>
              <a:t>Modeling</a:t>
            </a:r>
            <a:r>
              <a:rPr lang="en-GB" sz="2800" dirty="0" smtClean="0"/>
              <a:t> CLIQ – Challenges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13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" y="1620000"/>
            <a:ext cx="5616000" cy="355382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07704" y="5292609"/>
            <a:ext cx="3240360" cy="1257969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Coupling losses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Where is the energy coming from?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96136" y="2080163"/>
            <a:ext cx="3240360" cy="2071817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How does the magnet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differential inductance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change with the current ramp rate?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Critical for CLIQ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AutoShape 13"/>
          <p:cNvSpPr>
            <a:spLocks noChangeAspect="1" noChangeArrowheads="1"/>
          </p:cNvSpPr>
          <p:nvPr/>
        </p:nvSpPr>
        <p:spPr bwMode="auto">
          <a:xfrm>
            <a:off x="5796136" y="5878801"/>
            <a:ext cx="3240360" cy="671777"/>
          </a:xfrm>
          <a:prstGeom prst="homePlate">
            <a:avLst>
              <a:gd name="adj" fmla="val 90970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New model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required!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8824" y="808597"/>
            <a:ext cx="8377944" cy="604179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Conventional models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096000" y="4608000"/>
            <a:ext cx="648000" cy="648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2555776" y="3429000"/>
            <a:ext cx="648072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0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0" grpId="0" animBg="1"/>
      <p:bldP spid="2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Modelling CLIQ – A novel, elegant modelling technique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14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" y="1620000"/>
            <a:ext cx="5616000" cy="501577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8824" y="808597"/>
            <a:ext cx="8377944" cy="604179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LEDET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method (Lumped Element Dynamic Electro-Thermal)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96136" y="1772816"/>
            <a:ext cx="3240360" cy="700765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Fast, efficient 2D model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6136" y="2595363"/>
            <a:ext cx="3240360" cy="189444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Complex dynamic effects represented with equivalent networks of lumped-elements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99412" y="4611587"/>
            <a:ext cx="3240360" cy="117436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All energy exchanges coherently accounted for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Testing CLIQ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15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4731" y="4875480"/>
            <a:ext cx="4675095" cy="128982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7 CLIQ test campaigns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(CERN, LARP collaboration, industry)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92080" y="1672499"/>
            <a:ext cx="3775720" cy="1139871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Functional requirements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for CLIQ units and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 facilities</a:t>
            </a:r>
            <a:endParaRPr lang="en-GB" sz="2400" b="1" u="sng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92080" y="2962776"/>
            <a:ext cx="3775720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b="1" u="sng" dirty="0">
                <a:solidFill>
                  <a:schemeClr val="tx1"/>
                </a:solidFill>
                <a:cs typeface="Times New Roman" pitchFamily="18" charset="0"/>
              </a:rPr>
              <a:t>Test plan</a:t>
            </a:r>
            <a:endParaRPr lang="en-GB" sz="24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92080" y="3905270"/>
            <a:ext cx="3775720" cy="1247881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coordination</a:t>
            </a:r>
          </a:p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(good planning, and a lot of problem solving..)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292080" y="5303558"/>
            <a:ext cx="3775720" cy="1266076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Data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analysis</a:t>
            </a:r>
          </a:p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(on-air comparison with simulations often possible)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" y="730005"/>
            <a:ext cx="5131847" cy="3803246"/>
          </a:xfrm>
          <a:prstGeom prst="rect">
            <a:avLst/>
          </a:prstGeom>
          <a:ln w="25400">
            <a:noFill/>
          </a:ln>
        </p:spPr>
      </p:pic>
      <p:sp>
        <p:nvSpPr>
          <p:cNvPr id="22" name="Rounded Rectangle 21"/>
          <p:cNvSpPr/>
          <p:nvPr/>
        </p:nvSpPr>
        <p:spPr>
          <a:xfrm>
            <a:off x="5292080" y="730005"/>
            <a:ext cx="3775720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Definition of main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objectives</a:t>
            </a:r>
            <a:endParaRPr lang="en-GB" sz="2400" b="1" u="sng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Testing CLIQ – </a:t>
            </a:r>
            <a:r>
              <a:rPr lang="en-GB" sz="2800" dirty="0" err="1" smtClean="0"/>
              <a:t>Nb</a:t>
            </a:r>
            <a:r>
              <a:rPr lang="en-GB" sz="2800" dirty="0" smtClean="0"/>
              <a:t>-Ti model magnet for HL-LHC (MQXC2)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16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/>
          <a:stretch/>
        </p:blipFill>
        <p:spPr bwMode="auto">
          <a:xfrm>
            <a:off x="365328" y="742173"/>
            <a:ext cx="8424936" cy="5927043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372200" y="2783525"/>
            <a:ext cx="2700000" cy="128982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First CLIQ tests on an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accelerator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magnet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4099" r="6608" b="1289"/>
          <a:stretch/>
        </p:blipFill>
        <p:spPr bwMode="auto">
          <a:xfrm>
            <a:off x="832284" y="786232"/>
            <a:ext cx="7416824" cy="5811120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Testing CLIQ – Nb</a:t>
            </a:r>
            <a:r>
              <a:rPr lang="en-GB" sz="2800" baseline="-25000" dirty="0" smtClean="0"/>
              <a:t>3</a:t>
            </a:r>
            <a:r>
              <a:rPr lang="en-GB" sz="2800" dirty="0" smtClean="0"/>
              <a:t>Sn model magnet for HL-LHC (HQ02b)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17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72200" y="2783525"/>
            <a:ext cx="2700000" cy="128982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First CLIQ tests on a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Nb</a:t>
            </a:r>
            <a:r>
              <a:rPr lang="en-US" sz="2400" b="1" u="sng" baseline="-25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Sn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magnet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27584" y="764704"/>
            <a:ext cx="7488831" cy="5824646"/>
            <a:chOff x="827584" y="764704"/>
            <a:chExt cx="7128792" cy="5544616"/>
          </a:xfrm>
        </p:grpSpPr>
        <p:pic>
          <p:nvPicPr>
            <p:cNvPr id="9" name="Picture 8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" t="5568" r="7657" b="1965"/>
            <a:stretch/>
          </p:blipFill>
          <p:spPr>
            <a:xfrm>
              <a:off x="827584" y="764704"/>
              <a:ext cx="7128792" cy="554461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4747321" y="3863294"/>
              <a:ext cx="376718" cy="242461"/>
            </a:xfrm>
            <a:prstGeom prst="roundRect">
              <a:avLst>
                <a:gd name="adj" fmla="val 886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EE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35153" y="3219529"/>
              <a:ext cx="376718" cy="242461"/>
            </a:xfrm>
            <a:prstGeom prst="roundRect">
              <a:avLst>
                <a:gd name="adj" fmla="val 886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EE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083025" y="1559038"/>
              <a:ext cx="376718" cy="242461"/>
            </a:xfrm>
            <a:prstGeom prst="roundRect">
              <a:avLst>
                <a:gd name="adj" fmla="val 886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r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1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EE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Testing CLIQ – Full-size LHC matching quadrupole (MQY)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18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72200" y="2783525"/>
            <a:ext cx="2700000" cy="128982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First CLIQ tests on a </a:t>
            </a:r>
            <a:r>
              <a:rPr lang="en-US" sz="2400" b="1" u="sng" dirty="0">
                <a:solidFill>
                  <a:schemeClr val="tx1"/>
                </a:solidFill>
                <a:cs typeface="Times New Roman" pitchFamily="18" charset="0"/>
              </a:rPr>
              <a:t>full-size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magnet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996" y="779105"/>
            <a:ext cx="6794260" cy="586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7501" r="13726" b="-1"/>
          <a:stretch/>
        </p:blipFill>
        <p:spPr>
          <a:xfrm>
            <a:off x="3707903" y="3717032"/>
            <a:ext cx="3168353" cy="2930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913" r="15601" b="-1913"/>
          <a:stretch/>
        </p:blipFill>
        <p:spPr>
          <a:xfrm>
            <a:off x="3715104" y="779105"/>
            <a:ext cx="3089144" cy="300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7500" r="13726"/>
          <a:stretch/>
        </p:blipFill>
        <p:spPr>
          <a:xfrm>
            <a:off x="107504" y="3717032"/>
            <a:ext cx="3168353" cy="2930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912" r="13726" b="-1912"/>
          <a:stretch/>
        </p:blipFill>
        <p:spPr>
          <a:xfrm>
            <a:off x="107504" y="779105"/>
            <a:ext cx="3168353" cy="300993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Optimizing CLIQ – </a:t>
            </a:r>
            <a:r>
              <a:rPr lang="en-US" sz="2800" dirty="0" smtClean="0"/>
              <a:t>Examples of possible configurations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19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92280" y="1888564"/>
            <a:ext cx="1993356" cy="305260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Different configurations can be obtained by varying the electrical order of the poles and the positioning of the CLIQ terminals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78F25DAE-9760-4EA7-A0F3-3A7A435D4643}" type="slidenum">
              <a:rPr lang="en-US">
                <a:latin typeface="+mj-lt"/>
                <a:cs typeface="Times New Roman" pitchFamily="18" charset="0"/>
              </a:rPr>
              <a:t>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200" y="836711"/>
            <a:ext cx="8991600" cy="108012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2008, M.Sc. in Energy engineering at the University of Bologna, Italy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Best </a:t>
            </a:r>
            <a:r>
              <a:rPr lang="en-US" sz="2400" b="1" dirty="0">
                <a:solidFill>
                  <a:schemeClr val="tx1"/>
                </a:solidFill>
              </a:rPr>
              <a:t>Italian thesis </a:t>
            </a:r>
            <a:r>
              <a:rPr lang="en-US" sz="2400" dirty="0">
                <a:solidFill>
                  <a:schemeClr val="tx1"/>
                </a:solidFill>
              </a:rPr>
              <a:t>concerning urban </a:t>
            </a:r>
            <a:r>
              <a:rPr lang="en-US" sz="2400" dirty="0" smtClean="0">
                <a:solidFill>
                  <a:schemeClr val="tx1"/>
                </a:solidFill>
              </a:rPr>
              <a:t>heating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200" y="2234946"/>
            <a:ext cx="8991600" cy="1812042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2009-12, Fellow at CERN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Circuit modelling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LHC superconducting circuits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Optimization of the 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quench detection system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400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LHC restart 2010-11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  <a:endParaRPr lang="en-GB" sz="24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Wave propagation 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 superconducting circuits</a:t>
            </a:r>
            <a:endParaRPr lang="en-GB" sz="24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408" y="4365103"/>
            <a:ext cx="8991600" cy="2127771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2012-15, PhD at CERN and University of </a:t>
            </a:r>
            <a:r>
              <a:rPr lang="en-GB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Twente</a:t>
            </a:r>
            <a:endParaRPr lang="en-GB" sz="24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Title of my dissertation: “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</a:t>
            </a: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Quench </a:t>
            </a:r>
            <a:r>
              <a:rPr lang="en-GB" sz="2400" b="1" dirty="0">
                <a:solidFill>
                  <a:schemeClr val="tx1"/>
                </a:solidFill>
                <a:cs typeface="Times New Roman" pitchFamily="18" charset="0"/>
              </a:rPr>
              <a:t>simulation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 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testing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Design and optimization of 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quench protection systems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My background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88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Optimizing CLIQ – CLIQ effectiveness, </a:t>
            </a:r>
            <a:r>
              <a:rPr lang="az-Cyrl-AZ" sz="2800" dirty="0" smtClean="0"/>
              <a:t>Ѱ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20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80312" y="1888564"/>
            <a:ext cx="1705324" cy="305260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effectiveness, </a:t>
            </a:r>
            <a:r>
              <a:rPr lang="az-Cyrl-AZ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Ѱ</a:t>
            </a:r>
            <a:endParaRPr lang="en-GB" b="1" u="sng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GB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Introduced magnetic-field change, per unit of charging voltage and magnet length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2" y="853964"/>
            <a:ext cx="3616863" cy="28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921" y="853964"/>
            <a:ext cx="3616865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2" y="3733964"/>
            <a:ext cx="3616864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921" y="3733964"/>
            <a:ext cx="361686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011984" y="692584"/>
            <a:ext cx="2132016" cy="392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682981"/>
            <a:ext cx="2833182" cy="2125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92" y="682981"/>
            <a:ext cx="2833180" cy="2125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r="2719"/>
          <a:stretch/>
        </p:blipFill>
        <p:spPr>
          <a:xfrm>
            <a:off x="4716017" y="682981"/>
            <a:ext cx="2464658" cy="21254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49" y="682981"/>
            <a:ext cx="1589524" cy="2125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3" y="2636911"/>
            <a:ext cx="2487163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46" y="2636911"/>
            <a:ext cx="2451608" cy="198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2221" y="4653136"/>
            <a:ext cx="1362933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Quadrupole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22283" y="4653136"/>
            <a:ext cx="84631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Dipole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65803" y="4653136"/>
            <a:ext cx="119639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Block coil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46880" y="4653136"/>
            <a:ext cx="119639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Solenoid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Optimizing CLIQ – Different magnet geometries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532440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21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-27112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531" y="2636911"/>
            <a:ext cx="1907469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9980" y="2636911"/>
            <a:ext cx="2450919" cy="1980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613287" y="5157192"/>
            <a:ext cx="2958713" cy="1404046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Subdividing the coil in multiple sections</a:t>
            </a:r>
            <a:endParaRPr lang="en-GB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67046" y="5157192"/>
            <a:ext cx="4320732" cy="1404046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Introducing opposite current changes in 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coil 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sections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that are physically 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adjacent</a:t>
            </a:r>
            <a:endParaRPr lang="en-GB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066" y="5157192"/>
            <a:ext cx="1294145" cy="1404046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Golden rules</a:t>
            </a:r>
            <a:endParaRPr lang="en-GB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Protection of full-size MQXF magnet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7908" y="764704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Performance evaluation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7908" y="1648921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Optimum parameters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37908" y="2533138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Integration in the circuit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7908" y="4301572"/>
            <a:ext cx="4222324" cy="1034229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Double redundancy</a:t>
            </a:r>
          </a:p>
          <a:p>
            <a:pPr algn="ctr"/>
            <a:r>
              <a:rPr lang="en-US" sz="24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+ Outer quench heaters</a:t>
            </a:r>
            <a:endParaRPr lang="en-GB" sz="2400" b="1" u="sng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37908" y="3417355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Redundancy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70590" y="5427929"/>
            <a:ext cx="5014412" cy="1146191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Avoiding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 installation of the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energy-extraction systems results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in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savings in the order of a few million $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5891" r="6838"/>
          <a:stretch/>
        </p:blipFill>
        <p:spPr>
          <a:xfrm>
            <a:off x="0" y="764704"/>
            <a:ext cx="2268000" cy="1656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5730"/>
          <a:stretch/>
        </p:blipFill>
        <p:spPr>
          <a:xfrm>
            <a:off x="6854999" y="1200694"/>
            <a:ext cx="2283665" cy="17002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t="-2792" r="34000" b="9284"/>
          <a:stretch/>
        </p:blipFill>
        <p:spPr>
          <a:xfrm>
            <a:off x="-3953" y="2508266"/>
            <a:ext cx="2271953" cy="1869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 flipH="1" flipV="1">
            <a:off x="2268000" y="1124744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268000" y="2908030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660232" y="2060848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6660232" y="3789040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99" y="3091114"/>
            <a:ext cx="2283665" cy="228138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 flipV="1">
            <a:off x="6660232" y="4797152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2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23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5999" cy="447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5"/>
            <a:ext cx="5076000" cy="447356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0987" y="1268760"/>
            <a:ext cx="130310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t=  10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24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5999" cy="44735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5"/>
            <a:ext cx="5075999" cy="447356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0987" y="1268760"/>
            <a:ext cx="130310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t=  20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25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5999" cy="447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5"/>
            <a:ext cx="5076000" cy="447356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0987" y="1268760"/>
            <a:ext cx="130310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t=100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26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5999" cy="447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5"/>
            <a:ext cx="5076000" cy="447356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0987" y="1268760"/>
            <a:ext cx="130310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t=500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27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6000" cy="447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3"/>
            <a:ext cx="5076000" cy="447356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7" y="76200"/>
            <a:ext cx="391394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pPr algn="ctr"/>
            <a:r>
              <a:rPr lang="en-GB" sz="2800" dirty="0" smtClean="0"/>
              <a:t>My profile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28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997" y="719999"/>
            <a:ext cx="3913939" cy="89211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Multi-disciplinary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39953" y="719999"/>
            <a:ext cx="4922052" cy="89211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Experience in circuit design, quench protection, modeling, magnet testing..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39953" y="76200"/>
            <a:ext cx="4922052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pPr algn="ctr"/>
            <a:r>
              <a:rPr lang="en-GB" sz="2800" dirty="0" smtClean="0"/>
              <a:t>My accomplishments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81997" y="1686186"/>
            <a:ext cx="3913939" cy="49066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Self-starter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39953" y="1686186"/>
            <a:ext cx="4922052" cy="49066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from scratch, LEDET from scratch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1997" y="3681818"/>
            <a:ext cx="3913939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Very active scientific writer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9953" y="3681818"/>
            <a:ext cx="492205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Main author of 15 papers (6 this year) 1 patent (CLIQ)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997" y="4547978"/>
            <a:ext cx="3913939" cy="125522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Award winning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997" y="2250922"/>
            <a:ext cx="3913939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Used to cope with stress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39953" y="2250922"/>
            <a:ext cx="4922052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Urgent analyses and simulations of failure events in LHC circuits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39953" y="4547978"/>
            <a:ext cx="4922052" cy="125522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IEEE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CSC Graduate Study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Fellowship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Best Student Paper at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ASC 2014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ESAS prize at EUCAS 2013</a:t>
            </a:r>
            <a:endParaRPr lang="en-GB" sz="24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1997" y="5877272"/>
            <a:ext cx="3913939" cy="753817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Super motivated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39953" y="5877272"/>
            <a:ext cx="4922052" cy="753817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Excited at the prospect of working for a period in a US laboratory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97" y="3117082"/>
            <a:ext cx="3913939" cy="49066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Good organizer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39953" y="3117082"/>
            <a:ext cx="4922052" cy="49066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Supervised 5 students at CERN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12" grpId="0" animBg="1"/>
      <p:bldP spid="14" grpId="0" animBg="1"/>
      <p:bldP spid="15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My interests in the LARP – How I’d ideally spend my time…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29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708" y="3933056"/>
            <a:ext cx="8371724" cy="1192983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I’m ready to take the </a:t>
            </a: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challenge of working on new  topics 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if an interesting project is proposed.</a:t>
            </a:r>
            <a:endParaRPr lang="en-GB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708" y="692696"/>
            <a:ext cx="8371724" cy="3167960"/>
          </a:xfrm>
          <a:prstGeom prst="roundRect">
            <a:avLst>
              <a:gd name="adj" fmla="val 50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 quench protection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Circuit design and </a:t>
            </a: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modelling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Quench </a:t>
            </a: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simulation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Functional requirements of CLIQ units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Magnet testing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Though with limited experience, I’d be interested in magnet design and manufacturing as well</a:t>
            </a:r>
            <a:endParaRPr lang="en-GB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0640" y="5229201"/>
            <a:ext cx="8339792" cy="12394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Smaller research project of my </a:t>
            </a:r>
            <a:r>
              <a:rPr lang="en-US" sz="2800" smtClean="0">
                <a:solidFill>
                  <a:schemeClr val="tx1"/>
                </a:solidFill>
                <a:cs typeface="Times New Roman" pitchFamily="18" charset="0"/>
              </a:rPr>
              <a:t>own initiative</a:t>
            </a:r>
            <a:endParaRPr lang="en-US" sz="28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92075"/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(CLIQ on HTS? New CLIQ variant?)</a:t>
            </a:r>
            <a:endParaRPr lang="en-GB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17193" y="1536864"/>
            <a:ext cx="1119303" cy="1119303"/>
            <a:chOff x="2488348" y="14594"/>
            <a:chExt cx="1119303" cy="111930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Oval 19"/>
            <p:cNvSpPr/>
            <p:nvPr/>
          </p:nvSpPr>
          <p:spPr>
            <a:xfrm>
              <a:off x="2488348" y="14594"/>
              <a:ext cx="1119303" cy="1119303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80000">
                  <a:srgbClr val="FFFF66"/>
                </a:gs>
                <a:gs pos="100000">
                  <a:srgbClr val="FFFF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50%</a:t>
              </a:r>
              <a:endParaRPr lang="it-IT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6"/>
            <p:cNvSpPr/>
            <p:nvPr/>
          </p:nvSpPr>
          <p:spPr>
            <a:xfrm>
              <a:off x="2652266" y="178512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6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17193" y="3969895"/>
            <a:ext cx="1119303" cy="1119303"/>
            <a:chOff x="2488348" y="14594"/>
            <a:chExt cx="1119303" cy="111930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2488348" y="14594"/>
              <a:ext cx="1119303" cy="1119303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80000">
                  <a:srgbClr val="FFFF66"/>
                </a:gs>
                <a:gs pos="100000">
                  <a:srgbClr val="FFFF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50%</a:t>
              </a:r>
              <a:endParaRPr lang="it-IT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6"/>
            <p:cNvSpPr/>
            <p:nvPr/>
          </p:nvSpPr>
          <p:spPr>
            <a:xfrm>
              <a:off x="2652266" y="178512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600" kern="12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17193" y="5289249"/>
            <a:ext cx="1119303" cy="1119303"/>
            <a:chOff x="2488348" y="14594"/>
            <a:chExt cx="1119303" cy="111930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Oval 28"/>
            <p:cNvSpPr/>
            <p:nvPr/>
          </p:nvSpPr>
          <p:spPr>
            <a:xfrm>
              <a:off x="2488348" y="14594"/>
              <a:ext cx="1119303" cy="1119303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80000">
                  <a:srgbClr val="FFFF66"/>
                </a:gs>
                <a:gs pos="100000">
                  <a:srgbClr val="FFFF00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3200" b="1" dirty="0" smtClean="0">
                  <a:solidFill>
                    <a:srgbClr val="C00000"/>
                  </a:solidFill>
                </a:rPr>
                <a:t>20%</a:t>
              </a:r>
              <a:endParaRPr lang="it-IT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Oval 6"/>
            <p:cNvSpPr/>
            <p:nvPr/>
          </p:nvSpPr>
          <p:spPr>
            <a:xfrm>
              <a:off x="2652266" y="178512"/>
              <a:ext cx="791467" cy="791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2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501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59155" y="783517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All most critical circuits modeled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59155" y="1954281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Electro-thermal models</a:t>
            </a:r>
            <a:endParaRPr lang="it-IT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2459155" y="3125045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Wave propagation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59155" y="5466573"/>
            <a:ext cx="4222324" cy="1034229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Development of a Quench Simulation Framework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59155" y="4295809"/>
            <a:ext cx="4222324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Analysis of fault cases</a:t>
            </a:r>
            <a:endParaRPr lang="en-GB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2299742" y="1301256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2268000" y="3499297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681479" y="2357821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6681479" y="4653136"/>
            <a:ext cx="1699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6" idx="3"/>
          </p:cNvCxnSpPr>
          <p:nvPr/>
        </p:nvCxnSpPr>
        <p:spPr>
          <a:xfrm flipH="1">
            <a:off x="2246753" y="5983687"/>
            <a:ext cx="222897" cy="15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Fellow at CERN – Modelling of LHC superconducting circuits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3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1" name="Picture 9" descr="RB-Circuit5 - With Snubb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" y="783517"/>
            <a:ext cx="2206385" cy="1051019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9447" r="8803" b="219"/>
          <a:stretch/>
        </p:blipFill>
        <p:spPr bwMode="auto">
          <a:xfrm>
            <a:off x="6869825" y="1385112"/>
            <a:ext cx="2197976" cy="204097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1" descr="MT22_2011_sim_Umag_2kA-10As_snubbers_M26_dotted_PRESENTATION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6851" r="50417" b="23084"/>
          <a:stretch/>
        </p:blipFill>
        <p:spPr bwMode="auto">
          <a:xfrm>
            <a:off x="61644" y="2625823"/>
            <a:ext cx="2206356" cy="190676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7739" r="9960" b="24546"/>
          <a:stretch/>
        </p:blipFill>
        <p:spPr>
          <a:xfrm>
            <a:off x="6869825" y="3839613"/>
            <a:ext cx="2195167" cy="181449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1071705" y="5486749"/>
            <a:ext cx="1175048" cy="99702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108000" rIns="108000" bIns="108000" rtlCol="0" anchor="ctr"/>
          <a:lstStyle/>
          <a:p>
            <a:pPr marL="92075"/>
            <a:r>
              <a:rPr lang="en-US" sz="3600" b="1" dirty="0" smtClean="0">
                <a:solidFill>
                  <a:schemeClr val="accent2"/>
                </a:solidFill>
                <a:cs typeface="Times New Roman" pitchFamily="18" charset="0"/>
              </a:rPr>
              <a:t>QSF</a:t>
            </a:r>
            <a:endParaRPr lang="en-GB" sz="3600" b="1" dirty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6" grpId="0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3" y="0"/>
            <a:ext cx="92598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7" descr="icon-lhc-pho-1999-63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85"/>
            <a:ext cx="1047419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24" y="131785"/>
            <a:ext cx="1495996" cy="6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7504" y="4653136"/>
            <a:ext cx="3261152" cy="2084560"/>
          </a:xfrm>
          <a:prstGeom prst="roundRect">
            <a:avLst>
              <a:gd name="adj" fmla="val 119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GB" sz="2800" b="1" dirty="0"/>
              <a:t>Emmanuele </a:t>
            </a:r>
            <a:r>
              <a:rPr lang="en-GB" sz="2800" b="1" dirty="0" err="1"/>
              <a:t>Ravaioli</a:t>
            </a:r>
            <a:endParaRPr lang="en-GB" sz="2800" b="1" dirty="0"/>
          </a:p>
          <a:p>
            <a:pPr algn="ctr"/>
            <a:endParaRPr lang="en-US" sz="1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  <a:cs typeface="Times New Roman" pitchFamily="18" charset="0"/>
              </a:rPr>
              <a:t>Toohig</a:t>
            </a:r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 fellowship candidate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LARP Collaboration Meeting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11 May 2015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82848" y="5431158"/>
            <a:ext cx="3261152" cy="6621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i="1" dirty="0" smtClean="0">
                <a:solidFill>
                  <a:srgbClr val="FF0000"/>
                </a:solidFill>
              </a:rPr>
              <a:t>The reward is that Joy</a:t>
            </a:r>
            <a:r>
              <a:rPr lang="en-US" sz="2000" dirty="0" smtClean="0">
                <a:solidFill>
                  <a:srgbClr val="FF0000"/>
                </a:solidFill>
              </a:rPr>
              <a:t>.”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Timothy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Toohig</a:t>
            </a:r>
            <a:endParaRPr lang="en-US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116503" y="1488456"/>
            <a:ext cx="9259823" cy="2804640"/>
          </a:xfrm>
          <a:prstGeom prst="roundRect">
            <a:avLst>
              <a:gd name="adj" fmla="val 1195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Thanks to</a:t>
            </a:r>
            <a:endParaRPr lang="en-GB" sz="2800" b="1" dirty="0">
              <a:solidFill>
                <a:schemeClr val="tx1"/>
              </a:solidFill>
            </a:endParaRPr>
          </a:p>
          <a:p>
            <a:pPr algn="ctr"/>
            <a:endParaRPr lang="en-US" sz="10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H. ten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Kate and 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Verweij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V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Datskov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 and 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G.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Kirby,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J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Blomberg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Ghini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 M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Maciejewski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and K. </a:t>
            </a:r>
            <a:r>
              <a:rPr lang="en-US" sz="2400" dirty="0" err="1" smtClean="0">
                <a:solidFill>
                  <a:schemeClr val="tx1"/>
                </a:solidFill>
                <a:cs typeface="Times New Roman" pitchFamily="18" charset="0"/>
              </a:rPr>
              <a:t>Sperin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H. </a:t>
            </a:r>
            <a:r>
              <a:rPr lang="en-US" sz="2400" dirty="0" err="1">
                <a:solidFill>
                  <a:schemeClr val="tx1"/>
                </a:solidFill>
              </a:rPr>
              <a:t>Bajas</a:t>
            </a:r>
            <a:r>
              <a:rPr lang="en-US" sz="2400" dirty="0">
                <a:solidFill>
                  <a:schemeClr val="tx1"/>
                </a:solidFill>
              </a:rPr>
              <a:t>, K. </a:t>
            </a:r>
            <a:r>
              <a:rPr lang="en-US" sz="2400" dirty="0" err="1" smtClean="0">
                <a:solidFill>
                  <a:schemeClr val="tx1"/>
                </a:solidFill>
              </a:rPr>
              <a:t>Dahlerup</a:t>
            </a:r>
            <a:r>
              <a:rPr lang="en-US" sz="2400" dirty="0" smtClean="0">
                <a:solidFill>
                  <a:schemeClr val="tx1"/>
                </a:solidFill>
              </a:rPr>
              <a:t>-Petersen, V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Desbiolles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</a:rPr>
              <a:t>Dudarev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J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Feuvrier</a:t>
            </a:r>
            <a:r>
              <a:rPr lang="en-US" sz="2400" dirty="0" smtClean="0">
                <a:solidFill>
                  <a:schemeClr val="tx1"/>
                </a:solidFill>
              </a:rPr>
              <a:t>, C. </a:t>
            </a:r>
            <a:r>
              <a:rPr lang="en-US" sz="2400" dirty="0" err="1" smtClean="0">
                <a:solidFill>
                  <a:schemeClr val="tx1"/>
                </a:solidFill>
              </a:rPr>
              <a:t>Giloux</a:t>
            </a:r>
            <a:r>
              <a:rPr lang="en-US" sz="2400" dirty="0" smtClean="0">
                <a:solidFill>
                  <a:schemeClr val="tx1"/>
                </a:solidFill>
              </a:rPr>
              <a:t>, T. Mulder, F-O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Pincot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F. Rodriguez-</a:t>
            </a:r>
            <a:r>
              <a:rPr lang="en-US" sz="2400" dirty="0" err="1" smtClean="0">
                <a:solidFill>
                  <a:schemeClr val="tx1"/>
                </a:solidFill>
              </a:rPr>
              <a:t>Mateos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.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Sabbi, A. </a:t>
            </a:r>
            <a:r>
              <a:rPr lang="en-US" sz="2400" smtClean="0">
                <a:solidFill>
                  <a:schemeClr val="tx1"/>
                </a:solidFill>
                <a:cs typeface="Times New Roman" pitchFamily="18" charset="0"/>
              </a:rPr>
              <a:t>Siemko, and </a:t>
            </a:r>
            <a:r>
              <a:rPr lang="en-US" sz="2400" dirty="0" smtClean="0">
                <a:solidFill>
                  <a:schemeClr val="tx1"/>
                </a:solidFill>
              </a:rPr>
              <a:t>G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Willering</a:t>
            </a:r>
            <a:endParaRPr lang="en-US" sz="24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Annex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31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A few months before the end of my fellowship…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32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512" y="692697"/>
            <a:ext cx="8082462" cy="504056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Glyn Kirby: “Is it possible to protect a magnet with AC losses?...”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7928" y="4490536"/>
            <a:ext cx="5541846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j-lt"/>
                <a:cs typeface="Times New Roman" pitchFamily="18" charset="0"/>
              </a:rPr>
              <a:t>“Temperature and Pressure Rise in Supercritical Helium during the Quench of Indirectly Cooled SC Coils”,</a:t>
            </a:r>
          </a:p>
          <a:p>
            <a:r>
              <a:rPr lang="en-GB" sz="1400" dirty="0" smtClean="0">
                <a:latin typeface="+mj-lt"/>
                <a:cs typeface="Times New Roman" pitchFamily="18" charset="0"/>
              </a:rPr>
              <a:t>R</a:t>
            </a:r>
            <a:r>
              <a:rPr lang="en-GB" sz="1400" dirty="0">
                <a:latin typeface="+mj-lt"/>
                <a:cs typeface="Times New Roman" pitchFamily="18" charset="0"/>
              </a:rPr>
              <a:t>. M. </a:t>
            </a:r>
            <a:r>
              <a:rPr lang="en-GB" sz="1400" dirty="0" err="1">
                <a:latin typeface="+mj-lt"/>
                <a:cs typeface="Times New Roman" pitchFamily="18" charset="0"/>
              </a:rPr>
              <a:t>Schotter</a:t>
            </a:r>
            <a:r>
              <a:rPr lang="en-GB" sz="1400" dirty="0">
                <a:latin typeface="+mj-lt"/>
                <a:cs typeface="Times New Roman" pitchFamily="18" charset="0"/>
              </a:rPr>
              <a:t> and H. W. </a:t>
            </a:r>
            <a:r>
              <a:rPr lang="en-GB" sz="1400" dirty="0" err="1">
                <a:latin typeface="+mj-lt"/>
                <a:cs typeface="Times New Roman" pitchFamily="18" charset="0"/>
              </a:rPr>
              <a:t>Lorenzen</a:t>
            </a:r>
            <a:r>
              <a:rPr lang="en-GB" sz="1400" dirty="0">
                <a:latin typeface="+mj-lt"/>
                <a:cs typeface="Times New Roman" pitchFamily="18" charset="0"/>
              </a:rPr>
              <a:t>, </a:t>
            </a:r>
            <a:r>
              <a:rPr lang="en-GB" sz="1400" dirty="0" err="1">
                <a:latin typeface="+mj-lt"/>
                <a:cs typeface="Times New Roman" pitchFamily="18" charset="0"/>
              </a:rPr>
              <a:t>Technische</a:t>
            </a:r>
            <a:r>
              <a:rPr lang="en-GB" sz="1400" dirty="0">
                <a:latin typeface="+mj-lt"/>
                <a:cs typeface="Times New Roman" pitchFamily="18" charset="0"/>
              </a:rPr>
              <a:t> </a:t>
            </a:r>
            <a:r>
              <a:rPr lang="en-GB" sz="1400" dirty="0" err="1">
                <a:latin typeface="+mj-lt"/>
                <a:cs typeface="Times New Roman" pitchFamily="18" charset="0"/>
              </a:rPr>
              <a:t>Universität</a:t>
            </a:r>
            <a:r>
              <a:rPr lang="en-GB" sz="1400" dirty="0">
                <a:latin typeface="+mj-lt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+mj-lt"/>
                <a:cs typeface="Times New Roman" pitchFamily="18" charset="0"/>
              </a:rPr>
              <a:t>München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28" y="1826535"/>
            <a:ext cx="5541846" cy="26512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8174" y="4490536"/>
            <a:ext cx="3341998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+mj-lt"/>
                <a:cs typeface="Times New Roman" pitchFamily="18" charset="0"/>
              </a:rPr>
              <a:t>“Quench Protection for a 2-MJ Magnet”, Taylor et al., Lawrence Berkley National </a:t>
            </a:r>
            <a:r>
              <a:rPr lang="en-GB" sz="1400" dirty="0" smtClean="0">
                <a:latin typeface="+mj-lt"/>
                <a:cs typeface="Times New Roman" pitchFamily="18" charset="0"/>
              </a:rPr>
              <a:t>Laboratory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" y="1826536"/>
            <a:ext cx="3341999" cy="26512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2645974" y="1790535"/>
            <a:ext cx="754198" cy="3905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1978</a:t>
            </a:r>
            <a:endParaRPr lang="en-US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41160" y="1810558"/>
            <a:ext cx="823854" cy="3905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1996</a:t>
            </a:r>
            <a:endParaRPr lang="en-US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9512" y="5884396"/>
            <a:ext cx="8856984" cy="784964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After 3 year of intense work, it is possible to protect full-size magnets using this new method,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(Coupling-Loss Induced Quench)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61946" y="1268760"/>
            <a:ext cx="8082462" cy="504056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Vladimir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Datskov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 “I remember a few old papers…”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1946" y="5301208"/>
            <a:ext cx="6066238" cy="504056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My idea: Not a pulse but a series of oscillations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78851" y="5301208"/>
            <a:ext cx="2770924" cy="504056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Patent EP13174323.9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692696"/>
            <a:ext cx="7710261" cy="5784301"/>
          </a:xfrm>
          <a:prstGeom prst="rect">
            <a:avLst/>
          </a:prstGeom>
          <a:noFill/>
        </p:spPr>
      </p:pic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76200" y="76200"/>
            <a:ext cx="9000000" cy="5400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l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Summary of CLIQ and </a:t>
            </a:r>
            <a:r>
              <a:rPr lang="en-GB" sz="24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QH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performance on the model magnet</a:t>
            </a:r>
            <a:endParaRPr lang="en-US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16216" y="1700808"/>
            <a:ext cx="0" cy="1224136"/>
          </a:xfrm>
          <a:prstGeom prst="straightConnector1">
            <a:avLst/>
          </a:prstGeom>
          <a:ln w="60325">
            <a:solidFill>
              <a:srgbClr val="0000FF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660232" y="1664742"/>
            <a:ext cx="2376264" cy="100811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At nominal current quench load </a:t>
            </a:r>
            <a:r>
              <a:rPr lang="en-GB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reduced by ~30%</a:t>
            </a:r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using CLIQ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38974" y="3087514"/>
            <a:ext cx="2376264" cy="12775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However, CLIQ performance strongly depends on the magnet length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11193"/>
              </p:ext>
            </p:extLst>
          </p:nvPr>
        </p:nvGraphicFramePr>
        <p:xfrm>
          <a:off x="2195735" y="2088000"/>
          <a:ext cx="3475344" cy="122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" name="Equation" r:id="rId3" imgW="1866600" imgH="545760" progId="Equation.3">
                  <p:embed/>
                </p:oleObj>
              </mc:Choice>
              <mc:Fallback>
                <p:oleObj name="Equation" r:id="rId3" imgW="18666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5" y="2088000"/>
                        <a:ext cx="3475344" cy="12238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 algn="ctr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>
                <a:latin typeface="+mj-lt"/>
              </a:rPr>
              <a:t>Protecting </a:t>
            </a:r>
            <a:r>
              <a:rPr lang="en-GB" sz="2400" b="1" dirty="0" smtClean="0">
                <a:latin typeface="+mj-lt"/>
              </a:rPr>
              <a:t>full-scale magnets with CLIQ – The strategy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0484" y="692697"/>
            <a:ext cx="8601996" cy="504055"/>
          </a:xfrm>
          <a:prstGeom prst="roundRect">
            <a:avLst>
              <a:gd name="adj" fmla="val 12134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Power per unit volume</a:t>
            </a:r>
            <a:r>
              <a:rPr lang="en-GB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deposited by CLIQ depends on inter-filament loss (</a:t>
            </a:r>
            <a:r>
              <a:rPr lang="en-GB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IFCL</a:t>
            </a:r>
            <a:r>
              <a:rPr lang="en-GB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8" name="Straight Arrow Connector 47"/>
          <p:cNvCxnSpPr>
            <a:stCxn id="49" idx="3"/>
          </p:cNvCxnSpPr>
          <p:nvPr/>
        </p:nvCxnSpPr>
        <p:spPr>
          <a:xfrm>
            <a:off x="3635896" y="1645860"/>
            <a:ext cx="576064" cy="631012"/>
          </a:xfrm>
          <a:prstGeom prst="straightConnector1">
            <a:avLst/>
          </a:prstGeom>
          <a:ln w="38100">
            <a:solidFill>
              <a:schemeClr val="accent6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658491" y="1268760"/>
            <a:ext cx="2977405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Charging voltage</a:t>
            </a:r>
          </a:p>
          <a:p>
            <a:pPr algn="ctr" eaLnBrk="0" hangingPunct="0"/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limited for safety reasons)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5220072" y="3284984"/>
            <a:ext cx="576064" cy="360040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5796136" y="2276872"/>
            <a:ext cx="3271664" cy="2338375"/>
          </a:xfrm>
          <a:prstGeom prst="roundRect">
            <a:avLst>
              <a:gd name="adj" fmla="val 9172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Equivalent </a:t>
            </a:r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inductance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of the discharge circuit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Coil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geometry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Position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 of CLIQ connections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Electrical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order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 of 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the poles</a:t>
            </a:r>
          </a:p>
          <a:p>
            <a:pPr marL="266700" lvl="1" indent="-266700"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(always an advantage, typically possible with minor changes)</a:t>
            </a:r>
            <a:endParaRPr lang="en-GB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2" name="Straight Arrow Connector 51"/>
          <p:cNvCxnSpPr>
            <a:stCxn id="53" idx="3"/>
          </p:cNvCxnSpPr>
          <p:nvPr/>
        </p:nvCxnSpPr>
        <p:spPr>
          <a:xfrm flipV="1">
            <a:off x="2244278" y="3100966"/>
            <a:ext cx="1895674" cy="633126"/>
          </a:xfrm>
          <a:prstGeom prst="straightConnector1">
            <a:avLst/>
          </a:prstGeom>
          <a:ln w="38100">
            <a:solidFill>
              <a:schemeClr val="accent2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107504" y="3356992"/>
            <a:ext cx="2136774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Magnet length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(defined by design)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4" name="Straight Arrow Connector 53"/>
          <p:cNvCxnSpPr>
            <a:stCxn id="55" idx="1"/>
          </p:cNvCxnSpPr>
          <p:nvPr/>
        </p:nvCxnSpPr>
        <p:spPr>
          <a:xfrm flipH="1">
            <a:off x="5004048" y="1645861"/>
            <a:ext cx="655910" cy="631011"/>
          </a:xfrm>
          <a:prstGeom prst="straightConnector1">
            <a:avLst/>
          </a:prstGeom>
          <a:ln w="38100">
            <a:solidFill>
              <a:schemeClr val="accent6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5659958" y="1268761"/>
            <a:ext cx="3407842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Number of </a:t>
            </a:r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CLIQ units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for </a:t>
            </a:r>
            <a:r>
              <a:rPr lang="en-GB" sz="2000" dirty="0" err="1">
                <a:solidFill>
                  <a:schemeClr val="tx1"/>
                </a:solidFill>
                <a:cs typeface="Times New Roman" pitchFamily="18" charset="0"/>
              </a:rPr>
              <a:t>quadrupoles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 up to </a:t>
            </a:r>
            <a:r>
              <a:rPr lang="en-GB" sz="2000" b="1" dirty="0">
                <a:solidFill>
                  <a:schemeClr val="tx1"/>
                </a:solidFill>
                <a:cs typeface="Times New Roman" pitchFamily="18" charset="0"/>
              </a:rPr>
              <a:t>2 units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555776" y="3717032"/>
            <a:ext cx="3024336" cy="8982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Capacitance of CLIQ unit</a:t>
            </a:r>
            <a:endParaRPr lang="en-GB" sz="2000" u="sng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(no effect on power, but	   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to 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discharged energy)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505" y="4757748"/>
            <a:ext cx="1800199" cy="14039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For a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given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 quadrupole magnet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483768" y="4757748"/>
            <a:ext cx="1992689" cy="141570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Choose optimum CLIQ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configuration</a:t>
            </a:r>
            <a:endParaRPr lang="en-US" sz="24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973798" y="4757748"/>
            <a:ext cx="1614426" cy="8308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Increase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voltage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 U</a:t>
            </a:r>
            <a:r>
              <a:rPr lang="en-GB" sz="2400" baseline="-25000" dirty="0">
                <a:solidFill>
                  <a:schemeClr val="tx1"/>
                </a:solidFill>
                <a:cs typeface="Times New Roman" pitchFamily="18" charset="0"/>
              </a:rPr>
              <a:t>0</a:t>
            </a:r>
            <a:endParaRPr lang="en-US" sz="2400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973798" y="5660622"/>
            <a:ext cx="1614426" cy="5128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2-CLIQ</a:t>
            </a:r>
            <a:endParaRPr lang="en-US" sz="24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075111" y="4757747"/>
            <a:ext cx="1992689" cy="14157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Increase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capacitance 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of CLIQ </a:t>
            </a:r>
            <a:r>
              <a:rPr lang="en-GB" sz="2400" dirty="0" smtClean="0">
                <a:solidFill>
                  <a:schemeClr val="tx1"/>
                </a:solidFill>
                <a:cs typeface="Times New Roman" pitchFamily="18" charset="0"/>
              </a:rPr>
              <a:t>unit(s)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5496" y="6246088"/>
            <a:ext cx="8712967" cy="567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>
            <a:stCxn id="63" idx="3"/>
            <a:endCxn id="64" idx="1"/>
          </p:cNvCxnSpPr>
          <p:nvPr/>
        </p:nvCxnSpPr>
        <p:spPr>
          <a:xfrm>
            <a:off x="1907704" y="5459707"/>
            <a:ext cx="576064" cy="5894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5" idx="3"/>
          </p:cNvCxnSpPr>
          <p:nvPr/>
        </p:nvCxnSpPr>
        <p:spPr>
          <a:xfrm>
            <a:off x="6588224" y="5173181"/>
            <a:ext cx="486887" cy="270224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67" idx="1"/>
          </p:cNvCxnSpPr>
          <p:nvPr/>
        </p:nvCxnSpPr>
        <p:spPr>
          <a:xfrm flipV="1">
            <a:off x="6588224" y="5465601"/>
            <a:ext cx="486887" cy="454591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4" idx="3"/>
            <a:endCxn id="65" idx="1"/>
          </p:cNvCxnSpPr>
          <p:nvPr/>
        </p:nvCxnSpPr>
        <p:spPr>
          <a:xfrm flipV="1">
            <a:off x="4476457" y="5173181"/>
            <a:ext cx="497341" cy="29242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4" idx="3"/>
            <a:endCxn id="66" idx="1"/>
          </p:cNvCxnSpPr>
          <p:nvPr/>
        </p:nvCxnSpPr>
        <p:spPr>
          <a:xfrm>
            <a:off x="4476457" y="5465601"/>
            <a:ext cx="497341" cy="451438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708270"/>
              </p:ext>
            </p:extLst>
          </p:nvPr>
        </p:nvGraphicFramePr>
        <p:xfrm>
          <a:off x="5220071" y="4050175"/>
          <a:ext cx="367291" cy="242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6" name="Equation" r:id="rId5" imgW="152280" imgH="126720" progId="Equation.3">
                  <p:embed/>
                </p:oleObj>
              </mc:Choice>
              <mc:Fallback>
                <p:oleObj name="Equation" r:id="rId5" imgW="152280" imgH="126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0071" y="4050175"/>
                        <a:ext cx="367291" cy="242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7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3" grpId="0" animBg="1"/>
      <p:bldP spid="55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0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 smtClean="0">
                <a:latin typeface="+mj-lt"/>
              </a:rPr>
              <a:t>Optimum CLIQ </a:t>
            </a:r>
            <a:r>
              <a:rPr lang="en-GB" sz="2400" b="1" dirty="0">
                <a:latin typeface="+mj-lt"/>
              </a:rPr>
              <a:t>discharge </a:t>
            </a:r>
            <a:r>
              <a:rPr lang="en-GB" sz="2400" b="1" dirty="0" smtClean="0">
                <a:latin typeface="+mj-lt"/>
              </a:rPr>
              <a:t>configuration			-1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504" y="5652162"/>
            <a:ext cx="8970992" cy="9451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Golden rule for optimizing any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discharge circuit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 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opposite current change in coils which are physically adjacent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" y="1556960"/>
            <a:ext cx="4397284" cy="151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960"/>
            <a:ext cx="4397285" cy="151200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08753" y="743500"/>
            <a:ext cx="1782476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33519" y="743500"/>
            <a:ext cx="2253309" cy="58315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 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70927" y="3421014"/>
            <a:ext cx="5364813" cy="80007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Significant </a:t>
            </a:r>
            <a:r>
              <a:rPr lang="en-GB" sz="22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reduction </a:t>
            </a:r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of </a:t>
            </a:r>
            <a:r>
              <a:rPr lang="en-GB" sz="22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</a:t>
            </a:r>
            <a:r>
              <a:rPr lang="en-GB" sz="2200" baseline="-250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eq</a:t>
            </a:r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(2.5-3 times!)</a:t>
            </a:r>
          </a:p>
          <a:p>
            <a:pPr algn="ctr"/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→ Increase of deposited loss (6-9 times!)</a:t>
            </a:r>
            <a:endParaRPr lang="en-US" sz="2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00392" y="2090569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76056" y="2090569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07101" y="2090569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3568" y="2090569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678709" y="2090569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15213" y="2090569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63688" y="2090569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35896" y="2090569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572000" y="692696"/>
            <a:ext cx="0" cy="26642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991006"/>
              </p:ext>
            </p:extLst>
          </p:nvPr>
        </p:nvGraphicFramePr>
        <p:xfrm>
          <a:off x="2915816" y="4341015"/>
          <a:ext cx="3475037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3" name="Equation" r:id="rId5" imgW="1866600" imgH="545760" progId="Equation.3">
                  <p:embed/>
                </p:oleObj>
              </mc:Choice>
              <mc:Fallback>
                <p:oleObj name="Equation" r:id="rId5" imgW="1866600" imgH="54576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341015"/>
                        <a:ext cx="3475037" cy="1223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5260999" y="5013176"/>
            <a:ext cx="103220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188148" y="4365103"/>
            <a:ext cx="249068" cy="318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07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700808"/>
            <a:ext cx="914400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6" y="1772816"/>
            <a:ext cx="5088565" cy="38164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26" y="1772816"/>
            <a:ext cx="5088565" cy="3816424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3131840" y="2276872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65" name="Oval 64"/>
          <p:cNvSpPr/>
          <p:nvPr/>
        </p:nvSpPr>
        <p:spPr>
          <a:xfrm>
            <a:off x="731412" y="227687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66" name="Oval 65"/>
          <p:cNvSpPr/>
          <p:nvPr/>
        </p:nvSpPr>
        <p:spPr>
          <a:xfrm>
            <a:off x="731412" y="458112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67" name="Oval 66"/>
          <p:cNvSpPr/>
          <p:nvPr/>
        </p:nvSpPr>
        <p:spPr>
          <a:xfrm>
            <a:off x="3131840" y="4581128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4</a:t>
            </a:r>
          </a:p>
        </p:txBody>
      </p:sp>
      <p:sp>
        <p:nvSpPr>
          <p:cNvPr id="68" name="Oval 67"/>
          <p:cNvSpPr/>
          <p:nvPr/>
        </p:nvSpPr>
        <p:spPr>
          <a:xfrm>
            <a:off x="7764516" y="2276872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69" name="Oval 68"/>
          <p:cNvSpPr/>
          <p:nvPr/>
        </p:nvSpPr>
        <p:spPr>
          <a:xfrm>
            <a:off x="5364088" y="227687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364088" y="4581128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71" name="Oval 70"/>
          <p:cNvSpPr/>
          <p:nvPr/>
        </p:nvSpPr>
        <p:spPr>
          <a:xfrm>
            <a:off x="7764516" y="458112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2088000" y="2060848"/>
            <a:ext cx="0" cy="3168352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696000" y="2060848"/>
            <a:ext cx="0" cy="3168352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5205668" y="3625764"/>
            <a:ext cx="3038740" cy="192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1" idx="0"/>
            <a:endCxn id="61" idx="2"/>
          </p:cNvCxnSpPr>
          <p:nvPr/>
        </p:nvCxnSpPr>
        <p:spPr>
          <a:xfrm>
            <a:off x="4572000" y="1700808"/>
            <a:ext cx="0" cy="396044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Oval 75"/>
          <p:cNvSpPr/>
          <p:nvPr/>
        </p:nvSpPr>
        <p:spPr>
          <a:xfrm>
            <a:off x="1890000" y="2060848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890000" y="4342780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489274" y="2060848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6489274" y="4342780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0" name="Oval 79"/>
          <p:cNvSpPr/>
          <p:nvPr/>
        </p:nvSpPr>
        <p:spPr>
          <a:xfrm rot="5400000">
            <a:off x="5347923" y="3193716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 rot="5400000">
            <a:off x="7605634" y="3212976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0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 smtClean="0">
                <a:latin typeface="+mj-lt"/>
              </a:rPr>
              <a:t>Optimum CLIQ </a:t>
            </a:r>
            <a:r>
              <a:rPr lang="en-GB" sz="2400" b="1" dirty="0">
                <a:latin typeface="+mj-lt"/>
              </a:rPr>
              <a:t>discharge </a:t>
            </a:r>
            <a:r>
              <a:rPr lang="en-GB" sz="2400" b="1" dirty="0" smtClean="0">
                <a:latin typeface="+mj-lt"/>
              </a:rPr>
              <a:t>configuration			-2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>
            <a:endCxn id="61" idx="2"/>
          </p:cNvCxnSpPr>
          <p:nvPr/>
        </p:nvCxnSpPr>
        <p:spPr>
          <a:xfrm>
            <a:off x="4572000" y="1340768"/>
            <a:ext cx="0" cy="43204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6200000">
            <a:off x="8734505" y="1937877"/>
            <a:ext cx="567470" cy="25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 rot="16200000">
            <a:off x="4125993" y="2002800"/>
            <a:ext cx="567470" cy="25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504" y="5652162"/>
            <a:ext cx="8970992" cy="9451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Golden rule for optimizing any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discharge circuit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 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opposite current change in coils which are physically adjacent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3890" y="692696"/>
            <a:ext cx="8952606" cy="57606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200" b="1" dirty="0" smtClean="0">
                <a:solidFill>
                  <a:schemeClr val="tx1"/>
                </a:solidFill>
                <a:cs typeface="Times New Roman" pitchFamily="18" charset="0"/>
              </a:rPr>
              <a:t>Efficient</a:t>
            </a:r>
            <a:r>
              <a:rPr lang="en-GB" sz="2200" dirty="0" smtClean="0">
                <a:solidFill>
                  <a:schemeClr val="tx1"/>
                </a:solidFill>
                <a:cs typeface="Times New Roman" pitchFamily="18" charset="0"/>
              </a:rPr>
              <a:t> distribution of magnetic-field change</a:t>
            </a:r>
            <a:endParaRPr lang="en-US" sz="2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68971" y="1340768"/>
            <a:ext cx="1782476" cy="4391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4123" y="1340768"/>
            <a:ext cx="2253309" cy="439134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 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Multi-CLIQ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00" y="699939"/>
            <a:ext cx="8960296" cy="70248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Further decreasing the impedance of the circuit 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can be reduced by </a:t>
            </a:r>
            <a:r>
              <a:rPr lang="en-GB" sz="2000" b="1" dirty="0" smtClean="0">
                <a:solidFill>
                  <a:schemeClr val="tx1"/>
                </a:solidFill>
                <a:cs typeface="Times New Roman" pitchFamily="18" charset="0"/>
              </a:rPr>
              <a:t>subdividing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the electrical circuit into 2xN</a:t>
            </a:r>
            <a:r>
              <a:rPr lang="en-GB" sz="2000" baseline="-25000" dirty="0" smtClean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elements, effectively </a:t>
            </a:r>
            <a:r>
              <a:rPr lang="en-GB" sz="2000" b="1" dirty="0" smtClean="0">
                <a:solidFill>
                  <a:schemeClr val="tx1"/>
                </a:solidFill>
                <a:cs typeface="Times New Roman" pitchFamily="18" charset="0"/>
              </a:rPr>
              <a:t>in parallel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when CLIQ is triggered.</a:t>
            </a:r>
            <a:endParaRPr lang="en-US" sz="20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1" y="4836333"/>
            <a:ext cx="5924935" cy="183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0" y="2759874"/>
            <a:ext cx="5924933" cy="2037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ounded Rectangle 25"/>
          <p:cNvSpPr/>
          <p:nvPr/>
        </p:nvSpPr>
        <p:spPr>
          <a:xfrm>
            <a:off x="7152854" y="3490481"/>
            <a:ext cx="1235570" cy="5760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1-CLIQ</a:t>
            </a:r>
            <a:endParaRPr lang="en-US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52854" y="5464814"/>
            <a:ext cx="1235570" cy="5760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</a:t>
            </a:r>
            <a:endParaRPr lang="en-US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466242"/>
              </p:ext>
            </p:extLst>
          </p:nvPr>
        </p:nvGraphicFramePr>
        <p:xfrm>
          <a:off x="2833688" y="1460500"/>
          <a:ext cx="347662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0" name="Equation" r:id="rId5" imgW="1866600" imgH="545760" progId="Equation.3">
                  <p:embed/>
                </p:oleObj>
              </mc:Choice>
              <mc:Fallback>
                <p:oleObj name="Equation" r:id="rId5" imgW="1866600" imgH="5457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688" y="1460500"/>
                        <a:ext cx="3476625" cy="1223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5312394" y="1594412"/>
            <a:ext cx="630929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6576" y="1458338"/>
            <a:ext cx="249068" cy="318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02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Simulation results 	– I</a:t>
            </a:r>
            <a:r>
              <a:rPr lang="en-GB" baseline="-25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 = 17.3 kA  (</a:t>
            </a:r>
            <a:r>
              <a:rPr lang="en-GB" dirty="0" err="1" smtClean="0">
                <a:latin typeface="+mj-lt"/>
              </a:rPr>
              <a:t>I</a:t>
            </a:r>
            <a:r>
              <a:rPr lang="en-GB" baseline="-25000" dirty="0" err="1" smtClean="0">
                <a:latin typeface="+mj-lt"/>
              </a:rPr>
              <a:t>nom</a:t>
            </a:r>
            <a:r>
              <a:rPr lang="en-GB" dirty="0" smtClean="0">
                <a:latin typeface="+mj-lt"/>
              </a:rPr>
              <a:t>)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692695"/>
            <a:ext cx="7710262" cy="578430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092280" y="5885656"/>
            <a:ext cx="1800200" cy="71169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Assumptions: no QH; no EE; </a:t>
            </a:r>
            <a:r>
              <a:rPr lang="en-GB" sz="1400" dirty="0" smtClean="0">
                <a:solidFill>
                  <a:schemeClr val="tx1"/>
                </a:solidFill>
                <a:cs typeface="Times New Roman" pitchFamily="18" charset="0"/>
              </a:rPr>
              <a:t>RRR=140; </a:t>
            </a:r>
            <a:endParaRPr lang="en-US" sz="14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10 </a:t>
            </a:r>
            <a:r>
              <a:rPr lang="en-GB" sz="1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detection 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48264" y="3068960"/>
            <a:ext cx="2195736" cy="144016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each studied configuration a minimum capacitance is needed to protect the magnet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48264" y="4581128"/>
            <a:ext cx="2195736" cy="123252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 expected performance of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similar to 1-CLIQ-1 kV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2890" y="692696"/>
            <a:ext cx="2291110" cy="223224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600" b="1" u="sng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MQXF</a:t>
            </a:r>
            <a:endParaRPr lang="en-GB" sz="1600" b="1" u="sng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Magnetic Length    6.8 m</a:t>
            </a: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Self-inductance      70  </a:t>
            </a:r>
            <a:r>
              <a:rPr lang="en-GB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mH</a:t>
            </a: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Nominal current  17.3 kA</a:t>
            </a:r>
          </a:p>
          <a:p>
            <a:endParaRPr lang="en-GB" sz="1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Quadrupole </a:t>
            </a:r>
            <a:r>
              <a:rPr lang="en-GB" sz="1600" dirty="0">
                <a:solidFill>
                  <a:schemeClr val="tx1"/>
                </a:solidFill>
                <a:cs typeface="Times New Roman" pitchFamily="18" charset="0"/>
              </a:rPr>
              <a:t>magnet for the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LHC high luminosity </a:t>
            </a:r>
            <a:r>
              <a:rPr lang="en-GB" sz="1600" b="1" dirty="0" smtClean="0">
                <a:solidFill>
                  <a:schemeClr val="tx1"/>
                </a:solidFill>
                <a:cs typeface="Times New Roman" pitchFamily="18" charset="0"/>
              </a:rPr>
              <a:t>upgrade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(US-</a:t>
            </a:r>
            <a:r>
              <a:rPr lang="en-GB" sz="1600" dirty="0" err="1" smtClean="0">
                <a:solidFill>
                  <a:schemeClr val="tx1"/>
                </a:solidFill>
                <a:cs typeface="Times New Roman" pitchFamily="18" charset="0"/>
              </a:rPr>
              <a:t>LARP</a:t>
            </a:r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 collaboration)</a:t>
            </a:r>
            <a:endParaRPr 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Simulation results 	– I</a:t>
            </a:r>
            <a:r>
              <a:rPr lang="en-GB" baseline="-25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 = 9 </a:t>
            </a:r>
            <a:r>
              <a:rPr lang="en-GB" dirty="0">
                <a:latin typeface="+mj-lt"/>
              </a:rPr>
              <a:t>kA  </a:t>
            </a:r>
            <a:r>
              <a:rPr lang="en-GB" dirty="0" smtClean="0">
                <a:latin typeface="+mj-lt"/>
              </a:rPr>
              <a:t>(~50% </a:t>
            </a:r>
            <a:r>
              <a:rPr lang="en-GB" dirty="0" err="1" smtClean="0">
                <a:latin typeface="+mj-lt"/>
              </a:rPr>
              <a:t>I</a:t>
            </a:r>
            <a:r>
              <a:rPr lang="en-GB" baseline="-25000" dirty="0" err="1" smtClean="0">
                <a:latin typeface="+mj-lt"/>
              </a:rPr>
              <a:t>nom</a:t>
            </a:r>
            <a:r>
              <a:rPr lang="en-GB" dirty="0">
                <a:latin typeface="+mj-lt"/>
              </a:rPr>
              <a:t>)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692695"/>
            <a:ext cx="7710262" cy="57843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48264" y="3068960"/>
            <a:ext cx="2195736" cy="129614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1-CLIQ-500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is not sufficient to protect the full-length magnet</a:t>
            </a:r>
            <a:endParaRPr lang="en-GB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48264" y="4445496"/>
            <a:ext cx="2195736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Both 2-CLIQ-500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and 1-CLIQ-1 kV are</a:t>
            </a:r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valid protection solutions </a:t>
            </a: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C&gt;50 mF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92280" y="5885656"/>
            <a:ext cx="1800200" cy="71169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Assumptions: no QH; no EE; </a:t>
            </a:r>
            <a:r>
              <a:rPr lang="en-GB" sz="1400" dirty="0" smtClean="0">
                <a:solidFill>
                  <a:schemeClr val="tx1"/>
                </a:solidFill>
                <a:cs typeface="Times New Roman" pitchFamily="18" charset="0"/>
              </a:rPr>
              <a:t>RRR=140; </a:t>
            </a:r>
            <a:endParaRPr lang="en-US" sz="14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10 </a:t>
            </a:r>
            <a:r>
              <a:rPr lang="en-GB" sz="1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detection time</a:t>
            </a:r>
          </a:p>
        </p:txBody>
      </p:sp>
    </p:spTree>
    <p:extLst>
      <p:ext uri="{BB962C8B-B14F-4D97-AF65-F5344CB8AC3E}">
        <p14:creationId xmlns:p14="http://schemas.microsoft.com/office/powerpoint/2010/main" val="12712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Notable example: LHC main dipole circuit			-1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4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07503" y="2924943"/>
            <a:ext cx="3797745" cy="995087"/>
          </a:xfrm>
          <a:prstGeom prst="homePlate">
            <a:avLst>
              <a:gd name="adj" fmla="val 41861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Power converter</a:t>
            </a:r>
          </a:p>
          <a:p>
            <a:pPr algn="ctr" eaLnBrk="1" hangingPunct="1"/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switching-off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07503" y="4107167"/>
            <a:ext cx="3797745" cy="995087"/>
          </a:xfrm>
          <a:prstGeom prst="homePlate">
            <a:avLst>
              <a:gd name="adj" fmla="val 41861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1st energy-extraction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switch opening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107503" y="5289391"/>
            <a:ext cx="3797745" cy="995087"/>
          </a:xfrm>
          <a:prstGeom prst="homePlate">
            <a:avLst>
              <a:gd name="adj" fmla="val 41861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2nd </a:t>
            </a:r>
            <a:r>
              <a:rPr lang="en-GB" sz="2400" dirty="0">
                <a:solidFill>
                  <a:srgbClr val="000000"/>
                </a:solidFill>
                <a:latin typeface="+mj-lt"/>
              </a:rPr>
              <a:t>energy-extraction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switch opening</a:t>
            </a:r>
          </a:p>
        </p:txBody>
      </p:sp>
      <p:sp>
        <p:nvSpPr>
          <p:cNvPr id="22" name="AutoShape 13"/>
          <p:cNvSpPr>
            <a:spLocks noChangeAspect="1" noChangeArrowheads="1"/>
          </p:cNvSpPr>
          <p:nvPr/>
        </p:nvSpPr>
        <p:spPr bwMode="auto">
          <a:xfrm>
            <a:off x="4067944" y="3212976"/>
            <a:ext cx="2376264" cy="2736303"/>
          </a:xfrm>
          <a:prstGeom prst="homePlate">
            <a:avLst>
              <a:gd name="adj" fmla="val 15151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GB" sz="2400" dirty="0" smtClean="0">
                <a:solidFill>
                  <a:srgbClr val="000000"/>
                </a:solidFill>
                <a:latin typeface="+mj-lt"/>
              </a:rPr>
              <a:t>Voltage transients propagating along the chain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16216" y="3920030"/>
            <a:ext cx="2520280" cy="13693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Spurious triggering of the quench detection system</a:t>
            </a:r>
            <a:endParaRPr lang="en-US" sz="2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7" name="Picture 9" descr="RB-Circuit5 - With Snubb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764704"/>
            <a:ext cx="89931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Straight Connector 82"/>
          <p:cNvCxnSpPr/>
          <p:nvPr/>
        </p:nvCxnSpPr>
        <p:spPr>
          <a:xfrm>
            <a:off x="900113" y="1126654"/>
            <a:ext cx="6515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85"/>
          <p:cNvCxnSpPr/>
          <p:nvPr/>
        </p:nvCxnSpPr>
        <p:spPr>
          <a:xfrm rot="5400000" flipH="1" flipV="1">
            <a:off x="8343900" y="1774354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86"/>
          <p:cNvCxnSpPr/>
          <p:nvPr/>
        </p:nvCxnSpPr>
        <p:spPr>
          <a:xfrm>
            <a:off x="900113" y="2420467"/>
            <a:ext cx="2160587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24"/>
          <p:cNvCxnSpPr/>
          <p:nvPr/>
        </p:nvCxnSpPr>
        <p:spPr>
          <a:xfrm>
            <a:off x="7415213" y="1812454"/>
            <a:ext cx="895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25"/>
          <p:cNvCxnSpPr/>
          <p:nvPr/>
        </p:nvCxnSpPr>
        <p:spPr>
          <a:xfrm rot="5400000" flipH="1" flipV="1">
            <a:off x="7073106" y="1468761"/>
            <a:ext cx="684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26"/>
          <p:cNvCxnSpPr/>
          <p:nvPr/>
        </p:nvCxnSpPr>
        <p:spPr>
          <a:xfrm rot="5400000" flipH="1" flipV="1">
            <a:off x="7963693" y="1468761"/>
            <a:ext cx="684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27"/>
          <p:cNvCxnSpPr/>
          <p:nvPr/>
        </p:nvCxnSpPr>
        <p:spPr>
          <a:xfrm>
            <a:off x="8315325" y="1126654"/>
            <a:ext cx="684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28"/>
          <p:cNvCxnSpPr/>
          <p:nvPr/>
        </p:nvCxnSpPr>
        <p:spPr>
          <a:xfrm rot="5400000" flipH="1" flipV="1">
            <a:off x="2705893" y="2078361"/>
            <a:ext cx="684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9"/>
          <p:cNvCxnSpPr/>
          <p:nvPr/>
        </p:nvCxnSpPr>
        <p:spPr>
          <a:xfrm rot="5400000" flipH="1" flipV="1">
            <a:off x="3563143" y="2078361"/>
            <a:ext cx="684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30"/>
          <p:cNvCxnSpPr/>
          <p:nvPr/>
        </p:nvCxnSpPr>
        <p:spPr>
          <a:xfrm>
            <a:off x="3041650" y="1736254"/>
            <a:ext cx="887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31"/>
          <p:cNvCxnSpPr/>
          <p:nvPr/>
        </p:nvCxnSpPr>
        <p:spPr>
          <a:xfrm>
            <a:off x="3924300" y="2422054"/>
            <a:ext cx="5075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32"/>
          <p:cNvCxnSpPr/>
          <p:nvPr/>
        </p:nvCxnSpPr>
        <p:spPr>
          <a:xfrm>
            <a:off x="3048000" y="2422054"/>
            <a:ext cx="900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33"/>
          <p:cNvCxnSpPr/>
          <p:nvPr/>
        </p:nvCxnSpPr>
        <p:spPr>
          <a:xfrm>
            <a:off x="7415213" y="1126654"/>
            <a:ext cx="895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34"/>
          <p:cNvCxnSpPr/>
          <p:nvPr/>
        </p:nvCxnSpPr>
        <p:spPr>
          <a:xfrm rot="5400000" flipH="1" flipV="1">
            <a:off x="-190500" y="1774354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35"/>
          <p:cNvCxnSpPr/>
          <p:nvPr/>
        </p:nvCxnSpPr>
        <p:spPr>
          <a:xfrm>
            <a:off x="449263" y="1126654"/>
            <a:ext cx="450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36"/>
          <p:cNvCxnSpPr/>
          <p:nvPr/>
        </p:nvCxnSpPr>
        <p:spPr>
          <a:xfrm>
            <a:off x="442913" y="2422054"/>
            <a:ext cx="47148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37"/>
          <p:cNvCxnSpPr/>
          <p:nvPr/>
        </p:nvCxnSpPr>
        <p:spPr>
          <a:xfrm rot="5400000" flipH="1" flipV="1">
            <a:off x="234950" y="1774354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46"/>
          <p:cNvCxnSpPr/>
          <p:nvPr/>
        </p:nvCxnSpPr>
        <p:spPr>
          <a:xfrm rot="5400000" flipH="1" flipV="1">
            <a:off x="1584325" y="1812454"/>
            <a:ext cx="10668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47"/>
          <p:cNvCxnSpPr/>
          <p:nvPr/>
        </p:nvCxnSpPr>
        <p:spPr>
          <a:xfrm>
            <a:off x="1260475" y="1280642"/>
            <a:ext cx="8636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48"/>
          <p:cNvCxnSpPr/>
          <p:nvPr/>
        </p:nvCxnSpPr>
        <p:spPr>
          <a:xfrm>
            <a:off x="2438400" y="1279054"/>
            <a:ext cx="6408738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49"/>
          <p:cNvCxnSpPr/>
          <p:nvPr/>
        </p:nvCxnSpPr>
        <p:spPr>
          <a:xfrm rot="5400000" flipH="1" flipV="1">
            <a:off x="8305800" y="1812454"/>
            <a:ext cx="10668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50"/>
          <p:cNvCxnSpPr/>
          <p:nvPr/>
        </p:nvCxnSpPr>
        <p:spPr>
          <a:xfrm>
            <a:off x="2438400" y="2345854"/>
            <a:ext cx="6400800" cy="158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8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8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8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8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9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5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1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u="none" dirty="0" smtClean="0">
                <a:latin typeface="+mj-lt"/>
              </a:rPr>
              <a:t>CLIQ </a:t>
            </a:r>
            <a:r>
              <a:rPr lang="en-GB" sz="2400" u="none" dirty="0">
                <a:latin typeface="+mj-lt"/>
              </a:rPr>
              <a:t>– Coupling-Loss Induced Quench</a:t>
            </a:r>
            <a:endParaRPr lang="en-US" sz="2400" u="none" dirty="0">
              <a:latin typeface="+mj-lt"/>
            </a:endParaRPr>
          </a:p>
        </p:txBody>
      </p:sp>
      <p:sp>
        <p:nvSpPr>
          <p:cNvPr id="16" name="Pentagon 15"/>
          <p:cNvSpPr/>
          <p:nvPr/>
        </p:nvSpPr>
        <p:spPr>
          <a:xfrm rot="5400000">
            <a:off x="5327321" y="413809"/>
            <a:ext cx="910007" cy="1467782"/>
          </a:xfrm>
          <a:prstGeom prst="homePlate">
            <a:avLst>
              <a:gd name="adj" fmla="val 19717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Current</a:t>
            </a:r>
          </a:p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Change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Pentagon 46"/>
          <p:cNvSpPr/>
          <p:nvPr/>
        </p:nvSpPr>
        <p:spPr>
          <a:xfrm rot="5400000">
            <a:off x="5256066" y="1421168"/>
            <a:ext cx="1052518" cy="1467782"/>
          </a:xfrm>
          <a:prstGeom prst="homePlate">
            <a:avLst>
              <a:gd name="adj" fmla="val 24457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Magnetic Field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Change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Pentagon 47"/>
          <p:cNvSpPr/>
          <p:nvPr/>
        </p:nvSpPr>
        <p:spPr>
          <a:xfrm rot="5400000">
            <a:off x="5292070" y="2465284"/>
            <a:ext cx="980510" cy="1467782"/>
          </a:xfrm>
          <a:prstGeom prst="homePlate">
            <a:avLst>
              <a:gd name="adj" fmla="val 29314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Coupling-Losses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(Heat)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048434" y="4556702"/>
            <a:ext cx="1486632" cy="516269"/>
          </a:xfrm>
          <a:prstGeom prst="roundRect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QUENCH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Pentagon 28"/>
          <p:cNvSpPr/>
          <p:nvPr/>
        </p:nvSpPr>
        <p:spPr>
          <a:xfrm rot="5400000">
            <a:off x="5386281" y="3379185"/>
            <a:ext cx="792088" cy="1467782"/>
          </a:xfrm>
          <a:prstGeom prst="homePlate">
            <a:avLst>
              <a:gd name="adj" fmla="val 18629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Temperature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Rise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6800"/>
            <a:ext cx="4828746" cy="5511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9" name="Straight Connector 38"/>
          <p:cNvCxnSpPr/>
          <p:nvPr/>
        </p:nvCxnSpPr>
        <p:spPr>
          <a:xfrm>
            <a:off x="2443826" y="5867400"/>
            <a:ext cx="2093811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50186" y="5850270"/>
            <a:ext cx="1861592" cy="1713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ightning Bolt 43"/>
          <p:cNvSpPr/>
          <p:nvPr/>
        </p:nvSpPr>
        <p:spPr>
          <a:xfrm flipH="1">
            <a:off x="467544" y="5114881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45" name="Lightning Bolt 44"/>
          <p:cNvSpPr/>
          <p:nvPr/>
        </p:nvSpPr>
        <p:spPr>
          <a:xfrm flipH="1">
            <a:off x="4100010" y="5114881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06" y="53636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66" y="53509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2299810" y="2365721"/>
            <a:ext cx="0" cy="337924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020175"/>
              </p:ext>
            </p:extLst>
          </p:nvPr>
        </p:nvGraphicFramePr>
        <p:xfrm>
          <a:off x="6635750" y="641350"/>
          <a:ext cx="24272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1" name="Equation" r:id="rId5" imgW="1904760" imgH="558720" progId="Equation.3">
                  <p:embed/>
                </p:oleObj>
              </mc:Choice>
              <mc:Fallback>
                <p:oleObj name="Equation" r:id="rId5" imgW="19047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641350"/>
                        <a:ext cx="2427288" cy="644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130178"/>
              </p:ext>
            </p:extLst>
          </p:nvPr>
        </p:nvGraphicFramePr>
        <p:xfrm>
          <a:off x="6774657" y="1938211"/>
          <a:ext cx="21494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2" name="Equation" r:id="rId7" imgW="1638000" imgH="558720" progId="Equation.3">
                  <p:embed/>
                </p:oleObj>
              </mc:Choice>
              <mc:Fallback>
                <p:oleObj name="Equation" r:id="rId7" imgW="16380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657" y="1938211"/>
                        <a:ext cx="2149475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294572"/>
              </p:ext>
            </p:extLst>
          </p:nvPr>
        </p:nvGraphicFramePr>
        <p:xfrm>
          <a:off x="6643394" y="2631091"/>
          <a:ext cx="2412000" cy="51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3" name="Equation" r:id="rId9" imgW="2145960" imgH="507960" progId="Equation.3">
                  <p:embed/>
                </p:oleObj>
              </mc:Choice>
              <mc:Fallback>
                <p:oleObj name="Equation" r:id="rId9" imgW="2145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394" y="2631091"/>
                        <a:ext cx="2412000" cy="5119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179274"/>
              </p:ext>
            </p:extLst>
          </p:nvPr>
        </p:nvGraphicFramePr>
        <p:xfrm>
          <a:off x="6679407" y="3177136"/>
          <a:ext cx="23399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4" name="Equation" r:id="rId11" imgW="1777680" imgH="545760" progId="Equation.3">
                  <p:embed/>
                </p:oleObj>
              </mc:Choice>
              <mc:Fallback>
                <p:oleObj name="Equation" r:id="rId11" imgW="177768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9407" y="3177136"/>
                        <a:ext cx="2339975" cy="642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089109"/>
              </p:ext>
            </p:extLst>
          </p:nvPr>
        </p:nvGraphicFramePr>
        <p:xfrm>
          <a:off x="6898482" y="3854141"/>
          <a:ext cx="19018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5" name="Equation" r:id="rId13" imgW="1447560" imgH="507960" progId="Equation.3">
                  <p:embed/>
                </p:oleObj>
              </mc:Choice>
              <mc:Fallback>
                <p:oleObj name="Equation" r:id="rId13" imgW="14475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482" y="3854141"/>
                        <a:ext cx="1901825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27127"/>
              </p:ext>
            </p:extLst>
          </p:nvPr>
        </p:nvGraphicFramePr>
        <p:xfrm>
          <a:off x="7006432" y="4486697"/>
          <a:ext cx="16859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6" name="Equation" r:id="rId15" imgW="1282680" imgH="507960" progId="Equation.3">
                  <p:embed/>
                </p:oleObj>
              </mc:Choice>
              <mc:Fallback>
                <p:oleObj name="Equation" r:id="rId15" imgW="1282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6432" y="4486697"/>
                        <a:ext cx="1685925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059832" y="3068960"/>
            <a:ext cx="512506" cy="5125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527207" y="3271183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19872" y="5157192"/>
            <a:ext cx="512506" cy="512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33276" y="350671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99592" y="5157192"/>
            <a:ext cx="512506" cy="512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346615" y="230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03648" y="3068960"/>
            <a:ext cx="512506" cy="5125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04448" y="2268000"/>
            <a:ext cx="288032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80826" y="2007055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480826" y="22768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732127"/>
              </p:ext>
            </p:extLst>
          </p:nvPr>
        </p:nvGraphicFramePr>
        <p:xfrm>
          <a:off x="7133432" y="1319943"/>
          <a:ext cx="14319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7" name="Equation" r:id="rId17" imgW="1091880" imgH="495000" progId="Equation.3">
                  <p:embed/>
                </p:oleObj>
              </mc:Choice>
              <mc:Fallback>
                <p:oleObj name="Equation" r:id="rId17" imgW="1091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3432" y="1319943"/>
                        <a:ext cx="1431925" cy="584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51"/>
          <p:cNvSpPr/>
          <p:nvPr/>
        </p:nvSpPr>
        <p:spPr>
          <a:xfrm>
            <a:off x="8212327" y="1340768"/>
            <a:ext cx="288032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11491" y="1604817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718301" y="1458687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048434" y="5157192"/>
            <a:ext cx="4019366" cy="1296143"/>
          </a:xfrm>
          <a:prstGeom prst="roundRect">
            <a:avLst>
              <a:gd name="adj" fmla="val 1152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Principle:</a:t>
            </a:r>
            <a:r>
              <a:rPr lang="en-GB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When subjected to a magnetic field change, </a:t>
            </a:r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coupling losses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occur in superconducting wires and cables. These losses are </a:t>
            </a:r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heat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generated directly in the superconductor to quench!</a:t>
            </a:r>
            <a:endParaRPr lang="en-U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7" grpId="0" animBg="1"/>
      <p:bldP spid="48" grpId="0" animBg="1"/>
      <p:bldP spid="50" grpId="0" animBg="1"/>
      <p:bldP spid="29" grpId="0" animBg="1"/>
      <p:bldP spid="44" grpId="0" animBg="1"/>
      <p:bldP spid="45" grpId="0" animBg="1"/>
      <p:bldP spid="8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2" grpId="0" animBg="1"/>
      <p:bldP spid="52" grpId="0" animBg="1"/>
      <p:bldP spid="53" grpId="0" animBg="1"/>
      <p:bldP spid="5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" y="3861048"/>
            <a:ext cx="3779439" cy="28353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61049"/>
            <a:ext cx="3779439" cy="2835365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With CLIQ connections at the joint between inner/outer layers</a:t>
            </a:r>
            <a:endParaRPr lang="en-US" dirty="0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" y="1169698"/>
            <a:ext cx="3779439" cy="28353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9698"/>
            <a:ext cx="3779439" cy="2835365"/>
          </a:xfrm>
          <a:prstGeom prst="rect">
            <a:avLst/>
          </a:prstGeom>
        </p:spPr>
      </p:pic>
      <p:sp>
        <p:nvSpPr>
          <p:cNvPr id="50" name="Oval 49"/>
          <p:cNvSpPr/>
          <p:nvPr/>
        </p:nvSpPr>
        <p:spPr>
          <a:xfrm>
            <a:off x="874172" y="152552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74172" y="3130783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78228" y="1993220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78228" y="267765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407423" y="152552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407423" y="3130783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962674" y="1993220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961950" y="267765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6200" y="683610"/>
            <a:ext cx="8991600" cy="61061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Golden rule for optimizing any </a:t>
            </a:r>
            <a:r>
              <a:rPr lang="en-GB" sz="20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discharge circuit</a:t>
            </a:r>
          </a:p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 </a:t>
            </a:r>
            <a:r>
              <a:rPr lang="en-GB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opposite current change in coils which are physically adjacent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365106" y="1525524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2o</a:t>
            </a:r>
          </a:p>
        </p:txBody>
      </p:sp>
      <p:sp>
        <p:nvSpPr>
          <p:cNvPr id="69" name="Oval 68"/>
          <p:cNvSpPr/>
          <p:nvPr/>
        </p:nvSpPr>
        <p:spPr>
          <a:xfrm>
            <a:off x="4365106" y="3130783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3o</a:t>
            </a:r>
          </a:p>
        </p:txBody>
      </p:sp>
      <p:sp>
        <p:nvSpPr>
          <p:cNvPr id="70" name="Oval 69"/>
          <p:cNvSpPr/>
          <p:nvPr/>
        </p:nvSpPr>
        <p:spPr>
          <a:xfrm>
            <a:off x="4869162" y="1993220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2i</a:t>
            </a:r>
          </a:p>
        </p:txBody>
      </p:sp>
      <p:sp>
        <p:nvSpPr>
          <p:cNvPr id="71" name="Oval 70"/>
          <p:cNvSpPr/>
          <p:nvPr/>
        </p:nvSpPr>
        <p:spPr>
          <a:xfrm>
            <a:off x="4869162" y="2677652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3i</a:t>
            </a:r>
          </a:p>
        </p:txBody>
      </p:sp>
      <p:sp>
        <p:nvSpPr>
          <p:cNvPr id="72" name="Oval 71"/>
          <p:cNvSpPr/>
          <p:nvPr/>
        </p:nvSpPr>
        <p:spPr>
          <a:xfrm>
            <a:off x="5898357" y="152552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898357" y="3130783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453608" y="1993220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452884" y="267765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874172" y="422108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2o</a:t>
            </a:r>
          </a:p>
        </p:txBody>
      </p:sp>
      <p:sp>
        <p:nvSpPr>
          <p:cNvPr id="77" name="Oval 76"/>
          <p:cNvSpPr/>
          <p:nvPr/>
        </p:nvSpPr>
        <p:spPr>
          <a:xfrm>
            <a:off x="874172" y="582634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378228" y="468878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1378228" y="5373216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3i</a:t>
            </a:r>
          </a:p>
        </p:txBody>
      </p:sp>
      <p:sp>
        <p:nvSpPr>
          <p:cNvPr id="80" name="Oval 79"/>
          <p:cNvSpPr/>
          <p:nvPr/>
        </p:nvSpPr>
        <p:spPr>
          <a:xfrm>
            <a:off x="2407423" y="422108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1o</a:t>
            </a:r>
          </a:p>
        </p:txBody>
      </p:sp>
      <p:sp>
        <p:nvSpPr>
          <p:cNvPr id="81" name="Oval 80"/>
          <p:cNvSpPr/>
          <p:nvPr/>
        </p:nvSpPr>
        <p:spPr>
          <a:xfrm>
            <a:off x="2407423" y="582634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4o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62674" y="468878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961950" y="5373216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4i</a:t>
            </a:r>
          </a:p>
        </p:txBody>
      </p:sp>
      <p:sp>
        <p:nvSpPr>
          <p:cNvPr id="84" name="Oval 83"/>
          <p:cNvSpPr/>
          <p:nvPr/>
        </p:nvSpPr>
        <p:spPr>
          <a:xfrm>
            <a:off x="4365106" y="4221088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2o</a:t>
            </a:r>
          </a:p>
        </p:txBody>
      </p:sp>
      <p:sp>
        <p:nvSpPr>
          <p:cNvPr id="85" name="Oval 84"/>
          <p:cNvSpPr/>
          <p:nvPr/>
        </p:nvSpPr>
        <p:spPr>
          <a:xfrm>
            <a:off x="4365106" y="582634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3o</a:t>
            </a:r>
          </a:p>
        </p:txBody>
      </p:sp>
      <p:sp>
        <p:nvSpPr>
          <p:cNvPr id="86" name="Oval 85"/>
          <p:cNvSpPr/>
          <p:nvPr/>
        </p:nvSpPr>
        <p:spPr>
          <a:xfrm>
            <a:off x="4869162" y="4688784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2i</a:t>
            </a:r>
          </a:p>
        </p:txBody>
      </p:sp>
      <p:sp>
        <p:nvSpPr>
          <p:cNvPr id="87" name="Oval 86"/>
          <p:cNvSpPr/>
          <p:nvPr/>
        </p:nvSpPr>
        <p:spPr>
          <a:xfrm>
            <a:off x="4869162" y="5373216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3i</a:t>
            </a:r>
          </a:p>
        </p:txBody>
      </p:sp>
      <p:sp>
        <p:nvSpPr>
          <p:cNvPr id="88" name="Oval 87"/>
          <p:cNvSpPr/>
          <p:nvPr/>
        </p:nvSpPr>
        <p:spPr>
          <a:xfrm>
            <a:off x="5898357" y="422108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1o</a:t>
            </a:r>
          </a:p>
        </p:txBody>
      </p:sp>
      <p:sp>
        <p:nvSpPr>
          <p:cNvPr id="89" name="Oval 88"/>
          <p:cNvSpPr/>
          <p:nvPr/>
        </p:nvSpPr>
        <p:spPr>
          <a:xfrm>
            <a:off x="5898357" y="5826347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4o</a:t>
            </a:r>
          </a:p>
        </p:txBody>
      </p:sp>
      <p:sp>
        <p:nvSpPr>
          <p:cNvPr id="90" name="Oval 89"/>
          <p:cNvSpPr/>
          <p:nvPr/>
        </p:nvSpPr>
        <p:spPr>
          <a:xfrm>
            <a:off x="5453608" y="4688784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5452884" y="5373216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4i</a:t>
            </a:r>
            <a:endParaRPr lang="en-US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3933056"/>
            <a:ext cx="9144000" cy="7200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7236296" y="1453516"/>
            <a:ext cx="1831503" cy="23355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Existing magnets</a:t>
            </a:r>
          </a:p>
          <a:p>
            <a:pPr algn="ctr" eaLnBrk="0" hangingPunct="0"/>
            <a:endParaRPr lang="en-GB" sz="1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 eaLnBrk="0" hangingPunct="0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Configurations </a:t>
            </a:r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easy</a:t>
            </a: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to implement on most existing magnets</a:t>
            </a:r>
            <a:endParaRPr lang="en-GB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236296" y="4077072"/>
            <a:ext cx="1831503" cy="24863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Future magnets</a:t>
            </a:r>
          </a:p>
          <a:p>
            <a:pPr algn="ctr" eaLnBrk="0" hangingPunct="0"/>
            <a:endParaRPr lang="en-GB" sz="1000" b="1" u="sng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 eaLnBrk="0" hangingPunct="0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With connections between</a:t>
            </a:r>
          </a:p>
          <a:p>
            <a:pPr algn="ctr" eaLnBrk="0" hangingPunct="0"/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in/out layers</a:t>
            </a:r>
            <a:endParaRPr lang="en-GB" b="1" u="sng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>
                <a:latin typeface="+mj-lt"/>
              </a:rPr>
              <a:t>CLIQ – How is the energy deposited?</a:t>
            </a:r>
            <a:r>
              <a:rPr lang="en-US" sz="24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with Inter-Filament Coupling Loss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6200" y="4167058"/>
            <a:ext cx="3127648" cy="2309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b="1" u="sng" dirty="0">
                <a:latin typeface="+mj-lt"/>
              </a:rPr>
              <a:t>Inter-Filament Coupling Loss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typical filament twist-pitch and Cu transverse resistivity, time constant in the order of tens of </a:t>
            </a:r>
            <a:r>
              <a:rPr lang="en-US" dirty="0" err="1">
                <a:latin typeface="+mj-lt"/>
              </a:rPr>
              <a:t>ms</a:t>
            </a:r>
            <a:endParaRPr lang="en-US" dirty="0">
              <a:latin typeface="+mj-lt"/>
            </a:endParaRPr>
          </a:p>
          <a:p>
            <a:r>
              <a:rPr lang="en-US" b="1" u="sng" dirty="0">
                <a:latin typeface="+mj-lt"/>
              </a:rPr>
              <a:t>High</a:t>
            </a:r>
            <a:r>
              <a:rPr lang="en-US" dirty="0">
                <a:latin typeface="+mj-lt"/>
              </a:rPr>
              <a:t> energy deposition</a:t>
            </a:r>
          </a:p>
          <a:p>
            <a:r>
              <a:rPr lang="en-US" dirty="0">
                <a:latin typeface="+mj-lt"/>
              </a:rPr>
              <a:t>with CLIQ discharge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75856" y="4167058"/>
            <a:ext cx="2911624" cy="2309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b="1" u="sng" dirty="0">
                <a:latin typeface="+mj-lt"/>
              </a:rPr>
              <a:t>Inter-Strand Coupling Loss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typical strand twist-pitch and cross-contact resistance, time constant in the order of hundreds of </a:t>
            </a:r>
            <a:r>
              <a:rPr lang="en-US" dirty="0" err="1">
                <a:latin typeface="+mj-lt"/>
              </a:rPr>
              <a:t>ms</a:t>
            </a:r>
            <a:r>
              <a:rPr lang="en-US" dirty="0">
                <a:latin typeface="+mj-lt"/>
              </a:rPr>
              <a:t> / seconds</a:t>
            </a:r>
          </a:p>
          <a:p>
            <a:r>
              <a:rPr lang="en-US" b="1" u="sng" dirty="0">
                <a:latin typeface="+mj-lt"/>
              </a:rPr>
              <a:t>Limited</a:t>
            </a:r>
            <a:r>
              <a:rPr lang="en-US" dirty="0">
                <a:latin typeface="+mj-lt"/>
              </a:rPr>
              <a:t> energy deposition with CLIQ discharge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300192" y="4167058"/>
            <a:ext cx="2767608" cy="2309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b="1" u="sng" dirty="0">
                <a:latin typeface="+mj-lt"/>
              </a:rPr>
              <a:t>Magnetization Loss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Very limited change in the local magnetic field, hysteresis loops are small</a:t>
            </a:r>
          </a:p>
          <a:p>
            <a:endParaRPr lang="en-US" dirty="0">
              <a:latin typeface="+mj-lt"/>
            </a:endParaRPr>
          </a:p>
          <a:p>
            <a:r>
              <a:rPr lang="en-US" b="1" u="sng" dirty="0">
                <a:latin typeface="+mj-lt"/>
              </a:rPr>
              <a:t>Limited</a:t>
            </a:r>
            <a:r>
              <a:rPr lang="en-US" dirty="0">
                <a:latin typeface="+mj-lt"/>
              </a:rPr>
              <a:t> energy deposition with CLIQ discharge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1852" y="3284984"/>
            <a:ext cx="8991600" cy="792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>
                <a:latin typeface="+mj-lt"/>
              </a:rPr>
              <a:t>For typical ranges of magnet inductance (5-100 </a:t>
            </a:r>
            <a:r>
              <a:rPr lang="en-US" dirty="0" err="1">
                <a:latin typeface="+mj-lt"/>
              </a:rPr>
              <a:t>mH</a:t>
            </a:r>
            <a:r>
              <a:rPr lang="en-US" dirty="0">
                <a:latin typeface="+mj-lt"/>
              </a:rPr>
              <a:t>) and CLIQ capacitance (5-50 mF), the range of the </a:t>
            </a:r>
            <a:r>
              <a:rPr lang="en-US" b="1" u="sng" dirty="0">
                <a:latin typeface="+mj-lt"/>
              </a:rPr>
              <a:t>CLIQ oscillation period is 10-100 </a:t>
            </a:r>
            <a:r>
              <a:rPr lang="en-US" b="1" u="sng" dirty="0" err="1">
                <a:latin typeface="+mj-lt"/>
              </a:rPr>
              <a:t>ms</a:t>
            </a:r>
            <a:r>
              <a:rPr lang="en-US" dirty="0">
                <a:latin typeface="+mj-lt"/>
              </a:rPr>
              <a:t> (frequency range 10-100 Hz)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6200" y="692696"/>
            <a:ext cx="8991600" cy="25202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>
                <a:latin typeface="+mj-lt"/>
              </a:rPr>
              <a:t>The current introduced </a:t>
            </a:r>
            <a:r>
              <a:rPr lang="en-US" dirty="0">
                <a:latin typeface="+mj-lt"/>
              </a:rPr>
              <a:t>in the magnet coil </a:t>
            </a:r>
            <a:r>
              <a:rPr lang="en-US" dirty="0" smtClean="0">
                <a:latin typeface="+mj-lt"/>
              </a:rPr>
              <a:t>generates </a:t>
            </a:r>
            <a:r>
              <a:rPr lang="en-US" dirty="0">
                <a:latin typeface="+mj-lt"/>
              </a:rPr>
              <a:t>a change in the local magnetic field.</a:t>
            </a:r>
          </a:p>
          <a:p>
            <a:r>
              <a:rPr lang="en-US" dirty="0">
                <a:latin typeface="+mj-lt"/>
              </a:rPr>
              <a:t>When a superconductor is subjected to an applied magnetic-field change, an induced magnetic field is generated which opposes to the applied field.</a:t>
            </a:r>
          </a:p>
          <a:p>
            <a:r>
              <a:rPr lang="en-US" dirty="0">
                <a:latin typeface="+mj-lt"/>
              </a:rPr>
              <a:t>For fast transients, the actual magnetic field does not change much, because the applied and induced magnetic field almost cancel out.</a:t>
            </a:r>
          </a:p>
          <a:p>
            <a:r>
              <a:rPr lang="en-US" dirty="0">
                <a:latin typeface="+mj-lt"/>
              </a:rPr>
              <a:t>The presence of the induced field generates currents between superconducting filaments and between superconducting strands. These currents flow through the copper matrix of the conductor, thus they generate loss (=heat) inside the cable.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Multi-CLIQ – 2 CLIQ units, 4 CLIQ units, N</a:t>
            </a:r>
            <a:r>
              <a:rPr lang="en-GB" baseline="-25000" dirty="0" smtClean="0">
                <a:latin typeface="+mj-lt"/>
              </a:rPr>
              <a:t>C</a:t>
            </a:r>
            <a:r>
              <a:rPr lang="en-GB" dirty="0" smtClean="0">
                <a:latin typeface="+mj-lt"/>
              </a:rPr>
              <a:t> CLIQ units…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7" y="2420888"/>
            <a:ext cx="4480151" cy="731378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21628"/>
              </p:ext>
            </p:extLst>
          </p:nvPr>
        </p:nvGraphicFramePr>
        <p:xfrm>
          <a:off x="76200" y="3240000"/>
          <a:ext cx="89916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608"/>
                <a:gridCol w="2160240"/>
                <a:gridCol w="1368152"/>
                <a:gridCol w="864096"/>
                <a:gridCol w="895276"/>
                <a:gridCol w="936228"/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j-lt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1 CLIQ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  <a:cs typeface="Times New Roman" panose="02020603050405020304" pitchFamily="18" charset="0"/>
                        </a:rPr>
                        <a:t>1 CLIQ 2xU</a:t>
                      </a:r>
                      <a:r>
                        <a:rPr lang="en-US" sz="1800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2 CLIQ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4 CLIQ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GB" sz="1800" baseline="-2500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CLIQ</a:t>
                      </a:r>
                      <a:endParaRPr lang="en-US" sz="1800" baseline="-2500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51373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Number of elements, 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 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1373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latin typeface="+mj-lt"/>
                          <a:cs typeface="Times New Roman" panose="02020603050405020304" pitchFamily="18" charset="0"/>
                        </a:rPr>
                        <a:t>Equivalent inductance, </a:t>
                      </a:r>
                      <a:r>
                        <a:rPr lang="en-GB" sz="1800" b="0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sz="1800" b="0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÷4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÷16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÷N</a:t>
                      </a:r>
                      <a:r>
                        <a:rPr lang="en-GB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GB" baseline="30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0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GB" sz="18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capacitance, </a:t>
                      </a:r>
                      <a:r>
                        <a:rPr lang="en-GB" sz="1800" b="0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b="0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xN</a:t>
                      </a:r>
                      <a:r>
                        <a:rPr lang="en-GB" sz="20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Charging voltage,</a:t>
                      </a:r>
                      <a:r>
                        <a:rPr lang="en-GB" baseline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current change, 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dt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xN</a:t>
                      </a:r>
                      <a:r>
                        <a:rPr lang="en-GB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GB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deposited loss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  <a:cs typeface="Times New Roman" panose="02020603050405020304" pitchFamily="18" charset="0"/>
                        </a:rPr>
                        <a:t>∞(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)^2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x16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xN</a:t>
                      </a:r>
                      <a:r>
                        <a:rPr lang="en-GB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AC current, I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  <a:cs typeface="Times New Roman" panose="02020603050405020304" pitchFamily="18" charset="0"/>
                        </a:rPr>
                        <a:t>∞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sqrt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x2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xN</a:t>
                      </a:r>
                      <a:r>
                        <a:rPr lang="en-GB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Frequency, f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1/2/</a:t>
                      </a:r>
                      <a:r>
                        <a:rPr lang="el-GR" dirty="0" smtClean="0">
                          <a:latin typeface="+mj-lt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sqrt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baseline="30000" dirty="0" smtClean="0">
                          <a:latin typeface="+mj-lt"/>
                          <a:cs typeface="Times New Roman" panose="02020603050405020304" pitchFamily="18" charset="0"/>
                        </a:rPr>
                        <a:t>0.5</a:t>
                      </a:r>
                      <a:endParaRPr lang="en-US" baseline="30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xN</a:t>
                      </a:r>
                      <a:r>
                        <a:rPr lang="en-GB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76200" y="699939"/>
            <a:ext cx="4464496" cy="15474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</a:t>
            </a:r>
            <a:r>
              <a:rPr lang="en-GB" b="1" baseline="-250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eq</a:t>
            </a: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can be reduced by further subdividing the electrical circuit into N</a:t>
            </a:r>
            <a:r>
              <a:rPr lang="en-GB" baseline="-25000" dirty="0" smtClean="0">
                <a:solidFill>
                  <a:schemeClr val="tx1"/>
                </a:solidFill>
                <a:cs typeface="Times New Roman" pitchFamily="18" charset="0"/>
              </a:rPr>
              <a:t>E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 elements, effectively in parallel when CLIQ is triggered.</a:t>
            </a:r>
            <a:endParaRPr lang="en-GB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eaLnBrk="0" hangingPunct="0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They 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can be </a:t>
            </a:r>
            <a:r>
              <a:rPr lang="en-GB" b="1" u="sng" dirty="0" smtClean="0">
                <a:solidFill>
                  <a:schemeClr val="tx1"/>
                </a:solidFill>
                <a:cs typeface="Times New Roman" pitchFamily="18" charset="0"/>
              </a:rPr>
              <a:t>magnets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 in 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a 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chain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GB" b="1" u="sng" dirty="0" smtClean="0">
                <a:solidFill>
                  <a:schemeClr val="tx1"/>
                </a:solidFill>
                <a:cs typeface="Times New Roman" pitchFamily="18" charset="0"/>
              </a:rPr>
              <a:t>poles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of a magnet, or 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inner/outer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layers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 of each pole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07" y="1628800"/>
            <a:ext cx="2364050" cy="731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05" y="699939"/>
            <a:ext cx="2491951" cy="85685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495177" y="705787"/>
            <a:ext cx="1079028" cy="346949"/>
          </a:xfrm>
          <a:prstGeom prst="roundRect">
            <a:avLst/>
          </a:prstGeom>
          <a:solidFill>
            <a:srgbClr val="FFCCCC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1-CLIQ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87128" y="2073939"/>
            <a:ext cx="1079028" cy="346949"/>
          </a:xfrm>
          <a:prstGeom prst="roundRect">
            <a:avLst/>
          </a:prstGeom>
          <a:solidFill>
            <a:srgbClr val="FFCCCC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4-CLIQ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88224" y="1628800"/>
            <a:ext cx="1079028" cy="346949"/>
          </a:xfrm>
          <a:prstGeom prst="roundRect">
            <a:avLst/>
          </a:prstGeom>
          <a:solidFill>
            <a:srgbClr val="FFCCCC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96280" y="2349522"/>
            <a:ext cx="3024336" cy="79208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Peak power deposition</a:t>
            </a:r>
          </a:p>
          <a:p>
            <a:pPr algn="ctr"/>
            <a:r>
              <a:rPr lang="en-GB" sz="2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proportional to </a:t>
            </a:r>
            <a:r>
              <a:rPr lang="en-GB" sz="22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</a:t>
            </a:r>
            <a:r>
              <a:rPr lang="en-GB" sz="2200" b="1" baseline="-25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  <a:r>
              <a:rPr lang="en-GB" sz="2200" b="1" baseline="30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</a:t>
            </a:r>
            <a:endParaRPr lang="en-US" sz="2200" b="1" baseline="30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>
                <a:latin typeface="+mj-lt"/>
              </a:rPr>
              <a:t>Why do we need to delay the triggering of the extraction-system?</a:t>
            </a:r>
            <a:endParaRPr lang="en-US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5445223"/>
            <a:ext cx="8991600" cy="936105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/>
          <a:p>
            <a:pPr marL="266700" indent="-266700"/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interference between CLIQ and EE 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superposition of voltage across CLIQ and across EE resulting in voltage too high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reducing CLIQ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4"/>
            <a:ext cx="6295283" cy="4722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5"/>
            <a:ext cx="6295283" cy="47227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5"/>
            <a:ext cx="6295283" cy="47227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8" y="668435"/>
            <a:ext cx="6295280" cy="4722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8" y="668435"/>
            <a:ext cx="6295280" cy="47227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1998"/>
            <a:ext cx="3281781" cy="3228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smtClean="0"/>
              <a:t>Event in RB56 – </a:t>
            </a:r>
            <a:r>
              <a:rPr lang="en-GB" dirty="0" err="1" smtClean="0"/>
              <a:t>Cpr</a:t>
            </a:r>
            <a:r>
              <a:rPr lang="en-GB" dirty="0" smtClean="0"/>
              <a:t> to simulation without faults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4" y="682979"/>
            <a:ext cx="7320691" cy="54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err="1" smtClean="0"/>
              <a:t>nQPS</a:t>
            </a:r>
            <a:r>
              <a:rPr lang="en-GB" dirty="0" smtClean="0"/>
              <a:t> measurements </a:t>
            </a:r>
            <a:r>
              <a:rPr lang="en-GB" dirty="0" err="1" smtClean="0"/>
              <a:t>cpr</a:t>
            </a:r>
            <a:r>
              <a:rPr lang="en-GB" dirty="0" smtClean="0"/>
              <a:t> to Simulation – Intermittent short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4" y="682979"/>
            <a:ext cx="7320691" cy="54920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68792"/>
            <a:ext cx="2699792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563888" y="1268792"/>
            <a:ext cx="360040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995936" y="1268792"/>
            <a:ext cx="216024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051720" y="1043719"/>
            <a:ext cx="7092000" cy="22504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652120" y="805303"/>
            <a:ext cx="3492000" cy="22504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315579" y="846789"/>
            <a:ext cx="1822004" cy="36004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EE openings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45808" y="1403059"/>
            <a:ext cx="1822004" cy="3600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Short to ground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err="1"/>
              <a:t>i</a:t>
            </a:r>
            <a:r>
              <a:rPr lang="en-GB" dirty="0" err="1" smtClean="0"/>
              <a:t>QPS</a:t>
            </a:r>
            <a:r>
              <a:rPr lang="en-GB" dirty="0" smtClean="0"/>
              <a:t> measurements </a:t>
            </a:r>
            <a:r>
              <a:rPr lang="en-GB" dirty="0" err="1" smtClean="0"/>
              <a:t>cpr</a:t>
            </a:r>
            <a:r>
              <a:rPr lang="en-GB" dirty="0" smtClean="0"/>
              <a:t> to Simulation – Intermittent short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1" y="682979"/>
            <a:ext cx="7320691" cy="5492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68792"/>
            <a:ext cx="2699792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563888" y="1268792"/>
            <a:ext cx="360040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995936" y="1268792"/>
            <a:ext cx="216024" cy="2880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051720" y="1043719"/>
            <a:ext cx="7092000" cy="22504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652120" y="805303"/>
            <a:ext cx="3492000" cy="22504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315579" y="846789"/>
            <a:ext cx="1822004" cy="36004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EE openings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45808" y="1403059"/>
            <a:ext cx="1822004" cy="3600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Short to ground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Notable example: LHC main dipole circuit			-2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5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21" descr="MT22_2011_sim_Umag_2kA-10As_snubbers_M26_dotted_PRESENTATION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4588" r="6883" b="1311"/>
          <a:stretch>
            <a:fillRect/>
          </a:stretch>
        </p:blipFill>
        <p:spPr bwMode="auto">
          <a:xfrm>
            <a:off x="74614" y="2695991"/>
            <a:ext cx="4459379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1" descr="MT22_2011_sim_Umag_2kA-10As_snubbers_M26_dotted_PRESENTATION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4588" r="6883" b="1311"/>
          <a:stretch>
            <a:fillRect/>
          </a:stretch>
        </p:blipFill>
        <p:spPr bwMode="auto">
          <a:xfrm>
            <a:off x="4608423" y="2695991"/>
            <a:ext cx="4459377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RB-Circuit5 - With Snubb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764704"/>
            <a:ext cx="89931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12622" y="6240225"/>
            <a:ext cx="3239297" cy="42831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Wave propagation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21887" y="6240225"/>
            <a:ext cx="4032448" cy="42831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Reflection and superposition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5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LHC main dipole circuit – Analysis of failure cases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6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" y="681609"/>
            <a:ext cx="8975435" cy="419455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4572000" y="5013176"/>
            <a:ext cx="4495800" cy="15530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/>
            <a:r>
              <a:rPr lang="en-US" sz="2400" b="1" u="sng" dirty="0" smtClean="0">
                <a:solidFill>
                  <a:schemeClr val="tx1"/>
                </a:solidFill>
              </a:rPr>
              <a:t>Worst-case </a:t>
            </a:r>
            <a:r>
              <a:rPr lang="en-US" sz="2400" b="1" u="sng" dirty="0">
                <a:solidFill>
                  <a:schemeClr val="tx1"/>
                </a:solidFill>
              </a:rPr>
              <a:t>estimation</a:t>
            </a:r>
            <a:r>
              <a:rPr lang="en-US" sz="2400" dirty="0">
                <a:solidFill>
                  <a:schemeClr val="tx1"/>
                </a:solidFill>
              </a:rPr>
              <a:t> of </a:t>
            </a:r>
            <a:r>
              <a:rPr lang="en-US" sz="2400" dirty="0" smtClean="0">
                <a:solidFill>
                  <a:schemeClr val="tx1"/>
                </a:solidFill>
              </a:rPr>
              <a:t>the peak voltage to ground reviewed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(900 </a:t>
            </a:r>
            <a:r>
              <a:rPr lang="en-US" sz="2400" dirty="0">
                <a:solidFill>
                  <a:schemeClr val="tx1"/>
                </a:solidFill>
              </a:rPr>
              <a:t>V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1300 V</a:t>
            </a:r>
            <a:r>
              <a:rPr lang="en-U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005" y="5013176"/>
            <a:ext cx="4085955" cy="15530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 of the short circuit </a:t>
            </a:r>
            <a:r>
              <a:rPr lang="en-US" sz="2400" b="1" u="sng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pinpointed</a:t>
            </a:r>
            <a:r>
              <a:rPr lang="en-US" sz="24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very quickly</a:t>
            </a:r>
            <a:endParaRPr lang="en-GB" sz="24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52320" y="0"/>
            <a:ext cx="1691680" cy="712609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4 years later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 b="2737"/>
          <a:stretch/>
        </p:blipFill>
        <p:spPr>
          <a:xfrm>
            <a:off x="673912" y="1340768"/>
            <a:ext cx="7796175" cy="532859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LHC main dipole circuit – Intermittent short to ground	-1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7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707901" y="931948"/>
            <a:ext cx="0" cy="278980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H="1" flipV="1">
            <a:off x="4504574" y="5805263"/>
            <a:ext cx="252000" cy="411521"/>
          </a:xfrm>
          <a:prstGeom prst="rect">
            <a:avLst/>
          </a:prstGeom>
          <a:solidFill>
            <a:srgbClr val="FFFF00"/>
          </a:solidFill>
          <a:ln w="15875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/>
          <p:cNvSpPr/>
          <p:nvPr/>
        </p:nvSpPr>
        <p:spPr>
          <a:xfrm rot="10800000" flipH="1" flipV="1">
            <a:off x="-64" y="5805267"/>
            <a:ext cx="4032000" cy="411521"/>
          </a:xfrm>
          <a:prstGeom prst="rect">
            <a:avLst/>
          </a:prstGeom>
          <a:solidFill>
            <a:srgbClr val="FFFF00"/>
          </a:solidFill>
          <a:ln w="15875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Intermittent short to ground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 flipV="1">
            <a:off x="4788022" y="5805261"/>
            <a:ext cx="144017" cy="411521"/>
          </a:xfrm>
          <a:prstGeom prst="rect">
            <a:avLst/>
          </a:prstGeom>
          <a:solidFill>
            <a:srgbClr val="FFFF00"/>
          </a:solidFill>
          <a:ln w="15875"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 rot="10800000" flipH="1" flipV="1">
            <a:off x="5870946" y="1052737"/>
            <a:ext cx="3273049" cy="36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2"/>
                </a:solidFill>
              </a:rPr>
              <a:t>2nd switch opening</a:t>
            </a:r>
          </a:p>
        </p:txBody>
      </p:sp>
      <p:sp>
        <p:nvSpPr>
          <p:cNvPr id="11" name="Rectangle 10"/>
          <p:cNvSpPr/>
          <p:nvPr/>
        </p:nvSpPr>
        <p:spPr>
          <a:xfrm rot="10800000" flipH="1" flipV="1">
            <a:off x="3707901" y="692735"/>
            <a:ext cx="5433289" cy="36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chemeClr val="tx2"/>
                </a:solidFill>
              </a:rPr>
              <a:t>1st switch opening</a:t>
            </a:r>
            <a:endParaRPr lang="it-IT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68144" y="1215263"/>
            <a:ext cx="2802" cy="1781689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32000" y="5229200"/>
            <a:ext cx="0" cy="8393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04574" y="5229200"/>
            <a:ext cx="0" cy="8393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56574" y="5229200"/>
            <a:ext cx="0" cy="8393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88023" y="5229200"/>
            <a:ext cx="0" cy="8393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2040" y="5229200"/>
            <a:ext cx="0" cy="8393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9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LHC main dipole circuit – Intermittent short to ground	-2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8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" y="713224"/>
            <a:ext cx="7796176" cy="5836710"/>
          </a:xfrm>
          <a:prstGeom prst="rect">
            <a:avLst/>
          </a:prstGeom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236296" y="801034"/>
            <a:ext cx="1870792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t&lt;320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present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236296" y="1536498"/>
            <a:ext cx="187079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t=320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1st switch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236296" y="2271962"/>
            <a:ext cx="1870792" cy="648072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t=360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disappears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7237712" y="3007426"/>
            <a:ext cx="1870792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t=420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reappears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236296" y="3742890"/>
            <a:ext cx="1870792" cy="648072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t=450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disappears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236296" y="4478354"/>
            <a:ext cx="187220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t=455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reappears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236296" y="5213818"/>
            <a:ext cx="1870792" cy="648072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t=480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Short disappears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36296" y="5949280"/>
            <a:ext cx="1870792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000" rIns="36576" bIns="36576" anchor="ctr"/>
          <a:lstStyle/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t=580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ms</a:t>
            </a:r>
            <a:endParaRPr lang="en-GB" sz="2000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2nd switch</a:t>
            </a:r>
            <a:endParaRPr lang="en-US" sz="20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1" y="682759"/>
            <a:ext cx="4190400" cy="5920037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My PhD thesis: “CLIQ</a:t>
            </a:r>
            <a:r>
              <a:rPr lang="en-GB" sz="2800" dirty="0" smtClean="0"/>
              <a:t>” – A new quench protection method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9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Toohig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fellowship candidate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- 11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69166" y="836712"/>
            <a:ext cx="1838145" cy="2112811"/>
            <a:chOff x="3826029" y="99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Hexagon 26"/>
            <p:cNvSpPr/>
            <p:nvPr/>
          </p:nvSpPr>
          <p:spPr>
            <a:xfrm rot="5400000">
              <a:off x="3688696" y="137432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agon 4"/>
            <p:cNvSpPr/>
            <p:nvPr/>
          </p:nvSpPr>
          <p:spPr>
            <a:xfrm>
              <a:off x="4112473" y="329345"/>
              <a:ext cx="1400766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Develop </a:t>
              </a:r>
              <a:r>
                <a:rPr lang="en-US" sz="3200" kern="1200" dirty="0" err="1" smtClean="0"/>
                <a:t>ment</a:t>
              </a:r>
              <a:endParaRPr lang="it-IT" sz="32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83968" y="836712"/>
            <a:ext cx="1838145" cy="2112811"/>
            <a:chOff x="1840831" y="99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Hexagon 24"/>
            <p:cNvSpPr/>
            <p:nvPr/>
          </p:nvSpPr>
          <p:spPr>
            <a:xfrm rot="5400000">
              <a:off x="1703498" y="137432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exagon 6"/>
            <p:cNvSpPr/>
            <p:nvPr/>
          </p:nvSpPr>
          <p:spPr>
            <a:xfrm>
              <a:off x="2127275" y="329345"/>
              <a:ext cx="1265257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Theory</a:t>
              </a:r>
              <a:endParaRPr lang="it-IT" sz="32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2764" y="2630067"/>
            <a:ext cx="1838145" cy="2112811"/>
            <a:chOff x="2829627" y="1793454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Hexagon 22"/>
            <p:cNvSpPr/>
            <p:nvPr/>
          </p:nvSpPr>
          <p:spPr>
            <a:xfrm rot="5400000">
              <a:off x="2692294" y="1930787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C00000"/>
                </a:gs>
                <a:gs pos="80000">
                  <a:srgbClr val="FF3300"/>
                </a:gs>
                <a:gs pos="100000">
                  <a:schemeClr val="accent2"/>
                </a:gs>
              </a:gsLst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Hexagon 8"/>
            <p:cNvSpPr/>
            <p:nvPr/>
          </p:nvSpPr>
          <p:spPr>
            <a:xfrm>
              <a:off x="3116071" y="2122700"/>
              <a:ext cx="1265257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 smtClean="0"/>
                <a:t>CLIQ</a:t>
              </a:r>
              <a:endParaRPr lang="it-IT" sz="4800" b="1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57961" y="2630067"/>
            <a:ext cx="1838145" cy="2112811"/>
            <a:chOff x="4814824" y="1793454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Hexagon 19"/>
            <p:cNvSpPr/>
            <p:nvPr/>
          </p:nvSpPr>
          <p:spPr>
            <a:xfrm rot="5400000">
              <a:off x="4677491" y="1930787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 10"/>
            <p:cNvSpPr/>
            <p:nvPr/>
          </p:nvSpPr>
          <p:spPr>
            <a:xfrm>
              <a:off x="4954217" y="2122700"/>
              <a:ext cx="1639142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Modeling</a:t>
              </a:r>
              <a:endParaRPr lang="it-IT" sz="32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9166" y="4423421"/>
            <a:ext cx="1838145" cy="2112811"/>
            <a:chOff x="3826029" y="3586808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Hexagon 17"/>
            <p:cNvSpPr/>
            <p:nvPr/>
          </p:nvSpPr>
          <p:spPr>
            <a:xfrm rot="5400000">
              <a:off x="3688696" y="3724141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agon 12"/>
            <p:cNvSpPr/>
            <p:nvPr/>
          </p:nvSpPr>
          <p:spPr>
            <a:xfrm>
              <a:off x="4112473" y="3916054"/>
              <a:ext cx="1265257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Testing</a:t>
              </a:r>
              <a:endParaRPr lang="it-IT" sz="32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3968" y="4423421"/>
            <a:ext cx="1838145" cy="2112811"/>
            <a:chOff x="1840831" y="3586808"/>
            <a:chExt cx="1838145" cy="21128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Hexagon 13"/>
            <p:cNvSpPr/>
            <p:nvPr/>
          </p:nvSpPr>
          <p:spPr>
            <a:xfrm rot="5400000">
              <a:off x="1703498" y="3724141"/>
              <a:ext cx="2112811" cy="1838145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Hexagon 14"/>
            <p:cNvSpPr/>
            <p:nvPr/>
          </p:nvSpPr>
          <p:spPr>
            <a:xfrm>
              <a:off x="1987819" y="3916054"/>
              <a:ext cx="1551766" cy="14543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/>
                <a:t>Optimi</a:t>
              </a:r>
              <a:r>
                <a:rPr lang="en-US" sz="3200" kern="1200" dirty="0" smtClean="0"/>
                <a:t> </a:t>
              </a:r>
              <a:r>
                <a:rPr lang="en-US" sz="3200" kern="1200" dirty="0" err="1" smtClean="0"/>
                <a:t>zation</a:t>
              </a:r>
              <a:endParaRPr lang="it-IT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0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38817</TotalTime>
  <Words>2742</Words>
  <Application>Microsoft Office PowerPoint</Application>
  <PresentationFormat>On-screen Show (4:3)</PresentationFormat>
  <Paragraphs>527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CLIQ and QH performance on the model magnet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Emmanuele</dc:creator>
  <cp:lastModifiedBy>Emmanuele</cp:lastModifiedBy>
  <cp:revision>2747</cp:revision>
  <cp:lastPrinted>2013-05-14T15:30:07Z</cp:lastPrinted>
  <dcterms:created xsi:type="dcterms:W3CDTF">2010-01-06T09:56:26Z</dcterms:created>
  <dcterms:modified xsi:type="dcterms:W3CDTF">2015-05-11T10:18:22Z</dcterms:modified>
</cp:coreProperties>
</file>