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8"/>
  </p:notesMasterIdLst>
  <p:handoutMasterIdLst>
    <p:handoutMasterId r:id="rId19"/>
  </p:handoutMasterIdLst>
  <p:sldIdLst>
    <p:sldId id="268" r:id="rId3"/>
    <p:sldId id="269" r:id="rId4"/>
    <p:sldId id="270" r:id="rId5"/>
    <p:sldId id="271" r:id="rId6"/>
    <p:sldId id="272" r:id="rId7"/>
    <p:sldId id="28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763C9D96-42CA-4AB7-9E23-7B3BD626B739}" type="datetimeFigureOut">
              <a:rPr lang="en-US" altLang="en-US"/>
              <a:pPr/>
              <a:t>5/9/15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F5A9D1B-3703-4406-8C0E-6750F1A03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0051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FFC8EB2F-17DC-4A43-837A-D393FCB7719A}" type="datetimeFigureOut">
              <a:rPr lang="en-US" altLang="en-US"/>
              <a:pPr/>
              <a:t>5/9/15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0B2FDD30-9D2E-4173-AB85-DF9FF2ED8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191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3C68C-81F0-4937-ADBC-34459724FB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4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3C68C-81F0-4937-ADBC-34459724FB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7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3C68C-81F0-4937-ADBC-34459724FB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3C68C-81F0-4937-ADBC-34459724FB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8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3C68C-81F0-4937-ADBC-34459724FB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5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3C68C-81F0-4937-ADBC-34459724FB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3C68C-81F0-4937-ADBC-34459724FB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2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226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5EBFB-F42D-451B-9516-E78BAB68E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71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0C07E40-36BC-4022-873A-107861439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35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1D46AF83-C4BB-4CFD-A0BB-8EEA360A1F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04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50283-6417-4903-AE35-DC3FDBBCBC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4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8F7F6-025B-4623-B6D1-B977B20DA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67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5E624-AE00-40D3-9D41-583BC272A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61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143DC-AFAB-4173-BBC4-55BF7C03A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78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F0BFF-78F7-446D-908B-65252F304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43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9510C141-3103-45D4-B3CE-31CB08A8ACD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63DF087-FDE3-4A5B-BE23-1FA9C429058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989262"/>
            <a:ext cx="81881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US-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HiLumi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 at FNAL: </a:t>
            </a:r>
            <a:br>
              <a:rPr lang="en-US" dirty="0" smtClean="0">
                <a:solidFill>
                  <a:schemeClr val="tx2"/>
                </a:solidFill>
                <a:latin typeface="Helvetica" charset="0"/>
              </a:rPr>
            </a:b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SC Magnets and SRF Cavities Facilities</a:t>
            </a:r>
            <a:br>
              <a:rPr lang="en-US" dirty="0" smtClean="0">
                <a:solidFill>
                  <a:schemeClr val="tx2"/>
                </a:solidFill>
                <a:latin typeface="Helvetica" charset="0"/>
              </a:rPr>
            </a:b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247074"/>
            <a:ext cx="7556500" cy="18735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H.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Padamsee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Fermilab Chief Technology Officer and Head Technical Division</a:t>
            </a:r>
          </a:p>
          <a:p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24</a:t>
            </a:r>
            <a:r>
              <a:rPr lang="en-US" baseline="30000" dirty="0" smtClean="0">
                <a:solidFill>
                  <a:schemeClr val="tx2"/>
                </a:solidFill>
                <a:latin typeface="Helvetica" charset="0"/>
              </a:rPr>
              <a:t>th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 LARP Collaboration Meeting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11 May 2015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9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124" charset="0"/>
              </a:rPr>
              <a:t>Stand 4 - Horizontal Test Facility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928939"/>
            <a:ext cx="4945117" cy="31649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Helvetica" pitchFamily="124" charset="0"/>
              </a:rPr>
              <a:t>Test and measure</a:t>
            </a:r>
            <a:endParaRPr lang="en-US" sz="2000" dirty="0">
              <a:latin typeface="Helvetica" pitchFamily="124" charset="0"/>
            </a:endParaRPr>
          </a:p>
          <a:p>
            <a:pPr lvl="1"/>
            <a:r>
              <a:rPr lang="en-US" sz="1800" dirty="0" smtClean="0">
                <a:latin typeface="Helvetica" pitchFamily="124" charset="0"/>
              </a:rPr>
              <a:t>Large SC </a:t>
            </a:r>
            <a:r>
              <a:rPr lang="en-US" sz="1800" dirty="0" err="1" smtClean="0">
                <a:latin typeface="Helvetica" pitchFamily="124" charset="0"/>
              </a:rPr>
              <a:t>cryostated</a:t>
            </a:r>
            <a:r>
              <a:rPr lang="en-US" sz="1800" dirty="0" smtClean="0">
                <a:latin typeface="Helvetica" pitchFamily="124" charset="0"/>
              </a:rPr>
              <a:t> magnets</a:t>
            </a:r>
          </a:p>
          <a:p>
            <a:pPr lvl="1"/>
            <a:r>
              <a:rPr lang="en-US" sz="1800" dirty="0" smtClean="0">
                <a:latin typeface="Helvetica" pitchFamily="124" charset="0"/>
              </a:rPr>
              <a:t>Used for SSC, LHC IR Triplets</a:t>
            </a:r>
          </a:p>
          <a:p>
            <a:r>
              <a:rPr lang="en-US" sz="2000" dirty="0"/>
              <a:t>Maximum </a:t>
            </a:r>
            <a:r>
              <a:rPr lang="en-US" sz="2000" dirty="0" smtClean="0"/>
              <a:t>length: </a:t>
            </a:r>
            <a:r>
              <a:rPr lang="en-US" sz="2000" dirty="0"/>
              <a:t>~</a:t>
            </a:r>
            <a:r>
              <a:rPr lang="en-US" sz="2000" dirty="0" smtClean="0"/>
              <a:t>15 meters</a:t>
            </a:r>
          </a:p>
          <a:p>
            <a:r>
              <a:rPr lang="en-US" sz="2000" dirty="0" smtClean="0"/>
              <a:t>		</a:t>
            </a:r>
            <a:r>
              <a:rPr lang="en-US" sz="2000" dirty="0" smtClean="0"/>
              <a:t>25 ton crane limit</a:t>
            </a:r>
            <a:endParaRPr lang="en-US" sz="2000" dirty="0"/>
          </a:p>
          <a:p>
            <a:r>
              <a:rPr lang="en-US" sz="2000" dirty="0"/>
              <a:t>1.9 K minimum temperature</a:t>
            </a:r>
          </a:p>
          <a:p>
            <a:r>
              <a:rPr lang="en-US" sz="2000" dirty="0"/>
              <a:t>15 kA maximum current</a:t>
            </a:r>
          </a:p>
          <a:p>
            <a:r>
              <a:rPr lang="en-US" sz="2000" dirty="0" smtClean="0"/>
              <a:t>LARP/LHC/FCC </a:t>
            </a:r>
            <a:r>
              <a:rPr lang="en-US" sz="2000" dirty="0"/>
              <a:t>plans</a:t>
            </a:r>
          </a:p>
          <a:p>
            <a:pPr lvl="1"/>
            <a:r>
              <a:rPr lang="en-US" sz="1800" dirty="0" smtClean="0"/>
              <a:t>20-30 kA Leads Upgrade</a:t>
            </a:r>
            <a:endParaRPr lang="en-US" sz="1800" dirty="0"/>
          </a:p>
          <a:p>
            <a:pPr lvl="1"/>
            <a:r>
              <a:rPr lang="en-US" sz="1800" dirty="0"/>
              <a:t>Larger bore</a:t>
            </a:r>
          </a:p>
          <a:p>
            <a:endParaRPr lang="en-US" dirty="0"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E842AB5-EABB-4DC5-9487-D476AA0FA0F6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10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4329433"/>
            <a:ext cx="8686800" cy="230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Measurements</a:t>
            </a:r>
          </a:p>
          <a:p>
            <a:pPr lvl="1"/>
            <a:r>
              <a:rPr lang="en-US" sz="1800" dirty="0" smtClean="0"/>
              <a:t>Quench performance, Rotating coil for field strength and uniformity, Single stretched wire</a:t>
            </a:r>
          </a:p>
          <a:p>
            <a:r>
              <a:rPr lang="en-US" sz="2000" dirty="0"/>
              <a:t>FNAL considering investment </a:t>
            </a:r>
            <a:r>
              <a:rPr lang="en-US" sz="2000" dirty="0" smtClean="0"/>
              <a:t>(TD </a:t>
            </a:r>
            <a:r>
              <a:rPr lang="en-US" sz="2000" dirty="0"/>
              <a:t>Facilities Operation </a:t>
            </a:r>
            <a:r>
              <a:rPr lang="en-US" sz="2000" dirty="0" smtClean="0"/>
              <a:t>funding) </a:t>
            </a:r>
            <a:r>
              <a:rPr lang="en-US" sz="2000" dirty="0"/>
              <a:t>to support the upgrades of the Horizontal Test Facility</a:t>
            </a:r>
          </a:p>
          <a:p>
            <a:pPr lvl="1"/>
            <a:r>
              <a:rPr lang="en-US" sz="1800" i="1" dirty="0" smtClean="0"/>
              <a:t>FY16 &amp; 17: </a:t>
            </a:r>
            <a:r>
              <a:rPr lang="en-US" sz="1800" i="1" dirty="0" smtClean="0"/>
              <a:t>~2 </a:t>
            </a:r>
            <a:r>
              <a:rPr lang="en-US" sz="1800" i="1" dirty="0" smtClean="0"/>
              <a:t>FTEs &amp;~</a:t>
            </a:r>
            <a:r>
              <a:rPr lang="en-US" sz="1800" i="1" dirty="0" smtClean="0"/>
              <a:t> 0.5 – 1 M</a:t>
            </a:r>
            <a:r>
              <a:rPr lang="en-US" sz="1800" i="1" dirty="0" smtClean="0"/>
              <a:t>$ </a:t>
            </a:r>
            <a:r>
              <a:rPr lang="en-US" sz="1800" i="1" dirty="0" smtClean="0"/>
              <a:t>in Materials (</a:t>
            </a:r>
            <a:r>
              <a:rPr lang="en-US" sz="1800" i="1" dirty="0" smtClean="0"/>
              <a:t>WAG, estimates under prep)</a:t>
            </a:r>
            <a:endParaRPr lang="en-US" sz="1800" i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14" y="858004"/>
            <a:ext cx="4761187" cy="300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7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" y="925441"/>
            <a:ext cx="9144000" cy="5509040"/>
          </a:xfrm>
        </p:spPr>
        <p:txBody>
          <a:bodyPr/>
          <a:lstStyle/>
          <a:p>
            <a:r>
              <a:rPr lang="en-US" dirty="0" smtClean="0"/>
              <a:t>Fermilab has been equipped with a vast array of SRF Facilities in preparation for </a:t>
            </a:r>
            <a:r>
              <a:rPr lang="en-US" dirty="0" smtClean="0"/>
              <a:t>ILC</a:t>
            </a:r>
            <a:endParaRPr lang="en-US" dirty="0" smtClean="0"/>
          </a:p>
          <a:p>
            <a:pPr lvl="1"/>
            <a:r>
              <a:rPr lang="en-US" dirty="0" smtClean="0"/>
              <a:t>Cavity Processing Facilities</a:t>
            </a:r>
          </a:p>
          <a:p>
            <a:pPr lvl="1"/>
            <a:r>
              <a:rPr lang="en-US" dirty="0" smtClean="0"/>
              <a:t>Cavity Testing Facilities (both Vertical and Horizontal)</a:t>
            </a:r>
          </a:p>
          <a:p>
            <a:pPr lvl="1"/>
            <a:r>
              <a:rPr lang="en-US" dirty="0" err="1" smtClean="0"/>
              <a:t>Cryomodule</a:t>
            </a:r>
            <a:r>
              <a:rPr lang="en-US" dirty="0" smtClean="0"/>
              <a:t> Assembly Facilities</a:t>
            </a:r>
          </a:p>
          <a:p>
            <a:r>
              <a:rPr lang="en-US" dirty="0" smtClean="0"/>
              <a:t>Main Users of these facilities in the next decade:</a:t>
            </a:r>
          </a:p>
          <a:p>
            <a:pPr lvl="1"/>
            <a:r>
              <a:rPr lang="en-US" dirty="0" smtClean="0"/>
              <a:t>LCLS-II (FY16-FY18)</a:t>
            </a:r>
          </a:p>
          <a:p>
            <a:pPr lvl="2"/>
            <a:r>
              <a:rPr lang="en-US" dirty="0" smtClean="0"/>
              <a:t>152 </a:t>
            </a:r>
            <a:r>
              <a:rPr lang="en-US" dirty="0" err="1" smtClean="0"/>
              <a:t>Cavites</a:t>
            </a:r>
            <a:r>
              <a:rPr lang="en-US" dirty="0" smtClean="0"/>
              <a:t> (1.3 &amp; 3.9 GHz) and 19 </a:t>
            </a:r>
            <a:r>
              <a:rPr lang="en-US" dirty="0" err="1" smtClean="0"/>
              <a:t>Cryomodules</a:t>
            </a:r>
            <a:r>
              <a:rPr lang="en-US" dirty="0" smtClean="0"/>
              <a:t> (8-Cavities each)</a:t>
            </a:r>
          </a:p>
          <a:p>
            <a:pPr lvl="1"/>
            <a:r>
              <a:rPr lang="en-US" dirty="0" smtClean="0"/>
              <a:t>PIP-II (FY19-FY23)</a:t>
            </a:r>
          </a:p>
          <a:p>
            <a:pPr lvl="2"/>
            <a:r>
              <a:rPr lang="en-US" dirty="0" smtClean="0"/>
              <a:t>113 Cavities (5 different design at 325 &amp; 650 MHz) and 19 CM</a:t>
            </a:r>
          </a:p>
          <a:p>
            <a:pPr lvl="1"/>
            <a:r>
              <a:rPr lang="en-US" dirty="0" smtClean="0"/>
              <a:t>R&amp;D Efforts (High Q0, </a:t>
            </a:r>
            <a:r>
              <a:rPr lang="en-US" dirty="0" smtClean="0"/>
              <a:t>SRF cost reduction, ILC </a:t>
            </a:r>
            <a:r>
              <a:rPr lang="en-US" dirty="0" smtClean="0"/>
              <a:t>Upgrade,…)</a:t>
            </a:r>
          </a:p>
          <a:p>
            <a:r>
              <a:rPr lang="en-US" i="1" dirty="0" err="1"/>
              <a:t>Fermilab</a:t>
            </a:r>
            <a:r>
              <a:rPr lang="en-US" i="1" dirty="0"/>
              <a:t> will play the role agreed upon by DOE for Crab cavities</a:t>
            </a:r>
          </a:p>
          <a:p>
            <a:pPr lvl="1"/>
            <a:r>
              <a:rPr lang="en-US" i="1" dirty="0"/>
              <a:t>C</a:t>
            </a:r>
            <a:r>
              <a:rPr lang="en-US" i="1" dirty="0" smtClean="0"/>
              <a:t>onstruction and/or testing</a:t>
            </a:r>
            <a:endParaRPr lang="en-US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847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Vertical Test Stands (VTS-1, 2,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839788"/>
            <a:ext cx="4789488" cy="53419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>
                <a:cs typeface="ＭＳ Ｐゴシック" charset="0"/>
              </a:rPr>
              <a:t>Main Functions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ＭＳ Ｐゴシック" charset="0"/>
              </a:rPr>
              <a:t>Measurements of bare and dressed SRF cavities of various frequencies at temperatures down to 1.4K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cs typeface="ＭＳ Ｐゴシック" charset="0"/>
              </a:rPr>
              <a:t>Q(E) curves, Q(T)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cs typeface="ＭＳ Ｐゴシック" charset="0"/>
              </a:rPr>
              <a:t>Full diagnostics instrumentation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ＭＳ Ｐゴシック" charset="0"/>
              </a:rPr>
              <a:t>Magnetic fields, quench detection, T-map</a:t>
            </a:r>
          </a:p>
          <a:p>
            <a:pPr>
              <a:defRPr/>
            </a:pPr>
            <a:r>
              <a:rPr lang="en-US" i="1" dirty="0" smtClean="0"/>
              <a:t>Fermilab capacity would allow testing of US-HiLumi crab cavities at </a:t>
            </a:r>
            <a:r>
              <a:rPr lang="en-US" i="1" dirty="0" smtClean="0"/>
              <a:t>VTS after some upgrades </a:t>
            </a:r>
          </a:p>
          <a:p>
            <a:pPr lvl="1">
              <a:defRPr/>
            </a:pPr>
            <a:r>
              <a:rPr lang="en-US" sz="1800" i="1" dirty="0" smtClean="0"/>
              <a:t>e</a:t>
            </a:r>
            <a:r>
              <a:rPr lang="en-US" sz="1800" i="1" dirty="0" smtClean="0"/>
              <a:t>.g.</a:t>
            </a:r>
            <a:r>
              <a:rPr lang="en-US" sz="1800" i="1" dirty="0" smtClean="0"/>
              <a:t> RF upgrades for new frequency.  </a:t>
            </a:r>
            <a:endParaRPr lang="en-US" sz="1800" i="1" dirty="0" smtClean="0"/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563F0A60-6337-5C45-9332-BFA64DF86E89}" type="slidenum">
              <a:rPr lang="en-US" sz="900">
                <a:solidFill>
                  <a:srgbClr val="004C97"/>
                </a:solidFill>
                <a:latin typeface="Helvetica" charset="0"/>
              </a:rPr>
              <a:pPr/>
              <a:t>12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2534" name="Picture 6" descr="C:\Users\rstanek\AppData\Local\Microsoft\Windows\Temporary Internet Files\Content.Outlook\2DOOPR7D\VTS 2 and 3 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1249364"/>
            <a:ext cx="2584450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1247776"/>
            <a:ext cx="13938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2"/>
          <p:cNvSpPr txBox="1">
            <a:spLocks noChangeArrowheads="1"/>
          </p:cNvSpPr>
          <p:nvPr/>
        </p:nvSpPr>
        <p:spPr bwMode="auto">
          <a:xfrm>
            <a:off x="7573963" y="5611813"/>
            <a:ext cx="1503362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cs typeface="Calibri" charset="0"/>
              </a:rPr>
              <a:t>VTS1 insert with 1.3 GHz 9-cell </a:t>
            </a:r>
            <a:endParaRPr lang="en-US" sz="1100" dirty="0">
              <a:cs typeface="Calibri" charset="0"/>
            </a:endParaRPr>
          </a:p>
        </p:txBody>
      </p:sp>
      <p:sp>
        <p:nvSpPr>
          <p:cNvPr id="22537" name="Text Box 2"/>
          <p:cNvSpPr txBox="1">
            <a:spLocks noChangeArrowheads="1"/>
          </p:cNvSpPr>
          <p:nvPr/>
        </p:nvSpPr>
        <p:spPr bwMode="auto">
          <a:xfrm>
            <a:off x="5622134" y="5611813"/>
            <a:ext cx="1289049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cs typeface="Calibri" charset="0"/>
              </a:rPr>
              <a:t>VTS1, VTS2 and VTS3 pits</a:t>
            </a:r>
            <a:endParaRPr lang="en-US" sz="1100" dirty="0">
              <a:cs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335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IB1 Test Operations History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 descr="Screen Shot 2015-04-10 at 1.42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4" t="29008" r="34255" b="24479"/>
          <a:stretch/>
        </p:blipFill>
        <p:spPr>
          <a:xfrm>
            <a:off x="205775" y="945164"/>
            <a:ext cx="8225753" cy="490305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446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</a:rPr>
              <a:t>Magnet-Cavities Testing Interference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8" y="880599"/>
            <a:ext cx="8915400" cy="2368414"/>
          </a:xfrm>
        </p:spPr>
        <p:txBody>
          <a:bodyPr/>
          <a:lstStyle/>
          <a:p>
            <a:r>
              <a:rPr lang="en-US" sz="2000" dirty="0" smtClean="0"/>
              <a:t>Historical plots show up to ~140 cavities test/year during efficient times. The recent commissioning of two new test stands could increase that rate.  </a:t>
            </a:r>
          </a:p>
          <a:p>
            <a:r>
              <a:rPr lang="en-US" sz="2000" dirty="0" smtClean="0"/>
              <a:t>Challenge comes from the increase in magnet testing in concurrence with cavity testing </a:t>
            </a:r>
            <a:endParaRPr lang="en-US" sz="2000" dirty="0" smtClean="0"/>
          </a:p>
          <a:p>
            <a:pPr lvl="1"/>
            <a:r>
              <a:rPr lang="en-US" sz="1800" dirty="0" smtClean="0"/>
              <a:t>not present in past when </a:t>
            </a:r>
            <a:r>
              <a:rPr lang="en-US" sz="1800" dirty="0" smtClean="0"/>
              <a:t>we had no cavities to test, </a:t>
            </a:r>
            <a:r>
              <a:rPr lang="en-US" sz="1800" dirty="0" smtClean="0"/>
              <a:t>or lately where </a:t>
            </a:r>
            <a:r>
              <a:rPr lang="en-US" sz="1800" dirty="0" smtClean="0"/>
              <a:t>we only had an handful of HFM and LARP Magnets to </a:t>
            </a:r>
            <a:r>
              <a:rPr lang="en-US" sz="1800" dirty="0" smtClean="0"/>
              <a:t>test.</a:t>
            </a:r>
            <a:endParaRPr lang="en-US" sz="1800" dirty="0" smtClean="0"/>
          </a:p>
          <a:p>
            <a:r>
              <a:rPr lang="en-US" sz="2000" dirty="0" smtClean="0"/>
              <a:t>Latest studies show that the </a:t>
            </a:r>
            <a:r>
              <a:rPr lang="en-US" sz="2000" dirty="0" smtClean="0"/>
              <a:t>IB1 </a:t>
            </a:r>
            <a:r>
              <a:rPr lang="en-US" sz="2000" dirty="0" smtClean="0"/>
              <a:t>Liquefaction rate (~300 l/h</a:t>
            </a:r>
            <a:r>
              <a:rPr lang="en-US" sz="2000" dirty="0" smtClean="0"/>
              <a:t>) and usage rate </a:t>
            </a:r>
            <a:r>
              <a:rPr lang="en-US" sz="2000" dirty="0" smtClean="0"/>
              <a:t>might support one cold mass (2 magnets) and 30 cavity test cycles every 14 </a:t>
            </a:r>
            <a:r>
              <a:rPr lang="en-US" sz="2000" dirty="0" smtClean="0"/>
              <a:t>weeks with proper co-ordination.</a:t>
            </a:r>
          </a:p>
          <a:p>
            <a:r>
              <a:rPr lang="en-US" sz="2000" dirty="0"/>
              <a:t>A 14-week test cycle </a:t>
            </a:r>
            <a:r>
              <a:rPr lang="en-US" sz="2000" dirty="0" smtClean="0"/>
              <a:t>and 85</a:t>
            </a:r>
            <a:r>
              <a:rPr lang="en-US" sz="2000" dirty="0"/>
              <a:t>% facility availability </a:t>
            </a:r>
            <a:r>
              <a:rPr lang="en-US" sz="2000" dirty="0" smtClean="0"/>
              <a:t>=&gt; </a:t>
            </a:r>
            <a:r>
              <a:rPr lang="en-US" sz="2000" dirty="0"/>
              <a:t>177 weeks (3.4 years) to test all 10 US-</a:t>
            </a:r>
            <a:r>
              <a:rPr lang="en-US" sz="2000" dirty="0" err="1"/>
              <a:t>HiLumi</a:t>
            </a:r>
            <a:r>
              <a:rPr lang="en-US" sz="2000" dirty="0"/>
              <a:t> LHC cold masses. </a:t>
            </a:r>
          </a:p>
          <a:p>
            <a:r>
              <a:rPr lang="en-US" sz="2000" dirty="0"/>
              <a:t>This is almost 1 year longer than the expected 2.5 </a:t>
            </a:r>
            <a:r>
              <a:rPr lang="en-US" sz="2000" dirty="0" smtClean="0"/>
              <a:t>years</a:t>
            </a:r>
          </a:p>
          <a:p>
            <a:pPr lvl="1"/>
            <a:r>
              <a:rPr lang="en-US" sz="1800" dirty="0" smtClean="0"/>
              <a:t>however </a:t>
            </a:r>
            <a:r>
              <a:rPr lang="en-US" sz="1800" dirty="0"/>
              <a:t>2 out the 10 LHC cold masses are spares providing some flexibility.</a:t>
            </a:r>
          </a:p>
          <a:p>
            <a:r>
              <a:rPr lang="en-US" sz="2000" dirty="0"/>
              <a:t>No problem expected for </a:t>
            </a:r>
            <a:r>
              <a:rPr lang="en-US" sz="2000" dirty="0" smtClean="0"/>
              <a:t>cavity testing.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404040"/>
                </a:solidFill>
              </a:rPr>
              <a:t>5/11/2015</a:t>
            </a:r>
            <a:endParaRPr lang="en-US" alt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Hasan Padamsee | Fermilab SC Magnet and SRF Cavities Facilities</a:t>
            </a:r>
            <a:endParaRPr lang="en-US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6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</a:rPr>
              <a:t>Conclusions and Challenges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70" y="821524"/>
            <a:ext cx="8672513" cy="5590200"/>
          </a:xfrm>
        </p:spPr>
        <p:txBody>
          <a:bodyPr/>
          <a:lstStyle/>
          <a:p>
            <a:r>
              <a:rPr lang="en-US" i="1" dirty="0" smtClean="0"/>
              <a:t>FNAL intends to remain a premier player in the field of Superconducting Magnets with the US-HiLumi production and the HFM R&amp;D for Future Circular Colliders.</a:t>
            </a:r>
          </a:p>
          <a:p>
            <a:r>
              <a:rPr lang="en-US" i="1" dirty="0" err="1"/>
              <a:t>Fermilab</a:t>
            </a:r>
            <a:r>
              <a:rPr lang="en-US" i="1" dirty="0"/>
              <a:t> will play the role agreed upon by DOE for Crab </a:t>
            </a:r>
            <a:r>
              <a:rPr lang="en-US" i="1" dirty="0" smtClean="0"/>
              <a:t>cavities construction </a:t>
            </a:r>
            <a:r>
              <a:rPr lang="en-US" i="1" dirty="0"/>
              <a:t>and/or testing</a:t>
            </a:r>
          </a:p>
          <a:p>
            <a:r>
              <a:rPr lang="en-US" i="1" dirty="0" smtClean="0"/>
              <a:t>Challenges include</a:t>
            </a:r>
            <a:r>
              <a:rPr lang="en-US" i="1" dirty="0" smtClean="0"/>
              <a:t>:</a:t>
            </a:r>
          </a:p>
          <a:p>
            <a:pPr lvl="1"/>
            <a:r>
              <a:rPr lang="en-US" i="1" dirty="0" smtClean="0"/>
              <a:t>Securing support for Facilities Operations to allow much needed upgrades for the </a:t>
            </a:r>
            <a:r>
              <a:rPr lang="en-US" i="1" dirty="0" err="1" smtClean="0"/>
              <a:t>automatization</a:t>
            </a:r>
            <a:r>
              <a:rPr lang="en-US" i="1" dirty="0" smtClean="0"/>
              <a:t> of the SELVA winding machine and of the Horizontal Magnet Test Stand-4 Facility</a:t>
            </a:r>
          </a:p>
          <a:p>
            <a:pPr lvl="1"/>
            <a:r>
              <a:rPr lang="en-US" i="1" dirty="0" smtClean="0"/>
              <a:t>Coordination of cryogenic resources to allow progress on all 3 major future projects on TD plate: LCLS-II, PIP-II and US-HiLumi</a:t>
            </a:r>
          </a:p>
          <a:p>
            <a:pPr lvl="1"/>
            <a:r>
              <a:rPr lang="en-US" i="1" dirty="0" smtClean="0"/>
              <a:t>Proper Coordination and Prioritization of test cycles during the </a:t>
            </a:r>
            <a:r>
              <a:rPr lang="en-US" i="1" dirty="0" smtClean="0"/>
              <a:t>parallel </a:t>
            </a:r>
            <a:r>
              <a:rPr lang="en-US" i="1" dirty="0" smtClean="0"/>
              <a:t>Testing of US-</a:t>
            </a:r>
            <a:r>
              <a:rPr lang="en-US" i="1" dirty="0" err="1" smtClean="0"/>
              <a:t>HiLumi</a:t>
            </a:r>
            <a:r>
              <a:rPr lang="en-US" i="1" dirty="0" smtClean="0"/>
              <a:t> Magnets and PIP-II Cavities (FY19-FY22)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404040"/>
                </a:solidFill>
              </a:rPr>
              <a:t>5/11/2015</a:t>
            </a:r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Hasan Padamsee | Fermilab SC Magnet and SRF Cavities Facilities</a:t>
            </a:r>
            <a:endParaRPr lang="en-US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5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124" charset="0"/>
              </a:rPr>
              <a:t>Superconducting Magnet Assembly Facility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33814"/>
            <a:ext cx="8392459" cy="5441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 smtClean="0">
                <a:latin typeface="Helvetica" pitchFamily="124" charset="0"/>
              </a:rPr>
              <a:t>Main functions</a:t>
            </a:r>
          </a:p>
          <a:p>
            <a:pPr lvl="1"/>
            <a:r>
              <a:rPr lang="en-US" dirty="0" smtClean="0">
                <a:latin typeface="Helvetica" pitchFamily="124" charset="0"/>
              </a:rPr>
              <a:t>Coil </a:t>
            </a:r>
            <a:r>
              <a:rPr lang="en-US" dirty="0" smtClean="0">
                <a:latin typeface="Helvetica" pitchFamily="124" charset="0"/>
              </a:rPr>
              <a:t>winding </a:t>
            </a:r>
            <a:r>
              <a:rPr lang="en-US" dirty="0">
                <a:latin typeface="Helvetica" pitchFamily="124" charset="0"/>
              </a:rPr>
              <a:t>&amp;</a:t>
            </a:r>
            <a:r>
              <a:rPr lang="en-US" dirty="0" smtClean="0">
                <a:latin typeface="Helvetica" pitchFamily="124" charset="0"/>
              </a:rPr>
              <a:t> Curing</a:t>
            </a:r>
          </a:p>
          <a:p>
            <a:pPr lvl="1"/>
            <a:r>
              <a:rPr lang="en-US" dirty="0" smtClean="0">
                <a:latin typeface="Helvetica" pitchFamily="124" charset="0"/>
              </a:rPr>
              <a:t>Reaction</a:t>
            </a:r>
            <a:r>
              <a:rPr lang="en-US" dirty="0">
                <a:latin typeface="Helvetica" pitchFamily="124" charset="0"/>
              </a:rPr>
              <a:t> </a:t>
            </a:r>
            <a:r>
              <a:rPr lang="en-US" dirty="0" smtClean="0">
                <a:latin typeface="Helvetica" pitchFamily="124" charset="0"/>
              </a:rPr>
              <a:t>&amp; Impregnation</a:t>
            </a:r>
          </a:p>
          <a:p>
            <a:pPr lvl="1"/>
            <a:r>
              <a:rPr lang="en-US" dirty="0" smtClean="0">
                <a:latin typeface="Helvetica" pitchFamily="124" charset="0"/>
              </a:rPr>
              <a:t>Instrumentation</a:t>
            </a:r>
          </a:p>
          <a:p>
            <a:pPr lvl="1"/>
            <a:r>
              <a:rPr lang="en-US" dirty="0" smtClean="0">
                <a:latin typeface="Helvetica" pitchFamily="124" charset="0"/>
              </a:rPr>
              <a:t>Cold Mass Assembly and </a:t>
            </a:r>
            <a:r>
              <a:rPr lang="en-US" dirty="0" err="1" smtClean="0">
                <a:latin typeface="Helvetica" pitchFamily="124" charset="0"/>
              </a:rPr>
              <a:t>Cryostating</a:t>
            </a:r>
            <a:endParaRPr lang="en-US" dirty="0" smtClean="0">
              <a:latin typeface="Helvetica" pitchFamily="124" charset="0"/>
            </a:endParaRPr>
          </a:p>
          <a:p>
            <a:r>
              <a:rPr lang="en-US" dirty="0" smtClean="0">
                <a:latin typeface="Helvetica" pitchFamily="124" charset="0"/>
              </a:rPr>
              <a:t>As for all Test Facilities</a:t>
            </a:r>
          </a:p>
          <a:p>
            <a:pPr lvl="1"/>
            <a:r>
              <a:rPr lang="en-US" dirty="0" smtClean="0">
                <a:latin typeface="Helvetica" pitchFamily="124" charset="0"/>
              </a:rPr>
              <a:t>Magnet </a:t>
            </a:r>
            <a:r>
              <a:rPr lang="en-US" dirty="0" smtClean="0">
                <a:latin typeface="Helvetica" pitchFamily="124" charset="0"/>
              </a:rPr>
              <a:t>fabrication and other direct work is charged to projects and programs.</a:t>
            </a:r>
          </a:p>
          <a:p>
            <a:pPr lvl="2"/>
            <a:r>
              <a:rPr lang="en-US" dirty="0" smtClean="0">
                <a:latin typeface="Helvetica" pitchFamily="124" charset="0"/>
              </a:rPr>
              <a:t>FY15-FY17</a:t>
            </a:r>
          </a:p>
          <a:p>
            <a:pPr lvl="3"/>
            <a:r>
              <a:rPr lang="en-US" dirty="0" smtClean="0">
                <a:latin typeface="Helvetica" pitchFamily="124" charset="0"/>
              </a:rPr>
              <a:t>High Field Magnet Program</a:t>
            </a:r>
          </a:p>
          <a:p>
            <a:pPr lvl="3"/>
            <a:r>
              <a:rPr lang="en-US" dirty="0" smtClean="0">
                <a:latin typeface="Helvetica" pitchFamily="124" charset="0"/>
              </a:rPr>
              <a:t>LARP, PIP-II</a:t>
            </a:r>
          </a:p>
          <a:p>
            <a:pPr lvl="1"/>
            <a:r>
              <a:rPr lang="en-US" dirty="0" smtClean="0">
                <a:latin typeface="Helvetica" pitchFamily="124" charset="0"/>
              </a:rPr>
              <a:t>FY18-FY22</a:t>
            </a:r>
          </a:p>
          <a:p>
            <a:pPr lvl="2"/>
            <a:r>
              <a:rPr lang="en-US" dirty="0" smtClean="0">
                <a:latin typeface="Helvetica" pitchFamily="124" charset="0"/>
              </a:rPr>
              <a:t>US-</a:t>
            </a:r>
            <a:r>
              <a:rPr lang="en-US" dirty="0" err="1" smtClean="0">
                <a:latin typeface="Helvetica" pitchFamily="124" charset="0"/>
              </a:rPr>
              <a:t>HiLumi</a:t>
            </a:r>
            <a:r>
              <a:rPr lang="en-US" dirty="0" smtClean="0">
                <a:latin typeface="Helvetica" pitchFamily="124" charset="0"/>
              </a:rPr>
              <a:t> Project might become sole-user of </a:t>
            </a:r>
            <a:r>
              <a:rPr lang="en-US" dirty="0" smtClean="0">
                <a:latin typeface="Helvetica" pitchFamily="124" charset="0"/>
              </a:rPr>
              <a:t>some facilities</a:t>
            </a:r>
          </a:p>
          <a:p>
            <a:pPr lvl="3"/>
            <a:r>
              <a:rPr lang="en-US" dirty="0" smtClean="0">
                <a:latin typeface="Helvetica" pitchFamily="124" charset="0"/>
              </a:rPr>
              <a:t> long </a:t>
            </a:r>
            <a:r>
              <a:rPr lang="en-US" dirty="0" smtClean="0">
                <a:latin typeface="Helvetica" pitchFamily="124" charset="0"/>
              </a:rPr>
              <a:t>coil winding machine, reaction oven, etc</a:t>
            </a:r>
            <a:r>
              <a:rPr lang="en-US" dirty="0" smtClean="0">
                <a:latin typeface="Helvetica" pitchFamily="124" charset="0"/>
              </a:rPr>
              <a:t>.</a:t>
            </a:r>
            <a:endParaRPr lang="en-US" dirty="0" smtClean="0">
              <a:latin typeface="Helvetica" pitchFamily="124" charset="0"/>
            </a:endParaRPr>
          </a:p>
          <a:p>
            <a:pPr lvl="1"/>
            <a:endParaRPr lang="en-US" dirty="0">
              <a:latin typeface="Helvetica" pitchFamily="124" charset="0"/>
            </a:endParaRPr>
          </a:p>
          <a:p>
            <a:pPr lvl="1"/>
            <a:endParaRPr lang="en-US" dirty="0" smtClean="0"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E842AB5-EABB-4DC5-9487-D476AA0FA0F6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9" y="865577"/>
            <a:ext cx="3286125" cy="21907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609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Magnet Facility Photos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6" y="880533"/>
            <a:ext cx="3454399" cy="25907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7561-ED6D-4611-8EA4-0EAF9623CC7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9674" y="910703"/>
            <a:ext cx="3743854" cy="2532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6" y="3732127"/>
            <a:ext cx="3478574" cy="2319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217" y="2858535"/>
            <a:ext cx="2771512" cy="584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Cabling Machine:</a:t>
            </a:r>
          </a:p>
          <a:p>
            <a:r>
              <a:rPr lang="en-US" sz="1600" dirty="0" smtClean="0"/>
              <a:t>Available for R&amp;D in FY15-FY22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9556" y="2843594"/>
            <a:ext cx="2771512" cy="584776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Short Coils Winding Table:</a:t>
            </a:r>
          </a:p>
          <a:p>
            <a:r>
              <a:rPr lang="en-US" sz="1600" dirty="0" smtClean="0"/>
              <a:t>Available for R&amp;D in FY15-FY22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36040" y="5451459"/>
            <a:ext cx="2591575" cy="584776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Long Coils Winding Machine:</a:t>
            </a:r>
          </a:p>
          <a:p>
            <a:r>
              <a:rPr lang="en-US" sz="1600" dirty="0" smtClean="0"/>
              <a:t>US-</a:t>
            </a:r>
            <a:r>
              <a:rPr lang="en-US" sz="1600" dirty="0" err="1" smtClean="0"/>
              <a:t>HiLumi</a:t>
            </a:r>
            <a:r>
              <a:rPr lang="en-US" sz="1600" dirty="0" smtClean="0"/>
              <a:t> in FY18-FY22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9556" y="3587194"/>
            <a:ext cx="2248664" cy="24490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89438" y="5436518"/>
            <a:ext cx="3462406" cy="584776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Nb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Sn Reaction Oven:</a:t>
            </a:r>
          </a:p>
          <a:p>
            <a:r>
              <a:rPr lang="en-US" sz="1600" dirty="0" smtClean="0"/>
              <a:t>Prioritized </a:t>
            </a:r>
            <a:r>
              <a:rPr lang="en-US" sz="1600" dirty="0" smtClean="0"/>
              <a:t>for US</a:t>
            </a:r>
            <a:r>
              <a:rPr lang="en-US" sz="1600" dirty="0" smtClean="0"/>
              <a:t>-</a:t>
            </a:r>
            <a:r>
              <a:rPr lang="en-US" sz="1600" dirty="0" err="1" smtClean="0"/>
              <a:t>HiLumi</a:t>
            </a:r>
            <a:r>
              <a:rPr lang="en-US" sz="1600" dirty="0" smtClean="0"/>
              <a:t> in ~FY18-FY22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5/11/</a:t>
            </a:r>
            <a:r>
              <a:rPr lang="en-US" altLang="en-US" dirty="0" smtClean="0"/>
              <a:t>2015 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838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Superconducting Magnet Facility Photos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4" y="898015"/>
            <a:ext cx="3601196" cy="243635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7561-ED6D-4611-8EA4-0EAF9623CC7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7041" y="898015"/>
            <a:ext cx="2150594" cy="244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75" y="3455344"/>
            <a:ext cx="2656417" cy="26406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307" y="3434728"/>
            <a:ext cx="4373592" cy="26612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044" y="2491442"/>
            <a:ext cx="3360215" cy="830997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Curing Press:</a:t>
            </a:r>
          </a:p>
          <a:p>
            <a:r>
              <a:rPr lang="en-US" sz="1600" dirty="0" smtClean="0"/>
              <a:t>Available for R&amp;D in FY15-FY17</a:t>
            </a:r>
          </a:p>
          <a:p>
            <a:r>
              <a:rPr lang="en-US" sz="1600" dirty="0" smtClean="0"/>
              <a:t>Prioritized for US-</a:t>
            </a:r>
            <a:r>
              <a:rPr lang="en-US" sz="1600" dirty="0" err="1" smtClean="0"/>
              <a:t>HiLumi</a:t>
            </a:r>
            <a:r>
              <a:rPr lang="en-US" sz="1600" dirty="0" smtClean="0"/>
              <a:t> in FY18-FY22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941982" y="2745439"/>
            <a:ext cx="2771512" cy="584776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Collaring Press:</a:t>
            </a:r>
          </a:p>
          <a:p>
            <a:r>
              <a:rPr lang="en-US" sz="1600" dirty="0" smtClean="0"/>
              <a:t>Available for R&amp;D in FY15-FY22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291182" y="5496282"/>
            <a:ext cx="2771512" cy="584776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Welding Press:</a:t>
            </a:r>
          </a:p>
          <a:p>
            <a:r>
              <a:rPr lang="en-US" sz="1600" dirty="0" smtClean="0"/>
              <a:t>Available for R&amp;D in FY15-FY22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01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Magnet Fabrication Facility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18" y="4143342"/>
            <a:ext cx="8820021" cy="183219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system can now operate in manual mode, with an operator directing the motion of a spool of cable and the machine maintaining a specified tension.  </a:t>
            </a:r>
            <a:endParaRPr lang="en-US" dirty="0" smtClean="0"/>
          </a:p>
          <a:p>
            <a:r>
              <a:rPr lang="en-US" dirty="0" smtClean="0"/>
              <a:t>Work </a:t>
            </a:r>
            <a:r>
              <a:rPr lang="en-US" dirty="0"/>
              <a:t>is still needed to allow automation of the winding, speeding the process and ensuring a reproducible cable path onto the mandrel.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26" y="1171901"/>
            <a:ext cx="3798776" cy="253473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8720" y="1063766"/>
            <a:ext cx="5106706" cy="297144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Fermilab is upgrading the </a:t>
            </a:r>
            <a:r>
              <a:rPr lang="en-US" dirty="0" err="1" smtClean="0"/>
              <a:t>Selva</a:t>
            </a:r>
            <a:r>
              <a:rPr lang="en-US" dirty="0" smtClean="0"/>
              <a:t> coil winding </a:t>
            </a:r>
            <a:r>
              <a:rPr lang="en-US" dirty="0" smtClean="0"/>
              <a:t>machine </a:t>
            </a:r>
            <a:r>
              <a:rPr lang="en-US" dirty="0" smtClean="0"/>
              <a:t>used to wind the original IR quad coils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smtClean="0"/>
              <a:t>SSC coils before </a:t>
            </a:r>
            <a:r>
              <a:rPr lang="en-US" dirty="0" smtClean="0"/>
              <a:t>that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are </a:t>
            </a:r>
            <a:r>
              <a:rPr lang="en-US" dirty="0" smtClean="0"/>
              <a:t>replacing </a:t>
            </a:r>
            <a:r>
              <a:rPr lang="en-US" dirty="0" smtClean="0"/>
              <a:t>old controls with a modern system and improving the safety for both personnel and equipment.  </a:t>
            </a:r>
          </a:p>
        </p:txBody>
      </p:sp>
    </p:spTree>
    <p:extLst>
      <p:ext uri="{BB962C8B-B14F-4D97-AF65-F5344CB8AC3E}">
        <p14:creationId xmlns:p14="http://schemas.microsoft.com/office/powerpoint/2010/main" val="378871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Magnet Fabrication Facility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18" y="908577"/>
            <a:ext cx="8795871" cy="5097776"/>
          </a:xfrm>
        </p:spPr>
        <p:txBody>
          <a:bodyPr/>
          <a:lstStyle/>
          <a:p>
            <a:r>
              <a:rPr lang="en-US" dirty="0"/>
              <a:t>Over the last 5 years Fermilab has invested $1.5M of operating funds </a:t>
            </a:r>
            <a:r>
              <a:rPr lang="en-US" dirty="0" smtClean="0"/>
              <a:t>in the upgrade work.  </a:t>
            </a:r>
            <a:endParaRPr lang="en-US" dirty="0" smtClean="0"/>
          </a:p>
          <a:p>
            <a:r>
              <a:rPr lang="en-US" dirty="0" smtClean="0"/>
              <a:t>LARP </a:t>
            </a:r>
            <a:r>
              <a:rPr lang="en-US" dirty="0"/>
              <a:t>has also provided funding, especially in FY15 when operating funds were </a:t>
            </a:r>
            <a:r>
              <a:rPr lang="en-US" dirty="0" smtClean="0"/>
              <a:t>very tight</a:t>
            </a:r>
            <a:r>
              <a:rPr lang="en-US" dirty="0" smtClean="0"/>
              <a:t>.  </a:t>
            </a:r>
            <a:endParaRPr lang="en-US" dirty="0" smtClean="0"/>
          </a:p>
          <a:p>
            <a:r>
              <a:rPr lang="en-US" dirty="0" smtClean="0"/>
              <a:t>Fermilab expects a slight increase in operating funds for this </a:t>
            </a:r>
            <a:r>
              <a:rPr lang="en-US" dirty="0" smtClean="0"/>
              <a:t>work </a:t>
            </a:r>
            <a:r>
              <a:rPr lang="en-US" dirty="0" smtClean="0"/>
              <a:t>in </a:t>
            </a:r>
            <a:r>
              <a:rPr lang="en-US" dirty="0" smtClean="0"/>
              <a:t>FY16, </a:t>
            </a:r>
            <a:r>
              <a:rPr lang="en-US" dirty="0" smtClean="0"/>
              <a:t>and hopes for a larger increase in FY17.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would allow us to continue the upgrade program, incorporating the desired automation features.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015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124" charset="0"/>
              </a:rPr>
              <a:t>Vertical Magnet Test Facility (VMTF) Scope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901779"/>
            <a:ext cx="5240867" cy="54987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 smtClean="0">
                <a:latin typeface="Helvetica" pitchFamily="124" charset="0"/>
              </a:rPr>
              <a:t>Main functions</a:t>
            </a:r>
          </a:p>
          <a:p>
            <a:r>
              <a:rPr lang="en-US" dirty="0" smtClean="0">
                <a:latin typeface="Helvetica" pitchFamily="124" charset="0"/>
              </a:rPr>
              <a:t>Test and measure</a:t>
            </a:r>
            <a:endParaRPr lang="en-US" dirty="0">
              <a:latin typeface="Helvetica" pitchFamily="124" charset="0"/>
            </a:endParaRPr>
          </a:p>
          <a:p>
            <a:pPr lvl="1"/>
            <a:r>
              <a:rPr lang="en-US" dirty="0" smtClean="0">
                <a:latin typeface="Helvetica" pitchFamily="124" charset="0"/>
              </a:rPr>
              <a:t>Superconducting accelerator magnet (coil and support structure</a:t>
            </a:r>
            <a:r>
              <a:rPr lang="en-US" dirty="0" smtClean="0">
                <a:latin typeface="Helvetica" pitchFamily="124" charset="0"/>
              </a:rPr>
              <a:t>)</a:t>
            </a:r>
            <a:endParaRPr lang="en-US" dirty="0">
              <a:latin typeface="Helvetica" pitchFamily="124" charset="0"/>
            </a:endParaRPr>
          </a:p>
          <a:p>
            <a:r>
              <a:rPr lang="en-US" dirty="0" smtClean="0">
                <a:latin typeface="Helvetica" pitchFamily="124" charset="0"/>
              </a:rPr>
              <a:t>As for all Test Facilities, Improvements </a:t>
            </a:r>
            <a:r>
              <a:rPr lang="en-US" dirty="0" smtClean="0">
                <a:latin typeface="Helvetica" pitchFamily="124" charset="0"/>
              </a:rPr>
              <a:t>for the benefit of one program are </a:t>
            </a:r>
            <a:r>
              <a:rPr lang="en-US" dirty="0">
                <a:latin typeface="Helvetica" pitchFamily="124" charset="0"/>
              </a:rPr>
              <a:t>charged to projects and </a:t>
            </a:r>
            <a:r>
              <a:rPr lang="en-US" dirty="0" smtClean="0">
                <a:latin typeface="Helvetica" pitchFamily="124" charset="0"/>
              </a:rPr>
              <a:t>programs.  </a:t>
            </a:r>
            <a:endParaRPr lang="en-US" dirty="0" smtClean="0">
              <a:latin typeface="Helvetica" pitchFamily="124" charset="0"/>
            </a:endParaRPr>
          </a:p>
          <a:p>
            <a:r>
              <a:rPr lang="en-US" dirty="0" smtClean="0">
                <a:latin typeface="Helvetica" pitchFamily="124" charset="0"/>
              </a:rPr>
              <a:t>Magnet </a:t>
            </a:r>
            <a:r>
              <a:rPr lang="en-US" dirty="0" smtClean="0">
                <a:latin typeface="Helvetica" pitchFamily="124" charset="0"/>
              </a:rPr>
              <a:t>testing work </a:t>
            </a:r>
            <a:r>
              <a:rPr lang="en-US" dirty="0">
                <a:latin typeface="Helvetica" pitchFamily="124" charset="0"/>
              </a:rPr>
              <a:t>is charged to projects and programs </a:t>
            </a:r>
            <a:endParaRPr lang="en-US" dirty="0" smtClean="0">
              <a:latin typeface="Helvetica" pitchFamily="124" charset="0"/>
            </a:endParaRPr>
          </a:p>
          <a:p>
            <a:pPr lvl="1"/>
            <a:r>
              <a:rPr lang="en-US" dirty="0" smtClean="0">
                <a:latin typeface="Helvetica" pitchFamily="124" charset="0"/>
              </a:rPr>
              <a:t>High Field Magnet program</a:t>
            </a:r>
          </a:p>
          <a:p>
            <a:pPr lvl="1"/>
            <a:r>
              <a:rPr lang="en-US" dirty="0" smtClean="0">
                <a:latin typeface="Helvetica" pitchFamily="124" charset="0"/>
              </a:rPr>
              <a:t>LARP</a:t>
            </a:r>
          </a:p>
          <a:p>
            <a:pPr lvl="1"/>
            <a:r>
              <a:rPr lang="en-US" dirty="0" smtClean="0">
                <a:latin typeface="Helvetica" pitchFamily="124" charset="0"/>
              </a:rPr>
              <a:t>PIP II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E842AB5-EABB-4DC5-9487-D476AA0FA0F6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9669" y="928938"/>
            <a:ext cx="3155731" cy="50808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293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124" charset="0"/>
              </a:rPr>
              <a:t>VMTF Measurement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886567"/>
            <a:ext cx="4462929" cy="4987867"/>
          </a:xfrm>
        </p:spPr>
        <p:txBody>
          <a:bodyPr/>
          <a:lstStyle/>
          <a:p>
            <a:r>
              <a:rPr lang="en-US" sz="2000" dirty="0" smtClean="0"/>
              <a:t>One test stand</a:t>
            </a:r>
          </a:p>
          <a:p>
            <a:pPr lvl="1"/>
            <a:r>
              <a:rPr lang="en-US" sz="1800" dirty="0" smtClean="0"/>
              <a:t>15 kA, 1.9 K top plate assembly</a:t>
            </a:r>
          </a:p>
          <a:p>
            <a:pPr lvl="1"/>
            <a:r>
              <a:rPr lang="en-US" sz="1800" dirty="0" smtClean="0"/>
              <a:t>30 kA, 1.9 K top plate </a:t>
            </a:r>
            <a:r>
              <a:rPr lang="en-US" sz="1800" dirty="0" smtClean="0"/>
              <a:t>assembly</a:t>
            </a:r>
            <a:endParaRPr lang="en-US" sz="1800" dirty="0" smtClean="0"/>
          </a:p>
          <a:p>
            <a:r>
              <a:rPr lang="en-US" sz="2000" dirty="0" smtClean="0"/>
              <a:t>Maximum capacity: 10 tons, 3.7 meters long</a:t>
            </a:r>
          </a:p>
          <a:p>
            <a:pPr lvl="1"/>
            <a:r>
              <a:rPr lang="en-US" sz="1800" dirty="0" smtClean="0"/>
              <a:t>Not enough for US-</a:t>
            </a:r>
            <a:r>
              <a:rPr lang="en-US" sz="1800" dirty="0" err="1" smtClean="0"/>
              <a:t>HiLumi</a:t>
            </a:r>
            <a:r>
              <a:rPr lang="en-US" sz="1800" dirty="0" smtClean="0"/>
              <a:t> 5 m Long Magnets</a:t>
            </a:r>
          </a:p>
          <a:p>
            <a:pPr lvl="1"/>
            <a:r>
              <a:rPr lang="en-US" sz="1800" i="1" dirty="0"/>
              <a:t>FNAL </a:t>
            </a:r>
            <a:r>
              <a:rPr lang="en-US" sz="1800" i="1" dirty="0" smtClean="0"/>
              <a:t>will not invest in </a:t>
            </a:r>
            <a:r>
              <a:rPr lang="en-US" sz="1800" i="1" dirty="0"/>
              <a:t>increasing the length of the VMTF </a:t>
            </a:r>
            <a:r>
              <a:rPr lang="en-US" sz="1800" i="1" dirty="0" smtClean="0"/>
              <a:t>Facility</a:t>
            </a:r>
            <a:endParaRPr lang="en-US" sz="1800" i="1" dirty="0"/>
          </a:p>
          <a:p>
            <a:r>
              <a:rPr lang="en-US" sz="2000" dirty="0" smtClean="0"/>
              <a:t>Measurements</a:t>
            </a:r>
            <a:endParaRPr lang="en-US" sz="2000" dirty="0" smtClean="0"/>
          </a:p>
          <a:p>
            <a:pPr lvl="1"/>
            <a:r>
              <a:rPr lang="en-US" sz="1800" dirty="0" smtClean="0"/>
              <a:t>Quench performance</a:t>
            </a:r>
          </a:p>
          <a:p>
            <a:pPr lvl="1"/>
            <a:r>
              <a:rPr lang="en-US" sz="1800" dirty="0" smtClean="0"/>
              <a:t>Warm bore tubes 30, 90, 150 mm diameters</a:t>
            </a:r>
          </a:p>
          <a:p>
            <a:pPr lvl="1"/>
            <a:r>
              <a:rPr lang="en-US" sz="1800" dirty="0" smtClean="0"/>
              <a:t>Rotating </a:t>
            </a:r>
            <a:r>
              <a:rPr lang="en-US" sz="1800" dirty="0"/>
              <a:t>p</a:t>
            </a:r>
            <a:r>
              <a:rPr lang="en-US" sz="1800" dirty="0" smtClean="0"/>
              <a:t>robes for field strength and harmonic measurements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7561-ED6D-4611-8EA4-0EAF9623CC7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57" y="1042988"/>
            <a:ext cx="3740943" cy="4987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395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124" charset="0"/>
              </a:rPr>
              <a:t>VMTF </a:t>
            </a:r>
            <a:r>
              <a:rPr lang="en-US" dirty="0" smtClean="0">
                <a:latin typeface="Helvetica" pitchFamily="124" charset="0"/>
              </a:rPr>
              <a:t>Upgrades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7561-ED6D-4611-8EA4-0EAF9623CC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7879"/>
            <a:ext cx="4914900" cy="5514483"/>
          </a:xfrm>
        </p:spPr>
        <p:txBody>
          <a:bodyPr/>
          <a:lstStyle/>
          <a:p>
            <a:r>
              <a:rPr lang="en-US" sz="2000" dirty="0" smtClean="0"/>
              <a:t>LARP has funded the construction of a new top plate for VMTF that increases the current capacity to 30kA at 1.9K, </a:t>
            </a:r>
            <a:r>
              <a:rPr lang="en-US" sz="2000" dirty="0" smtClean="0"/>
              <a:t>with larger aperture and warm bore, as </a:t>
            </a:r>
            <a:r>
              <a:rPr lang="en-US" sz="2000" dirty="0" smtClean="0"/>
              <a:t>required for LARP.  </a:t>
            </a:r>
          </a:p>
          <a:p>
            <a:r>
              <a:rPr lang="en-US" sz="2000" dirty="0" smtClean="0"/>
              <a:t>Over the next several years, Fermilab plans to modernize the controls, monitoring, and measurement systems for the test stand to provide a robust testing environment for LARP, US-HiLumi, and the High field Magnet R&amp;D program.  </a:t>
            </a:r>
            <a:endParaRPr lang="en-US" sz="2000" dirty="0" smtClean="0"/>
          </a:p>
          <a:p>
            <a:r>
              <a:rPr lang="en-US" sz="2000" dirty="0" smtClean="0"/>
              <a:t>Much </a:t>
            </a:r>
            <a:r>
              <a:rPr lang="en-US" sz="2000" dirty="0" smtClean="0"/>
              <a:t>of this work will also be directly applicable to the Horizontal Test </a:t>
            </a:r>
            <a:r>
              <a:rPr lang="en-US" sz="2000" dirty="0" smtClean="0"/>
              <a:t>facility.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 smtClean="0"/>
              <a:t>speed of this upgrade program is dependent on the level of funding for test facility operations that Fermilab receives.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5/11/2015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Fermilab SC Magnet and SRF Cavities Facilities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1" y="898141"/>
            <a:ext cx="3771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5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292</TotalTime>
  <Words>1470</Words>
  <Application>Microsoft Macintosh PowerPoint</Application>
  <PresentationFormat>On-screen Show (4:3)</PresentationFormat>
  <Paragraphs>177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FNAL_TemplateMac_060514</vt:lpstr>
      <vt:lpstr>Fermilab: Footer Only</vt:lpstr>
      <vt:lpstr>US-HiLumi at FNAL:  SC Magnets and SRF Cavities Facilities </vt:lpstr>
      <vt:lpstr>Superconducting Magnet Assembly Facility</vt:lpstr>
      <vt:lpstr>Superconducting Magnet Facility Photos</vt:lpstr>
      <vt:lpstr>Superconducting Magnet Facility Photos</vt:lpstr>
      <vt:lpstr>Superconducting Magnet Fabrication Facility Investment</vt:lpstr>
      <vt:lpstr>Superconducting Magnet Fabrication Facility Investment</vt:lpstr>
      <vt:lpstr>Vertical Magnet Test Facility (VMTF) Scope</vt:lpstr>
      <vt:lpstr>VMTF Measurement Capabilities</vt:lpstr>
      <vt:lpstr>VMTF Upgrades</vt:lpstr>
      <vt:lpstr>Stand 4 - Horizontal Test Facility</vt:lpstr>
      <vt:lpstr>SRF Facilities</vt:lpstr>
      <vt:lpstr>Vertical Test Stands (VTS-1, 2, 3)</vt:lpstr>
      <vt:lpstr>IB1 Test Operations History</vt:lpstr>
      <vt:lpstr>Magnet-Cavities Testing Interference</vt:lpstr>
      <vt:lpstr>Conclusions and Challenges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US-HiLumi at FNAL:  SC Magnets and SRF Cavities Facilities</dc:title>
  <dc:creator>David J. Harding x2971 03457N</dc:creator>
  <cp:lastModifiedBy>Hasan Padamsee</cp:lastModifiedBy>
  <cp:revision>20</cp:revision>
  <cp:lastPrinted>2014-01-20T19:40:21Z</cp:lastPrinted>
  <dcterms:created xsi:type="dcterms:W3CDTF">2015-04-29T22:41:15Z</dcterms:created>
  <dcterms:modified xsi:type="dcterms:W3CDTF">2015-05-09T21:08:04Z</dcterms:modified>
</cp:coreProperties>
</file>