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930" r:id="rId2"/>
    <p:sldMasterId id="2147486944" r:id="rId3"/>
  </p:sldMasterIdLst>
  <p:notesMasterIdLst>
    <p:notesMasterId r:id="rId25"/>
  </p:notesMasterIdLst>
  <p:handoutMasterIdLst>
    <p:handoutMasterId r:id="rId26"/>
  </p:handoutMasterIdLst>
  <p:sldIdLst>
    <p:sldId id="299" r:id="rId4"/>
    <p:sldId id="641" r:id="rId5"/>
    <p:sldId id="652" r:id="rId6"/>
    <p:sldId id="653" r:id="rId7"/>
    <p:sldId id="643" r:id="rId8"/>
    <p:sldId id="644" r:id="rId9"/>
    <p:sldId id="645" r:id="rId10"/>
    <p:sldId id="646" r:id="rId11"/>
    <p:sldId id="647" r:id="rId12"/>
    <p:sldId id="654" r:id="rId13"/>
    <p:sldId id="642" r:id="rId14"/>
    <p:sldId id="655" r:id="rId15"/>
    <p:sldId id="658" r:id="rId16"/>
    <p:sldId id="657" r:id="rId17"/>
    <p:sldId id="656" r:id="rId18"/>
    <p:sldId id="649" r:id="rId19"/>
    <p:sldId id="651" r:id="rId20"/>
    <p:sldId id="650" r:id="rId21"/>
    <p:sldId id="659" r:id="rId22"/>
    <p:sldId id="662" r:id="rId23"/>
    <p:sldId id="661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385" autoAdjust="0"/>
  </p:normalViewPr>
  <p:slideViewPr>
    <p:cSldViewPr>
      <p:cViewPr varScale="1">
        <p:scale>
          <a:sx n="70" d="100"/>
          <a:sy n="70" d="100"/>
        </p:scale>
        <p:origin x="11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usr_vols\e-f\eholik\LARP%20papers\HQ%20Papers\DataForHQ02_FieldQuality_xlsTable_hq02_z-scan_14605A_200mm_2K_100mm_outHarm.datsta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9969485521628"/>
          <c:y val="4.9511159619230395E-2"/>
          <c:w val="0.84207957198627481"/>
          <c:h val="0.83274074080455041"/>
        </c:manualLayout>
      </c:layout>
      <c:scatterChart>
        <c:scatterStyle val="lineMarker"/>
        <c:varyColors val="0"/>
        <c:ser>
          <c:idx val="1"/>
          <c:order val="0"/>
          <c:tx>
            <c:v>MQXFSM1 @ 1.9K</c:v>
          </c:tx>
          <c:spPr>
            <a:ln w="28575">
              <a:noFill/>
            </a:ln>
          </c:spPr>
          <c:xVal>
            <c:numRef>
              <c:f>'MQXFSM1 for CM24'!$C$11:$C$41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</c:numCache>
            </c:numRef>
          </c:xVal>
          <c:yVal>
            <c:numRef>
              <c:f>'MQXFSM1 for CM24'!$F$11:$F$41</c:f>
              <c:numCache>
                <c:formatCode>0.0%</c:formatCode>
                <c:ptCount val="31"/>
                <c:pt idx="0">
                  <c:v>0.70325183954426773</c:v>
                </c:pt>
                <c:pt idx="1">
                  <c:v>0.75708521243769289</c:v>
                </c:pt>
                <c:pt idx="2">
                  <c:v>0.78276762402088773</c:v>
                </c:pt>
                <c:pt idx="3">
                  <c:v>0.79867078091621169</c:v>
                </c:pt>
                <c:pt idx="4">
                  <c:v>0.82183717066223594</c:v>
                </c:pt>
                <c:pt idx="5">
                  <c:v>0.82715404699738904</c:v>
                </c:pt>
                <c:pt idx="6">
                  <c:v>0</c:v>
                </c:pt>
                <c:pt idx="7">
                  <c:v>0.82810348920009491</c:v>
                </c:pt>
                <c:pt idx="8">
                  <c:v>0.84547828150961313</c:v>
                </c:pt>
                <c:pt idx="9">
                  <c:v>0.84509850462853076</c:v>
                </c:pt>
                <c:pt idx="10">
                  <c:v>0.85592214573937808</c:v>
                </c:pt>
                <c:pt idx="11">
                  <c:v>0.86655589840968428</c:v>
                </c:pt>
                <c:pt idx="12">
                  <c:v>0.8541182055542369</c:v>
                </c:pt>
                <c:pt idx="13">
                  <c:v>0.87434132447187274</c:v>
                </c:pt>
                <c:pt idx="14">
                  <c:v>0.87491098979349635</c:v>
                </c:pt>
                <c:pt idx="15">
                  <c:v>0.88825065274151438</c:v>
                </c:pt>
                <c:pt idx="16">
                  <c:v>0.89081414668882031</c:v>
                </c:pt>
                <c:pt idx="17">
                  <c:v>0.89470685971991459</c:v>
                </c:pt>
                <c:pt idx="18">
                  <c:v>0.89689057678613815</c:v>
                </c:pt>
                <c:pt idx="19">
                  <c:v>0.90197009257061478</c:v>
                </c:pt>
                <c:pt idx="20">
                  <c:v>0.89086161879895565</c:v>
                </c:pt>
                <c:pt idx="21">
                  <c:v>0.91331592689295038</c:v>
                </c:pt>
                <c:pt idx="22">
                  <c:v>0.90700213624495607</c:v>
                </c:pt>
                <c:pt idx="23">
                  <c:v>0.90443864229765014</c:v>
                </c:pt>
                <c:pt idx="26">
                  <c:v>0.88896273439354379</c:v>
                </c:pt>
                <c:pt idx="27">
                  <c:v>0.90121053880845003</c:v>
                </c:pt>
                <c:pt idx="28">
                  <c:v>0.90121053880845003</c:v>
                </c:pt>
                <c:pt idx="29">
                  <c:v>0.9014478993591265</c:v>
                </c:pt>
                <c:pt idx="30">
                  <c:v>0.89897934963209114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84136"/>
        <c:axId val="13604206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1"/>
                <c:tx>
                  <c:v>HQM04 4.5 K</c:v>
                </c:tx>
                <c:spPr>
                  <a:ln w="28575">
                    <a:noFill/>
                  </a:ln>
                </c:spPr>
                <c:marker>
                  <c:symbol val="diamond"/>
                  <c:size val="10"/>
                  <c:spPr>
                    <a:solidFill>
                      <a:srgbClr val="002060"/>
                    </a:solidFill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HQM04_QH!$C$11:$C$45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7">
                        <c:v>6</c:v>
                      </c:pt>
                      <c:pt idx="9">
                        <c:v>7</c:v>
                      </c:pt>
                      <c:pt idx="10">
                        <c:v>8</c:v>
                      </c:pt>
                      <c:pt idx="11">
                        <c:v>9</c:v>
                      </c:pt>
                      <c:pt idx="12">
                        <c:v>10</c:v>
                      </c:pt>
                      <c:pt idx="13">
                        <c:v>11</c:v>
                      </c:pt>
                      <c:pt idx="14">
                        <c:v>12</c:v>
                      </c:pt>
                      <c:pt idx="16">
                        <c:v>13</c:v>
                      </c:pt>
                      <c:pt idx="17">
                        <c:v>14</c:v>
                      </c:pt>
                      <c:pt idx="18">
                        <c:v>15</c:v>
                      </c:pt>
                      <c:pt idx="20">
                        <c:v>16</c:v>
                      </c:pt>
                      <c:pt idx="21">
                        <c:v>17</c:v>
                      </c:pt>
                      <c:pt idx="22">
                        <c:v>18</c:v>
                      </c:pt>
                      <c:pt idx="23">
                        <c:v>19</c:v>
                      </c:pt>
                      <c:pt idx="24">
                        <c:v>20</c:v>
                      </c:pt>
                      <c:pt idx="25">
                        <c:v>21</c:v>
                      </c:pt>
                      <c:pt idx="26">
                        <c:v>22</c:v>
                      </c:pt>
                      <c:pt idx="27">
                        <c:v>23</c:v>
                      </c:pt>
                      <c:pt idx="28">
                        <c:v>24</c:v>
                      </c:pt>
                      <c:pt idx="29">
                        <c:v>25</c:v>
                      </c:pt>
                      <c:pt idx="30">
                        <c:v>26</c:v>
                      </c:pt>
                      <c:pt idx="31">
                        <c:v>27</c:v>
                      </c:pt>
                      <c:pt idx="32">
                        <c:v>28</c:v>
                      </c:pt>
                      <c:pt idx="33">
                        <c:v>29</c:v>
                      </c:pt>
                      <c:pt idx="34">
                        <c:v>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HQM04_QH!$F$11:$F$45</c15:sqref>
                        </c15:formulaRef>
                      </c:ext>
                    </c:extLst>
                    <c:numCache>
                      <c:formatCode>0.0%</c:formatCode>
                      <c:ptCount val="35"/>
                      <c:pt idx="0">
                        <c:v>0.71864197530864193</c:v>
                      </c:pt>
                      <c:pt idx="1">
                        <c:v>0.74876543209876545</c:v>
                      </c:pt>
                      <c:pt idx="2">
                        <c:v>0.76820987654320982</c:v>
                      </c:pt>
                      <c:pt idx="3">
                        <c:v>0.77111111111111108</c:v>
                      </c:pt>
                      <c:pt idx="4">
                        <c:v>0.77592592592592591</c:v>
                      </c:pt>
                      <c:pt idx="5">
                        <c:v>0.77703703703703708</c:v>
                      </c:pt>
                      <c:pt idx="7">
                        <c:v>0.78839506172839502</c:v>
                      </c:pt>
                      <c:pt idx="9">
                        <c:v>0.80320987654320986</c:v>
                      </c:pt>
                      <c:pt idx="10">
                        <c:v>0.81506172839506175</c:v>
                      </c:pt>
                      <c:pt idx="11">
                        <c:v>0.8246913580246914</c:v>
                      </c:pt>
                      <c:pt idx="12">
                        <c:v>0.812962962962963</c:v>
                      </c:pt>
                      <c:pt idx="13">
                        <c:v>0.82567901234567898</c:v>
                      </c:pt>
                      <c:pt idx="14">
                        <c:v>0.81833333333333336</c:v>
                      </c:pt>
                      <c:pt idx="16">
                        <c:v>0.82728395061728399</c:v>
                      </c:pt>
                      <c:pt idx="17">
                        <c:v>0.83716049382716051</c:v>
                      </c:pt>
                      <c:pt idx="18">
                        <c:v>0.84209876543209872</c:v>
                      </c:pt>
                      <c:pt idx="20">
                        <c:v>0.84074074074074079</c:v>
                      </c:pt>
                      <c:pt idx="21">
                        <c:v>0.84456790123456793</c:v>
                      </c:pt>
                      <c:pt idx="22">
                        <c:v>0.84679012345679017</c:v>
                      </c:pt>
                      <c:pt idx="23">
                        <c:v>0.81734567901234567</c:v>
                      </c:pt>
                      <c:pt idx="24">
                        <c:v>0.85586419753086418</c:v>
                      </c:pt>
                      <c:pt idx="25">
                        <c:v>0.84691358024691354</c:v>
                      </c:pt>
                      <c:pt idx="26">
                        <c:v>0.86592592592592588</c:v>
                      </c:pt>
                      <c:pt idx="27">
                        <c:v>0.87098765432098768</c:v>
                      </c:pt>
                      <c:pt idx="28">
                        <c:v>0.88320987654320993</c:v>
                      </c:pt>
                      <c:pt idx="29">
                        <c:v>0.89123456790123456</c:v>
                      </c:pt>
                      <c:pt idx="30">
                        <c:v>0.88197530864197526</c:v>
                      </c:pt>
                      <c:pt idx="31">
                        <c:v>0.89172839506172841</c:v>
                      </c:pt>
                      <c:pt idx="32">
                        <c:v>0.88796296296296295</c:v>
                      </c:pt>
                      <c:pt idx="33">
                        <c:v>0.89814814814814814</c:v>
                      </c:pt>
                      <c:pt idx="34">
                        <c:v>0.90259259259259261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3478413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Quench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6042064"/>
        <c:crosses val="autoZero"/>
        <c:crossBetween val="midCat"/>
        <c:majorUnit val="5"/>
        <c:minorUnit val="1"/>
      </c:valAx>
      <c:valAx>
        <c:axId val="136042064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I_quench</a:t>
                </a:r>
                <a:r>
                  <a:rPr lang="en-US" sz="1600" baseline="0"/>
                  <a:t> / I_SSL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2.3813120920860503E-2"/>
              <c:y val="0.355652428222364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478413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476714800893795"/>
          <c:y val="0.27823479068741741"/>
          <c:w val="0.21931429303044436"/>
          <c:h val="0.1385826622429329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xVal>
            <c:numRef>
              <c:f>MQXFSM1_rr!$E$4:$E$11</c:f>
              <c:numCache>
                <c:formatCode>General</c:formatCode>
                <c:ptCount val="8"/>
                <c:pt idx="0">
                  <c:v>5</c:v>
                </c:pt>
                <c:pt idx="1">
                  <c:v>14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400</c:v>
                </c:pt>
                <c:pt idx="6">
                  <c:v>300</c:v>
                </c:pt>
                <c:pt idx="7">
                  <c:v>500</c:v>
                </c:pt>
              </c:numCache>
            </c:numRef>
          </c:xVal>
          <c:yVal>
            <c:numRef>
              <c:f>MQXFSM1_rr!$D$4:$D$11</c:f>
              <c:numCache>
                <c:formatCode>General</c:formatCode>
                <c:ptCount val="8"/>
                <c:pt idx="0">
                  <c:v>19162</c:v>
                </c:pt>
                <c:pt idx="1">
                  <c:v>19022</c:v>
                </c:pt>
                <c:pt idx="2">
                  <c:v>18671</c:v>
                </c:pt>
                <c:pt idx="3">
                  <c:v>18540</c:v>
                </c:pt>
                <c:pt idx="4">
                  <c:v>18362</c:v>
                </c:pt>
                <c:pt idx="5">
                  <c:v>17436</c:v>
                </c:pt>
                <c:pt idx="6">
                  <c:v>18107</c:v>
                </c:pt>
                <c:pt idx="7">
                  <c:v>16850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42848"/>
        <c:axId val="136043240"/>
      </c:scatterChart>
      <c:valAx>
        <c:axId val="13604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Ramp Rate (A/s)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6043240"/>
        <c:crosses val="autoZero"/>
        <c:crossBetween val="midCat"/>
      </c:valAx>
      <c:valAx>
        <c:axId val="136043240"/>
        <c:scaling>
          <c:orientation val="minMax"/>
          <c:min val="1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Current (A)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0428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9599686353434"/>
          <c:y val="3.0436149618337592E-2"/>
          <c:w val="0.84614348206474188"/>
          <c:h val="0.8035302172906138"/>
        </c:manualLayout>
      </c:layou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B3</c:v>
                </c:pt>
              </c:strCache>
            </c:strRef>
          </c:tx>
          <c:spPr>
            <a:ln w="95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Sheet1!$A$2:$A$22</c:f>
              <c:numCache>
                <c:formatCode>0.00E+00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</c:v>
                </c:pt>
                <c:pt idx="4">
                  <c:v>-0.3</c:v>
                </c:pt>
                <c:pt idx="5">
                  <c:v>-0.25</c:v>
                </c:pt>
                <c:pt idx="6">
                  <c:v>-0.2</c:v>
                </c:pt>
                <c:pt idx="7">
                  <c:v>-0.15</c:v>
                </c:pt>
                <c:pt idx="8">
                  <c:v>-0.1</c:v>
                </c:pt>
                <c:pt idx="9">
                  <c:v>-0.05</c:v>
                </c:pt>
                <c:pt idx="10">
                  <c:v>0</c:v>
                </c:pt>
                <c:pt idx="11">
                  <c:v>0.05</c:v>
                </c:pt>
                <c:pt idx="12">
                  <c:v>0.1</c:v>
                </c:pt>
                <c:pt idx="13">
                  <c:v>0.15</c:v>
                </c:pt>
                <c:pt idx="14">
                  <c:v>0.2</c:v>
                </c:pt>
                <c:pt idx="15">
                  <c:v>0.25</c:v>
                </c:pt>
                <c:pt idx="16">
                  <c:v>0.3</c:v>
                </c:pt>
                <c:pt idx="17">
                  <c:v>0.35</c:v>
                </c:pt>
                <c:pt idx="18">
                  <c:v>0.4</c:v>
                </c:pt>
                <c:pt idx="19">
                  <c:v>0.45</c:v>
                </c:pt>
                <c:pt idx="20">
                  <c:v>0.5</c:v>
                </c:pt>
              </c:numCache>
            </c:numRef>
          </c:xVal>
          <c:yVal>
            <c:numRef>
              <c:f>Sheet1!$C$2:$C$22</c:f>
              <c:numCache>
                <c:formatCode>0.00E+00</c:formatCode>
                <c:ptCount val="21"/>
                <c:pt idx="0">
                  <c:v>-4.4728024406496916</c:v>
                </c:pt>
                <c:pt idx="1">
                  <c:v>-38.434894457690277</c:v>
                </c:pt>
                <c:pt idx="2">
                  <c:v>-7.3610197773247394</c:v>
                </c:pt>
                <c:pt idx="3">
                  <c:v>1.0789713878639129</c:v>
                </c:pt>
                <c:pt idx="4">
                  <c:v>3.1434187368012729</c:v>
                </c:pt>
                <c:pt idx="5">
                  <c:v>4.1771504647726321</c:v>
                </c:pt>
                <c:pt idx="6">
                  <c:v>5.9304268321738309</c:v>
                </c:pt>
                <c:pt idx="7">
                  <c:v>7.6142190732983703</c:v>
                </c:pt>
                <c:pt idx="8">
                  <c:v>9.4740430495364691</c:v>
                </c:pt>
                <c:pt idx="9">
                  <c:v>10.142633771646253</c:v>
                </c:pt>
                <c:pt idx="10">
                  <c:v>9.3738598878623787</c:v>
                </c:pt>
                <c:pt idx="11">
                  <c:v>8.1816648877434517</c:v>
                </c:pt>
                <c:pt idx="12">
                  <c:v>6.5206228784494691</c:v>
                </c:pt>
                <c:pt idx="13">
                  <c:v>4.6235750729331331</c:v>
                </c:pt>
                <c:pt idx="14">
                  <c:v>3.6141393069351833</c:v>
                </c:pt>
                <c:pt idx="15">
                  <c:v>3.5991443324439021</c:v>
                </c:pt>
                <c:pt idx="16">
                  <c:v>7.654499774614643</c:v>
                </c:pt>
                <c:pt idx="17">
                  <c:v>20.103121921715637</c:v>
                </c:pt>
                <c:pt idx="18">
                  <c:v>50.297239311921572</c:v>
                </c:pt>
                <c:pt idx="19">
                  <c:v>107.23333685365412</c:v>
                </c:pt>
                <c:pt idx="20">
                  <c:v>25.809703019500493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61688"/>
        <c:axId val="11899158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B2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55.149250000000002</c:v>
                      </c:pt>
                      <c:pt idx="1">
                        <c:v>112.06879999999998</c:v>
                      </c:pt>
                      <c:pt idx="2">
                        <c:v>147.27725000000001</c:v>
                      </c:pt>
                      <c:pt idx="3">
                        <c:v>161.71109999999999</c:v>
                      </c:pt>
                      <c:pt idx="4">
                        <c:v>166.0198</c:v>
                      </c:pt>
                      <c:pt idx="5">
                        <c:v>167.40712499999998</c:v>
                      </c:pt>
                      <c:pt idx="6">
                        <c:v>167.88799999999998</c:v>
                      </c:pt>
                      <c:pt idx="7">
                        <c:v>168.04330000000002</c:v>
                      </c:pt>
                      <c:pt idx="8">
                        <c:v>168.12260000000001</c:v>
                      </c:pt>
                      <c:pt idx="9">
                        <c:v>168.20175</c:v>
                      </c:pt>
                      <c:pt idx="10">
                        <c:v>168.226325</c:v>
                      </c:pt>
                      <c:pt idx="11">
                        <c:v>168.12604999999999</c:v>
                      </c:pt>
                      <c:pt idx="12">
                        <c:v>167.87545</c:v>
                      </c:pt>
                      <c:pt idx="13">
                        <c:v>167.29365000000001</c:v>
                      </c:pt>
                      <c:pt idx="14">
                        <c:v>165.92892499999999</c:v>
                      </c:pt>
                      <c:pt idx="15">
                        <c:v>162.10735</c:v>
                      </c:pt>
                      <c:pt idx="16">
                        <c:v>148.91162499999999</c:v>
                      </c:pt>
                      <c:pt idx="17">
                        <c:v>116.31377499999999</c:v>
                      </c:pt>
                      <c:pt idx="18">
                        <c:v>60.721274999999999</c:v>
                      </c:pt>
                      <c:pt idx="19">
                        <c:v>16.262722499999999</c:v>
                      </c:pt>
                      <c:pt idx="20">
                        <c:v>4.7589825000000001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B4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3.9361178982488423</c:v>
                      </c:pt>
                      <c:pt idx="1">
                        <c:v>-3.8085622403380786</c:v>
                      </c:pt>
                      <c:pt idx="2">
                        <c:v>-2.6180452174385382</c:v>
                      </c:pt>
                      <c:pt idx="3">
                        <c:v>-2.39728750840233</c:v>
                      </c:pt>
                      <c:pt idx="4">
                        <c:v>-2.1414433700076736</c:v>
                      </c:pt>
                      <c:pt idx="5">
                        <c:v>-1.5311519745650015</c:v>
                      </c:pt>
                      <c:pt idx="6">
                        <c:v>-0.96890144024587821</c:v>
                      </c:pt>
                      <c:pt idx="7">
                        <c:v>-1.4584327372766424</c:v>
                      </c:pt>
                      <c:pt idx="8">
                        <c:v>-2.136049823164762</c:v>
                      </c:pt>
                      <c:pt idx="9">
                        <c:v>-1.7091840602134045</c:v>
                      </c:pt>
                      <c:pt idx="10">
                        <c:v>-1.5883111635470846</c:v>
                      </c:pt>
                      <c:pt idx="11">
                        <c:v>-2.1207257887757431</c:v>
                      </c:pt>
                      <c:pt idx="12">
                        <c:v>-1.9817132284678909</c:v>
                      </c:pt>
                      <c:pt idx="13">
                        <c:v>-0.97973563252400786</c:v>
                      </c:pt>
                      <c:pt idx="14">
                        <c:v>0.46424455531186015</c:v>
                      </c:pt>
                      <c:pt idx="15">
                        <c:v>1.9198327528023869</c:v>
                      </c:pt>
                      <c:pt idx="16">
                        <c:v>2.2574345689935225</c:v>
                      </c:pt>
                      <c:pt idx="17">
                        <c:v>0.57524227031579023</c:v>
                      </c:pt>
                      <c:pt idx="18">
                        <c:v>-0.19234642223833412</c:v>
                      </c:pt>
                      <c:pt idx="19">
                        <c:v>1.3067027983783159</c:v>
                      </c:pt>
                      <c:pt idx="20">
                        <c:v>-17.29748953689155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B5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20.49777648834753</c:v>
                      </c:pt>
                      <c:pt idx="1">
                        <c:v>-8.0758092350413327E-2</c:v>
                      </c:pt>
                      <c:pt idx="2">
                        <c:v>-0.64733181805064932</c:v>
                      </c:pt>
                      <c:pt idx="3">
                        <c:v>-3.0924191351119377</c:v>
                      </c:pt>
                      <c:pt idx="4">
                        <c:v>-2.8285285851446633</c:v>
                      </c:pt>
                      <c:pt idx="5">
                        <c:v>-2.0274316281341074</c:v>
                      </c:pt>
                      <c:pt idx="6">
                        <c:v>-1.2226231177928144</c:v>
                      </c:pt>
                      <c:pt idx="7">
                        <c:v>-0.71828719145601161</c:v>
                      </c:pt>
                      <c:pt idx="8">
                        <c:v>-1.5392799659296251E-3</c:v>
                      </c:pt>
                      <c:pt idx="9">
                        <c:v>0.3036497836675302</c:v>
                      </c:pt>
                      <c:pt idx="10">
                        <c:v>-0.12267374027221958</c:v>
                      </c:pt>
                      <c:pt idx="11">
                        <c:v>-0.4293133039169123</c:v>
                      </c:pt>
                      <c:pt idx="12">
                        <c:v>-0.27073985505325526</c:v>
                      </c:pt>
                      <c:pt idx="13">
                        <c:v>-0.11377132365753273</c:v>
                      </c:pt>
                      <c:pt idx="14">
                        <c:v>-0.46828137408833326</c:v>
                      </c:pt>
                      <c:pt idx="15">
                        <c:v>-1.7534476382471242</c:v>
                      </c:pt>
                      <c:pt idx="16">
                        <c:v>-3.4451507731515258</c:v>
                      </c:pt>
                      <c:pt idx="17">
                        <c:v>-2.9323633421750777</c:v>
                      </c:pt>
                      <c:pt idx="18">
                        <c:v>-1.2063609500953332</c:v>
                      </c:pt>
                      <c:pt idx="19">
                        <c:v>-3.3881688628702857</c:v>
                      </c:pt>
                      <c:pt idx="20">
                        <c:v>-7.193722607721293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B6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-154.11234060300004</c:v>
                      </c:pt>
                      <c:pt idx="1">
                        <c:v>53.863207244121476</c:v>
                      </c:pt>
                      <c:pt idx="2">
                        <c:v>50.654870321112057</c:v>
                      </c:pt>
                      <c:pt idx="3">
                        <c:v>3.0478241753349029</c:v>
                      </c:pt>
                      <c:pt idx="4">
                        <c:v>1.9210449596975783</c:v>
                      </c:pt>
                      <c:pt idx="5">
                        <c:v>1.8982614987265329</c:v>
                      </c:pt>
                      <c:pt idx="6">
                        <c:v>1.362806603211665</c:v>
                      </c:pt>
                      <c:pt idx="7">
                        <c:v>0.74975571772275351</c:v>
                      </c:pt>
                      <c:pt idx="8">
                        <c:v>0.39634558352059746</c:v>
                      </c:pt>
                      <c:pt idx="9">
                        <c:v>0.69366400765747083</c:v>
                      </c:pt>
                      <c:pt idx="10">
                        <c:v>0.59822533720569593</c:v>
                      </c:pt>
                      <c:pt idx="11">
                        <c:v>0.14600916990555596</c:v>
                      </c:pt>
                      <c:pt idx="12">
                        <c:v>2.2751003794777618</c:v>
                      </c:pt>
                      <c:pt idx="13">
                        <c:v>7.3899233473595682</c:v>
                      </c:pt>
                      <c:pt idx="14">
                        <c:v>11.916820711036367</c:v>
                      </c:pt>
                      <c:pt idx="15">
                        <c:v>15.309356731819992</c:v>
                      </c:pt>
                      <c:pt idx="16">
                        <c:v>54.767819503682141</c:v>
                      </c:pt>
                      <c:pt idx="17">
                        <c:v>65.073805746567857</c:v>
                      </c:pt>
                      <c:pt idx="18">
                        <c:v>-85.050791505942527</c:v>
                      </c:pt>
                      <c:pt idx="19">
                        <c:v>-140.92322180372938</c:v>
                      </c:pt>
                      <c:pt idx="20">
                        <c:v>1005.1229438225503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B7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-8.0215007457037029</c:v>
                      </c:pt>
                      <c:pt idx="1">
                        <c:v>-2.3714405793583944</c:v>
                      </c:pt>
                      <c:pt idx="2">
                        <c:v>1.081742937215354</c:v>
                      </c:pt>
                      <c:pt idx="3">
                        <c:v>2.9773651901446471E-2</c:v>
                      </c:pt>
                      <c:pt idx="4">
                        <c:v>0.16988515827630196</c:v>
                      </c:pt>
                      <c:pt idx="5">
                        <c:v>0.27501054689279203</c:v>
                      </c:pt>
                      <c:pt idx="6">
                        <c:v>0.49151473005813401</c:v>
                      </c:pt>
                      <c:pt idx="7">
                        <c:v>0.88483741987928122</c:v>
                      </c:pt>
                      <c:pt idx="8">
                        <c:v>1.1136719572502447</c:v>
                      </c:pt>
                      <c:pt idx="9">
                        <c:v>1.1734271492419075</c:v>
                      </c:pt>
                      <c:pt idx="10">
                        <c:v>1.3658525204066605</c:v>
                      </c:pt>
                      <c:pt idx="11">
                        <c:v>1.3929191817686788</c:v>
                      </c:pt>
                      <c:pt idx="12">
                        <c:v>0.96734275321376662</c:v>
                      </c:pt>
                      <c:pt idx="13">
                        <c:v>0.53866718790581714</c:v>
                      </c:pt>
                      <c:pt idx="14">
                        <c:v>0.52749362415263046</c:v>
                      </c:pt>
                      <c:pt idx="15">
                        <c:v>0.38608412881957538</c:v>
                      </c:pt>
                      <c:pt idx="16">
                        <c:v>0.62061793362338247</c:v>
                      </c:pt>
                      <c:pt idx="17">
                        <c:v>3.6016864726469415</c:v>
                      </c:pt>
                      <c:pt idx="18">
                        <c:v>4.2040948580213451</c:v>
                      </c:pt>
                      <c:pt idx="19">
                        <c:v>-3.5129111992164912</c:v>
                      </c:pt>
                      <c:pt idx="20">
                        <c:v>2.988625194566275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B8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5.5027448242723143</c:v>
                      </c:pt>
                      <c:pt idx="1">
                        <c:v>0.19572012906357522</c:v>
                      </c:pt>
                      <c:pt idx="2">
                        <c:v>-0.22106129765459362</c:v>
                      </c:pt>
                      <c:pt idx="3">
                        <c:v>-0.35773317354219963</c:v>
                      </c:pt>
                      <c:pt idx="4">
                        <c:v>-0.32082378125982558</c:v>
                      </c:pt>
                      <c:pt idx="5">
                        <c:v>-0.38253942297856197</c:v>
                      </c:pt>
                      <c:pt idx="6">
                        <c:v>-0.31599027327742307</c:v>
                      </c:pt>
                      <c:pt idx="7">
                        <c:v>-0.38379944335775362</c:v>
                      </c:pt>
                      <c:pt idx="8">
                        <c:v>-0.36010045645261257</c:v>
                      </c:pt>
                      <c:pt idx="9">
                        <c:v>-0.27799160829182812</c:v>
                      </c:pt>
                      <c:pt idx="10">
                        <c:v>-0.2138024473874704</c:v>
                      </c:pt>
                      <c:pt idx="11">
                        <c:v>-0.28715820659558705</c:v>
                      </c:pt>
                      <c:pt idx="12">
                        <c:v>-0.51411790705549865</c:v>
                      </c:pt>
                      <c:pt idx="13">
                        <c:v>-0.49402413062300926</c:v>
                      </c:pt>
                      <c:pt idx="14">
                        <c:v>-0.29594312745652995</c:v>
                      </c:pt>
                      <c:pt idx="15">
                        <c:v>0.19072993914217953</c:v>
                      </c:pt>
                      <c:pt idx="16">
                        <c:v>0.48983566595287642</c:v>
                      </c:pt>
                      <c:pt idx="17">
                        <c:v>-0.33929880618181296</c:v>
                      </c:pt>
                      <c:pt idx="18">
                        <c:v>-0.94784529804421924</c:v>
                      </c:pt>
                      <c:pt idx="19">
                        <c:v>-2.6678036226714195</c:v>
                      </c:pt>
                      <c:pt idx="20">
                        <c:v>-6.2630824971514389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B9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4.8811769879010143</c:v>
                      </c:pt>
                      <c:pt idx="1">
                        <c:v>-0.54461567358622565</c:v>
                      </c:pt>
                      <c:pt idx="2">
                        <c:v>3.2276047386816359E-2</c:v>
                      </c:pt>
                      <c:pt idx="3">
                        <c:v>0.23958265697283612</c:v>
                      </c:pt>
                      <c:pt idx="4">
                        <c:v>0.22463013447793576</c:v>
                      </c:pt>
                      <c:pt idx="5">
                        <c:v>0.23135335488259537</c:v>
                      </c:pt>
                      <c:pt idx="6">
                        <c:v>0.39796173639569238</c:v>
                      </c:pt>
                      <c:pt idx="7">
                        <c:v>0.48359485323128026</c:v>
                      </c:pt>
                      <c:pt idx="8">
                        <c:v>0.4076043316008674</c:v>
                      </c:pt>
                      <c:pt idx="9">
                        <c:v>0.38577065934212929</c:v>
                      </c:pt>
                      <c:pt idx="10">
                        <c:v>-2.4633614863785441E-2</c:v>
                      </c:pt>
                      <c:pt idx="11">
                        <c:v>-0.1971896978487272</c:v>
                      </c:pt>
                      <c:pt idx="12">
                        <c:v>-8.5026428819699379E-2</c:v>
                      </c:pt>
                      <c:pt idx="13">
                        <c:v>0.11978905057065825</c:v>
                      </c:pt>
                      <c:pt idx="14">
                        <c:v>0.10543303405358649</c:v>
                      </c:pt>
                      <c:pt idx="15">
                        <c:v>-4.8283005058067999E-2</c:v>
                      </c:pt>
                      <c:pt idx="16">
                        <c:v>-0.35260729308406918</c:v>
                      </c:pt>
                      <c:pt idx="17">
                        <c:v>-0.76025711486021319</c:v>
                      </c:pt>
                      <c:pt idx="18">
                        <c:v>-0.44864752922266538</c:v>
                      </c:pt>
                      <c:pt idx="19">
                        <c:v>-2.6201916683999249</c:v>
                      </c:pt>
                      <c:pt idx="20">
                        <c:v>-2.2721726755666785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B10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-28.831470962887071</c:v>
                      </c:pt>
                      <c:pt idx="1">
                        <c:v>-11.63921626715018</c:v>
                      </c:pt>
                      <c:pt idx="2">
                        <c:v>3.0602791673527308</c:v>
                      </c:pt>
                      <c:pt idx="3">
                        <c:v>0.66648254201474111</c:v>
                      </c:pt>
                      <c:pt idx="4">
                        <c:v>0.23330816565253062</c:v>
                      </c:pt>
                      <c:pt idx="5">
                        <c:v>0.44242755498011216</c:v>
                      </c:pt>
                      <c:pt idx="6">
                        <c:v>0.66769572572190994</c:v>
                      </c:pt>
                      <c:pt idx="7">
                        <c:v>0.80689872788739569</c:v>
                      </c:pt>
                      <c:pt idx="8">
                        <c:v>0.65639271579192793</c:v>
                      </c:pt>
                      <c:pt idx="9">
                        <c:v>0.81583663665806105</c:v>
                      </c:pt>
                      <c:pt idx="10">
                        <c:v>0.75634060245921675</c:v>
                      </c:pt>
                      <c:pt idx="11">
                        <c:v>0.66151899125685754</c:v>
                      </c:pt>
                      <c:pt idx="12">
                        <c:v>0.84053951903032886</c:v>
                      </c:pt>
                      <c:pt idx="13">
                        <c:v>0.38891344650559068</c:v>
                      </c:pt>
                      <c:pt idx="14">
                        <c:v>-0.14669089491178225</c:v>
                      </c:pt>
                      <c:pt idx="15">
                        <c:v>-0.74962054465759886</c:v>
                      </c:pt>
                      <c:pt idx="16">
                        <c:v>1.1593411528482078</c:v>
                      </c:pt>
                      <c:pt idx="17">
                        <c:v>-9.6185511991163555</c:v>
                      </c:pt>
                      <c:pt idx="18">
                        <c:v>-18.536386134843188</c:v>
                      </c:pt>
                      <c:pt idx="19">
                        <c:v>35.810732182142317</c:v>
                      </c:pt>
                      <c:pt idx="20">
                        <c:v>138.64476282482653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B11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2.3975548171552648</c:v>
                      </c:pt>
                      <c:pt idx="1">
                        <c:v>-1.3669072034321774</c:v>
                      </c:pt>
                      <c:pt idx="2">
                        <c:v>0.29008146200448476</c:v>
                      </c:pt>
                      <c:pt idx="3">
                        <c:v>-0.25301401697224246</c:v>
                      </c:pt>
                      <c:pt idx="4">
                        <c:v>-0.13740299349836585</c:v>
                      </c:pt>
                      <c:pt idx="5">
                        <c:v>-9.8727368981457633E-2</c:v>
                      </c:pt>
                      <c:pt idx="6">
                        <c:v>-0.41229301677308683</c:v>
                      </c:pt>
                      <c:pt idx="7">
                        <c:v>-0.12861188158052123</c:v>
                      </c:pt>
                      <c:pt idx="8">
                        <c:v>0.13574503070973207</c:v>
                      </c:pt>
                      <c:pt idx="9">
                        <c:v>8.280199225037789E-2</c:v>
                      </c:pt>
                      <c:pt idx="10">
                        <c:v>0.25559911625008747</c:v>
                      </c:pt>
                      <c:pt idx="11">
                        <c:v>0.52850361380642674</c:v>
                      </c:pt>
                      <c:pt idx="12">
                        <c:v>0.27984735111655695</c:v>
                      </c:pt>
                      <c:pt idx="13">
                        <c:v>7.5136040728383882E-2</c:v>
                      </c:pt>
                      <c:pt idx="14">
                        <c:v>0.375335704730203</c:v>
                      </c:pt>
                      <c:pt idx="15">
                        <c:v>0.31874680574323128</c:v>
                      </c:pt>
                      <c:pt idx="16">
                        <c:v>0.17230672890716223</c:v>
                      </c:pt>
                      <c:pt idx="17">
                        <c:v>0.7023153534480332</c:v>
                      </c:pt>
                      <c:pt idx="18">
                        <c:v>0.81444065527280196</c:v>
                      </c:pt>
                      <c:pt idx="19">
                        <c:v>7.04117806843227</c:v>
                      </c:pt>
                      <c:pt idx="20">
                        <c:v>5.7540451136351098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B12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0.44735585706061282</c:v>
                      </c:pt>
                      <c:pt idx="1">
                        <c:v>-0.44160194451979506</c:v>
                      </c:pt>
                      <c:pt idx="2">
                        <c:v>0.22065169603587792</c:v>
                      </c:pt>
                      <c:pt idx="3">
                        <c:v>0.17560513780439313</c:v>
                      </c:pt>
                      <c:pt idx="4">
                        <c:v>-0.13447051195098417</c:v>
                      </c:pt>
                      <c:pt idx="5">
                        <c:v>4.2244692392871576E-2</c:v>
                      </c:pt>
                      <c:pt idx="6">
                        <c:v>0.27251843490898692</c:v>
                      </c:pt>
                      <c:pt idx="7">
                        <c:v>0.30077872786359228</c:v>
                      </c:pt>
                      <c:pt idx="8">
                        <c:v>8.875595844936969E-2</c:v>
                      </c:pt>
                      <c:pt idx="9">
                        <c:v>0.33009451447443328</c:v>
                      </c:pt>
                      <c:pt idx="10">
                        <c:v>0.10886747362518916</c:v>
                      </c:pt>
                      <c:pt idx="11">
                        <c:v>0.12967840200849304</c:v>
                      </c:pt>
                      <c:pt idx="12">
                        <c:v>-0.18173220086677355</c:v>
                      </c:pt>
                      <c:pt idx="13">
                        <c:v>-0.56690301753832262</c:v>
                      </c:pt>
                      <c:pt idx="14">
                        <c:v>-0.5666634072389729</c:v>
                      </c:pt>
                      <c:pt idx="15">
                        <c:v>-0.2297975693267455</c:v>
                      </c:pt>
                      <c:pt idx="16">
                        <c:v>-0.77964077687017386</c:v>
                      </c:pt>
                      <c:pt idx="17">
                        <c:v>-0.72420506513523442</c:v>
                      </c:pt>
                      <c:pt idx="18">
                        <c:v>-0.82657561126639723</c:v>
                      </c:pt>
                      <c:pt idx="19">
                        <c:v>4.7120554384421185</c:v>
                      </c:pt>
                      <c:pt idx="20">
                        <c:v>14.694795578676745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B13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-2.144208216793519</c:v>
                      </c:pt>
                      <c:pt idx="1">
                        <c:v>0.84812142184086925</c:v>
                      </c:pt>
                      <c:pt idx="2">
                        <c:v>1.6286004797074902</c:v>
                      </c:pt>
                      <c:pt idx="3">
                        <c:v>2.9587192839576257</c:v>
                      </c:pt>
                      <c:pt idx="4">
                        <c:v>1.9642521554657939</c:v>
                      </c:pt>
                      <c:pt idx="5">
                        <c:v>5.7908422356575326E-2</c:v>
                      </c:pt>
                      <c:pt idx="6">
                        <c:v>2.1047350019060325</c:v>
                      </c:pt>
                      <c:pt idx="7">
                        <c:v>2.9940110673856082</c:v>
                      </c:pt>
                      <c:pt idx="8">
                        <c:v>0.95577185934550124</c:v>
                      </c:pt>
                      <c:pt idx="9">
                        <c:v>3.2476534875528942</c:v>
                      </c:pt>
                      <c:pt idx="10">
                        <c:v>1.9352203051454637</c:v>
                      </c:pt>
                      <c:pt idx="11">
                        <c:v>-0.52280298026391514</c:v>
                      </c:pt>
                      <c:pt idx="12">
                        <c:v>1.241142614956505</c:v>
                      </c:pt>
                      <c:pt idx="13">
                        <c:v>3.0253733480021507</c:v>
                      </c:pt>
                      <c:pt idx="14">
                        <c:v>3.0405277440325724</c:v>
                      </c:pt>
                      <c:pt idx="15">
                        <c:v>2.7994998376076099</c:v>
                      </c:pt>
                      <c:pt idx="16">
                        <c:v>1.3078957065977892</c:v>
                      </c:pt>
                      <c:pt idx="17">
                        <c:v>-1.7192196281136951</c:v>
                      </c:pt>
                      <c:pt idx="18">
                        <c:v>2.1699144986662415</c:v>
                      </c:pt>
                      <c:pt idx="19">
                        <c:v>21.266626790194572</c:v>
                      </c:pt>
                      <c:pt idx="20">
                        <c:v>-0.42802122092274969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B14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2.8280878706419394</c:v>
                      </c:pt>
                      <c:pt idx="1">
                        <c:v>-4.2513594327770088</c:v>
                      </c:pt>
                      <c:pt idx="2">
                        <c:v>1.5620752696020599</c:v>
                      </c:pt>
                      <c:pt idx="3">
                        <c:v>2.2779125860871643</c:v>
                      </c:pt>
                      <c:pt idx="4">
                        <c:v>0.88800582822048946</c:v>
                      </c:pt>
                      <c:pt idx="5">
                        <c:v>-0.89542037114609074</c:v>
                      </c:pt>
                      <c:pt idx="6">
                        <c:v>-6.1143738682931478E-2</c:v>
                      </c:pt>
                      <c:pt idx="7">
                        <c:v>2.4601620534707425</c:v>
                      </c:pt>
                      <c:pt idx="8">
                        <c:v>0.86675542134133055</c:v>
                      </c:pt>
                      <c:pt idx="9">
                        <c:v>2.7208768636473759</c:v>
                      </c:pt>
                      <c:pt idx="10">
                        <c:v>2.907522053994819</c:v>
                      </c:pt>
                      <c:pt idx="11">
                        <c:v>-0.92286263788389722</c:v>
                      </c:pt>
                      <c:pt idx="12">
                        <c:v>1.8675973765074048</c:v>
                      </c:pt>
                      <c:pt idx="13">
                        <c:v>9.800560272311591</c:v>
                      </c:pt>
                      <c:pt idx="14">
                        <c:v>14.970170209925728</c:v>
                      </c:pt>
                      <c:pt idx="15">
                        <c:v>14.074810611610145</c:v>
                      </c:pt>
                      <c:pt idx="16">
                        <c:v>13.672470164770548</c:v>
                      </c:pt>
                      <c:pt idx="17">
                        <c:v>10.561939030867155</c:v>
                      </c:pt>
                      <c:pt idx="18">
                        <c:v>-10.826246649135744</c:v>
                      </c:pt>
                      <c:pt idx="19">
                        <c:v>-74.151468181296224</c:v>
                      </c:pt>
                      <c:pt idx="20">
                        <c:v>-20.823920869639675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B15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0.68366795559323101</c:v>
                      </c:pt>
                      <c:pt idx="1">
                        <c:v>-4.7854509908199256</c:v>
                      </c:pt>
                      <c:pt idx="2">
                        <c:v>6.8136083475214262</c:v>
                      </c:pt>
                      <c:pt idx="3">
                        <c:v>0.485003966950939</c:v>
                      </c:pt>
                      <c:pt idx="4">
                        <c:v>-0.49694268394492708</c:v>
                      </c:pt>
                      <c:pt idx="5">
                        <c:v>-1.6067476220023491</c:v>
                      </c:pt>
                      <c:pt idx="6">
                        <c:v>-6.0127436147908133</c:v>
                      </c:pt>
                      <c:pt idx="7">
                        <c:v>-6.8837302647591425</c:v>
                      </c:pt>
                      <c:pt idx="8">
                        <c:v>-4.5896863360428632</c:v>
                      </c:pt>
                      <c:pt idx="9">
                        <c:v>-6.1622426639437471</c:v>
                      </c:pt>
                      <c:pt idx="10">
                        <c:v>-4.117867699957185</c:v>
                      </c:pt>
                      <c:pt idx="11">
                        <c:v>-2.0141167891590861</c:v>
                      </c:pt>
                      <c:pt idx="12">
                        <c:v>-4.8492736728330446</c:v>
                      </c:pt>
                      <c:pt idx="13">
                        <c:v>-7.6717675775500149</c:v>
                      </c:pt>
                      <c:pt idx="14">
                        <c:v>-1.9436318893767317</c:v>
                      </c:pt>
                      <c:pt idx="15">
                        <c:v>-0.56081494762575534</c:v>
                      </c:pt>
                      <c:pt idx="16">
                        <c:v>-6.6040058994722539</c:v>
                      </c:pt>
                      <c:pt idx="17">
                        <c:v>-6.3531361612156436</c:v>
                      </c:pt>
                      <c:pt idx="18">
                        <c:v>-4.9104864810562692</c:v>
                      </c:pt>
                      <c:pt idx="19">
                        <c:v>-17.266819869797324</c:v>
                      </c:pt>
                      <c:pt idx="20">
                        <c:v>-2.4795667981548579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Sheet1!$P$1</c15:sqref>
                        </c15:formulaRef>
                      </c:ext>
                    </c:extLst>
                    <c:strCache>
                      <c:ptCount val="1"/>
                      <c:pt idx="0">
                        <c:v>A1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Sheet1!$P$2:$P$22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665.82773111148379</c:v>
                      </c:pt>
                      <c:pt idx="1">
                        <c:v>9.3906555615835982E-2</c:v>
                      </c:pt>
                      <c:pt idx="2">
                        <c:v>1.6634312156154463E-2</c:v>
                      </c:pt>
                      <c:pt idx="3">
                        <c:v>-5.6394752741153824E-4</c:v>
                      </c:pt>
                      <c:pt idx="4">
                        <c:v>-4.5420440814890745E-3</c:v>
                      </c:pt>
                      <c:pt idx="5">
                        <c:v>-5.6507929396672936E-3</c:v>
                      </c:pt>
                      <c:pt idx="6">
                        <c:v>-7.1607530020013346E-3</c:v>
                      </c:pt>
                      <c:pt idx="7">
                        <c:v>-8.2287690137006347E-3</c:v>
                      </c:pt>
                      <c:pt idx="8">
                        <c:v>-9.3604741420844056E-3</c:v>
                      </c:pt>
                      <c:pt idx="9">
                        <c:v>-8.8690887579944925E-3</c:v>
                      </c:pt>
                      <c:pt idx="10">
                        <c:v>-7.2394079820741484E-3</c:v>
                      </c:pt>
                      <c:pt idx="11">
                        <c:v>-5.2469917659993788E-3</c:v>
                      </c:pt>
                      <c:pt idx="12">
                        <c:v>-2.9838892464621835E-3</c:v>
                      </c:pt>
                      <c:pt idx="13">
                        <c:v>-1.0438652333785532E-3</c:v>
                      </c:pt>
                      <c:pt idx="14">
                        <c:v>-2.3776369912599627E-4</c:v>
                      </c:pt>
                      <c:pt idx="15">
                        <c:v>6.8821108358134279E-4</c:v>
                      </c:pt>
                      <c:pt idx="16">
                        <c:v>3.8256012584645424E-3</c:v>
                      </c:pt>
                      <c:pt idx="17">
                        <c:v>9.8882720468835266E-3</c:v>
                      </c:pt>
                      <c:pt idx="18">
                        <c:v>1.096770859966297E-2</c:v>
                      </c:pt>
                      <c:pt idx="19">
                        <c:v>-4.7295924775202926E-2</c:v>
                      </c:pt>
                      <c:pt idx="20">
                        <c:v>8.1924024725873647E-3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Sheet1!$Q$1</c15:sqref>
                        </c15:formulaRef>
                      </c:ext>
                    </c:extLst>
                    <c:strCache>
                      <c:ptCount val="1"/>
                      <c:pt idx="0">
                        <c:v>A2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Sheet1!$Q$2:$Q$22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3.5525723377924448E-14</c:v>
                      </c:pt>
                      <c:pt idx="1">
                        <c:v>-1.1072111506503149E-13</c:v>
                      </c:pt>
                      <c:pt idx="2">
                        <c:v>2.1284668881310588E-13</c:v>
                      </c:pt>
                      <c:pt idx="3">
                        <c:v>-1.8577157041167859E-13</c:v>
                      </c:pt>
                      <c:pt idx="4">
                        <c:v>3.3043106906525608E-13</c:v>
                      </c:pt>
                      <c:pt idx="5">
                        <c:v>2.8868155999931303E-13</c:v>
                      </c:pt>
                      <c:pt idx="6">
                        <c:v>3.111942187648909E-14</c:v>
                      </c:pt>
                      <c:pt idx="7">
                        <c:v>2.642707266519998E-13</c:v>
                      </c:pt>
                      <c:pt idx="8">
                        <c:v>-8.5459063802249081E-14</c:v>
                      </c:pt>
                      <c:pt idx="9">
                        <c:v>2.2519504107418621E-13</c:v>
                      </c:pt>
                      <c:pt idx="10">
                        <c:v>-2.1739790130944131E-13</c:v>
                      </c:pt>
                      <c:pt idx="11">
                        <c:v>1.0876379656811064E-13</c:v>
                      </c:pt>
                      <c:pt idx="12">
                        <c:v>7.0023952281289506E-14</c:v>
                      </c:pt>
                      <c:pt idx="13">
                        <c:v>-1.8737994538346194E-13</c:v>
                      </c:pt>
                      <c:pt idx="14">
                        <c:v>3.0699680601197169E-13</c:v>
                      </c:pt>
                      <c:pt idx="15">
                        <c:v>6.445830494422369E-14</c:v>
                      </c:pt>
                      <c:pt idx="16">
                        <c:v>2.982233589889305E-13</c:v>
                      </c:pt>
                      <c:pt idx="17">
                        <c:v>2.5827830796481328E-13</c:v>
                      </c:pt>
                      <c:pt idx="18">
                        <c:v>1.3981821033896276E-13</c:v>
                      </c:pt>
                      <c:pt idx="19">
                        <c:v>-9.0354674624743801E-14</c:v>
                      </c:pt>
                      <c:pt idx="20">
                        <c:v>1.2007577249968874E-13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Sheet1!$S$1</c15:sqref>
                        </c15:formulaRef>
                      </c:ext>
                    </c:extLst>
                    <c:strCache>
                      <c:ptCount val="1"/>
                      <c:pt idx="0">
                        <c:v>A4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Sheet1!$S$2:$S$22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4.3991047022398302</c:v>
                      </c:pt>
                      <c:pt idx="1">
                        <c:v>4.9254631976071837</c:v>
                      </c:pt>
                      <c:pt idx="2">
                        <c:v>3.2999224252218178</c:v>
                      </c:pt>
                      <c:pt idx="3">
                        <c:v>2.6457692143581983</c:v>
                      </c:pt>
                      <c:pt idx="4">
                        <c:v>1.4029060088013598</c:v>
                      </c:pt>
                      <c:pt idx="5">
                        <c:v>0.10578946385943848</c:v>
                      </c:pt>
                      <c:pt idx="6">
                        <c:v>-0.23190266725436004</c:v>
                      </c:pt>
                      <c:pt idx="7">
                        <c:v>-0.20604882789138276</c:v>
                      </c:pt>
                      <c:pt idx="8">
                        <c:v>-0.14330748810689342</c:v>
                      </c:pt>
                      <c:pt idx="9">
                        <c:v>0.84774504426975339</c:v>
                      </c:pt>
                      <c:pt idx="10">
                        <c:v>2.0344630960701302</c:v>
                      </c:pt>
                      <c:pt idx="11">
                        <c:v>2.0970129257185306</c:v>
                      </c:pt>
                      <c:pt idx="12">
                        <c:v>1.65418022706715</c:v>
                      </c:pt>
                      <c:pt idx="13">
                        <c:v>1.5546824401284807</c:v>
                      </c:pt>
                      <c:pt idx="14">
                        <c:v>2.1153123242376215</c:v>
                      </c:pt>
                      <c:pt idx="15">
                        <c:v>1.27986146217306</c:v>
                      </c:pt>
                      <c:pt idx="16">
                        <c:v>-4.5867204793447129</c:v>
                      </c:pt>
                      <c:pt idx="17">
                        <c:v>-10.209231451734759</c:v>
                      </c:pt>
                      <c:pt idx="18">
                        <c:v>-47.798074068767498</c:v>
                      </c:pt>
                      <c:pt idx="19">
                        <c:v>-145.39405994291548</c:v>
                      </c:pt>
                      <c:pt idx="20">
                        <c:v>-17.337261694070108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Sheet1!$T$1</c15:sqref>
                        </c15:formulaRef>
                      </c:ext>
                    </c:extLst>
                    <c:strCache>
                      <c:ptCount val="1"/>
                      <c:pt idx="0">
                        <c:v>A5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Sheet1!$T$2:$T$22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-63.338440685956741</c:v>
                      </c:pt>
                      <c:pt idx="1">
                        <c:v>-7.5163560241565905</c:v>
                      </c:pt>
                      <c:pt idx="2">
                        <c:v>-2.6202315700490062</c:v>
                      </c:pt>
                      <c:pt idx="3">
                        <c:v>-1.0586221354007239</c:v>
                      </c:pt>
                      <c:pt idx="4">
                        <c:v>-2.6563503268887203E-2</c:v>
                      </c:pt>
                      <c:pt idx="5">
                        <c:v>0.29091772527602994</c:v>
                      </c:pt>
                      <c:pt idx="6">
                        <c:v>-0.19374151219860861</c:v>
                      </c:pt>
                      <c:pt idx="7">
                        <c:v>-1.1353856416768773</c:v>
                      </c:pt>
                      <c:pt idx="8">
                        <c:v>-1.8758557742980422</c:v>
                      </c:pt>
                      <c:pt idx="9">
                        <c:v>-1.8294622380563819</c:v>
                      </c:pt>
                      <c:pt idx="10">
                        <c:v>-1.2717682562464583</c:v>
                      </c:pt>
                      <c:pt idx="11">
                        <c:v>-1.117356293090809</c:v>
                      </c:pt>
                      <c:pt idx="12">
                        <c:v>-1.3267607026518768</c:v>
                      </c:pt>
                      <c:pt idx="13">
                        <c:v>-1.3207511163753078</c:v>
                      </c:pt>
                      <c:pt idx="14">
                        <c:v>-0.95504641520458233</c:v>
                      </c:pt>
                      <c:pt idx="15">
                        <c:v>-0.59997048252284668</c:v>
                      </c:pt>
                      <c:pt idx="16">
                        <c:v>0.38232659807452912</c:v>
                      </c:pt>
                      <c:pt idx="17">
                        <c:v>0.3834023528167666</c:v>
                      </c:pt>
                      <c:pt idx="18">
                        <c:v>-1.4881077513606227</c:v>
                      </c:pt>
                      <c:pt idx="19">
                        <c:v>6.2242515052445873</c:v>
                      </c:pt>
                      <c:pt idx="20">
                        <c:v>60.986565930847611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Sheet1!$U$1</c15:sqref>
                        </c15:formulaRef>
                      </c:ext>
                    </c:extLst>
                    <c:strCache>
                      <c:ptCount val="1"/>
                      <c:pt idx="0">
                        <c:v>A6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Sheet1!$U$2:$U$22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0.78320285407326473</c:v>
                      </c:pt>
                      <c:pt idx="1">
                        <c:v>-1.6271881647702127</c:v>
                      </c:pt>
                      <c:pt idx="2">
                        <c:v>-1.1833270243707021</c:v>
                      </c:pt>
                      <c:pt idx="3">
                        <c:v>-0.20321146785842159</c:v>
                      </c:pt>
                      <c:pt idx="4">
                        <c:v>0.49266081515578258</c:v>
                      </c:pt>
                      <c:pt idx="5">
                        <c:v>0.78808219781565458</c:v>
                      </c:pt>
                      <c:pt idx="6">
                        <c:v>0.65849986300390739</c:v>
                      </c:pt>
                      <c:pt idx="7">
                        <c:v>0.41644608859740312</c:v>
                      </c:pt>
                      <c:pt idx="8">
                        <c:v>0.22216004867876182</c:v>
                      </c:pt>
                      <c:pt idx="9">
                        <c:v>0.28884048471552765</c:v>
                      </c:pt>
                      <c:pt idx="10">
                        <c:v>0.71332548577043453</c:v>
                      </c:pt>
                      <c:pt idx="11">
                        <c:v>1.0265513583409591</c:v>
                      </c:pt>
                      <c:pt idx="12">
                        <c:v>1.4845156036811817</c:v>
                      </c:pt>
                      <c:pt idx="13">
                        <c:v>2.8776555475955004</c:v>
                      </c:pt>
                      <c:pt idx="14">
                        <c:v>4.565787731102338</c:v>
                      </c:pt>
                      <c:pt idx="15">
                        <c:v>6.017910353848853</c:v>
                      </c:pt>
                      <c:pt idx="16">
                        <c:v>7.0682392996517232</c:v>
                      </c:pt>
                      <c:pt idx="17">
                        <c:v>8.6932717126582819</c:v>
                      </c:pt>
                      <c:pt idx="18">
                        <c:v>7.7576804834878716</c:v>
                      </c:pt>
                      <c:pt idx="19">
                        <c:v>-14.965526221086293</c:v>
                      </c:pt>
                      <c:pt idx="20">
                        <c:v>-99.638630736717346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Sheet1!$V$1</c15:sqref>
                        </c15:formulaRef>
                      </c:ext>
                    </c:extLst>
                    <c:strCache>
                      <c:ptCount val="1"/>
                      <c:pt idx="0">
                        <c:v>A7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</a:schemeClr>
                    </a:solidFill>
                    <a:ln w="9525">
                      <a:solidFill>
                        <a:schemeClr val="accent3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Sheet1!$V$2:$V$22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7.5636160056573754E-2</c:v>
                      </c:pt>
                      <c:pt idx="1">
                        <c:v>0.61465970011278803</c:v>
                      </c:pt>
                      <c:pt idx="2">
                        <c:v>0.87095206489800692</c:v>
                      </c:pt>
                      <c:pt idx="3">
                        <c:v>0.62629250558557825</c:v>
                      </c:pt>
                      <c:pt idx="4">
                        <c:v>0.4158371471354621</c:v>
                      </c:pt>
                      <c:pt idx="5">
                        <c:v>0.39485520702897209</c:v>
                      </c:pt>
                      <c:pt idx="6">
                        <c:v>7.7342112003240274E-2</c:v>
                      </c:pt>
                      <c:pt idx="7">
                        <c:v>-0.29399104278480609</c:v>
                      </c:pt>
                      <c:pt idx="8">
                        <c:v>-0.49127630669523303</c:v>
                      </c:pt>
                      <c:pt idx="9">
                        <c:v>-0.48177501125880079</c:v>
                      </c:pt>
                      <c:pt idx="10">
                        <c:v>-0.70682784041082747</c:v>
                      </c:pt>
                      <c:pt idx="11">
                        <c:v>-1.060432038937452</c:v>
                      </c:pt>
                      <c:pt idx="12">
                        <c:v>-1.293996531357027</c:v>
                      </c:pt>
                      <c:pt idx="13">
                        <c:v>-1.2614662899637852</c:v>
                      </c:pt>
                      <c:pt idx="14">
                        <c:v>-0.90309676266509897</c:v>
                      </c:pt>
                      <c:pt idx="15">
                        <c:v>-0.297853706201477</c:v>
                      </c:pt>
                      <c:pt idx="16">
                        <c:v>0.12089130046092775</c:v>
                      </c:pt>
                      <c:pt idx="17">
                        <c:v>2.2634593366090989</c:v>
                      </c:pt>
                      <c:pt idx="18">
                        <c:v>3.6313174418686041</c:v>
                      </c:pt>
                      <c:pt idx="19">
                        <c:v>-3.6556040970384882</c:v>
                      </c:pt>
                      <c:pt idx="20">
                        <c:v>-4.5096929858430874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Sheet1!$W$1</c15:sqref>
                        </c15:formulaRef>
                      </c:ext>
                    </c:extLst>
                    <c:strCache>
                      <c:ptCount val="1"/>
                      <c:pt idx="0">
                        <c:v>A8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Sheet1!$W$2:$W$22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2.8445699624201595</c:v>
                      </c:pt>
                      <c:pt idx="1">
                        <c:v>0.31275207729537574</c:v>
                      </c:pt>
                      <c:pt idx="2">
                        <c:v>0.3630063366881171</c:v>
                      </c:pt>
                      <c:pt idx="3">
                        <c:v>0.41058359630229463</c:v>
                      </c:pt>
                      <c:pt idx="4">
                        <c:v>0.31678164291247191</c:v>
                      </c:pt>
                      <c:pt idx="5">
                        <c:v>0.3996895293435091</c:v>
                      </c:pt>
                      <c:pt idx="6">
                        <c:v>0.38581301224625947</c:v>
                      </c:pt>
                      <c:pt idx="7">
                        <c:v>0.2934288364963078</c:v>
                      </c:pt>
                      <c:pt idx="8">
                        <c:v>0.22518076094469155</c:v>
                      </c:pt>
                      <c:pt idx="9">
                        <c:v>0.17104756638976704</c:v>
                      </c:pt>
                      <c:pt idx="10">
                        <c:v>0.1324287533476107</c:v>
                      </c:pt>
                      <c:pt idx="11">
                        <c:v>-0.14186027388379135</c:v>
                      </c:pt>
                      <c:pt idx="12">
                        <c:v>-0.55791406664881626</c:v>
                      </c:pt>
                      <c:pt idx="13">
                        <c:v>-0.8373109200498644</c:v>
                      </c:pt>
                      <c:pt idx="14">
                        <c:v>-0.55292469350958551</c:v>
                      </c:pt>
                      <c:pt idx="15">
                        <c:v>-0.32544992562027569</c:v>
                      </c:pt>
                      <c:pt idx="16">
                        <c:v>1.8968750760728049E-3</c:v>
                      </c:pt>
                      <c:pt idx="17">
                        <c:v>-1.8176561632532344</c:v>
                      </c:pt>
                      <c:pt idx="18">
                        <c:v>-5.4248119789974769</c:v>
                      </c:pt>
                      <c:pt idx="19">
                        <c:v>-4.4440744776896981</c:v>
                      </c:pt>
                      <c:pt idx="20">
                        <c:v>0.12095736851312229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Sheet1!$X$1</c15:sqref>
                        </c15:formulaRef>
                      </c:ext>
                    </c:extLst>
                    <c:strCache>
                      <c:ptCount val="1"/>
                      <c:pt idx="0">
                        <c:v>A9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Sheet1!$X$2:$X$22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-19.446121207450688</c:v>
                      </c:pt>
                      <c:pt idx="1">
                        <c:v>-2.0422836239881215</c:v>
                      </c:pt>
                      <c:pt idx="2">
                        <c:v>-0.40610447302621416</c:v>
                      </c:pt>
                      <c:pt idx="3">
                        <c:v>-0.1533330736109024</c:v>
                      </c:pt>
                      <c:pt idx="4">
                        <c:v>3.3619574291741103E-2</c:v>
                      </c:pt>
                      <c:pt idx="5">
                        <c:v>8.4704698202062792E-2</c:v>
                      </c:pt>
                      <c:pt idx="6">
                        <c:v>-3.3801120389783668E-2</c:v>
                      </c:pt>
                      <c:pt idx="7">
                        <c:v>-0.30658675472333613</c:v>
                      </c:pt>
                      <c:pt idx="8">
                        <c:v>-0.32885584686413361</c:v>
                      </c:pt>
                      <c:pt idx="9">
                        <c:v>-0.28681360330674327</c:v>
                      </c:pt>
                      <c:pt idx="10">
                        <c:v>-7.4200857089400246E-2</c:v>
                      </c:pt>
                      <c:pt idx="11">
                        <c:v>5.6324124072384976E-2</c:v>
                      </c:pt>
                      <c:pt idx="12">
                        <c:v>-0.10278513028557779</c:v>
                      </c:pt>
                      <c:pt idx="13">
                        <c:v>-0.26371547874052603</c:v>
                      </c:pt>
                      <c:pt idx="14">
                        <c:v>-0.46868651743510059</c:v>
                      </c:pt>
                      <c:pt idx="15">
                        <c:v>-0.31268893729988184</c:v>
                      </c:pt>
                      <c:pt idx="16">
                        <c:v>-4.1277905603407397E-2</c:v>
                      </c:pt>
                      <c:pt idx="17">
                        <c:v>-0.27572615539303064</c:v>
                      </c:pt>
                      <c:pt idx="18">
                        <c:v>-1.0397937131590207</c:v>
                      </c:pt>
                      <c:pt idx="19">
                        <c:v>9.7459865652875788</c:v>
                      </c:pt>
                      <c:pt idx="20">
                        <c:v>12.298096284237229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Sheet1!$Y$1</c15:sqref>
                        </c15:formulaRef>
                      </c:ext>
                    </c:extLst>
                    <c:strCache>
                      <c:ptCount val="1"/>
                      <c:pt idx="0">
                        <c:v>A10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</a:schemeClr>
                    </a:solidFill>
                    <a:ln w="9525">
                      <a:solidFill>
                        <a:schemeClr val="accent6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Sheet1!$Y$2:$Y$22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1.6181298929722525</c:v>
                      </c:pt>
                      <c:pt idx="1">
                        <c:v>-1.4008861074625589</c:v>
                      </c:pt>
                      <c:pt idx="2">
                        <c:v>-0.65922265658816948</c:v>
                      </c:pt>
                      <c:pt idx="3">
                        <c:v>1.5090488531708709E-2</c:v>
                      </c:pt>
                      <c:pt idx="4">
                        <c:v>-8.1989181410891954E-2</c:v>
                      </c:pt>
                      <c:pt idx="5">
                        <c:v>4.7086705538966758E-3</c:v>
                      </c:pt>
                      <c:pt idx="6">
                        <c:v>1.6365925497951017E-2</c:v>
                      </c:pt>
                      <c:pt idx="7">
                        <c:v>4.0237263252983012E-2</c:v>
                      </c:pt>
                      <c:pt idx="8">
                        <c:v>0.12764284813582469</c:v>
                      </c:pt>
                      <c:pt idx="9">
                        <c:v>0.20341435210989187</c:v>
                      </c:pt>
                      <c:pt idx="10">
                        <c:v>0.36259351798834094</c:v>
                      </c:pt>
                      <c:pt idx="11">
                        <c:v>0.30622916555762769</c:v>
                      </c:pt>
                      <c:pt idx="12">
                        <c:v>0.59020839556945348</c:v>
                      </c:pt>
                      <c:pt idx="13">
                        <c:v>1.3208137308260055</c:v>
                      </c:pt>
                      <c:pt idx="14">
                        <c:v>1.1099904673039978</c:v>
                      </c:pt>
                      <c:pt idx="15">
                        <c:v>0.69420340903728295</c:v>
                      </c:pt>
                      <c:pt idx="16">
                        <c:v>0.57360565368889094</c:v>
                      </c:pt>
                      <c:pt idx="17">
                        <c:v>1.4169602869479561</c:v>
                      </c:pt>
                      <c:pt idx="18">
                        <c:v>1.4600368651679336</c:v>
                      </c:pt>
                      <c:pt idx="19">
                        <c:v>-3.8689309246960342</c:v>
                      </c:pt>
                      <c:pt idx="20">
                        <c:v>-27.126392038634307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Sheet1!$Z$1</c15:sqref>
                        </c15:formulaRef>
                      </c:ext>
                    </c:extLst>
                    <c:strCache>
                      <c:ptCount val="1"/>
                      <c:pt idx="0">
                        <c:v>A11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Sheet1!$Z$2:$Z$22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-1.2267270180464827</c:v>
                      </c:pt>
                      <c:pt idx="1">
                        <c:v>-1.4337154944105765E-2</c:v>
                      </c:pt>
                      <c:pt idx="2">
                        <c:v>-0.98710051959824063</c:v>
                      </c:pt>
                      <c:pt idx="3">
                        <c:v>-0.49848727143653099</c:v>
                      </c:pt>
                      <c:pt idx="4">
                        <c:v>-0.26897318874013826</c:v>
                      </c:pt>
                      <c:pt idx="5">
                        <c:v>-0.1340658887726553</c:v>
                      </c:pt>
                      <c:pt idx="6">
                        <c:v>-5.9017529543505205E-2</c:v>
                      </c:pt>
                      <c:pt idx="7">
                        <c:v>-0.22068330007801559</c:v>
                      </c:pt>
                      <c:pt idx="8">
                        <c:v>-0.63722143840268941</c:v>
                      </c:pt>
                      <c:pt idx="9">
                        <c:v>-0.72353943998799064</c:v>
                      </c:pt>
                      <c:pt idx="10">
                        <c:v>-0.44245988254216451</c:v>
                      </c:pt>
                      <c:pt idx="11">
                        <c:v>-0.55347297459257494</c:v>
                      </c:pt>
                      <c:pt idx="12">
                        <c:v>-0.2038094313373397</c:v>
                      </c:pt>
                      <c:pt idx="13">
                        <c:v>-0.32446300263040467</c:v>
                      </c:pt>
                      <c:pt idx="14">
                        <c:v>-0.39305398380662077</c:v>
                      </c:pt>
                      <c:pt idx="15">
                        <c:v>-0.40464204738403287</c:v>
                      </c:pt>
                      <c:pt idx="16">
                        <c:v>-0.18433903330247051</c:v>
                      </c:pt>
                      <c:pt idx="17">
                        <c:v>0.19782985721166735</c:v>
                      </c:pt>
                      <c:pt idx="18">
                        <c:v>-0.19851864111878417</c:v>
                      </c:pt>
                      <c:pt idx="19">
                        <c:v>2.0682576364443288</c:v>
                      </c:pt>
                      <c:pt idx="20">
                        <c:v>1.2550077668913471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Sheet1!$AA$1</c15:sqref>
                        </c15:formulaRef>
                      </c:ext>
                    </c:extLst>
                    <c:strCache>
                      <c:ptCount val="1"/>
                      <c:pt idx="0">
                        <c:v>A12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Sheet1!$AA$2:$AA$22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-1.354917337951105</c:v>
                      </c:pt>
                      <c:pt idx="1">
                        <c:v>1.487841620504547</c:v>
                      </c:pt>
                      <c:pt idx="2">
                        <c:v>-1.5254200835499034</c:v>
                      </c:pt>
                      <c:pt idx="3">
                        <c:v>-2.0916405862058944</c:v>
                      </c:pt>
                      <c:pt idx="4">
                        <c:v>-1.3621677956484706</c:v>
                      </c:pt>
                      <c:pt idx="5">
                        <c:v>4.9107721669552594E-2</c:v>
                      </c:pt>
                      <c:pt idx="6">
                        <c:v>-0.50595411822167158</c:v>
                      </c:pt>
                      <c:pt idx="7">
                        <c:v>-0.9756570181613905</c:v>
                      </c:pt>
                      <c:pt idx="8">
                        <c:v>-0.61520699775045118</c:v>
                      </c:pt>
                      <c:pt idx="9">
                        <c:v>-1.2762471258473826</c:v>
                      </c:pt>
                      <c:pt idx="10">
                        <c:v>-0.95063213203997654</c:v>
                      </c:pt>
                      <c:pt idx="11">
                        <c:v>-0.31075017821450035</c:v>
                      </c:pt>
                      <c:pt idx="12">
                        <c:v>-1.0148970561210706</c:v>
                      </c:pt>
                      <c:pt idx="13">
                        <c:v>-0.98135419365887466</c:v>
                      </c:pt>
                      <c:pt idx="14">
                        <c:v>-1.5925463266877669</c:v>
                      </c:pt>
                      <c:pt idx="15">
                        <c:v>-1.9215893048649553</c:v>
                      </c:pt>
                      <c:pt idx="16">
                        <c:v>-2.1773031487635706</c:v>
                      </c:pt>
                      <c:pt idx="17">
                        <c:v>-1.8694827848206286</c:v>
                      </c:pt>
                      <c:pt idx="18">
                        <c:v>-3.5129907104223359</c:v>
                      </c:pt>
                      <c:pt idx="19">
                        <c:v>-13.307628842587704</c:v>
                      </c:pt>
                      <c:pt idx="20">
                        <c:v>-20.206782647341107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Sheet1!$AB$1</c15:sqref>
                        </c15:formulaRef>
                      </c:ext>
                    </c:extLst>
                    <c:strCache>
                      <c:ptCount val="1"/>
                      <c:pt idx="0">
                        <c:v>A13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Sheet1!$AB$2:$AB$22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-1.4224790001677263</c:v>
                      </c:pt>
                      <c:pt idx="1">
                        <c:v>4.6427908570449583</c:v>
                      </c:pt>
                      <c:pt idx="2">
                        <c:v>0.18431529649012321</c:v>
                      </c:pt>
                      <c:pt idx="3">
                        <c:v>-0.54419733710301899</c:v>
                      </c:pt>
                      <c:pt idx="4">
                        <c:v>-0.52620922323722841</c:v>
                      </c:pt>
                      <c:pt idx="5">
                        <c:v>1.4663651562022824</c:v>
                      </c:pt>
                      <c:pt idx="6">
                        <c:v>2.1811177689888499</c:v>
                      </c:pt>
                      <c:pt idx="7">
                        <c:v>0.75453067750990366</c:v>
                      </c:pt>
                      <c:pt idx="8">
                        <c:v>-1.6219398819670879E-2</c:v>
                      </c:pt>
                      <c:pt idx="9">
                        <c:v>0.49961043806024613</c:v>
                      </c:pt>
                      <c:pt idx="10">
                        <c:v>0.51985413103448586</c:v>
                      </c:pt>
                      <c:pt idx="11">
                        <c:v>1.3849950676887965</c:v>
                      </c:pt>
                      <c:pt idx="12">
                        <c:v>1.317097884175441</c:v>
                      </c:pt>
                      <c:pt idx="13">
                        <c:v>0.27983503856840947</c:v>
                      </c:pt>
                      <c:pt idx="14">
                        <c:v>-2.0198105905887114</c:v>
                      </c:pt>
                      <c:pt idx="15">
                        <c:v>-1.7561865640268624</c:v>
                      </c:pt>
                      <c:pt idx="16">
                        <c:v>-1.7661851450482795</c:v>
                      </c:pt>
                      <c:pt idx="17">
                        <c:v>-2.0846724732302775</c:v>
                      </c:pt>
                      <c:pt idx="18">
                        <c:v>-4.3733765471821862</c:v>
                      </c:pt>
                      <c:pt idx="19">
                        <c:v>-30.331545041120883</c:v>
                      </c:pt>
                      <c:pt idx="20">
                        <c:v>-36.033012308828617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Sheet1!$AC$1</c15:sqref>
                        </c15:formulaRef>
                      </c:ext>
                    </c:extLst>
                    <c:strCache>
                      <c:ptCount val="1"/>
                      <c:pt idx="0">
                        <c:v>A14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Sheet1!$AC$2:$AC$22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4.5556829875292948</c:v>
                      </c:pt>
                      <c:pt idx="1">
                        <c:v>4.9871619041160438</c:v>
                      </c:pt>
                      <c:pt idx="2">
                        <c:v>2.2200916978012555</c:v>
                      </c:pt>
                      <c:pt idx="3">
                        <c:v>4.8172203392345985</c:v>
                      </c:pt>
                      <c:pt idx="4">
                        <c:v>5.4188506431160626</c:v>
                      </c:pt>
                      <c:pt idx="5">
                        <c:v>5.762169620916672</c:v>
                      </c:pt>
                      <c:pt idx="6">
                        <c:v>9.1163930715715242</c:v>
                      </c:pt>
                      <c:pt idx="7">
                        <c:v>11.197186975023699</c:v>
                      </c:pt>
                      <c:pt idx="8">
                        <c:v>7.4163006639202571</c:v>
                      </c:pt>
                      <c:pt idx="9">
                        <c:v>10.961012593507499</c:v>
                      </c:pt>
                      <c:pt idx="10">
                        <c:v>10.960100923562349</c:v>
                      </c:pt>
                      <c:pt idx="11">
                        <c:v>9.4121330394665197</c:v>
                      </c:pt>
                      <c:pt idx="12">
                        <c:v>11.700306685700619</c:v>
                      </c:pt>
                      <c:pt idx="13">
                        <c:v>15.739255494754284</c:v>
                      </c:pt>
                      <c:pt idx="14">
                        <c:v>8.7350909433059964</c:v>
                      </c:pt>
                      <c:pt idx="15">
                        <c:v>6.0361914496782534</c:v>
                      </c:pt>
                      <c:pt idx="16">
                        <c:v>6.7335307099093171</c:v>
                      </c:pt>
                      <c:pt idx="17">
                        <c:v>6.7975891075670098</c:v>
                      </c:pt>
                      <c:pt idx="18">
                        <c:v>-4.9830187195509321</c:v>
                      </c:pt>
                      <c:pt idx="19">
                        <c:v>-69.607840876581406</c:v>
                      </c:pt>
                      <c:pt idx="20">
                        <c:v>-33.544633753118447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Sheet1!$AD$1</c15:sqref>
                        </c15:formulaRef>
                      </c:ext>
                    </c:extLst>
                    <c:strCache>
                      <c:ptCount val="1"/>
                      <c:pt idx="0">
                        <c:v>A15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Sheet1!$AD$2:$AD$22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-3.3182541013703717</c:v>
                      </c:pt>
                      <c:pt idx="1">
                        <c:v>-10.833470154048227</c:v>
                      </c:pt>
                      <c:pt idx="2">
                        <c:v>3.5825645169230147</c:v>
                      </c:pt>
                      <c:pt idx="3">
                        <c:v>3.6654533918821905</c:v>
                      </c:pt>
                      <c:pt idx="4">
                        <c:v>0.95127569121273481</c:v>
                      </c:pt>
                      <c:pt idx="5">
                        <c:v>3.7195355335085049E-2</c:v>
                      </c:pt>
                      <c:pt idx="6">
                        <c:v>4.4812821643000103</c:v>
                      </c:pt>
                      <c:pt idx="7">
                        <c:v>7.369395268957466</c:v>
                      </c:pt>
                      <c:pt idx="8">
                        <c:v>0.89963544461006428</c:v>
                      </c:pt>
                      <c:pt idx="9">
                        <c:v>0.21328895210662194</c:v>
                      </c:pt>
                      <c:pt idx="10">
                        <c:v>4.5920503226828497</c:v>
                      </c:pt>
                      <c:pt idx="11">
                        <c:v>1.6995388281589914</c:v>
                      </c:pt>
                      <c:pt idx="12">
                        <c:v>3.9639089575039117</c:v>
                      </c:pt>
                      <c:pt idx="13">
                        <c:v>3.5681061415062674</c:v>
                      </c:pt>
                      <c:pt idx="14">
                        <c:v>7.3589158731667785</c:v>
                      </c:pt>
                      <c:pt idx="15">
                        <c:v>7.6490208494556233</c:v>
                      </c:pt>
                      <c:pt idx="16">
                        <c:v>10.089882170045488</c:v>
                      </c:pt>
                      <c:pt idx="17">
                        <c:v>16.466903855540757</c:v>
                      </c:pt>
                      <c:pt idx="18">
                        <c:v>38.108393639626314</c:v>
                      </c:pt>
                      <c:pt idx="19">
                        <c:v>80.17945642250244</c:v>
                      </c:pt>
                      <c:pt idx="20">
                        <c:v>60.067987222058498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Sheet1!$AE$1</c15:sqref>
                        </c15:formulaRef>
                      </c:ext>
                    </c:extLst>
                    <c:strCache>
                      <c:ptCount val="1"/>
                      <c:pt idx="0">
                        <c:v>Bstd1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Sheet1!$AE$2:$AE$22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3.5532260184861988</c:v>
                      </c:pt>
                      <c:pt idx="1">
                        <c:v>1.0787449316848222E-2</c:v>
                      </c:pt>
                      <c:pt idx="2">
                        <c:v>3.1433639615079719E-4</c:v>
                      </c:pt>
                      <c:pt idx="3">
                        <c:v>6.9270353117380313E-5</c:v>
                      </c:pt>
                      <c:pt idx="4">
                        <c:v>8.4885688333560206E-5</c:v>
                      </c:pt>
                      <c:pt idx="5">
                        <c:v>1.1317302056289421E-4</c:v>
                      </c:pt>
                      <c:pt idx="6">
                        <c:v>1.4494966882683694E-4</c:v>
                      </c:pt>
                      <c:pt idx="7">
                        <c:v>1.7075093145635676E-4</c:v>
                      </c:pt>
                      <c:pt idx="8">
                        <c:v>2.0743998724740158E-4</c:v>
                      </c:pt>
                      <c:pt idx="9">
                        <c:v>1.6572464317404548E-4</c:v>
                      </c:pt>
                      <c:pt idx="10">
                        <c:v>1.6571187654488678E-4</c:v>
                      </c:pt>
                      <c:pt idx="11">
                        <c:v>1.4417368694500347E-4</c:v>
                      </c:pt>
                      <c:pt idx="12">
                        <c:v>1.1057721662101279E-4</c:v>
                      </c:pt>
                      <c:pt idx="13">
                        <c:v>7.265452095760957E-5</c:v>
                      </c:pt>
                      <c:pt idx="14">
                        <c:v>5.765827145568502E-5</c:v>
                      </c:pt>
                      <c:pt idx="15">
                        <c:v>6.576311931568804E-5</c:v>
                      </c:pt>
                      <c:pt idx="16">
                        <c:v>1.1583499609248103E-4</c:v>
                      </c:pt>
                      <c:pt idx="17">
                        <c:v>3.1149363005370602E-4</c:v>
                      </c:pt>
                      <c:pt idx="18">
                        <c:v>1.1311319632204694E-3</c:v>
                      </c:pt>
                      <c:pt idx="19">
                        <c:v>3.5253168711450373E-3</c:v>
                      </c:pt>
                      <c:pt idx="20">
                        <c:v>6.1180672549226642E-4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Sheet1!$AF$1</c15:sqref>
                        </c15:formulaRef>
                      </c:ext>
                    </c:extLst>
                    <c:strCache>
                      <c:ptCount val="1"/>
                      <c:pt idx="0">
                        <c:v>Bstd2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50000"/>
                      </a:schemeClr>
                    </a:solidFill>
                    <a:ln w="9525">
                      <a:solidFill>
                        <a:schemeClr val="accent1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Sheet1!$AF$2:$AF$22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3.1552328454149414</c:v>
                      </c:pt>
                      <c:pt idx="1">
                        <c:v>461.43061226675047</c:v>
                      </c:pt>
                      <c:pt idx="2">
                        <c:v>3.1581490012883862</c:v>
                      </c:pt>
                      <c:pt idx="3">
                        <c:v>3.2079337782007542</c:v>
                      </c:pt>
                      <c:pt idx="4">
                        <c:v>2.9108500913746433</c:v>
                      </c:pt>
                      <c:pt idx="5">
                        <c:v>3.3869989105899765</c:v>
                      </c:pt>
                      <c:pt idx="6">
                        <c:v>3.8711134804155152</c:v>
                      </c:pt>
                      <c:pt idx="7">
                        <c:v>3.8605139270652269</c:v>
                      </c:pt>
                      <c:pt idx="8">
                        <c:v>3.9993864596431408</c:v>
                      </c:pt>
                      <c:pt idx="9">
                        <c:v>4.001156349443451</c:v>
                      </c:pt>
                      <c:pt idx="10">
                        <c:v>2.9611729912069347</c:v>
                      </c:pt>
                      <c:pt idx="11">
                        <c:v>3.2655974490568238</c:v>
                      </c:pt>
                      <c:pt idx="12">
                        <c:v>3.6922522024512818</c:v>
                      </c:pt>
                      <c:pt idx="13">
                        <c:v>3.6163596167577192</c:v>
                      </c:pt>
                      <c:pt idx="14">
                        <c:v>4.2090144921989943</c:v>
                      </c:pt>
                      <c:pt idx="15">
                        <c:v>3.7172512535674662</c:v>
                      </c:pt>
                      <c:pt idx="16">
                        <c:v>3.4979186480571949</c:v>
                      </c:pt>
                      <c:pt idx="17">
                        <c:v>3.6198721948453652</c:v>
                      </c:pt>
                      <c:pt idx="18">
                        <c:v>3.1980224394168273</c:v>
                      </c:pt>
                      <c:pt idx="19">
                        <c:v>3.3249721871599305</c:v>
                      </c:pt>
                      <c:pt idx="20">
                        <c:v>4.1651424437891924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Sheet1!$AG$1</c15:sqref>
                        </c15:formulaRef>
                      </c:ext>
                    </c:extLst>
                    <c:strCache>
                      <c:ptCount val="1"/>
                      <c:pt idx="0">
                        <c:v>Bstd3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solidFill>
                        <a:schemeClr val="accent2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Sheet1!$AG$2:$AG$22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9.5620973993299996E-2</c:v>
                      </c:pt>
                      <c:pt idx="1">
                        <c:v>1.3800714382593551</c:v>
                      </c:pt>
                      <c:pt idx="2">
                        <c:v>3.3192448256604466E-2</c:v>
                      </c:pt>
                      <c:pt idx="3">
                        <c:v>3.0611395878205022E-2</c:v>
                      </c:pt>
                      <c:pt idx="4">
                        <c:v>3.2499180820600916E-2</c:v>
                      </c:pt>
                      <c:pt idx="5">
                        <c:v>3.1212814269404605E-2</c:v>
                      </c:pt>
                      <c:pt idx="6">
                        <c:v>2.6208588463737734E-2</c:v>
                      </c:pt>
                      <c:pt idx="7">
                        <c:v>2.8439232626352853E-2</c:v>
                      </c:pt>
                      <c:pt idx="8">
                        <c:v>3.3268415430168216E-2</c:v>
                      </c:pt>
                      <c:pt idx="9">
                        <c:v>2.7253684934907041E-2</c:v>
                      </c:pt>
                      <c:pt idx="10">
                        <c:v>2.3296651103803162E-2</c:v>
                      </c:pt>
                      <c:pt idx="11">
                        <c:v>2.4475133389501504E-2</c:v>
                      </c:pt>
                      <c:pt idx="12">
                        <c:v>2.4551326593614493E-2</c:v>
                      </c:pt>
                      <c:pt idx="13">
                        <c:v>2.915479756703258E-2</c:v>
                      </c:pt>
                      <c:pt idx="14">
                        <c:v>2.93210481535995E-2</c:v>
                      </c:pt>
                      <c:pt idx="15">
                        <c:v>2.8358307010755524E-2</c:v>
                      </c:pt>
                      <c:pt idx="16">
                        <c:v>3.3925826811707957E-2</c:v>
                      </c:pt>
                      <c:pt idx="17">
                        <c:v>4.0191606712102673E-2</c:v>
                      </c:pt>
                      <c:pt idx="18">
                        <c:v>5.0477612665412584E-2</c:v>
                      </c:pt>
                      <c:pt idx="19">
                        <c:v>0.31898349123278713</c:v>
                      </c:pt>
                      <c:pt idx="20">
                        <c:v>0.20985320916813627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Sheet1!$AH$1</c15:sqref>
                        </c15:formulaRef>
                      </c:ext>
                    </c:extLst>
                    <c:strCache>
                      <c:ptCount val="1"/>
                      <c:pt idx="0">
                        <c:v>Bstd4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50000"/>
                      </a:schemeClr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Sheet1!$AH$2:$AH$22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0.19126343513284402</c:v>
                      </c:pt>
                      <c:pt idx="1">
                        <c:v>0.70084827356052715</c:v>
                      </c:pt>
                      <c:pt idx="2">
                        <c:v>5.2817288481418548E-2</c:v>
                      </c:pt>
                      <c:pt idx="3">
                        <c:v>5.2383772666192978E-2</c:v>
                      </c:pt>
                      <c:pt idx="4">
                        <c:v>4.5984183814219745E-2</c:v>
                      </c:pt>
                      <c:pt idx="5">
                        <c:v>4.9699482623574119E-2</c:v>
                      </c:pt>
                      <c:pt idx="6">
                        <c:v>5.0504458329362428E-2</c:v>
                      </c:pt>
                      <c:pt idx="7">
                        <c:v>4.5513983598274965E-2</c:v>
                      </c:pt>
                      <c:pt idx="8">
                        <c:v>4.3170356037796218E-2</c:v>
                      </c:pt>
                      <c:pt idx="9">
                        <c:v>4.5100155022168319E-2</c:v>
                      </c:pt>
                      <c:pt idx="10">
                        <c:v>5.501713242561769E-2</c:v>
                      </c:pt>
                      <c:pt idx="11">
                        <c:v>4.8390344625356976E-2</c:v>
                      </c:pt>
                      <c:pt idx="12">
                        <c:v>5.2862002752635959E-2</c:v>
                      </c:pt>
                      <c:pt idx="13">
                        <c:v>5.0042769106896763E-2</c:v>
                      </c:pt>
                      <c:pt idx="14">
                        <c:v>4.7497550532554819E-2</c:v>
                      </c:pt>
                      <c:pt idx="15">
                        <c:v>4.6784923694082964E-2</c:v>
                      </c:pt>
                      <c:pt idx="16">
                        <c:v>5.2692897549133588E-2</c:v>
                      </c:pt>
                      <c:pt idx="17">
                        <c:v>6.5484268737731194E-2</c:v>
                      </c:pt>
                      <c:pt idx="18">
                        <c:v>0.10027099233341198</c:v>
                      </c:pt>
                      <c:pt idx="19">
                        <c:v>0.55902740146983387</c:v>
                      </c:pt>
                      <c:pt idx="20">
                        <c:v>0.77773295026825595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Sheet1!$AI$1</c15:sqref>
                        </c15:formulaRef>
                      </c:ext>
                    </c:extLst>
                    <c:strCache>
                      <c:ptCount val="1"/>
                      <c:pt idx="0">
                        <c:v>Bstd5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50000"/>
                      </a:schemeClr>
                    </a:solidFill>
                    <a:ln w="9525">
                      <a:solidFill>
                        <a:schemeClr val="accent4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</c:v>
                      </c:pt>
                      <c:pt idx="4">
                        <c:v>-0.3</c:v>
                      </c:pt>
                      <c:pt idx="5">
                        <c:v>-0.25</c:v>
                      </c:pt>
                      <c:pt idx="6">
                        <c:v>-0.2</c:v>
                      </c:pt>
                      <c:pt idx="7">
                        <c:v>-0.15</c:v>
                      </c:pt>
                      <c:pt idx="8">
                        <c:v>-0.1</c:v>
                      </c:pt>
                      <c:pt idx="9">
                        <c:v>-0.05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0.4</c:v>
                      </c:pt>
                      <c:pt idx="19">
                        <c:v>0.45</c:v>
                      </c:pt>
                      <c:pt idx="20">
                        <c:v>0.5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Sheet1!$AI$2:$AI$22</c15:sqref>
                        </c15:formulaRef>
                      </c:ext>
                    </c:extLst>
                    <c:numCache>
                      <c:formatCode>0.00E+00</c:formatCode>
                      <c:ptCount val="21"/>
                      <c:pt idx="0">
                        <c:v>0.35429090150817999</c:v>
                      </c:pt>
                      <c:pt idx="1">
                        <c:v>2.0117514865868111</c:v>
                      </c:pt>
                      <c:pt idx="2">
                        <c:v>0.12737330443092876</c:v>
                      </c:pt>
                      <c:pt idx="3">
                        <c:v>8.4066554491311979E-2</c:v>
                      </c:pt>
                      <c:pt idx="4">
                        <c:v>7.7868678916611145E-2</c:v>
                      </c:pt>
                      <c:pt idx="5">
                        <c:v>8.2205416884138016E-2</c:v>
                      </c:pt>
                      <c:pt idx="6">
                        <c:v>7.8254223053464203E-2</c:v>
                      </c:pt>
                      <c:pt idx="7">
                        <c:v>8.8082268082095502E-2</c:v>
                      </c:pt>
                      <c:pt idx="8">
                        <c:v>7.7166662899574467E-2</c:v>
                      </c:pt>
                      <c:pt idx="9">
                        <c:v>8.1922854548183946E-2</c:v>
                      </c:pt>
                      <c:pt idx="10">
                        <c:v>9.3499828281929112E-2</c:v>
                      </c:pt>
                      <c:pt idx="11">
                        <c:v>8.4775440807655908E-2</c:v>
                      </c:pt>
                      <c:pt idx="12">
                        <c:v>7.2984316646656791E-2</c:v>
                      </c:pt>
                      <c:pt idx="13">
                        <c:v>8.5649589808100904E-2</c:v>
                      </c:pt>
                      <c:pt idx="14">
                        <c:v>7.0850305334045877E-2</c:v>
                      </c:pt>
                      <c:pt idx="15">
                        <c:v>7.1498639636018976E-2</c:v>
                      </c:pt>
                      <c:pt idx="16">
                        <c:v>0.13241409124371586</c:v>
                      </c:pt>
                      <c:pt idx="17">
                        <c:v>0.16801840538663629</c:v>
                      </c:pt>
                      <c:pt idx="18">
                        <c:v>0.25723381137830192</c:v>
                      </c:pt>
                      <c:pt idx="19">
                        <c:v>1.0128711536460149</c:v>
                      </c:pt>
                      <c:pt idx="20">
                        <c:v>1.8638479969195094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scatterChart>
        <c:scatterStyle val="lineMarker"/>
        <c:varyColors val="0"/>
        <c:ser>
          <c:idx val="16"/>
          <c:order val="16"/>
          <c:tx>
            <c:strRef>
              <c:f>Sheet1!$R$1</c:f>
              <c:strCache>
                <c:ptCount val="1"/>
                <c:pt idx="0">
                  <c:v>A3</c:v>
                </c:pt>
              </c:strCache>
            </c:strRef>
          </c:tx>
          <c:spPr>
            <a:ln w="95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Sheet1!$A$2:$A$22</c:f>
              <c:numCache>
                <c:formatCode>0.00E+00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</c:v>
                </c:pt>
                <c:pt idx="4">
                  <c:v>-0.3</c:v>
                </c:pt>
                <c:pt idx="5">
                  <c:v>-0.25</c:v>
                </c:pt>
                <c:pt idx="6">
                  <c:v>-0.2</c:v>
                </c:pt>
                <c:pt idx="7">
                  <c:v>-0.15</c:v>
                </c:pt>
                <c:pt idx="8">
                  <c:v>-0.1</c:v>
                </c:pt>
                <c:pt idx="9">
                  <c:v>-0.05</c:v>
                </c:pt>
                <c:pt idx="10">
                  <c:v>0</c:v>
                </c:pt>
                <c:pt idx="11">
                  <c:v>0.05</c:v>
                </c:pt>
                <c:pt idx="12">
                  <c:v>0.1</c:v>
                </c:pt>
                <c:pt idx="13">
                  <c:v>0.15</c:v>
                </c:pt>
                <c:pt idx="14">
                  <c:v>0.2</c:v>
                </c:pt>
                <c:pt idx="15">
                  <c:v>0.25</c:v>
                </c:pt>
                <c:pt idx="16">
                  <c:v>0.3</c:v>
                </c:pt>
                <c:pt idx="17">
                  <c:v>0.35</c:v>
                </c:pt>
                <c:pt idx="18">
                  <c:v>0.4</c:v>
                </c:pt>
                <c:pt idx="19">
                  <c:v>0.45</c:v>
                </c:pt>
                <c:pt idx="20">
                  <c:v>0.5</c:v>
                </c:pt>
              </c:numCache>
            </c:numRef>
          </c:xVal>
          <c:yVal>
            <c:numRef>
              <c:f>Sheet1!$R$2:$R$22</c:f>
              <c:numCache>
                <c:formatCode>0.00E+00</c:formatCode>
                <c:ptCount val="21"/>
                <c:pt idx="0">
                  <c:v>-0.36366423840759388</c:v>
                </c:pt>
                <c:pt idx="1">
                  <c:v>-11.490829740302386</c:v>
                </c:pt>
                <c:pt idx="2">
                  <c:v>-5.7105781782318727</c:v>
                </c:pt>
                <c:pt idx="3">
                  <c:v>-1.6893398164999189</c:v>
                </c:pt>
                <c:pt idx="4">
                  <c:v>0.34993762792148886</c:v>
                </c:pt>
                <c:pt idx="5">
                  <c:v>0.44886694637399693</c:v>
                </c:pt>
                <c:pt idx="6">
                  <c:v>-0.50293380110549901</c:v>
                </c:pt>
                <c:pt idx="7">
                  <c:v>-2.2781717569221738</c:v>
                </c:pt>
                <c:pt idx="8">
                  <c:v>-3.4919160184294076</c:v>
                </c:pt>
                <c:pt idx="9">
                  <c:v>-4.0653055036585526</c:v>
                </c:pt>
                <c:pt idx="10">
                  <c:v>-3.5736796841992473</c:v>
                </c:pt>
                <c:pt idx="11">
                  <c:v>-1.5432721461070429</c:v>
                </c:pt>
                <c:pt idx="12">
                  <c:v>0.83554251083169107</c:v>
                </c:pt>
                <c:pt idx="13">
                  <c:v>2.3061096461222528</c:v>
                </c:pt>
                <c:pt idx="14">
                  <c:v>2.0340817612119162</c:v>
                </c:pt>
                <c:pt idx="15">
                  <c:v>3.300764894374006</c:v>
                </c:pt>
                <c:pt idx="16">
                  <c:v>10.901611946011604</c:v>
                </c:pt>
                <c:pt idx="17">
                  <c:v>29.948688364727222</c:v>
                </c:pt>
                <c:pt idx="18">
                  <c:v>73.057301580047536</c:v>
                </c:pt>
                <c:pt idx="19">
                  <c:v>130.51995137960449</c:v>
                </c:pt>
                <c:pt idx="20">
                  <c:v>9.5210898548166529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52520"/>
        <c:axId val="119052136"/>
      </c:scatterChart>
      <c:valAx>
        <c:axId val="118761688"/>
        <c:scaling>
          <c:orientation val="minMax"/>
          <c:max val="0.2"/>
          <c:min val="-0.3000000000000000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ZPositon</a:t>
                </a:r>
                <a:r>
                  <a:rPr lang="en-US" baseline="0"/>
                  <a:t> </a:t>
                </a:r>
                <a:r>
                  <a:rPr lang="en-US"/>
                  <a:t>(m)</a:t>
                </a:r>
              </a:p>
            </c:rich>
          </c:tx>
          <c:layout>
            <c:manualLayout>
              <c:xMode val="edge"/>
              <c:yMode val="edge"/>
              <c:x val="0.44266447944006992"/>
              <c:y val="0.92476555839727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91584"/>
        <c:crossesAt val="-6"/>
        <c:crossBetween val="midCat"/>
        <c:majorUnit val="0.1"/>
      </c:valAx>
      <c:valAx>
        <c:axId val="118991584"/>
        <c:scaling>
          <c:orientation val="minMax"/>
          <c:max val="12"/>
          <c:min val="-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 @</a:t>
                </a:r>
                <a:r>
                  <a:rPr lang="en-US" baseline="0"/>
                  <a:t> R</a:t>
                </a:r>
                <a:r>
                  <a:rPr lang="en-US" baseline="-25000"/>
                  <a:t>ref</a:t>
                </a:r>
                <a:r>
                  <a:rPr lang="en-US" baseline="0"/>
                  <a:t>= 40 mm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25256425747293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61688"/>
        <c:crossesAt val="-0.35000000000000003"/>
        <c:crossBetween val="midCat"/>
      </c:valAx>
      <c:valAx>
        <c:axId val="119052136"/>
        <c:scaling>
          <c:orientation val="minMax"/>
          <c:max val="12"/>
          <c:min val="-6"/>
        </c:scaling>
        <c:delete val="0"/>
        <c:axPos val="r"/>
        <c:numFmt formatCode="0.00E+00" sourceLinked="1"/>
        <c:majorTickMark val="in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52520"/>
        <c:crosses val="max"/>
        <c:crossBetween val="midCat"/>
      </c:valAx>
      <c:valAx>
        <c:axId val="119052520"/>
        <c:scaling>
          <c:orientation val="minMax"/>
          <c:max val="0.2"/>
          <c:min val="-0.30000000000000004"/>
        </c:scaling>
        <c:delete val="0"/>
        <c:axPos val="t"/>
        <c:numFmt formatCode="0.00E+00" sourceLinked="1"/>
        <c:majorTickMark val="in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52136"/>
        <c:crosses val="max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9598119408501899"/>
          <c:y val="5.7824038433540094E-2"/>
          <c:w val="0.14908333333333335"/>
          <c:h val="0.1458481852172570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72B8A-5ABF-4FEA-A963-7CA9CC062EAB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9A98B-65E2-4555-9A11-FFDD93FD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78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50549-5881-4621-A67F-0D821A7E8911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D66E4F-D347-488B-8A5F-DA90CE77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4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4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are attempting to measure turn location of all 4 HQ02 coils with enough accuracy to correlate to the measured harmonics.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DCF9-8020-41C3-84B7-F0001EA0EF2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7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240-BF13-4765-AFAF-1613EA42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206-20F6-451A-B5C6-AA80325EC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A06-D064-4591-A1CC-E77E7403F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74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1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2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7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B49E4E-039F-472C-94D3-961E32C09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55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1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873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7597" y="6313950"/>
            <a:ext cx="277127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Thursday, February 05, 2015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www.fnal.gov/faw/designstandards/filesfordownload/FNAL-Logo-NAL-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2" y="6313950"/>
            <a:ext cx="2418614" cy="5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cience.energy.gov/~/media/_/images/about/resources/logos/jpg/high-res/RGB_Color-Seal_Green-Mark_SC_Horizont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68" y="6313951"/>
            <a:ext cx="2882261" cy="4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larpdocs.fnal.gov/images/larp_dipole_logo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23" y="77028"/>
            <a:ext cx="759040" cy="10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m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22415"/>
            <a:ext cx="2143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25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2200"/>
            <a:ext cx="7886700" cy="5084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1400" y="6629400"/>
            <a:ext cx="482600" cy="227538"/>
          </a:xfrm>
        </p:spPr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http://larpdocs.fnal.gov/images/larp_dipole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9" y="38903"/>
            <a:ext cx="557213" cy="7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m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" y="5593"/>
            <a:ext cx="1401763" cy="60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914400" y="70141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28600" y="845078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222" y="-222911"/>
            <a:ext cx="9007740" cy="96626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0033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9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11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0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DFFF-6B74-45F1-BB7B-BE47BCC4B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01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48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0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DC9449-1644-4667-8229-2AE9DBBC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5D5-D320-4031-8EA5-A966693DD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4436-8E54-4042-A7F5-99D42544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93E-BFE4-40A0-900C-4B35EC021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607-2877-431A-89DD-657B9D33A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FF9-30D2-45C9-B69F-3D7C5759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Recent Magnet Results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940A-A3B3-4061-8AA5-FFA51D8E0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7" r:id="rId1"/>
    <p:sldLayoutId id="2147486928" r:id="rId2"/>
    <p:sldLayoutId id="2147486893" r:id="rId3"/>
    <p:sldLayoutId id="2147486929" r:id="rId4"/>
    <p:sldLayoutId id="2147486894" r:id="rId5"/>
    <p:sldLayoutId id="2147486895" r:id="rId6"/>
    <p:sldLayoutId id="2147486896" r:id="rId7"/>
    <p:sldLayoutId id="2147486897" r:id="rId8"/>
    <p:sldLayoutId id="2147486898" r:id="rId9"/>
    <p:sldLayoutId id="2147486899" r:id="rId10"/>
    <p:sldLayoutId id="21474869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fld id="{E90346AF-ACFB-4C64-9BFA-79D3B779B3BC}" type="slidenum">
              <a:rPr lang="en-US" sz="1000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  <p:sldLayoutId id="2147486942" r:id="rId12"/>
    <p:sldLayoutId id="2147486943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Thursday, February 05, 2015</a:t>
            </a: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5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53" r:id="rId9"/>
    <p:sldLayoutId id="2147486954" r:id="rId10"/>
    <p:sldLayoutId id="214748695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jpe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17526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Recent Magnet Results 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r>
              <a:rPr lang="en-GB" altLang="en-US" b="1" dirty="0" smtClean="0">
                <a:solidFill>
                  <a:srgbClr val="FF0000"/>
                </a:solidFill>
              </a:rPr>
              <a:t>&amp; Future Plans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endParaRPr lang="en-GB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4100" dirty="0" smtClean="0"/>
              <a:t> Ambrosio &amp; P. Ferracin</a:t>
            </a:r>
          </a:p>
          <a:p>
            <a:r>
              <a:rPr lang="en-US" altLang="en-US" i="1" dirty="0"/>
              <a:t>o</a:t>
            </a:r>
            <a:r>
              <a:rPr lang="en-US" altLang="en-US" i="1" dirty="0" smtClean="0"/>
              <a:t>n behalf of the MQXF team</a:t>
            </a:r>
          </a:p>
          <a:p>
            <a:r>
              <a:rPr lang="en-US" altLang="en-US" dirty="0" smtClean="0"/>
              <a:t>With special contributions by</a:t>
            </a:r>
            <a:r>
              <a:rPr lang="en-US" altLang="en-US" dirty="0"/>
              <a:t>: </a:t>
            </a:r>
            <a:r>
              <a:rPr lang="en-US" altLang="en-US" dirty="0" smtClean="0"/>
              <a:t>R. Bossert, G. Chlachidze, </a:t>
            </a:r>
          </a:p>
          <a:p>
            <a:r>
              <a:rPr lang="en-US" altLang="en-US" dirty="0" smtClean="0"/>
              <a:t>H. Felice, E. Holik, S. </a:t>
            </a:r>
            <a:r>
              <a:rPr lang="en-US" altLang="en-US" dirty="0" err="1"/>
              <a:t>Izquierdo</a:t>
            </a:r>
            <a:r>
              <a:rPr lang="en-US" altLang="en-US" dirty="0"/>
              <a:t> </a:t>
            </a:r>
            <a:r>
              <a:rPr lang="en-US" altLang="en-US" dirty="0" smtClean="0"/>
              <a:t>Bermudez, M. </a:t>
            </a:r>
            <a:r>
              <a:rPr lang="en-US" altLang="en-US" dirty="0" err="1" smtClean="0"/>
              <a:t>Juchno</a:t>
            </a:r>
            <a:r>
              <a:rPr lang="en-US" altLang="en-US" dirty="0" smtClean="0"/>
              <a:t>, </a:t>
            </a:r>
          </a:p>
          <a:p>
            <a:r>
              <a:rPr lang="en-US" altLang="en-US" dirty="0" smtClean="0"/>
              <a:t>G.L. Sabbi, J. Schmalzle, M. Yu, …</a:t>
            </a:r>
          </a:p>
          <a:p>
            <a:endParaRPr lang="en-US" altLang="en-US" dirty="0" smtClean="0"/>
          </a:p>
          <a:p>
            <a:endParaRPr lang="en-US" altLang="en-US" sz="3100" i="1" dirty="0" smtClean="0"/>
          </a:p>
          <a:p>
            <a:endParaRPr lang="en-US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5105400"/>
            <a:ext cx="8458200" cy="1219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HiLumi - LARP Collaboration Meeting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11-13, 2015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FNAL</a:t>
            </a: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4" name="Picture 6" descr="4th Joint HiLumi LHC-LARP Annual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389"/>
            <a:ext cx="27527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4357" r="13333"/>
          <a:stretch/>
        </p:blipFill>
        <p:spPr bwMode="auto">
          <a:xfrm>
            <a:off x="6824133" y="23018"/>
            <a:ext cx="2286000" cy="391557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019800" cy="914400"/>
          </a:xfrm>
        </p:spPr>
        <p:txBody>
          <a:bodyPr/>
          <a:lstStyle/>
          <a:p>
            <a:r>
              <a:rPr lang="en-US" dirty="0" smtClean="0"/>
              <a:t>Mech. Model &amp; Short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67341"/>
            <a:ext cx="6705600" cy="2796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Assembly &amp; LN </a:t>
            </a:r>
            <a:r>
              <a:rPr lang="en-US" dirty="0" err="1" smtClean="0"/>
              <a:t>cooldown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1 mechanical model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(15 cm long)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2 short model structures with dummy coils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11,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</a:rPr>
              <a:t>Recent Magnet Results &amp; Plans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8" name="Picture 7" descr="E:\mjuchno\Dropbox\work\MQXF\dummy\Photos\small\WP_20150305_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 bwMode="auto">
          <a:xfrm>
            <a:off x="3830638" y="4800600"/>
            <a:ext cx="495343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09" y="3974571"/>
            <a:ext cx="2883429" cy="288342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6425" r="20403" b="6465"/>
          <a:stretch/>
        </p:blipFill>
        <p:spPr bwMode="auto">
          <a:xfrm>
            <a:off x="4343400" y="1167341"/>
            <a:ext cx="2173287" cy="210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314700" y="2213770"/>
            <a:ext cx="723900" cy="127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546895">
            <a:off x="5962649" y="3523019"/>
            <a:ext cx="723900" cy="127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801857" y="4211968"/>
            <a:ext cx="723900" cy="116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406611">
            <a:off x="3968221" y="3952759"/>
            <a:ext cx="723900" cy="127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895600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30638" y="4406140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11187" y="3955098"/>
            <a:ext cx="7873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0253"/>
            <a:ext cx="6019800" cy="914400"/>
          </a:xfrm>
        </p:spPr>
        <p:txBody>
          <a:bodyPr/>
          <a:lstStyle/>
          <a:p>
            <a:r>
              <a:rPr lang="en-US" dirty="0" smtClean="0"/>
              <a:t>Short Models &amp; Mech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705600" cy="18084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Strain gauge results: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u="sng" dirty="0" smtClean="0">
                <a:sym typeface="Wingdings" panose="05000000000000000000" pitchFamily="2" charset="2"/>
              </a:rPr>
              <a:t>consistent with FEM analysis</a:t>
            </a:r>
          </a:p>
          <a:p>
            <a:pPr lvl="1"/>
            <a:r>
              <a:rPr lang="en-US" sz="2400" dirty="0" smtClean="0"/>
              <a:t> Adjusting friction coefficients for fine tuning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4538134" cy="340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34" y="3429000"/>
            <a:ext cx="4572000" cy="3429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05" y="0"/>
            <a:ext cx="3164395" cy="1908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380" y="1752600"/>
            <a:ext cx="2837020" cy="1923540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455581" y="2864273"/>
            <a:ext cx="4800600" cy="1129454"/>
          </a:xfrm>
          <a:prstGeom prst="wedgeRoundRectCallout">
            <a:avLst>
              <a:gd name="adj1" fmla="val -56699"/>
              <a:gd name="adj2" fmla="val -412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details tomorrow morning in Magnet Session at 10:00 am </a:t>
            </a:r>
          </a:p>
        </p:txBody>
      </p:sp>
    </p:spTree>
    <p:extLst>
      <p:ext uri="{BB962C8B-B14F-4D97-AF65-F5344CB8AC3E}">
        <p14:creationId xmlns:p14="http://schemas.microsoft.com/office/powerpoint/2010/main" val="32264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Models &amp;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202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LARP Status:</a:t>
            </a:r>
          </a:p>
          <a:p>
            <a:pPr lvl="1"/>
            <a:r>
              <a:rPr lang="en-US" dirty="0" smtClean="0"/>
              <a:t>Equipment: </a:t>
            </a:r>
          </a:p>
          <a:p>
            <a:pPr lvl="2"/>
            <a:r>
              <a:rPr lang="en-US" dirty="0" err="1"/>
              <a:t>Wind&amp;Cure</a:t>
            </a:r>
            <a:r>
              <a:rPr lang="en-US" dirty="0"/>
              <a:t> @ FNAL just commissioned</a:t>
            </a:r>
          </a:p>
          <a:p>
            <a:pPr lvl="2"/>
            <a:r>
              <a:rPr lang="en-US" dirty="0" err="1"/>
              <a:t>Wind&amp;Cure</a:t>
            </a:r>
            <a:r>
              <a:rPr lang="en-US" dirty="0"/>
              <a:t> @ </a:t>
            </a:r>
            <a:r>
              <a:rPr lang="en-US" dirty="0" smtClean="0"/>
              <a:t>BNL fabrication in FY16 (budget constrained)</a:t>
            </a:r>
          </a:p>
          <a:p>
            <a:pPr lvl="2"/>
            <a:r>
              <a:rPr lang="en-US" dirty="0" err="1" smtClean="0"/>
              <a:t>React&amp;Impr</a:t>
            </a:r>
            <a:r>
              <a:rPr lang="en-US" dirty="0" smtClean="0"/>
              <a:t> @ FNAL operational</a:t>
            </a:r>
          </a:p>
          <a:p>
            <a:pPr lvl="2"/>
            <a:r>
              <a:rPr lang="en-US" dirty="0" err="1"/>
              <a:t>React&amp;Impr</a:t>
            </a:r>
            <a:r>
              <a:rPr lang="en-US" dirty="0"/>
              <a:t> @ </a:t>
            </a:r>
            <a:r>
              <a:rPr lang="en-US" dirty="0" smtClean="0"/>
              <a:t>BNL operational (oven upgrade in FY16 for 4.2 m)</a:t>
            </a:r>
            <a:endParaRPr lang="en-US" dirty="0"/>
          </a:p>
          <a:p>
            <a:pPr lvl="1"/>
            <a:r>
              <a:rPr lang="en-US" dirty="0" smtClean="0"/>
              <a:t>Tooling:</a:t>
            </a:r>
          </a:p>
          <a:p>
            <a:pPr lvl="2"/>
            <a:r>
              <a:rPr lang="en-US" dirty="0" err="1" smtClean="0"/>
              <a:t>Wind&amp;Cure</a:t>
            </a:r>
            <a:r>
              <a:rPr lang="en-US" dirty="0" smtClean="0"/>
              <a:t> ready for use </a:t>
            </a:r>
          </a:p>
          <a:p>
            <a:pPr lvl="2"/>
            <a:r>
              <a:rPr lang="en-US" dirty="0" err="1" smtClean="0"/>
              <a:t>React&amp;Impr</a:t>
            </a:r>
            <a:r>
              <a:rPr lang="en-US" dirty="0" smtClean="0"/>
              <a:t> is being procured (one set in)</a:t>
            </a:r>
          </a:p>
          <a:p>
            <a:pPr lvl="1"/>
            <a:r>
              <a:rPr lang="en-US" dirty="0" smtClean="0"/>
              <a:t>4m coil fabrication is starting now; 4.2m coils start in 09/16 </a:t>
            </a:r>
          </a:p>
          <a:p>
            <a:pPr lvl="1"/>
            <a:r>
              <a:rPr lang="en-US" dirty="0" smtClean="0"/>
              <a:t>Structure: review in mid July </a:t>
            </a:r>
            <a:r>
              <a:rPr lang="en-US" dirty="0" smtClean="0">
                <a:sym typeface="Wingdings" panose="05000000000000000000" pitchFamily="2" charset="2"/>
              </a:rPr>
              <a:t> procurement</a:t>
            </a:r>
            <a:endParaRPr lang="en-US" dirty="0" smtClean="0"/>
          </a:p>
          <a:p>
            <a:pPr lvl="1"/>
            <a:r>
              <a:rPr lang="en-US" dirty="0" smtClean="0"/>
              <a:t>Vertical Test </a:t>
            </a:r>
            <a:r>
              <a:rPr lang="en-US" dirty="0"/>
              <a:t>F</a:t>
            </a:r>
            <a:r>
              <a:rPr lang="en-US" dirty="0" smtClean="0"/>
              <a:t>acility </a:t>
            </a:r>
            <a:r>
              <a:rPr lang="en-US" dirty="0" smtClean="0"/>
              <a:t>upgrade @ BNL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33900" y="914400"/>
            <a:ext cx="4114800" cy="990600"/>
          </a:xfrm>
          <a:prstGeom prst="wedgeRoundRectCallout">
            <a:avLst>
              <a:gd name="adj1" fmla="val -56699"/>
              <a:gd name="adj2" fmla="val -412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details tomorrow afternoon in Magnet Session</a:t>
            </a:r>
          </a:p>
        </p:txBody>
      </p:sp>
    </p:spTree>
    <p:extLst>
      <p:ext uri="{BB962C8B-B14F-4D97-AF65-F5344CB8AC3E}">
        <p14:creationId xmlns:p14="http://schemas.microsoft.com/office/powerpoint/2010/main" val="11164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2218"/>
            <a:ext cx="84582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CERN Status:</a:t>
            </a:r>
          </a:p>
          <a:p>
            <a:pPr lvl="1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Modification </a:t>
            </a:r>
            <a:r>
              <a:rPr lang="en-US" dirty="0"/>
              <a:t>of winding machine in progress, to be completed by </a:t>
            </a:r>
            <a:r>
              <a:rPr lang="en-US" dirty="0" smtClean="0"/>
              <a:t>10/15</a:t>
            </a:r>
          </a:p>
          <a:p>
            <a:pPr lvl="2"/>
            <a:r>
              <a:rPr lang="en-US" dirty="0" smtClean="0"/>
              <a:t>Curing </a:t>
            </a:r>
            <a:r>
              <a:rPr lang="en-US" dirty="0"/>
              <a:t>press </a:t>
            </a:r>
            <a:r>
              <a:rPr lang="en-US" dirty="0" smtClean="0"/>
              <a:t>operational</a:t>
            </a:r>
          </a:p>
          <a:p>
            <a:pPr lvl="2"/>
            <a:r>
              <a:rPr lang="en-US" dirty="0" smtClean="0"/>
              <a:t>Impregnation </a:t>
            </a:r>
            <a:r>
              <a:rPr lang="en-US" dirty="0"/>
              <a:t>system to be delivered to CERN by </a:t>
            </a:r>
            <a:r>
              <a:rPr lang="en-US" dirty="0" smtClean="0"/>
              <a:t>06/15</a:t>
            </a:r>
          </a:p>
          <a:p>
            <a:pPr lvl="2"/>
            <a:r>
              <a:rPr lang="en-US" dirty="0" smtClean="0"/>
              <a:t>Reaction </a:t>
            </a:r>
            <a:r>
              <a:rPr lang="en-US" dirty="0"/>
              <a:t>oven to be delivered to CERN by </a:t>
            </a:r>
            <a:r>
              <a:rPr lang="en-US" dirty="0" smtClean="0"/>
              <a:t>04/16</a:t>
            </a:r>
          </a:p>
          <a:p>
            <a:pPr lvl="1"/>
            <a:r>
              <a:rPr lang="en-US" dirty="0" smtClean="0"/>
              <a:t>Tooling</a:t>
            </a:r>
          </a:p>
          <a:p>
            <a:pPr lvl="2"/>
            <a:r>
              <a:rPr lang="en-US" dirty="0" smtClean="0"/>
              <a:t>Winding </a:t>
            </a:r>
            <a:r>
              <a:rPr lang="en-US" dirty="0"/>
              <a:t>and curing tooling procurement launched, to be delivered in </a:t>
            </a:r>
            <a:r>
              <a:rPr lang="en-US" dirty="0" smtClean="0"/>
              <a:t>11/15</a:t>
            </a:r>
          </a:p>
          <a:p>
            <a:pPr lvl="2"/>
            <a:r>
              <a:rPr lang="en-US" dirty="0" smtClean="0"/>
              <a:t>Reaction/impregnation </a:t>
            </a:r>
            <a:r>
              <a:rPr lang="en-US" dirty="0"/>
              <a:t>tooling design in </a:t>
            </a:r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Coil </a:t>
            </a:r>
            <a:r>
              <a:rPr lang="en-US" dirty="0"/>
              <a:t>fabrication to be started in </a:t>
            </a:r>
            <a:r>
              <a:rPr lang="en-US" dirty="0" smtClean="0"/>
              <a:t>12/15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support structure design </a:t>
            </a:r>
            <a:r>
              <a:rPr lang="en-US" dirty="0" smtClean="0"/>
              <a:t>started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33900" y="914400"/>
            <a:ext cx="4114800" cy="990600"/>
          </a:xfrm>
          <a:prstGeom prst="wedgeRoundRectCallout">
            <a:avLst>
              <a:gd name="adj1" fmla="val -56699"/>
              <a:gd name="adj2" fmla="val -412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details tomorrow afternoon in Magnet Session</a:t>
            </a:r>
          </a:p>
        </p:txBody>
      </p:sp>
    </p:spTree>
    <p:extLst>
      <p:ext uri="{BB962C8B-B14F-4D97-AF65-F5344CB8AC3E}">
        <p14:creationId xmlns:p14="http://schemas.microsoft.com/office/powerpoint/2010/main" val="3137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0"/>
            <a:ext cx="8458200" cy="669664"/>
          </a:xfrm>
        </p:spPr>
        <p:txBody>
          <a:bodyPr>
            <a:normAutofit/>
          </a:bodyPr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304800" y="3124200"/>
            <a:ext cx="845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Short model program: </a:t>
            </a:r>
            <a:r>
              <a:rPr lang="en-GB" i="1" u="sng" dirty="0" smtClean="0"/>
              <a:t>5 CERN-</a:t>
            </a:r>
            <a:r>
              <a:rPr lang="en-GB" i="1" u="sng" dirty="0" smtClean="0">
                <a:solidFill>
                  <a:srgbClr val="FF0000"/>
                </a:solidFill>
              </a:rPr>
              <a:t>LARP </a:t>
            </a:r>
            <a:r>
              <a:rPr lang="en-GB" i="1" u="sng" dirty="0" smtClean="0"/>
              <a:t>models</a:t>
            </a:r>
            <a:r>
              <a:rPr lang="en-GB" b="1" dirty="0" smtClean="0"/>
              <a:t>, 2014-2017</a:t>
            </a:r>
          </a:p>
          <a:p>
            <a:pPr lvl="1">
              <a:defRPr/>
            </a:pPr>
            <a:r>
              <a:rPr lang="en-GB" dirty="0" smtClean="0"/>
              <a:t>Coil fabrication started in 03/2014</a:t>
            </a:r>
          </a:p>
          <a:p>
            <a:pPr lvl="1">
              <a:defRPr/>
            </a:pPr>
            <a:r>
              <a:rPr lang="en-GB" dirty="0" smtClean="0"/>
              <a:t>First coil test in 05/2015</a:t>
            </a:r>
          </a:p>
          <a:p>
            <a:pPr lvl="1">
              <a:defRPr/>
            </a:pPr>
            <a:r>
              <a:rPr lang="en-GB" dirty="0" smtClean="0"/>
              <a:t>First magnet test (MQXFS1) in 08/2015 (2 </a:t>
            </a:r>
            <a:r>
              <a:rPr lang="en-GB" dirty="0" smtClean="0">
                <a:solidFill>
                  <a:srgbClr val="FF0000"/>
                </a:solidFill>
              </a:rPr>
              <a:t>LARP</a:t>
            </a:r>
            <a:r>
              <a:rPr lang="en-GB" dirty="0" smtClean="0"/>
              <a:t> coils, 2 CERN coil) </a:t>
            </a:r>
          </a:p>
          <a:p>
            <a:pPr>
              <a:defRPr/>
            </a:pPr>
            <a:r>
              <a:rPr lang="en-GB" dirty="0" smtClean="0"/>
              <a:t>Long prototype program: </a:t>
            </a:r>
            <a:r>
              <a:rPr lang="en-GB" i="1" u="sng" dirty="0" smtClean="0"/>
              <a:t>2 (CERN) + </a:t>
            </a:r>
            <a:r>
              <a:rPr lang="en-GB" i="1" u="sng" dirty="0" smtClean="0">
                <a:solidFill>
                  <a:srgbClr val="FF0000"/>
                </a:solidFill>
              </a:rPr>
              <a:t>3 (LARP)</a:t>
            </a:r>
            <a:r>
              <a:rPr lang="en-GB" i="1" u="sng" dirty="0" smtClean="0"/>
              <a:t> models</a:t>
            </a:r>
            <a:r>
              <a:rPr lang="en-GB" dirty="0" smtClean="0"/>
              <a:t>, </a:t>
            </a:r>
            <a:r>
              <a:rPr lang="en-GB" b="1" dirty="0" smtClean="0"/>
              <a:t>2015-2018</a:t>
            </a:r>
          </a:p>
          <a:p>
            <a:pPr lvl="1">
              <a:defRPr/>
            </a:pPr>
            <a:r>
              <a:rPr lang="en-GB" dirty="0" smtClean="0"/>
              <a:t>Coil fabrication starts in 2015: </a:t>
            </a:r>
            <a:r>
              <a:rPr lang="en-GB" dirty="0" smtClean="0">
                <a:solidFill>
                  <a:srgbClr val="FF0000"/>
                </a:solidFill>
              </a:rPr>
              <a:t>05 (LARP),</a:t>
            </a:r>
            <a:r>
              <a:rPr lang="en-GB" dirty="0" smtClean="0"/>
              <a:t> 12 (CERN)</a:t>
            </a:r>
          </a:p>
          <a:p>
            <a:pPr lvl="1">
              <a:defRPr/>
            </a:pPr>
            <a:r>
              <a:rPr lang="en-GB" dirty="0" smtClean="0"/>
              <a:t>First coil test in </a:t>
            </a:r>
            <a:r>
              <a:rPr lang="en-GB" dirty="0" smtClean="0">
                <a:solidFill>
                  <a:srgbClr val="FF0000"/>
                </a:solidFill>
              </a:rPr>
              <a:t>07/2016 (LARP) </a:t>
            </a:r>
            <a:r>
              <a:rPr lang="en-GB" dirty="0" smtClean="0"/>
              <a:t>and 08/2017 (CERN)</a:t>
            </a:r>
          </a:p>
          <a:p>
            <a:pPr lvl="1">
              <a:defRPr/>
            </a:pPr>
            <a:r>
              <a:rPr lang="en-GB" dirty="0" smtClean="0"/>
              <a:t>First magnet test in </a:t>
            </a:r>
            <a:r>
              <a:rPr lang="en-GB" dirty="0" smtClean="0">
                <a:solidFill>
                  <a:srgbClr val="FF0000"/>
                </a:solidFill>
              </a:rPr>
              <a:t>02/2017 (LARP) </a:t>
            </a:r>
            <a:r>
              <a:rPr lang="en-GB" dirty="0" smtClean="0"/>
              <a:t>and 06/2018 (CERN)</a:t>
            </a:r>
          </a:p>
          <a:p>
            <a:pPr>
              <a:defRPr/>
            </a:pPr>
            <a:r>
              <a:rPr lang="en-GB" dirty="0" smtClean="0"/>
              <a:t>Series production: </a:t>
            </a:r>
            <a:r>
              <a:rPr lang="en-GB" i="1" u="sng" dirty="0" smtClean="0"/>
              <a:t>10 (CERN) + </a:t>
            </a:r>
            <a:r>
              <a:rPr lang="en-GB" i="1" u="sng" dirty="0" smtClean="0">
                <a:solidFill>
                  <a:srgbClr val="FF0000"/>
                </a:solidFill>
              </a:rPr>
              <a:t>10 (LARP)</a:t>
            </a:r>
            <a:r>
              <a:rPr lang="en-GB" i="1" u="sng" dirty="0" smtClean="0"/>
              <a:t> cold masses</a:t>
            </a:r>
            <a:r>
              <a:rPr lang="en-GB" dirty="0" smtClean="0"/>
              <a:t>, </a:t>
            </a:r>
            <a:r>
              <a:rPr lang="en-GB" b="1" dirty="0" smtClean="0"/>
              <a:t>2018-2022</a:t>
            </a: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Coil fabrication starts in </a:t>
            </a:r>
            <a:r>
              <a:rPr lang="en-GB" dirty="0" smtClean="0">
                <a:solidFill>
                  <a:schemeClr val="tx1"/>
                </a:solidFill>
              </a:rPr>
              <a:t>01/2018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First magnet test in </a:t>
            </a:r>
            <a:r>
              <a:rPr lang="en-GB" dirty="0" smtClean="0">
                <a:solidFill>
                  <a:schemeClr val="tx1"/>
                </a:solidFill>
              </a:rPr>
              <a:t>Q1/2020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69664"/>
            <a:ext cx="8458200" cy="245453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2" y="3344336"/>
            <a:ext cx="305329" cy="305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1" y="3641199"/>
            <a:ext cx="305329" cy="3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Mitigation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Assembly and pre-load of long coils with alignment features</a:t>
            </a:r>
            <a:r>
              <a:rPr lang="en-US" dirty="0" smtClean="0"/>
              <a:t> in long </a:t>
            </a:r>
            <a:r>
              <a:rPr lang="en-US" u="sng" dirty="0" smtClean="0"/>
              <a:t>segmented structures</a:t>
            </a:r>
          </a:p>
          <a:p>
            <a:pPr lvl="1"/>
            <a:r>
              <a:rPr lang="en-US" dirty="0" smtClean="0"/>
              <a:t>Mitigation: short models </a:t>
            </a:r>
            <a:r>
              <a:rPr lang="en-US" dirty="0" smtClean="0"/>
              <a:t>have</a:t>
            </a:r>
            <a:r>
              <a:rPr lang="en-US" dirty="0" smtClean="0"/>
              <a:t> segmented structure</a:t>
            </a:r>
            <a:endParaRPr lang="en-US" dirty="0" smtClean="0"/>
          </a:p>
          <a:p>
            <a:r>
              <a:rPr lang="en-US" u="sng" dirty="0" smtClean="0"/>
              <a:t>Quench Protection</a:t>
            </a:r>
            <a:r>
              <a:rPr lang="en-US" dirty="0" smtClean="0"/>
              <a:t> is challenging because of high energy </a:t>
            </a:r>
            <a:r>
              <a:rPr lang="en-US" dirty="0" smtClean="0"/>
              <a:t>density in the coils</a:t>
            </a:r>
            <a:endParaRPr lang="en-US" dirty="0" smtClean="0"/>
          </a:p>
          <a:p>
            <a:pPr lvl="1"/>
            <a:r>
              <a:rPr lang="en-US" dirty="0" smtClean="0"/>
              <a:t>Mitigation: lower operating current wrt original design</a:t>
            </a:r>
          </a:p>
          <a:p>
            <a:pPr lvl="1"/>
            <a:r>
              <a:rPr lang="en-US" dirty="0" smtClean="0"/>
              <a:t>Mitigation: address QP through HQ tests</a:t>
            </a:r>
          </a:p>
          <a:p>
            <a:r>
              <a:rPr lang="en-US" u="sng" dirty="0" smtClean="0"/>
              <a:t>Field Quality</a:t>
            </a:r>
            <a:r>
              <a:rPr lang="en-US" dirty="0" smtClean="0"/>
              <a:t>: tradeoff btw turn compaction (for FQ) and room for expansion during HT (to avoid possible degradation and electrical issues)</a:t>
            </a:r>
          </a:p>
          <a:p>
            <a:pPr lvl="1"/>
            <a:r>
              <a:rPr lang="en-US" dirty="0" smtClean="0"/>
              <a:t>Mitigation: address FQ through HQ tests and coil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04801" y="851568"/>
            <a:ext cx="8530348" cy="34257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828799" y="191554"/>
            <a:ext cx="5943601" cy="5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Recent HQ Test Results</a:t>
            </a:r>
          </a:p>
        </p:txBody>
      </p:sp>
      <p:pic>
        <p:nvPicPr>
          <p:cNvPr id="6" name="Picture 10" descr="2011-10-04_logoHiLumi561p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800" cy="69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03" y="191554"/>
            <a:ext cx="472997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609599" y="1066800"/>
            <a:ext cx="5449153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</a:rPr>
              <a:t>HQ02b</a:t>
            </a:r>
            <a:r>
              <a:rPr lang="en-US" sz="1500" dirty="0">
                <a:solidFill>
                  <a:srgbClr val="000000"/>
                </a:solidFill>
                <a:latin typeface="Times New Roman" pitchFamily="18" charset="0"/>
              </a:rPr>
              <a:t>: fast training to 95% level with 200 MPa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</a:rPr>
              <a:t>pre-load</a:t>
            </a:r>
          </a:p>
          <a:p>
            <a:pPr marL="285750" indent="-285750" eaLnBrk="0" hangingPunct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</a:rPr>
              <a:t>01/15 HQ03a: first quench above operational level (80%)</a:t>
            </a:r>
          </a:p>
          <a:p>
            <a:pPr marL="285750" indent="-285750" eaLnBrk="0" hangingPunct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</a:rPr>
              <a:t>Next: full training after removing 15 kA current limit</a:t>
            </a:r>
          </a:p>
        </p:txBody>
      </p:sp>
      <p:pic>
        <p:nvPicPr>
          <p:cNvPr id="10" name="Picture 2" descr="C:\Documents and Settings\caspi\Desktop\Reviews-Talks-conference\LARP-meetings\CM-12-April-NAPA_2009\hq_struct_assy_xsect-end-w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10588" r="24545" b="9412"/>
          <a:stretch>
            <a:fillRect/>
          </a:stretch>
        </p:blipFill>
        <p:spPr bwMode="auto">
          <a:xfrm>
            <a:off x="6058753" y="990600"/>
            <a:ext cx="239944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51890" y="3429000"/>
            <a:ext cx="2802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Small effect of high temperature quenches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724" y="1981200"/>
            <a:ext cx="4814676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705999"/>
            <a:ext cx="3276600" cy="30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1917" y="6530332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G.L. Sabbi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9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04801" y="851568"/>
            <a:ext cx="8530348" cy="34257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828800" y="242354"/>
            <a:ext cx="5943601" cy="5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Magnetic Shim Test in HQ03</a:t>
            </a:r>
          </a:p>
        </p:txBody>
      </p:sp>
      <p:pic>
        <p:nvPicPr>
          <p:cNvPr id="6" name="Picture 10" descr="2011-10-04_logoHiLumi561p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800" cy="69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03" y="191554"/>
            <a:ext cx="472997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8600" y="1257925"/>
            <a:ext cx="86106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u="sng" dirty="0" smtClean="0">
                <a:solidFill>
                  <a:srgbClr val="000000"/>
                </a:solidFill>
              </a:rPr>
              <a:t>HQ03 Goal</a:t>
            </a:r>
            <a:r>
              <a:rPr lang="en-US" sz="1800" dirty="0" smtClean="0">
                <a:solidFill>
                  <a:srgbClr val="000000"/>
                </a:solidFill>
              </a:rPr>
              <a:t>: maximum correction of b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(+2.5 units) with no change in other harmonics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i="1" dirty="0" smtClean="0">
                <a:solidFill>
                  <a:srgbClr val="000000"/>
                </a:solidFill>
              </a:rPr>
              <a:t> Note</a:t>
            </a:r>
            <a:r>
              <a:rPr lang="en-US" sz="1800" dirty="0" smtClean="0">
                <a:solidFill>
                  <a:srgbClr val="000000"/>
                </a:solidFill>
              </a:rPr>
              <a:t>: shimming range is insufficient for  simultaneous correction of b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, a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, b</a:t>
            </a:r>
            <a:r>
              <a:rPr lang="en-US" sz="1800" baseline="-25000" dirty="0" smtClean="0">
                <a:solidFill>
                  <a:srgbClr val="000000"/>
                </a:solidFill>
              </a:rPr>
              <a:t>4</a:t>
            </a:r>
            <a:r>
              <a:rPr lang="en-US" sz="1800" dirty="0" smtClean="0">
                <a:solidFill>
                  <a:srgbClr val="000000"/>
                </a:solidFill>
              </a:rPr>
              <a:t>, a</a:t>
            </a:r>
            <a:r>
              <a:rPr lang="en-US" sz="1800" baseline="-25000" dirty="0" smtClean="0">
                <a:solidFill>
                  <a:srgbClr val="000000"/>
                </a:solidFill>
              </a:rPr>
              <a:t>4</a:t>
            </a:r>
            <a:r>
              <a:rPr lang="en-US" sz="1800" dirty="0" smtClean="0">
                <a:solidFill>
                  <a:srgbClr val="000000"/>
                </a:solidFill>
              </a:rPr>
              <a:t> in HQ03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571" y="2388667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Magnetic shimming plan and installation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5941" y="2376999"/>
            <a:ext cx="28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Sextupole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correction (15 kA)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152400" y="2910399"/>
            <a:ext cx="4752392" cy="3200400"/>
            <a:chOff x="152400" y="2910399"/>
            <a:chExt cx="4752392" cy="3200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988013" y="4075609"/>
              <a:ext cx="2963878" cy="86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2910399"/>
              <a:ext cx="3793509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3040380" y="4205799"/>
              <a:ext cx="14173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040380" y="4815399"/>
              <a:ext cx="14173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2068830" y="344379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068830" y="528402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5400000">
              <a:off x="2724150" y="404577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5400000">
              <a:off x="2727960" y="468966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rot="5400000">
              <a:off x="4237042" y="406482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rot="5400000">
              <a:off x="4237042" y="4636329"/>
              <a:ext cx="533400" cy="304800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28255" y="2808517"/>
            <a:ext cx="3505200" cy="3416137"/>
            <a:chOff x="5228255" y="2808517"/>
            <a:chExt cx="3505200" cy="34161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8255" y="2808517"/>
              <a:ext cx="3505200" cy="34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7200124" y="42672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7190793" y="4172338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+2.5</a:t>
              </a:r>
              <a:endParaRPr lang="en-US" sz="1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5258" y="6538626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G.L. Sabbi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04801" y="851568"/>
            <a:ext cx="8530348" cy="34257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828799" y="191554"/>
            <a:ext cx="6537404" cy="5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Last HQ Plans </a:t>
            </a:r>
            <a:r>
              <a:rPr lang="en-US" sz="2000" b="0" dirty="0" smtClean="0"/>
              <a:t>before decommissioning</a:t>
            </a:r>
          </a:p>
        </p:txBody>
      </p:sp>
      <p:pic>
        <p:nvPicPr>
          <p:cNvPr id="6" name="Picture 10" descr="2011-10-04_logoHiLumi561p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800" cy="69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03" y="191554"/>
            <a:ext cx="472997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369252" cy="52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ts val="500"/>
              </a:spcAft>
              <a:defRPr/>
            </a:pPr>
            <a:r>
              <a:rPr lang="en-US" sz="1800" u="sng" dirty="0" smtClean="0">
                <a:solidFill>
                  <a:srgbClr val="000000"/>
                </a:solidFill>
              </a:rPr>
              <a:t>Next test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smtClean="0">
                <a:solidFill>
                  <a:srgbClr val="003399"/>
                </a:solidFill>
              </a:rPr>
              <a:t>HQ03a-2</a:t>
            </a:r>
            <a:r>
              <a:rPr lang="en-US" sz="1800" dirty="0" smtClean="0">
                <a:solidFill>
                  <a:srgbClr val="000000"/>
                </a:solidFill>
              </a:rPr>
              <a:t>) expected to be performed at </a:t>
            </a:r>
            <a:r>
              <a:rPr lang="en-US" sz="1800" dirty="0" err="1" smtClean="0">
                <a:solidFill>
                  <a:srgbClr val="000000"/>
                </a:solidFill>
              </a:rPr>
              <a:t>Fermilab</a:t>
            </a:r>
            <a:r>
              <a:rPr lang="en-US" sz="1800" dirty="0" smtClean="0">
                <a:solidFill>
                  <a:srgbClr val="000000"/>
                </a:solidFill>
              </a:rPr>
              <a:t> following the QXF mirror:</a:t>
            </a:r>
          </a:p>
          <a:p>
            <a:pPr marL="342900" indent="-342900" eaLnBrk="0" hangingPunct="0">
              <a:spcAft>
                <a:spcPts val="500"/>
              </a:spcAft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3399"/>
                </a:solidFill>
              </a:rPr>
              <a:t>Complete training, evaluate performance;</a:t>
            </a:r>
            <a:r>
              <a:rPr lang="en-US" sz="1800" dirty="0" smtClean="0">
                <a:solidFill>
                  <a:srgbClr val="000000"/>
                </a:solidFill>
              </a:rPr>
              <a:t> “partial” thermal cycle feedback</a:t>
            </a:r>
          </a:p>
          <a:p>
            <a:pPr marL="342900" indent="-342900" eaLnBrk="0" hangingPunct="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Include </a:t>
            </a:r>
            <a:r>
              <a:rPr lang="en-US" sz="1800" dirty="0" smtClean="0">
                <a:solidFill>
                  <a:srgbClr val="003399"/>
                </a:solidFill>
              </a:rPr>
              <a:t>magnetic shims for correction of b</a:t>
            </a:r>
            <a:r>
              <a:rPr lang="en-US" sz="1800" baseline="-25000" dirty="0" smtClean="0">
                <a:solidFill>
                  <a:srgbClr val="003399"/>
                </a:solidFill>
              </a:rPr>
              <a:t>3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Evaluation of </a:t>
            </a:r>
            <a:r>
              <a:rPr lang="en-US" sz="1800" dirty="0" smtClean="0">
                <a:solidFill>
                  <a:srgbClr val="003399"/>
                </a:solidFill>
              </a:rPr>
              <a:t>new quench antenna and heater designs </a:t>
            </a:r>
            <a:r>
              <a:rPr lang="en-US" sz="1800" dirty="0" smtClean="0">
                <a:solidFill>
                  <a:srgbClr val="000000"/>
                </a:solidFill>
              </a:rPr>
              <a:t>for application to QXF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eaLnBrk="0" hangingPunct="0">
              <a:spcAft>
                <a:spcPts val="500"/>
              </a:spcAft>
              <a:defRPr/>
            </a:pPr>
            <a:endParaRPr lang="en-US" sz="800" u="sng" dirty="0" smtClean="0">
              <a:solidFill>
                <a:srgbClr val="000000"/>
              </a:solidFill>
            </a:endParaRPr>
          </a:p>
          <a:p>
            <a:pPr eaLnBrk="0" hangingPunct="0">
              <a:spcAft>
                <a:spcPts val="500"/>
              </a:spcAft>
              <a:defRPr/>
            </a:pPr>
            <a:r>
              <a:rPr lang="en-US" sz="1800" u="sng" dirty="0" smtClean="0">
                <a:solidFill>
                  <a:srgbClr val="000000"/>
                </a:solidFill>
              </a:rPr>
              <a:t>Outlook beyond HQ03a-2:</a:t>
            </a:r>
          </a:p>
          <a:p>
            <a:pPr eaLnBrk="0" hangingPunct="0">
              <a:spcAft>
                <a:spcPts val="500"/>
              </a:spcAft>
              <a:defRPr/>
            </a:pPr>
            <a:endParaRPr lang="en-US" sz="800" u="sng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Some indication of insufficient pre-load, to be confirmed  in HQ03a-2 </a:t>
            </a:r>
          </a:p>
          <a:p>
            <a:pPr marL="1028700" lvl="1" eaLnBrk="0" hangingPunct="0"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3399"/>
                </a:solidFill>
              </a:rPr>
              <a:t>Increase preload (HQ03b) ?</a:t>
            </a:r>
          </a:p>
          <a:p>
            <a:pPr marL="285750" indent="-285750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HQ03b goals: </a:t>
            </a:r>
          </a:p>
          <a:p>
            <a:pPr marL="1028700" lvl="1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Check performance after pre-load increase</a:t>
            </a:r>
          </a:p>
          <a:p>
            <a:pPr marL="1028700" lvl="1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3399"/>
                </a:solidFill>
              </a:rPr>
              <a:t>CLIQ studies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lvl="1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Timeline: October-November</a:t>
            </a:r>
          </a:p>
          <a:p>
            <a:pPr marL="285750" lvl="1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Location: CERN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Fermilab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CLIQ upgrade is completed by then)</a:t>
            </a:r>
          </a:p>
          <a:p>
            <a:pPr marL="285750" lvl="1" eaLnBrk="0" hangingPunct="0">
              <a:spcAft>
                <a:spcPts val="500"/>
              </a:spcAft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lvl="1" eaLnBrk="0" hangingPunct="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u="sng" dirty="0" smtClean="0">
                <a:solidFill>
                  <a:srgbClr val="000000"/>
                </a:solidFill>
              </a:rPr>
              <a:t>Additional options</a:t>
            </a:r>
            <a:r>
              <a:rPr lang="en-US" sz="1800" i="1" dirty="0" smtClean="0">
                <a:solidFill>
                  <a:srgbClr val="000000"/>
                </a:solidFill>
              </a:rPr>
              <a:t>: cycling test; quench limits (extend HQ02b); stress limits (HQ03c)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657" y="6519446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G.L. Sabbi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03" t="1847" r="15337"/>
          <a:stretch/>
        </p:blipFill>
        <p:spPr>
          <a:xfrm>
            <a:off x="955838" y="4114800"/>
            <a:ext cx="2320762" cy="2642287"/>
          </a:xfrm>
          <a:prstGeom prst="rect">
            <a:avLst/>
          </a:prstGeom>
        </p:spPr>
      </p:pic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4507345" y="1246562"/>
          <a:ext cx="4658747" cy="30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43878"/>
            <a:ext cx="4637926" cy="1265922"/>
          </a:xfrm>
        </p:spPr>
        <p:txBody>
          <a:bodyPr>
            <a:normAutofit/>
          </a:bodyPr>
          <a:lstStyle/>
          <a:p>
            <a:r>
              <a:rPr lang="en-US" dirty="0" smtClean="0"/>
              <a:t>Exploring correlation between turn position and field quality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822" y="-240769"/>
            <a:ext cx="8214578" cy="966260"/>
          </a:xfrm>
        </p:spPr>
        <p:txBody>
          <a:bodyPr/>
          <a:lstStyle/>
          <a:p>
            <a:r>
              <a:rPr lang="en-US" dirty="0" smtClean="0"/>
              <a:t>Turn position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Field Quality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3667" y="947909"/>
            <a:ext cx="484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Un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allowed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a3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/>
              </a:rPr>
              <a:t>b3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Along Bore of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HQ02</a:t>
            </a:r>
            <a:endParaRPr lang="en-US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-8071" y="2209800"/>
            <a:ext cx="4691738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ut </a:t>
            </a:r>
            <a:r>
              <a:rPr lang="en-US" b="1" dirty="0" smtClean="0">
                <a:solidFill>
                  <a:prstClr val="black"/>
                </a:solidFill>
              </a:rPr>
              <a:t>HQ02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coils at locations </a:t>
            </a:r>
            <a:r>
              <a:rPr lang="en-US" dirty="0">
                <a:solidFill>
                  <a:prstClr val="black"/>
                </a:solidFill>
              </a:rPr>
              <a:t>corresponding to the magnetic </a:t>
            </a:r>
            <a:r>
              <a:rPr lang="en-US" dirty="0" smtClean="0">
                <a:solidFill>
                  <a:prstClr val="black"/>
                </a:solidFill>
              </a:rPr>
              <a:t>measurements,  compute field &amp; compare with measurements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22701" y="1526760"/>
            <a:ext cx="0" cy="21050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12398" y="1536896"/>
            <a:ext cx="0" cy="21050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05923" y="1572940"/>
            <a:ext cx="0" cy="21050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88297" y="1563704"/>
            <a:ext cx="0" cy="21050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76466" y="1492293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 panose="020F0502020204030204"/>
              </a:rPr>
              <a:t>Coil Cuts</a:t>
            </a:r>
            <a:endParaRPr lang="en-US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8276" r="25856" b="19544"/>
          <a:stretch/>
        </p:blipFill>
        <p:spPr>
          <a:xfrm>
            <a:off x="4877923" y="4419600"/>
            <a:ext cx="4055886" cy="2122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5519" y="6372744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Holik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5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MQXF Design </a:t>
            </a:r>
          </a:p>
          <a:p>
            <a:r>
              <a:rPr lang="en-US" dirty="0" smtClean="0"/>
              <a:t>Short Models (MQXFS)</a:t>
            </a:r>
          </a:p>
          <a:p>
            <a:pPr lvl="2"/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Results</a:t>
            </a:r>
          </a:p>
          <a:p>
            <a:r>
              <a:rPr lang="en-US" dirty="0" smtClean="0"/>
              <a:t>Long Model &amp; Prototypes (MQXFL &amp; MQXFA/B)</a:t>
            </a:r>
          </a:p>
          <a:p>
            <a:pPr lvl="2"/>
            <a:r>
              <a:rPr lang="en-US" dirty="0" smtClean="0"/>
              <a:t>Status</a:t>
            </a:r>
          </a:p>
          <a:p>
            <a:r>
              <a:rPr lang="en-US" dirty="0" smtClean="0"/>
              <a:t>Plans</a:t>
            </a:r>
          </a:p>
          <a:p>
            <a:r>
              <a:rPr lang="en-US" dirty="0" smtClean="0"/>
              <a:t>Risks, Risk Mitigation &amp; Opportunities</a:t>
            </a:r>
          </a:p>
          <a:p>
            <a:pPr lvl="2"/>
            <a:r>
              <a:rPr lang="en-US" dirty="0" smtClean="0"/>
              <a:t>HQ tests &amp; coil analysis 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11,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Recent Magnet Results &amp; Plans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Possible significant cost savings by using </a:t>
            </a:r>
            <a:r>
              <a:rPr lang="en-US" u="sng" dirty="0" smtClean="0"/>
              <a:t>thin laminations</a:t>
            </a:r>
          </a:p>
          <a:p>
            <a:pPr lvl="1"/>
            <a:r>
              <a:rPr lang="en-US" dirty="0" smtClean="0"/>
              <a:t>Strategy: demonstrate it through short models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Possible cost savings by </a:t>
            </a:r>
            <a:r>
              <a:rPr lang="en-US" u="sng" dirty="0" smtClean="0"/>
              <a:t>exchanging parts/components</a:t>
            </a:r>
            <a:r>
              <a:rPr lang="en-US" dirty="0" smtClean="0"/>
              <a:t> btw US-HiLumi &amp; CERN</a:t>
            </a:r>
          </a:p>
          <a:p>
            <a:pPr lvl="1"/>
            <a:r>
              <a:rPr lang="en-US" dirty="0" smtClean="0"/>
              <a:t>Exploiting it in this phase</a:t>
            </a:r>
          </a:p>
          <a:p>
            <a:pPr lvl="1"/>
            <a:r>
              <a:rPr lang="en-US" dirty="0" smtClean="0"/>
              <a:t>Exploring continuation/increase in construction phase </a:t>
            </a:r>
          </a:p>
        </p:txBody>
      </p:sp>
    </p:spTree>
    <p:extLst>
      <p:ext uri="{BB962C8B-B14F-4D97-AF65-F5344CB8AC3E}">
        <p14:creationId xmlns:p14="http://schemas.microsoft.com/office/powerpoint/2010/main" val="28681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Short Model program </a:t>
            </a:r>
            <a:r>
              <a:rPr lang="en-US" dirty="0" smtClean="0"/>
              <a:t>is going ahead at full speed generating </a:t>
            </a:r>
            <a:r>
              <a:rPr lang="en-US" b="1" dirty="0" smtClean="0"/>
              <a:t>good results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Long Model/Prototype </a:t>
            </a:r>
            <a:r>
              <a:rPr lang="en-US" dirty="0" smtClean="0"/>
              <a:t>program is </a:t>
            </a:r>
            <a:r>
              <a:rPr lang="en-US" b="1" dirty="0" smtClean="0"/>
              <a:t>starting</a:t>
            </a:r>
          </a:p>
          <a:p>
            <a:endParaRPr lang="en-US" dirty="0"/>
          </a:p>
          <a:p>
            <a:r>
              <a:rPr lang="en-US" dirty="0" smtClean="0"/>
              <a:t>We are addressing risks through design &amp; plans</a:t>
            </a:r>
          </a:p>
          <a:p>
            <a:endParaRPr lang="en-US" dirty="0"/>
          </a:p>
          <a:p>
            <a:r>
              <a:rPr lang="en-US" dirty="0" smtClean="0"/>
              <a:t>We are exploring how to exploit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38400" y="2590800"/>
            <a:ext cx="4876800" cy="1524000"/>
          </a:xfrm>
          <a:prstGeom prst="wedgeRoundRectCallout">
            <a:avLst>
              <a:gd name="adj1" fmla="val -27306"/>
              <a:gd name="adj2" fmla="val 832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Next big milestone:</a:t>
            </a:r>
          </a:p>
          <a:p>
            <a:pPr algn="ctr"/>
            <a:r>
              <a:rPr lang="en-US" sz="3200" dirty="0" smtClean="0"/>
              <a:t>MQXFS1 test this summer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84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 Design Finalization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2218"/>
            <a:ext cx="8915400" cy="4906963"/>
          </a:xfrm>
        </p:spPr>
        <p:txBody>
          <a:bodyPr/>
          <a:lstStyle/>
          <a:p>
            <a:r>
              <a:rPr lang="en-US" dirty="0" smtClean="0"/>
              <a:t>Length &amp; Gradient:</a:t>
            </a:r>
          </a:p>
          <a:p>
            <a:pPr lvl="1"/>
            <a:r>
              <a:rPr lang="en-US" dirty="0" smtClean="0"/>
              <a:t>Gradient: 132.6 T/m</a:t>
            </a:r>
          </a:p>
          <a:p>
            <a:pPr lvl="1"/>
            <a:r>
              <a:rPr lang="en-US" dirty="0" smtClean="0"/>
              <a:t>Length:  4.2 m (MQXFA),  7.15 m (MQXFB)</a:t>
            </a:r>
          </a:p>
          <a:p>
            <a:r>
              <a:rPr lang="en-US" dirty="0"/>
              <a:t>RRP strand specs: 108/127</a:t>
            </a:r>
          </a:p>
          <a:p>
            <a:pPr lvl="1"/>
            <a:r>
              <a:rPr lang="en-US" dirty="0"/>
              <a:t>with 1.2 Cu/NonCu (632 A @12T, 331 A @ 15T 4.2K)</a:t>
            </a:r>
          </a:p>
          <a:p>
            <a:r>
              <a:rPr lang="en-US" dirty="0" smtClean="0"/>
              <a:t>Cable keystone angle:  0.4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Coil cross-section:</a:t>
            </a:r>
          </a:p>
          <a:p>
            <a:pPr lvl="1"/>
            <a:r>
              <a:rPr lang="en-US" dirty="0" smtClean="0"/>
              <a:t>Small adjustment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38246" y="1747521"/>
            <a:ext cx="3482975" cy="646331"/>
            <a:chOff x="4572000" y="1467534"/>
            <a:chExt cx="3482975" cy="646331"/>
          </a:xfrm>
        </p:grpSpPr>
        <p:sp>
          <p:nvSpPr>
            <p:cNvPr id="8" name="Right Arrow 7"/>
            <p:cNvSpPr/>
            <p:nvPr/>
          </p:nvSpPr>
          <p:spPr>
            <a:xfrm>
              <a:off x="4572000" y="1600200"/>
              <a:ext cx="685800" cy="3810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9856" y="1467534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More margin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Better Quench Protection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61025" y="2936984"/>
            <a:ext cx="2236848" cy="406851"/>
            <a:chOff x="4572000" y="1574349"/>
            <a:chExt cx="2236848" cy="406851"/>
          </a:xfrm>
        </p:grpSpPr>
        <p:sp>
          <p:nvSpPr>
            <p:cNvPr id="12" name="Right Arrow 11"/>
            <p:cNvSpPr/>
            <p:nvPr/>
          </p:nvSpPr>
          <p:spPr>
            <a:xfrm>
              <a:off x="4572000" y="1600200"/>
              <a:ext cx="685800" cy="3810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3308" y="157434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Cost savings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1025" y="4131371"/>
            <a:ext cx="3067767" cy="381000"/>
            <a:chOff x="4572000" y="1600200"/>
            <a:chExt cx="3067767" cy="381000"/>
          </a:xfrm>
        </p:grpSpPr>
        <p:sp>
          <p:nvSpPr>
            <p:cNvPr id="15" name="Right Arrow 14"/>
            <p:cNvSpPr/>
            <p:nvPr/>
          </p:nvSpPr>
          <p:spPr>
            <a:xfrm>
              <a:off x="4572000" y="1600200"/>
              <a:ext cx="685800" cy="3810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92008" y="1611868"/>
              <a:ext cx="234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OK for PIT conductor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1025" y="5020401"/>
            <a:ext cx="2729563" cy="646331"/>
            <a:chOff x="4572000" y="1467534"/>
            <a:chExt cx="2729563" cy="646331"/>
          </a:xfrm>
        </p:grpSpPr>
        <p:sp>
          <p:nvSpPr>
            <p:cNvPr id="18" name="Right Arrow 17"/>
            <p:cNvSpPr/>
            <p:nvPr/>
          </p:nvSpPr>
          <p:spPr>
            <a:xfrm>
              <a:off x="4572000" y="1600200"/>
              <a:ext cx="685800" cy="3810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9856" y="1467534"/>
              <a:ext cx="2021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For 2</a:t>
              </a:r>
              <a:r>
                <a:rPr lang="en-US" baseline="30000" dirty="0" smtClean="0">
                  <a:solidFill>
                    <a:schemeClr val="accent3">
                      <a:lumMod val="75000"/>
                    </a:schemeClr>
                  </a:solidFill>
                </a:rPr>
                <a:t>nd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gen. cable</a:t>
              </a:r>
            </a:p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b6 optimization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6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62842"/>
            <a:ext cx="6172200" cy="914400"/>
          </a:xfrm>
        </p:spPr>
        <p:txBody>
          <a:bodyPr/>
          <a:lstStyle/>
          <a:p>
            <a:r>
              <a:rPr lang="en-US" dirty="0" smtClean="0"/>
              <a:t>MQXF 2</a:t>
            </a:r>
            <a:r>
              <a:rPr lang="en-US" baseline="30000" dirty="0" smtClean="0"/>
              <a:t>nd</a:t>
            </a:r>
            <a:r>
              <a:rPr lang="en-US" dirty="0" smtClean="0"/>
              <a:t> Generation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" y="305717"/>
            <a:ext cx="3567032" cy="26641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Recent Magnet Results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73559"/>
              </p:ext>
            </p:extLst>
          </p:nvPr>
        </p:nvGraphicFramePr>
        <p:xfrm>
          <a:off x="3886199" y="1214120"/>
          <a:ext cx="51054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53"/>
                <a:gridCol w="961887"/>
                <a:gridCol w="11838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 at op.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Op. overall</a:t>
                      </a:r>
                      <a:r>
                        <a:rPr lang="en-US" baseline="0" dirty="0" smtClean="0"/>
                        <a:t> current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A/mm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energy/length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MJ/m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Inductance/length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r>
                        <a:rPr lang="en-US" dirty="0" smtClean="0"/>
                        <a:t>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25853" r="55664" b="24707"/>
          <a:stretch/>
        </p:blipFill>
        <p:spPr bwMode="auto">
          <a:xfrm>
            <a:off x="152400" y="3103351"/>
            <a:ext cx="3699696" cy="30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0120" y="5500526"/>
            <a:ext cx="234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Peak field including strand self field</a:t>
            </a:r>
            <a:endParaRPr lang="en-GB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4" t="45497" r="11043" b="12681"/>
          <a:stretch/>
        </p:blipFill>
        <p:spPr bwMode="auto">
          <a:xfrm>
            <a:off x="4843555" y="4168212"/>
            <a:ext cx="1557505" cy="13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67435" y="5412920"/>
            <a:ext cx="792088" cy="4571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9904207">
            <a:off x="5022893" y="4391840"/>
            <a:ext cx="427640" cy="60826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63479" y="5052863"/>
            <a:ext cx="0" cy="3533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 rot="19904207">
            <a:off x="5428353" y="4279784"/>
            <a:ext cx="427640" cy="60826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33983" y="4080579"/>
            <a:ext cx="154748" cy="28564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>
            <a:off x="5455507" y="4008571"/>
            <a:ext cx="154748" cy="28564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/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4" t="45497" r="11043" b="12681"/>
          <a:stretch/>
        </p:blipFill>
        <p:spPr bwMode="auto">
          <a:xfrm>
            <a:off x="7093239" y="3886200"/>
            <a:ext cx="1557505" cy="13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17119" y="5130908"/>
            <a:ext cx="792088" cy="4571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rot="19904207">
            <a:off x="7272577" y="4109828"/>
            <a:ext cx="427640" cy="60826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13163" y="5209285"/>
            <a:ext cx="0" cy="3533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 rot="19904207">
            <a:off x="7678037" y="3997772"/>
            <a:ext cx="427640" cy="60826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25287" y="4129165"/>
            <a:ext cx="154748" cy="28564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7946811" y="4057157"/>
            <a:ext cx="154748" cy="28564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73031" y="5719227"/>
            <a:ext cx="1956369" cy="1138773"/>
          </a:xfrm>
          <a:prstGeom prst="rect">
            <a:avLst/>
          </a:prstGeom>
          <a:solidFill>
            <a:schemeClr val="bg1"/>
          </a:solidFill>
          <a:ln>
            <a:solidFill>
              <a:srgbClr val="0C377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+125 µm Mid plane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-125 µm Pole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Δ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GB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6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= -5, 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Δ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GB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10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=-0.5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1495" y="5719227"/>
            <a:ext cx="2058962" cy="1138773"/>
          </a:xfrm>
          <a:prstGeom prst="rect">
            <a:avLst/>
          </a:prstGeom>
          <a:solidFill>
            <a:schemeClr val="bg1"/>
          </a:solidFill>
          <a:ln>
            <a:solidFill>
              <a:srgbClr val="0C377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-125 µm Mid plane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+125 µm Pole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Δ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GB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6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= +5, 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Δ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GB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10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=+0.5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/>
        </p:blipFill>
        <p:spPr>
          <a:xfrm>
            <a:off x="6909244" y="0"/>
            <a:ext cx="222885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128"/>
          <a:stretch/>
        </p:blipFill>
        <p:spPr>
          <a:xfrm>
            <a:off x="6909244" y="4038600"/>
            <a:ext cx="2234756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914400"/>
          </a:xfrm>
        </p:spPr>
        <p:txBody>
          <a:bodyPr/>
          <a:lstStyle/>
          <a:p>
            <a:r>
              <a:rPr lang="en-US" dirty="0" smtClean="0"/>
              <a:t>Short Coil Fabrication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242218"/>
            <a:ext cx="8458200" cy="4906963"/>
          </a:xfrm>
        </p:spPr>
        <p:txBody>
          <a:bodyPr/>
          <a:lstStyle/>
          <a:p>
            <a:r>
              <a:rPr lang="en-US" dirty="0" smtClean="0"/>
              <a:t>6 RRP coils by LARP:</a:t>
            </a:r>
          </a:p>
          <a:p>
            <a:pPr lvl="1"/>
            <a:r>
              <a:rPr lang="en-US" dirty="0" smtClean="0"/>
              <a:t>1 practice coil (cut for inspection &amp; analysis)</a:t>
            </a:r>
          </a:p>
          <a:p>
            <a:pPr lvl="1"/>
            <a:r>
              <a:rPr lang="en-US" dirty="0" smtClean="0"/>
              <a:t>1 coil for test in mirror structure</a:t>
            </a:r>
          </a:p>
          <a:p>
            <a:pPr lvl="1"/>
            <a:r>
              <a:rPr lang="en-US" dirty="0" smtClean="0"/>
              <a:t>4 coils for MQXFS1/2 (2 need only instrumentation)</a:t>
            </a:r>
          </a:p>
          <a:p>
            <a:r>
              <a:rPr lang="en-US" dirty="0" smtClean="0"/>
              <a:t>1 Cu, 1 low-grade, 3 RRP, 1 PIT by CERN:</a:t>
            </a:r>
          </a:p>
          <a:p>
            <a:pPr lvl="1"/>
            <a:r>
              <a:rPr lang="en-US" dirty="0" smtClean="0"/>
              <a:t>1 Cu and 1 low-grade Nb</a:t>
            </a:r>
            <a:r>
              <a:rPr lang="en-US" baseline="-25000" dirty="0" smtClean="0"/>
              <a:t>3</a:t>
            </a:r>
            <a:r>
              <a:rPr lang="en-US" dirty="0" smtClean="0"/>
              <a:t>Sn for practice</a:t>
            </a:r>
          </a:p>
          <a:p>
            <a:pPr lvl="1"/>
            <a:r>
              <a:rPr lang="en-US" dirty="0" smtClean="0"/>
              <a:t>1 RRP coil for possible single-coil test</a:t>
            </a:r>
          </a:p>
          <a:p>
            <a:pPr lvl="1"/>
            <a:r>
              <a:rPr lang="en-US" dirty="0" smtClean="0"/>
              <a:t>2 RRP coils </a:t>
            </a:r>
            <a:r>
              <a:rPr lang="en-US" dirty="0"/>
              <a:t>for MQXFS1/2 </a:t>
            </a:r>
            <a:r>
              <a:rPr lang="en-US" dirty="0" smtClean="0"/>
              <a:t>(almost completed)</a:t>
            </a:r>
          </a:p>
          <a:p>
            <a:pPr lvl="1"/>
            <a:r>
              <a:rPr lang="en-US" dirty="0" smtClean="0"/>
              <a:t>1 PIT coil in progress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229447" y="0"/>
            <a:ext cx="3975100" cy="2209800"/>
          </a:xfrm>
          <a:prstGeom prst="wedgeRoundRectCallout">
            <a:avLst>
              <a:gd name="adj1" fmla="val -61727"/>
              <a:gd name="adj2" fmla="val 8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Mostly good coils,</a:t>
            </a:r>
          </a:p>
          <a:p>
            <a:pPr algn="ctr"/>
            <a:r>
              <a:rPr lang="en-US" sz="2400" dirty="0" smtClean="0"/>
              <a:t>a few bumps on the road,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details tomorrow.</a:t>
            </a:r>
          </a:p>
          <a:p>
            <a:pPr algn="ctr"/>
            <a:r>
              <a:rPr lang="en-US" sz="2400" dirty="0" smtClean="0"/>
              <a:t>WG for MQXFS1 coil selection on Thursday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3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Coil Fabrication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7102"/>
            <a:ext cx="8458200" cy="1828800"/>
          </a:xfrm>
        </p:spPr>
        <p:txBody>
          <a:bodyPr/>
          <a:lstStyle/>
          <a:p>
            <a:r>
              <a:rPr lang="en-US" dirty="0" smtClean="0"/>
              <a:t>Electrical tests:  Good</a:t>
            </a:r>
          </a:p>
          <a:p>
            <a:r>
              <a:rPr lang="en-US" dirty="0" smtClean="0"/>
              <a:t>Dimensional tests:  To be improved</a:t>
            </a:r>
          </a:p>
          <a:p>
            <a:pPr lvl="1"/>
            <a:r>
              <a:rPr lang="en-US" dirty="0" smtClean="0"/>
              <a:t>Some left-right asymmetry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79" y="3185161"/>
            <a:ext cx="5462965" cy="283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5" y="2675929"/>
            <a:ext cx="3453656" cy="1482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275985"/>
            <a:ext cx="3481799" cy="1743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8428"/>
            <a:ext cx="874202" cy="874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768948"/>
            <a:ext cx="672816" cy="6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Coil QC (MQXFSM)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33" y="1225083"/>
            <a:ext cx="8458200" cy="1570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irror structure as coil test facility for QC:</a:t>
            </a:r>
          </a:p>
          <a:p>
            <a:pPr lvl="1"/>
            <a:r>
              <a:rPr lang="en-US" dirty="0" smtClean="0"/>
              <a:t>Load line within a few percent from MQXF load line</a:t>
            </a:r>
          </a:p>
          <a:p>
            <a:pPr lvl="1"/>
            <a:r>
              <a:rPr lang="en-US" dirty="0" smtClean="0"/>
              <a:t>Low prestress to avoid damage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96" y="2895474"/>
            <a:ext cx="4495800" cy="3264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783856"/>
            <a:ext cx="4732043" cy="3494706"/>
            <a:chOff x="621654" y="1222004"/>
            <a:chExt cx="5107701" cy="3730996"/>
          </a:xfrm>
        </p:grpSpPr>
        <p:sp>
          <p:nvSpPr>
            <p:cNvPr id="10" name="TextBox 9"/>
            <p:cNvSpPr txBox="1"/>
            <p:nvPr/>
          </p:nvSpPr>
          <p:spPr>
            <a:xfrm>
              <a:off x="3932993" y="1569035"/>
              <a:ext cx="1157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Bolt on skin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1654" y="1222004"/>
              <a:ext cx="5107701" cy="3730996"/>
              <a:chOff x="621654" y="764804"/>
              <a:chExt cx="5107701" cy="3730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424" y="1219200"/>
                <a:ext cx="4078171" cy="327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H="1">
                <a:off x="3347084" y="1209674"/>
                <a:ext cx="161520" cy="61912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3993872" y="1458866"/>
                <a:ext cx="449044" cy="39375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114801" y="2051003"/>
                <a:ext cx="866062" cy="79697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371600" y="1143000"/>
                <a:ext cx="1143000" cy="1447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3276600" y="2971801"/>
                <a:ext cx="838200" cy="113060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621654" y="838200"/>
                <a:ext cx="1834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Coil Protective Shell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66970" y="4066752"/>
                <a:ext cx="17764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Coil </a:t>
                </a: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Midplane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shim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30762" y="764804"/>
                <a:ext cx="1851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Yoke (</a:t>
                </a: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EDM’d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blocks)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93511" y="1447210"/>
                <a:ext cx="1335844" cy="624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Aluminum Side Clamp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0" y="5602069"/>
            <a:ext cx="2486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Design by </a:t>
            </a:r>
          </a:p>
          <a:p>
            <a:r>
              <a:rPr lang="en-US" dirty="0" smtClean="0"/>
              <a:t>A. Zlobin &amp; I. </a:t>
            </a:r>
            <a:r>
              <a:rPr lang="en-US" dirty="0" err="1" smtClean="0"/>
              <a:t>Novitski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Test Results - Preliminary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565392"/>
              </p:ext>
            </p:extLst>
          </p:nvPr>
        </p:nvGraphicFramePr>
        <p:xfrm>
          <a:off x="228600" y="1524000"/>
          <a:ext cx="8201025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39673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16.5 kA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3429000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97787" y="1838622"/>
            <a:ext cx="224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19.2 kA  = 91% SSL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349109"/>
            <a:ext cx="3575574" cy="2114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487" y="1230868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Conductor: RRP 108/127 by 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Test Results - Preliminary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838200"/>
          </a:xfrm>
        </p:spPr>
        <p:txBody>
          <a:bodyPr/>
          <a:lstStyle/>
          <a:p>
            <a:r>
              <a:rPr lang="en-US" dirty="0" smtClean="0"/>
              <a:t>Ramp rate dependence &amp; holding current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Recent Magnet Results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51871"/>
              </p:ext>
            </p:extLst>
          </p:nvPr>
        </p:nvGraphicFramePr>
        <p:xfrm>
          <a:off x="-76200" y="2095501"/>
          <a:ext cx="5886450" cy="42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2209802"/>
            <a:ext cx="327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 quench in ramp down from   16.5 kA to 0 kA at 300 A/s</a:t>
            </a:r>
          </a:p>
          <a:p>
            <a:endParaRPr lang="en-US" sz="1600" dirty="0"/>
          </a:p>
          <a:p>
            <a:r>
              <a:rPr lang="en-US" sz="1600" i="1" dirty="0" smtClean="0"/>
              <a:t>Note: </a:t>
            </a:r>
          </a:p>
          <a:p>
            <a:r>
              <a:rPr lang="en-US" sz="1600" i="1" dirty="0" smtClean="0"/>
              <a:t>ramp rate dependence is different in mirror and in quadrupole</a:t>
            </a:r>
          </a:p>
          <a:p>
            <a:endParaRPr lang="en-US" sz="1600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chemeClr val="tx2"/>
                </a:solidFill>
              </a:rPr>
              <a:t>Holding 16.5 kA at 4.5 K for       2 hours w/o quench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To be repeated for longer time at 1.9 K</a:t>
            </a:r>
          </a:p>
          <a:p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4114800"/>
            <a:ext cx="3975100" cy="1371600"/>
          </a:xfrm>
          <a:prstGeom prst="wedgeRoundRectCallout">
            <a:avLst>
              <a:gd name="adj1" fmla="val 33907"/>
              <a:gd name="adj2" fmla="val -710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details tomorrow morning in Magnet Session at 10:00 am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168900" y="871887"/>
            <a:ext cx="3975100" cy="1371600"/>
          </a:xfrm>
          <a:prstGeom prst="wedgeRoundRectCallout">
            <a:avLst>
              <a:gd name="adj1" fmla="val -60023"/>
              <a:gd name="adj2" fmla="val 338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new top-head for VMTF with current up to 30 kA at 1.9 K performed very well!</a:t>
            </a:r>
          </a:p>
        </p:txBody>
      </p:sp>
    </p:spTree>
    <p:extLst>
      <p:ext uri="{BB962C8B-B14F-4D97-AF65-F5344CB8AC3E}">
        <p14:creationId xmlns:p14="http://schemas.microsoft.com/office/powerpoint/2010/main" val="26371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138403</TotalTime>
  <Words>1521</Words>
  <Application>Microsoft Office PowerPoint</Application>
  <PresentationFormat>On-screen Show (4:3)</PresentationFormat>
  <Paragraphs>290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LBNL</vt:lpstr>
      <vt:lpstr>1_Office Theme</vt:lpstr>
      <vt:lpstr>Recent Magnet Results  &amp; Future Plans </vt:lpstr>
      <vt:lpstr>Outline</vt:lpstr>
      <vt:lpstr>MQXF Design Finalization</vt:lpstr>
      <vt:lpstr>MQXF 2nd Generation Design</vt:lpstr>
      <vt:lpstr>Short Coil Fabrication Status </vt:lpstr>
      <vt:lpstr>Short Coil Fabrication QC</vt:lpstr>
      <vt:lpstr>Short Coil QC (MQXFSM)</vt:lpstr>
      <vt:lpstr>MQXFS1 Test Results - Preliminary</vt:lpstr>
      <vt:lpstr>MQXFS1 Test Results - Preliminary</vt:lpstr>
      <vt:lpstr>Mech. Model &amp; Short Models</vt:lpstr>
      <vt:lpstr>Short Models &amp; Mech Models</vt:lpstr>
      <vt:lpstr>Long Models &amp; Prototypes</vt:lpstr>
      <vt:lpstr>Prototypes</vt:lpstr>
      <vt:lpstr>Plans</vt:lpstr>
      <vt:lpstr>Risks &amp; Mitigation Strategy</vt:lpstr>
      <vt:lpstr>PowerPoint Presentation</vt:lpstr>
      <vt:lpstr>PowerPoint Presentation</vt:lpstr>
      <vt:lpstr>PowerPoint Presentation</vt:lpstr>
      <vt:lpstr>Turn position  Field Quality</vt:lpstr>
      <vt:lpstr>Opportunities</vt:lpstr>
      <vt:lpstr>Conclusions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Giorgio Ambrosio x2297 12326N</cp:lastModifiedBy>
  <cp:revision>4514</cp:revision>
  <cp:lastPrinted>2014-10-06T07:12:52Z</cp:lastPrinted>
  <dcterms:created xsi:type="dcterms:W3CDTF">2008-08-27T20:23:58Z</dcterms:created>
  <dcterms:modified xsi:type="dcterms:W3CDTF">2015-05-11T03:53:50Z</dcterms:modified>
</cp:coreProperties>
</file>