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1.bin" ContentType="application/vnd.openxmlformats-officedocument.oleObject"/>
  <Override PartName="/ppt/tags/tag5.xml" ContentType="application/vnd.openxmlformats-officedocument.presentationml.tags+xml"/>
  <Override PartName="/ppt/embeddings/oleObject2.bin" ContentType="application/vnd.openxmlformats-officedocument.oleObject"/>
  <Override PartName="/ppt/tags/tag6.xml" ContentType="application/vnd.openxmlformats-officedocument.presentationml.tags+xml"/>
  <Override PartName="/ppt/embeddings/oleObject3.bin" ContentType="application/vnd.openxmlformats-officedocument.oleObject"/>
  <Override PartName="/ppt/tags/tag7.xml" ContentType="application/vnd.openxmlformats-officedocument.presentationml.tags+xml"/>
  <Override PartName="/ppt/embeddings/oleObject4.bin" ContentType="application/vnd.openxmlformats-officedocument.oleObject"/>
  <Override PartName="/ppt/tags/tag8.xml" ContentType="application/vnd.openxmlformats-officedocument.presentationml.tags+xml"/>
  <Override PartName="/ppt/embeddings/oleObject5.bin" ContentType="application/vnd.openxmlformats-officedocument.oleObject"/>
  <Override PartName="/ppt/tags/tag9.xml" ContentType="application/vnd.openxmlformats-officedocument.presentationml.tags+xml"/>
  <Override PartName="/ppt/embeddings/oleObject6.bin" ContentType="application/vnd.openxmlformats-officedocument.oleObject"/>
  <Override PartName="/ppt/tags/tag10.xml" ContentType="application/vnd.openxmlformats-officedocument.presentationml.tags+xml"/>
  <Override PartName="/ppt/embeddings/oleObject7.bin" ContentType="application/vnd.openxmlformats-officedocument.oleObject"/>
  <Override PartName="/ppt/tags/tag11.xml" ContentType="application/vnd.openxmlformats-officedocument.presentationml.tags+xml"/>
  <Override PartName="/ppt/embeddings/oleObject8.bin" ContentType="application/vnd.openxmlformats-officedocument.oleObject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0" r:id="rId9"/>
    <p:sldId id="268" r:id="rId10"/>
    <p:sldId id="269" r:id="rId11"/>
    <p:sldId id="271" r:id="rId12"/>
    <p:sldId id="282" r:id="rId13"/>
    <p:sldId id="283" r:id="rId14"/>
    <p:sldId id="284" r:id="rId15"/>
    <p:sldId id="285" r:id="rId16"/>
    <p:sldId id="288" r:id="rId17"/>
    <p:sldId id="293" r:id="rId18"/>
    <p:sldId id="280" r:id="rId19"/>
    <p:sldId id="296" r:id="rId20"/>
    <p:sldId id="267" r:id="rId21"/>
    <p:sldId id="266" r:id="rId22"/>
    <p:sldId id="275" r:id="rId23"/>
    <p:sldId id="276" r:id="rId24"/>
    <p:sldId id="272" r:id="rId25"/>
    <p:sldId id="277" r:id="rId26"/>
    <p:sldId id="298" r:id="rId27"/>
    <p:sldId id="286" r:id="rId28"/>
    <p:sldId id="287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5CA4"/>
    <a:srgbClr val="0D1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9" d="100"/>
          <a:sy n="119" d="100"/>
        </p:scale>
        <p:origin x="-400" y="-96"/>
      </p:cViewPr>
      <p:guideLst>
        <p:guide orient="horz" pos="19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262A6-09FA-3F44-A364-C66478EFFC47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0FA9-6D7D-8141-AAD1-EA1ED676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13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max values at TCP.D6L7.B1 -&gt; x(TCP, b1)</a:t>
            </a:r>
            <a:r>
              <a:rPr lang="en-US" baseline="0" dirty="0" smtClean="0"/>
              <a:t> stands for x(</a:t>
            </a:r>
            <a:r>
              <a:rPr lang="en-US" dirty="0" smtClean="0"/>
              <a:t>TCP.D6L7.B1,b1)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34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0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1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dBmuV</a:t>
            </a:r>
            <a:r>
              <a:rPr lang="en-US" dirty="0" smtClean="0"/>
              <a:t> = Gain references</a:t>
            </a:r>
            <a:r>
              <a:rPr lang="en-US" baseline="0" dirty="0" smtClean="0"/>
              <a:t> to 1muV, e.g. 20*log10(3.2 mV/(1muV))=70 and 20*log10(10 mV/(1muV))=80 </a:t>
            </a:r>
          </a:p>
          <a:p>
            <a:r>
              <a:rPr lang="en-US" baseline="0" dirty="0" smtClean="0"/>
              <a:t>Nominal LHC (peak to peak): </a:t>
            </a:r>
            <a:r>
              <a:rPr lang="en-US" baseline="0" dirty="0" err="1" smtClean="0"/>
              <a:t>Vpk-pk</a:t>
            </a:r>
            <a:r>
              <a:rPr lang="en-US" baseline="0" dirty="0" smtClean="0"/>
              <a:t>(PC1 (8kA, 8V)) = 5 mV =&gt; </a:t>
            </a:r>
            <a:r>
              <a:rPr lang="en-US" baseline="0" dirty="0" err="1" smtClean="0"/>
              <a:t>Vrms</a:t>
            </a:r>
            <a:r>
              <a:rPr lang="en-US" baseline="0" dirty="0" smtClean="0"/>
              <a:t>=0.707*</a:t>
            </a:r>
            <a:r>
              <a:rPr lang="en-US" baseline="0" dirty="0" err="1" smtClean="0"/>
              <a:t>Vpk-pk</a:t>
            </a:r>
            <a:r>
              <a:rPr lang="en-US" baseline="0" dirty="0" smtClean="0"/>
              <a:t> =&gt;V [</a:t>
            </a:r>
            <a:r>
              <a:rPr lang="en-US" baseline="0" dirty="0" err="1" smtClean="0"/>
              <a:t>dBmuV</a:t>
            </a:r>
            <a:r>
              <a:rPr lang="en-US" baseline="0" dirty="0" smtClean="0"/>
              <a:t>) = 20*log10(0.707 </a:t>
            </a:r>
            <a:r>
              <a:rPr lang="en-US" baseline="0" dirty="0" err="1" smtClean="0"/>
              <a:t>Vpk-pk</a:t>
            </a:r>
            <a:r>
              <a:rPr lang="en-US" baseline="0" dirty="0" smtClean="0"/>
              <a:t>/(1muV))=70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0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0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plots are for the </a:t>
            </a:r>
            <a:r>
              <a:rPr lang="en-US" baseline="0" dirty="0" err="1" smtClean="0"/>
              <a:t>Henon</a:t>
            </a:r>
            <a:r>
              <a:rPr lang="en-US" baseline="0" dirty="0" smtClean="0"/>
              <a:t> map</a:t>
            </a:r>
          </a:p>
          <a:p>
            <a:r>
              <a:rPr lang="en-US" baseline="0" dirty="0" smtClean="0"/>
              <a:t>sigma(N)=1/N*log(</a:t>
            </a:r>
            <a:r>
              <a:rPr lang="en-US" baseline="0" dirty="0" err="1" smtClean="0"/>
              <a:t>A_lambda</a:t>
            </a:r>
            <a:r>
              <a:rPr lang="en-US" baseline="0" dirty="0" smtClean="0"/>
              <a:t> * N), all particles with\lambda(N)&gt;</a:t>
            </a:r>
            <a:r>
              <a:rPr lang="en-US" baseline="0" dirty="0" err="1" smtClean="0"/>
              <a:t>sigma_lambda</a:t>
            </a:r>
            <a:r>
              <a:rPr lang="en-US" baseline="0" dirty="0" smtClean="0"/>
              <a:t>(N) particle is considered to be chaotic, otherwise it is considered 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13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plots are for the </a:t>
            </a:r>
            <a:r>
              <a:rPr lang="en-US" baseline="0" dirty="0" err="1" smtClean="0"/>
              <a:t>Henon</a:t>
            </a:r>
            <a:r>
              <a:rPr lang="en-US" baseline="0" dirty="0" smtClean="0"/>
              <a:t> map</a:t>
            </a:r>
          </a:p>
          <a:p>
            <a:r>
              <a:rPr lang="en-US" baseline="0" dirty="0" smtClean="0"/>
              <a:t>sigma(N)=1/N*log(</a:t>
            </a:r>
            <a:r>
              <a:rPr lang="en-US" baseline="0" dirty="0" err="1" smtClean="0"/>
              <a:t>A_lambda</a:t>
            </a:r>
            <a:r>
              <a:rPr lang="en-US" baseline="0" dirty="0" smtClean="0"/>
              <a:t> * N), all particles with\lambda(N)&gt;</a:t>
            </a:r>
            <a:r>
              <a:rPr lang="en-US" baseline="0" dirty="0" err="1" smtClean="0"/>
              <a:t>sigma_lambda</a:t>
            </a:r>
            <a:r>
              <a:rPr lang="en-US" baseline="0" dirty="0" smtClean="0"/>
              <a:t>(N) particle is considered to be chaotic, otherwise it is considered 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1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plots are for the </a:t>
            </a:r>
            <a:r>
              <a:rPr lang="en-US" baseline="0" dirty="0" err="1" smtClean="0"/>
              <a:t>Henon</a:t>
            </a:r>
            <a:r>
              <a:rPr lang="en-US" baseline="0" dirty="0" smtClean="0"/>
              <a:t> map</a:t>
            </a:r>
          </a:p>
          <a:p>
            <a:r>
              <a:rPr lang="en-US" baseline="0" dirty="0" smtClean="0"/>
              <a:t>sigma(N)=1/N*log(</a:t>
            </a:r>
            <a:r>
              <a:rPr lang="en-US" baseline="0" dirty="0" err="1" smtClean="0"/>
              <a:t>A_lambda</a:t>
            </a:r>
            <a:r>
              <a:rPr lang="en-US" baseline="0" dirty="0" smtClean="0"/>
              <a:t> * N), all particles with\lambda(N)&gt;</a:t>
            </a:r>
            <a:r>
              <a:rPr lang="en-US" baseline="0" dirty="0" err="1" smtClean="0"/>
              <a:t>sigma_lambda</a:t>
            </a:r>
            <a:r>
              <a:rPr lang="en-US" baseline="0" dirty="0" smtClean="0"/>
              <a:t>(N) particle is considered to be chaotic, otherwise it is considered 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1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max values at TCP.D6L7.B1 -&gt; x(TCP, b1)</a:t>
            </a:r>
            <a:r>
              <a:rPr lang="en-US" baseline="0" dirty="0" smtClean="0"/>
              <a:t> stands for x(</a:t>
            </a:r>
            <a:r>
              <a:rPr lang="en-US" dirty="0" smtClean="0"/>
              <a:t>TCP.D6L7.B1,b1)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3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6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5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0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4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9387"/>
            <a:ext cx="2816690" cy="215997"/>
          </a:xfrm>
          <a:prstGeom prst="rect">
            <a:avLst/>
          </a:prstGeom>
        </p:spPr>
        <p:txBody>
          <a:bodyPr/>
          <a:lstStyle/>
          <a:p>
            <a:fld id="{1AC2C1E7-E1E0-7C4F-9A48-7B829763F8C1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6690" y="6669387"/>
            <a:ext cx="5746048" cy="2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2738" y="6669387"/>
            <a:ext cx="581261" cy="215997"/>
          </a:xfrm>
          <a:prstGeom prst="rect">
            <a:avLst/>
          </a:prstGeom>
        </p:spPr>
        <p:txBody>
          <a:bodyPr/>
          <a:lstStyle/>
          <a:p>
            <a:fld id="{52B79CF8-DBA1-C14A-B07A-CC595683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7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1"/>
            <a:ext cx="6535414" cy="764704"/>
          </a:xfrm>
          <a:prstGeom prst="rect">
            <a:avLst/>
          </a:prstGeom>
          <a:solidFill>
            <a:srgbClr val="255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2011-10-04_logoHiLumi561px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22" y="10330"/>
            <a:ext cx="1564977" cy="75437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507066" y="228162"/>
            <a:ext cx="7653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Times"/>
                <a:cs typeface="Times"/>
              </a:rPr>
              <a:t>LARP</a:t>
            </a:r>
            <a:endParaRPr lang="en-US" sz="1400" b="1" i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/>
          <a:srcRect b="25533"/>
          <a:stretch/>
        </p:blipFill>
        <p:spPr>
          <a:xfrm>
            <a:off x="0" y="2"/>
            <a:ext cx="778291" cy="764703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0" y="6669387"/>
            <a:ext cx="2816690" cy="215997"/>
          </a:xfrm>
          <a:prstGeom prst="rect">
            <a:avLst/>
          </a:prstGeom>
          <a:solidFill>
            <a:srgbClr val="255CA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M. Fitterer, Applicant Toohig Fellowship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816690" y="6669387"/>
            <a:ext cx="5746048" cy="215997"/>
          </a:xfrm>
          <a:prstGeom prst="rect">
            <a:avLst/>
          </a:prstGeom>
          <a:solidFill>
            <a:srgbClr val="255CA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100000"/>
              </a:lnSpc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Joint HiLumi LHC-LARP Annual Meeting  &amp; 24th LARP Collaboration Meeting, 11/05/2015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62738" y="6669387"/>
            <a:ext cx="581261" cy="215997"/>
          </a:xfrm>
          <a:prstGeom prst="rect">
            <a:avLst/>
          </a:prstGeom>
          <a:solidFill>
            <a:srgbClr val="255CA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00000"/>
              </a:lnSpc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B79CF8-DBA1-C14A-B07A-CC5956835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100000"/>
        </a:lnSpc>
        <a:spcBef>
          <a:spcPts val="0"/>
        </a:spcBef>
        <a:spcAft>
          <a:spcPts val="432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2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2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6" Type="http://schemas.openxmlformats.org/officeDocument/2006/relationships/image" Target="../media/image20.png"/><Relationship Id="rId1" Type="http://schemas.openxmlformats.org/officeDocument/2006/relationships/vmlDrawing" Target="../drawings/vmlDrawing8.vml"/><Relationship Id="rId2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1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57391"/>
          </a:xfrm>
        </p:spPr>
        <p:txBody>
          <a:bodyPr anchor="t" anchorCtr="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Application to the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Miriam Fitterer</a:t>
            </a:r>
            <a:br>
              <a:rPr lang="en-US" dirty="0" smtClean="0"/>
            </a:br>
            <a:r>
              <a:rPr lang="en-US" dirty="0" smtClean="0"/>
              <a:t>(CERN)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60" y="2492896"/>
            <a:ext cx="60579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34713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Motivation: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at HERA beam losses and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growth were observed when the beams were brought into collision due to an interplay of ground motion and power supply ripple [1]. At the SPS the observed slow beam losses could be explained by power supply ripple [2].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for HL-LHC β* values as small as </a:t>
            </a:r>
            <a:r>
              <a:rPr lang="en-US" sz="2000" dirty="0"/>
              <a:t>β*=0.15 </a:t>
            </a:r>
            <a:r>
              <a:rPr lang="en-US" sz="2000" dirty="0" smtClean="0"/>
              <a:t>m are </a:t>
            </a:r>
            <a:r>
              <a:rPr lang="en-US" sz="2000" dirty="0"/>
              <a:t>envisaged </a:t>
            </a:r>
            <a:r>
              <a:rPr lang="en-US" sz="2000" dirty="0" smtClean="0"/>
              <a:t>leading to a large </a:t>
            </a:r>
            <a:r>
              <a:rPr lang="en-US" sz="2000" dirty="0"/>
              <a:t>maximum </a:t>
            </a:r>
            <a:r>
              <a:rPr lang="en-US" sz="2000" dirty="0" smtClean="0"/>
              <a:t>β in the IT of around </a:t>
            </a:r>
            <a:r>
              <a:rPr lang="en-US" sz="2000" dirty="0"/>
              <a:t>β</a:t>
            </a:r>
            <a:r>
              <a:rPr lang="en-US" sz="2000" baseline="-25000" dirty="0" err="1"/>
              <a:t>max,</a:t>
            </a:r>
            <a:r>
              <a:rPr lang="en-US" sz="2000" baseline="-25000" dirty="0" err="1" smtClean="0"/>
              <a:t>IT</a:t>
            </a:r>
            <a:r>
              <a:rPr lang="en-US" sz="2000" dirty="0" smtClean="0"/>
              <a:t>=20 km, in comparison to </a:t>
            </a:r>
            <a:r>
              <a:rPr lang="en-US" sz="2000" dirty="0" err="1" smtClean="0"/>
              <a:t>e.g</a:t>
            </a:r>
            <a:r>
              <a:rPr lang="en-US" sz="2000" dirty="0"/>
              <a:t> </a:t>
            </a:r>
            <a:r>
              <a:rPr lang="en-US" sz="2000" dirty="0" smtClean="0"/>
              <a:t>β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*=0.40 m </a:t>
            </a:r>
            <a:r>
              <a:rPr lang="en-US" sz="2000" dirty="0"/>
              <a:t>and </a:t>
            </a:r>
            <a:r>
              <a:rPr lang="en-US" sz="2000" dirty="0" smtClean="0"/>
              <a:t>β</a:t>
            </a:r>
            <a:r>
              <a:rPr lang="en-US" sz="2000" baseline="-25000" dirty="0" err="1" smtClean="0"/>
              <a:t>max,IT</a:t>
            </a:r>
            <a:r>
              <a:rPr lang="en-US" sz="2000" dirty="0" smtClean="0"/>
              <a:t>=6 km for LHC </a:t>
            </a:r>
            <a:r>
              <a:rPr lang="en-US" sz="2000" dirty="0" err="1" smtClean="0"/>
              <a:t>RunII</a:t>
            </a:r>
            <a:r>
              <a:rPr lang="en-US" sz="2000" dirty="0" smtClean="0"/>
              <a:t>/</a:t>
            </a:r>
            <a:r>
              <a:rPr lang="en-US" sz="2000" dirty="0" err="1" smtClean="0"/>
              <a:t>RunIII</a:t>
            </a:r>
            <a:r>
              <a:rPr lang="en-US" sz="2000" dirty="0" smtClean="0"/>
              <a:t>. Due to the </a:t>
            </a:r>
            <a:r>
              <a:rPr lang="en-US" sz="2000" dirty="0"/>
              <a:t>large </a:t>
            </a:r>
            <a:r>
              <a:rPr lang="en-US" sz="2000" dirty="0" smtClean="0"/>
              <a:t>β the HL-LHC will be even more sensitive to power supply ripple than the LHC.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lnSpc>
                <a:spcPct val="50000"/>
              </a:lnSpc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000" u="sng" dirty="0" smtClean="0"/>
              <a:t>Contribution to the specification of IT power supplies: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provide tolerances for IT power </a:t>
            </a:r>
            <a:r>
              <a:rPr lang="en-US" sz="2000" dirty="0"/>
              <a:t>converters in respect of beam </a:t>
            </a:r>
            <a:r>
              <a:rPr lang="en-US" sz="2000" dirty="0" smtClean="0"/>
              <a:t>dynamics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comparison of different powering schemes in respect of beam dynamics</a:t>
            </a:r>
            <a:endParaRPr lang="en-US" sz="2000" dirty="0"/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en-US" sz="2000" dirty="0" smtClean="0"/>
          </a:p>
          <a:p>
            <a:pPr marL="969750" indent="-285750">
              <a:spcAft>
                <a:spcPts val="600"/>
              </a:spcAft>
              <a:buFontTx/>
              <a:buChar char="-"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power converters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9617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197242"/>
            <a:ext cx="89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O.S. </a:t>
            </a:r>
            <a:r>
              <a:rPr lang="en-US" sz="1100" dirty="0" err="1" smtClean="0"/>
              <a:t>Brüning</a:t>
            </a:r>
            <a:r>
              <a:rPr lang="en-US" sz="1100" dirty="0" smtClean="0"/>
              <a:t>, F. </a:t>
            </a:r>
            <a:r>
              <a:rPr lang="en-US" sz="1100" dirty="0" err="1" smtClean="0"/>
              <a:t>Willeke</a:t>
            </a:r>
            <a:r>
              <a:rPr lang="en-US" sz="1100" dirty="0" smtClean="0"/>
              <a:t>, “</a:t>
            </a:r>
            <a:r>
              <a:rPr lang="en-US" sz="1100" dirty="0"/>
              <a:t>Reduction of Proton Losses in HERA by Compensating Tune Ripple due to Power Supplies </a:t>
            </a:r>
            <a:r>
              <a:rPr lang="en-US" sz="1100" dirty="0" smtClean="0"/>
              <a:t>“, </a:t>
            </a:r>
            <a:r>
              <a:rPr lang="hu-HU" sz="1100" dirty="0"/>
              <a:t>Phys. Rev. Lett. </a:t>
            </a:r>
            <a:r>
              <a:rPr lang="hu-HU" sz="1100" b="1" dirty="0"/>
              <a:t>76</a:t>
            </a:r>
            <a:r>
              <a:rPr lang="hu-HU" sz="1100" dirty="0"/>
              <a:t>, </a:t>
            </a:r>
            <a:r>
              <a:rPr lang="hu-HU" sz="1100" dirty="0" smtClean="0"/>
              <a:t>3719</a:t>
            </a:r>
          </a:p>
          <a:p>
            <a:r>
              <a:rPr lang="hu-HU" sz="1100" dirty="0" smtClean="0"/>
              <a:t>[2] D. Brandt et al., ”</a:t>
            </a:r>
            <a:r>
              <a:rPr lang="en-US" sz="1100" dirty="0" smtClean="0"/>
              <a:t>Influence of Power Supply Ripple on the Dynamic Aperture of the SPS in the presence of Strong Nonlinear Fields”, EPAC 1990</a:t>
            </a:r>
            <a:endParaRPr lang="en-US" sz="11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0251" y="4005064"/>
            <a:ext cx="8158213" cy="707886"/>
            <a:chOff x="518243" y="4437112"/>
            <a:chExt cx="8158213" cy="707886"/>
          </a:xfrm>
        </p:grpSpPr>
        <p:sp>
          <p:nvSpPr>
            <p:cNvPr id="16" name="Right Arrow 15"/>
            <p:cNvSpPr/>
            <p:nvPr/>
          </p:nvSpPr>
          <p:spPr>
            <a:xfrm>
              <a:off x="518243" y="4509120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244" y="4437112"/>
              <a:ext cx="78162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specification of IT power supply tolerances in order to ensure beam stability (losses,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emittance</a:t>
              </a:r>
              <a:r>
                <a:rPr lang="en-US" sz="2000" dirty="0" smtClean="0">
                  <a:solidFill>
                    <a:srgbClr val="FF0000"/>
                  </a:solidFill>
                </a:rPr>
                <a:t> growth)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7544" y="5661248"/>
            <a:ext cx="7966599" cy="360040"/>
            <a:chOff x="853873" y="5157191"/>
            <a:chExt cx="7966599" cy="935996"/>
          </a:xfrm>
        </p:grpSpPr>
        <p:sp>
          <p:nvSpPr>
            <p:cNvPr id="19" name="Left Bracket 18"/>
            <p:cNvSpPr/>
            <p:nvPr/>
          </p:nvSpPr>
          <p:spPr>
            <a:xfrm>
              <a:off x="853873" y="5157191"/>
              <a:ext cx="45719" cy="935996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ket 19"/>
            <p:cNvSpPr/>
            <p:nvPr/>
          </p:nvSpPr>
          <p:spPr>
            <a:xfrm>
              <a:off x="8748464" y="5157191"/>
              <a:ext cx="72008" cy="935996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324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_ripple_frequencies_7th_order_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89" y="1844824"/>
            <a:ext cx="4018099" cy="3348416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358769" y="1052736"/>
            <a:ext cx="854076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Power converter ripple:</a:t>
            </a:r>
          </a:p>
          <a:p>
            <a:r>
              <a:rPr lang="en-US" sz="2000" dirty="0" smtClean="0"/>
              <a:t>is a modulation of the current and thus magnetic field usually associated with certain frequencies:</a:t>
            </a:r>
          </a:p>
          <a:p>
            <a:pPr marL="457200" lvl="1" indent="0">
              <a:buNone/>
            </a:pPr>
            <a:r>
              <a:rPr lang="en-US" sz="2000" dirty="0" smtClean="0"/>
              <a:t>50 Hz, 300 Hz and 20 kHz harmonics</a:t>
            </a: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769" y="2564904"/>
            <a:ext cx="505698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modulation of IT current introduces a </a:t>
            </a:r>
            <a:r>
              <a:rPr lang="en-US" sz="2000" dirty="0" err="1"/>
              <a:t>quadrupolar</a:t>
            </a:r>
            <a:r>
              <a:rPr lang="en-US" sz="2000" dirty="0"/>
              <a:t> error and thus a tune shift</a:t>
            </a:r>
          </a:p>
          <a:p>
            <a:endParaRPr lang="en-US" sz="2000" dirty="0"/>
          </a:p>
          <a:p>
            <a:pPr>
              <a:lnSpc>
                <a:spcPct val="50000"/>
              </a:lnSpc>
            </a:pPr>
            <a:endParaRPr lang="en-US" sz="2000" dirty="0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addition to the tune shift the </a:t>
            </a:r>
            <a:r>
              <a:rPr lang="en-US" sz="2000" dirty="0" smtClean="0"/>
              <a:t>PC ripple </a:t>
            </a:r>
            <a:r>
              <a:rPr lang="en-US" sz="2000" dirty="0"/>
              <a:t>introduces resonance side bands [1]</a:t>
            </a:r>
            <a:r>
              <a:rPr lang="en-US" sz="2000" dirty="0" smtClean="0"/>
              <a:t>:</a:t>
            </a:r>
            <a:endParaRPr lang="en-US" sz="2000" dirty="0">
              <a:solidFill>
                <a:srgbClr val="404040"/>
              </a:solidFill>
            </a:endParaRPr>
          </a:p>
          <a:p>
            <a:endParaRPr lang="en-US" sz="2000" dirty="0">
              <a:solidFill>
                <a:srgbClr val="404040"/>
              </a:solidFill>
            </a:endParaRP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power converters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3935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66124"/>
            <a:ext cx="5688632" cy="6511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6040" y="6407750"/>
            <a:ext cx="8739495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/>
              <a:t>[1] O.S. </a:t>
            </a:r>
            <a:r>
              <a:rPr lang="en-US" sz="1100" dirty="0" err="1"/>
              <a:t>Brüning</a:t>
            </a:r>
            <a:r>
              <a:rPr lang="en-US" sz="1100" dirty="0"/>
              <a:t>, F. </a:t>
            </a:r>
            <a:r>
              <a:rPr lang="en-US" sz="1100" dirty="0" err="1"/>
              <a:t>Willeke</a:t>
            </a:r>
            <a:r>
              <a:rPr lang="en-US" sz="1100" dirty="0"/>
              <a:t>, “Reduction of Proton Losses in HERA by Compensating Tune Ripple due to Power </a:t>
            </a:r>
            <a:r>
              <a:rPr lang="en-US" sz="1100" dirty="0" smtClean="0"/>
              <a:t>Supplies“</a:t>
            </a:r>
            <a:r>
              <a:rPr lang="en-US" sz="1100" dirty="0"/>
              <a:t>, </a:t>
            </a:r>
            <a:r>
              <a:rPr lang="hu-HU" sz="1100" dirty="0"/>
              <a:t>Phys. Rev. Lett. </a:t>
            </a:r>
            <a:r>
              <a:rPr lang="hu-HU" sz="1100" b="1" dirty="0"/>
              <a:t>76</a:t>
            </a:r>
            <a:r>
              <a:rPr lang="hu-HU" sz="1100" dirty="0"/>
              <a:t>, 3719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2880320" cy="6021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50043" y="5601895"/>
            <a:ext cx="8158213" cy="707886"/>
            <a:chOff x="518243" y="4437112"/>
            <a:chExt cx="8158213" cy="707886"/>
          </a:xfrm>
        </p:grpSpPr>
        <p:sp>
          <p:nvSpPr>
            <p:cNvPr id="14" name="Right Arrow 13"/>
            <p:cNvSpPr/>
            <p:nvPr/>
          </p:nvSpPr>
          <p:spPr>
            <a:xfrm>
              <a:off x="518243" y="4509120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0244" y="4437112"/>
              <a:ext cx="78162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DA aperture studies to identify effect of resonance sidebands introduced by PC ripple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849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251520" y="1052736"/>
            <a:ext cx="854076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 simulations with </a:t>
            </a:r>
            <a:r>
              <a:rPr lang="en-US" sz="2000" dirty="0" err="1" smtClean="0"/>
              <a:t>SixTrack</a:t>
            </a:r>
            <a:r>
              <a:rPr lang="en-US" sz="2000" dirty="0" smtClean="0"/>
              <a:t> for </a:t>
            </a:r>
            <a:r>
              <a:rPr lang="en-US" sz="2000" dirty="0" smtClean="0">
                <a:solidFill>
                  <a:srgbClr val="FF0000"/>
                </a:solidFill>
              </a:rPr>
              <a:t>individual frequencies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complete spectrum </a:t>
            </a:r>
            <a:r>
              <a:rPr lang="en-US" sz="2000" dirty="0" smtClean="0"/>
              <a:t>as well as different </a:t>
            </a:r>
            <a:r>
              <a:rPr lang="en-US" sz="2000" dirty="0" smtClean="0">
                <a:solidFill>
                  <a:srgbClr val="FF0000"/>
                </a:solidFill>
              </a:rPr>
              <a:t>beam configurations</a:t>
            </a:r>
          </a:p>
          <a:p>
            <a:r>
              <a:rPr lang="en-US" sz="2000" dirty="0" smtClean="0"/>
              <a:t>Example for simulation results for ΔQ=10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:</a:t>
            </a:r>
          </a:p>
          <a:p>
            <a:endParaRPr lang="en-US" sz="2000" dirty="0">
              <a:solidFill>
                <a:srgbClr val="404040"/>
              </a:solidFill>
            </a:endParaRPr>
          </a:p>
          <a:p>
            <a:endParaRPr lang="en-US" sz="2000" dirty="0" smtClean="0">
              <a:solidFill>
                <a:srgbClr val="404040"/>
              </a:solidFill>
            </a:endParaRPr>
          </a:p>
          <a:p>
            <a:endParaRPr lang="en-US" sz="2000" dirty="0">
              <a:solidFill>
                <a:srgbClr val="404040"/>
              </a:solidFill>
            </a:endParaRPr>
          </a:p>
          <a:p>
            <a:endParaRPr lang="en-US" sz="2000" dirty="0" smtClean="0">
              <a:solidFill>
                <a:srgbClr val="404040"/>
              </a:solidFill>
            </a:endParaRPr>
          </a:p>
          <a:p>
            <a:endParaRPr lang="en-US" sz="2000" dirty="0">
              <a:solidFill>
                <a:srgbClr val="404040"/>
              </a:solidFill>
            </a:endParaRPr>
          </a:p>
          <a:p>
            <a:endParaRPr lang="en-US" sz="2000" dirty="0" smtClean="0">
              <a:solidFill>
                <a:srgbClr val="404040"/>
              </a:solidFill>
            </a:endParaRPr>
          </a:p>
          <a:p>
            <a:endParaRPr lang="en-US" sz="2000" dirty="0">
              <a:solidFill>
                <a:srgbClr val="404040"/>
              </a:solidFill>
            </a:endParaRPr>
          </a:p>
          <a:p>
            <a:endParaRPr lang="en-US" sz="2000" dirty="0" smtClean="0">
              <a:solidFill>
                <a:srgbClr val="404040"/>
              </a:solidFill>
            </a:endParaRPr>
          </a:p>
          <a:p>
            <a:endParaRPr lang="en-US" sz="20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power converters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0599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51520" y="5817458"/>
            <a:ext cx="8640959" cy="707886"/>
            <a:chOff x="251520" y="5817458"/>
            <a:chExt cx="8640959" cy="707886"/>
          </a:xfrm>
        </p:grpSpPr>
        <p:sp>
          <p:nvSpPr>
            <p:cNvPr id="15" name="Right Arrow 14"/>
            <p:cNvSpPr/>
            <p:nvPr/>
          </p:nvSpPr>
          <p:spPr>
            <a:xfrm>
              <a:off x="251520" y="5889466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8326" y="5817458"/>
              <a:ext cx="82441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specification of PC </a:t>
              </a:r>
              <a:r>
                <a:rPr lang="en-US" sz="2000" dirty="0" smtClean="0">
                  <a:solidFill>
                    <a:srgbClr val="FF0000"/>
                  </a:solidFill>
                </a:rPr>
                <a:t>tolerances = determination of tolerances for individual frequencies and complete spectrum</a:t>
              </a: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39552" y="2167701"/>
            <a:ext cx="4457030" cy="3493515"/>
            <a:chOff x="914448" y="2095693"/>
            <a:chExt cx="4319243" cy="3385515"/>
          </a:xfrm>
        </p:grpSpPr>
        <p:pic>
          <p:nvPicPr>
            <p:cNvPr id="11" name="Picture 10" descr="pcripp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48" y="2095693"/>
              <a:ext cx="4319243" cy="338551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82485" y="4693215"/>
              <a:ext cx="2137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particle lost criterion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76056" y="2063662"/>
            <a:ext cx="3779912" cy="3741602"/>
            <a:chOff x="5076056" y="2063662"/>
            <a:chExt cx="3779912" cy="3741602"/>
          </a:xfrm>
        </p:grpSpPr>
        <p:pic>
          <p:nvPicPr>
            <p:cNvPr id="4" name="Picture 3" descr="DA_comp_log.6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063662"/>
              <a:ext cx="3779912" cy="374160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33817" y="4894362"/>
              <a:ext cx="1358463" cy="407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 </a:t>
              </a:r>
              <a:r>
                <a:rPr lang="en-US" dirty="0" err="1" smtClean="0"/>
                <a:t>vs</a:t>
              </a:r>
              <a:r>
                <a:rPr lang="en-US" dirty="0" smtClean="0"/>
                <a:t> turns</a:t>
              </a:r>
              <a:endParaRPr lang="en-US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4685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vibration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78212"/>
            <a:ext cx="8496944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en-US" sz="2000" dirty="0" smtClean="0"/>
          </a:p>
          <a:p>
            <a:pPr marL="969750" indent="-285750">
              <a:spcAft>
                <a:spcPts val="600"/>
              </a:spcAft>
              <a:buFontTx/>
              <a:buChar char="-"/>
            </a:pP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2164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>
          <a:xfrm>
            <a:off x="331794" y="980728"/>
            <a:ext cx="8540762" cy="587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Motivation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additional tunnel parallel to IR1/5 planned hosting </a:t>
            </a:r>
            <a:r>
              <a:rPr lang="en-US" sz="2000" dirty="0"/>
              <a:t>p</a:t>
            </a:r>
            <a:r>
              <a:rPr lang="en-US" sz="2000" dirty="0" smtClean="0"/>
              <a:t>owering and RF (crab cavities)</a:t>
            </a:r>
            <a:endParaRPr lang="en-US" sz="2000" dirty="0">
              <a:solidFill>
                <a:srgbClr val="40404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404040"/>
              </a:solidFill>
            </a:endParaRPr>
          </a:p>
          <a:p>
            <a:endParaRPr lang="en-US" sz="2000" dirty="0">
              <a:solidFill>
                <a:srgbClr val="404040"/>
              </a:solidFill>
            </a:endParaRPr>
          </a:p>
          <a:p>
            <a:endParaRPr lang="en-US" sz="2000" dirty="0" smtClean="0">
              <a:solidFill>
                <a:srgbClr val="404040"/>
              </a:solidFill>
            </a:endParaRPr>
          </a:p>
          <a:p>
            <a:endParaRPr lang="en-US" sz="2000" dirty="0" smtClean="0">
              <a:solidFill>
                <a:srgbClr val="404040"/>
              </a:solidFill>
            </a:endParaRPr>
          </a:p>
          <a:p>
            <a:endParaRPr lang="en-US" sz="2000" dirty="0">
              <a:solidFill>
                <a:srgbClr val="40404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solidFill>
                <a:srgbClr val="404040"/>
              </a:solidFill>
            </a:endParaRPr>
          </a:p>
          <a:p>
            <a:r>
              <a:rPr lang="en-US" sz="2000" dirty="0" smtClean="0">
                <a:solidFill>
                  <a:srgbClr val="404040"/>
                </a:solidFill>
              </a:rPr>
              <a:t>with the original proposal the civil engineering works would have been started in LS2 and extended up to 1.5 years in </a:t>
            </a:r>
            <a:r>
              <a:rPr lang="en-US" sz="2000" dirty="0" err="1" smtClean="0">
                <a:solidFill>
                  <a:srgbClr val="404040"/>
                </a:solidFill>
              </a:rPr>
              <a:t>RunIII</a:t>
            </a:r>
            <a:endParaRPr lang="en-US" sz="20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sz="2000" u="sng" dirty="0" smtClean="0"/>
              <a:t>Contribution </a:t>
            </a:r>
            <a:r>
              <a:rPr lang="en-US" sz="2000" u="sng" dirty="0"/>
              <a:t>to the </a:t>
            </a:r>
            <a:r>
              <a:rPr lang="en-US" sz="2000" u="sng" dirty="0" smtClean="0"/>
              <a:t>LHC vibration study:</a:t>
            </a:r>
          </a:p>
          <a:p>
            <a:r>
              <a:rPr lang="en-US" sz="2000" dirty="0" smtClean="0"/>
              <a:t>identify main limitations due to vibrations from CE for </a:t>
            </a:r>
            <a:r>
              <a:rPr lang="en-US" sz="2000" dirty="0" err="1" smtClean="0"/>
              <a:t>RunIII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asap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specify tolerances for vibrations caused by CE </a:t>
            </a:r>
            <a:r>
              <a:rPr lang="en-US" sz="2000" dirty="0" err="1" smtClean="0">
                <a:solidFill>
                  <a:srgbClr val="FF0000"/>
                </a:solidFill>
              </a:rPr>
              <a:t>asap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=&gt; Is an operation of the LHC during CE possible?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6830" y="1988840"/>
            <a:ext cx="7023562" cy="1940254"/>
            <a:chOff x="788798" y="1875083"/>
            <a:chExt cx="7452103" cy="216386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5" t="21703" r="1648" b="50618"/>
            <a:stretch/>
          </p:blipFill>
          <p:spPr bwMode="auto">
            <a:xfrm>
              <a:off x="788798" y="1875083"/>
              <a:ext cx="7452103" cy="2163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84168" y="3635732"/>
              <a:ext cx="207595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P. </a:t>
              </a:r>
              <a:r>
                <a:rPr lang="en-US" dirty="0" err="1" smtClean="0"/>
                <a:t>Fessia</a:t>
              </a:r>
              <a:r>
                <a:rPr lang="en-US" dirty="0" smtClean="0"/>
                <a:t>, J. Osborne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4725144"/>
            <a:ext cx="7632848" cy="400110"/>
            <a:chOff x="395536" y="4892254"/>
            <a:chExt cx="7632848" cy="400110"/>
          </a:xfrm>
        </p:grpSpPr>
        <p:sp>
          <p:nvSpPr>
            <p:cNvPr id="16" name="Right Arrow 15"/>
            <p:cNvSpPr/>
            <p:nvPr/>
          </p:nvSpPr>
          <p:spPr>
            <a:xfrm>
              <a:off x="395536" y="4952068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584" y="4892254"/>
              <a:ext cx="720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Is an operation of the LHC during CE possible? –</a:t>
              </a:r>
              <a:r>
                <a:rPr lang="en-US" sz="2000" dirty="0" smtClean="0">
                  <a:solidFill>
                    <a:srgbClr val="008000"/>
                  </a:solidFill>
                </a:rPr>
                <a:t>Yes!</a:t>
              </a:r>
              <a:r>
                <a:rPr lang="en-US" sz="2000" dirty="0" smtClean="0">
                  <a:solidFill>
                    <a:srgbClr val="FF0000"/>
                  </a:solidFill>
                </a:rPr>
                <a:t>/No!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 rot="2273618">
            <a:off x="7186328" y="5796628"/>
            <a:ext cx="178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55CA4"/>
                </a:solidFill>
              </a:rPr>
              <a:t>work in progress</a:t>
            </a:r>
            <a:endParaRPr lang="en-US" b="1" dirty="0">
              <a:solidFill>
                <a:srgbClr val="255CA4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005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vibration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78212"/>
            <a:ext cx="8496944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en-US" sz="2000" dirty="0" smtClean="0"/>
          </a:p>
          <a:p>
            <a:pPr marL="969750" indent="-285750">
              <a:spcAft>
                <a:spcPts val="600"/>
              </a:spcAft>
              <a:buFontTx/>
              <a:buChar char="-"/>
            </a:pP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05690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6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>
          <a:xfrm>
            <a:off x="259786" y="1052736"/>
            <a:ext cx="870470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Effect of vibrations due to CE on the beam: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main effect of CE is expected to </a:t>
            </a:r>
            <a:r>
              <a:rPr lang="en-US" sz="2000" dirty="0" smtClean="0">
                <a:solidFill>
                  <a:srgbClr val="000000"/>
                </a:solidFill>
              </a:rPr>
              <a:t>be misalignment </a:t>
            </a:r>
            <a:r>
              <a:rPr lang="en-US" sz="2000" dirty="0" smtClean="0"/>
              <a:t>of </a:t>
            </a:r>
            <a:r>
              <a:rPr lang="en-US" sz="2000" dirty="0" err="1" smtClean="0"/>
              <a:t>quadrupole</a:t>
            </a:r>
            <a:r>
              <a:rPr lang="en-US" sz="2000" dirty="0" err="1" smtClean="0">
                <a:solidFill>
                  <a:srgbClr val="255CA4"/>
                </a:solidFill>
              </a:rPr>
              <a:t>s</a:t>
            </a:r>
            <a:r>
              <a:rPr lang="en-US" sz="2000" dirty="0">
                <a:solidFill>
                  <a:srgbClr val="255CA4"/>
                </a:solidFill>
              </a:rPr>
              <a:t> </a:t>
            </a:r>
            <a:r>
              <a:rPr lang="en-US" sz="2000" dirty="0" smtClean="0"/>
              <a:t>in IR1/5 resulting in a closed orbit distortion:</a:t>
            </a:r>
          </a:p>
          <a:p>
            <a:pPr marL="0" lvl="1" indent="0">
              <a:spcAft>
                <a:spcPts val="432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=</a:t>
            </a:r>
            <a:r>
              <a:rPr lang="en-US" sz="2000" dirty="0">
                <a:solidFill>
                  <a:srgbClr val="FF0000"/>
                </a:solidFill>
              </a:rPr>
              <a:t>&gt; main </a:t>
            </a:r>
            <a:r>
              <a:rPr lang="en-US" sz="2000" dirty="0" smtClean="0">
                <a:solidFill>
                  <a:srgbClr val="FF0000"/>
                </a:solidFill>
              </a:rPr>
              <a:t>contribution from IT during </a:t>
            </a:r>
            <a:r>
              <a:rPr lang="en-US" sz="2000" dirty="0">
                <a:solidFill>
                  <a:srgbClr val="FF0000"/>
                </a:solidFill>
              </a:rPr>
              <a:t>collision (closest to </a:t>
            </a:r>
            <a:r>
              <a:rPr lang="en-US" sz="2000" dirty="0" smtClean="0">
                <a:solidFill>
                  <a:srgbClr val="FF0000"/>
                </a:solidFill>
              </a:rPr>
              <a:t>CE!</a:t>
            </a:r>
            <a:r>
              <a:rPr lang="en-US" sz="2000" dirty="0">
                <a:solidFill>
                  <a:srgbClr val="FF0000"/>
                </a:solidFill>
              </a:rPr>
              <a:t>!!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>
              <a:spcAft>
                <a:spcPts val="432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effect of closed orbit distortion depends on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marL="742950" lvl="2" indent="-342900">
              <a:spcAft>
                <a:spcPts val="432"/>
              </a:spcAft>
              <a:buFont typeface="Lucida Grande"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wavelength of the vibrations (1 </a:t>
            </a:r>
            <a:r>
              <a:rPr lang="el-GR" sz="2000" dirty="0" smtClean="0">
                <a:solidFill>
                  <a:srgbClr val="000000"/>
                </a:solidFill>
              </a:rPr>
              <a:t>μ</a:t>
            </a:r>
            <a:r>
              <a:rPr lang="en-US" sz="2000" dirty="0" smtClean="0">
                <a:solidFill>
                  <a:srgbClr val="000000"/>
                </a:solidFill>
              </a:rPr>
              <a:t>m displacement IT and </a:t>
            </a:r>
            <a:r>
              <a:rPr lang="en-US" sz="2000" dirty="0" err="1">
                <a:solidFill>
                  <a:srgbClr val="000000"/>
                </a:solidFill>
              </a:rPr>
              <a:t>R</a:t>
            </a:r>
            <a:r>
              <a:rPr lang="en-US" sz="2000" dirty="0" err="1" smtClean="0">
                <a:solidFill>
                  <a:srgbClr val="000000"/>
                </a:solidFill>
              </a:rPr>
              <a:t>unIII</a:t>
            </a:r>
            <a:r>
              <a:rPr lang="en-US" sz="2000" dirty="0" smtClean="0">
                <a:solidFill>
                  <a:srgbClr val="000000"/>
                </a:solidFill>
              </a:rPr>
              <a:t> parameters*):</a:t>
            </a:r>
          </a:p>
          <a:p>
            <a:pPr marL="742950" lvl="2" indent="-342900">
              <a:spcAft>
                <a:spcPts val="432"/>
              </a:spcAft>
              <a:buFont typeface="Lucida Grande"/>
              <a:buChar char="-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2" indent="-342900">
              <a:spcAft>
                <a:spcPts val="432"/>
              </a:spcAft>
              <a:buFont typeface="Lucida Grande"/>
              <a:buChar char="-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742950" lvl="2" indent="-342900">
              <a:spcAft>
                <a:spcPts val="432"/>
              </a:spcAft>
              <a:buFont typeface="Lucida Grande"/>
              <a:buChar char="-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742950" lvl="2" indent="-342900">
              <a:spcAft>
                <a:spcPts val="432"/>
              </a:spcAft>
              <a:buFont typeface="Lucida Grande"/>
              <a:buChar char="-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2" indent="-342900">
              <a:spcAft>
                <a:spcPts val="432"/>
              </a:spcAft>
              <a:buFont typeface="Lucida Grande"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frequency of the vibrations</a:t>
            </a:r>
          </a:p>
          <a:p>
            <a:pPr marL="400050" lvl="2" indent="0">
              <a:spcAft>
                <a:spcPts val="432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CE </a:t>
            </a:r>
            <a:r>
              <a:rPr lang="en-US" sz="2000" dirty="0">
                <a:solidFill>
                  <a:srgbClr val="000000"/>
                </a:solidFill>
              </a:rPr>
              <a:t>spectrum lies in the range of 0-200 </a:t>
            </a:r>
            <a:r>
              <a:rPr lang="en-US" sz="2000" dirty="0" smtClean="0">
                <a:solidFill>
                  <a:srgbClr val="000000"/>
                </a:solidFill>
              </a:rPr>
              <a:t>Hz =&gt; low frequency excitation:</a:t>
            </a:r>
          </a:p>
          <a:p>
            <a:pPr marL="1200150" lvl="2" indent="-342900">
              <a:buSzPct val="65000"/>
              <a:buFont typeface="Courier New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luminosity loss (softer limit)</a:t>
            </a:r>
          </a:p>
          <a:p>
            <a:pPr marL="1200150" lvl="2" indent="-342900">
              <a:buSzPct val="65000"/>
              <a:buFont typeface="Courier New"/>
              <a:buChar char="o"/>
            </a:pPr>
            <a:r>
              <a:rPr lang="en-US" sz="2000" dirty="0" err="1">
                <a:solidFill>
                  <a:srgbClr val="000000"/>
                </a:solidFill>
              </a:rPr>
              <a:t>emittance</a:t>
            </a:r>
            <a:r>
              <a:rPr lang="en-US" sz="2000" dirty="0">
                <a:solidFill>
                  <a:srgbClr val="000000"/>
                </a:solidFill>
              </a:rPr>
              <a:t> growth (softer limit)</a:t>
            </a:r>
          </a:p>
          <a:p>
            <a:pPr marL="1200150" lvl="2" indent="-342900">
              <a:buSzPct val="65000"/>
              <a:buFont typeface="Courier New"/>
              <a:buChar char="o"/>
            </a:pPr>
            <a:r>
              <a:rPr lang="en-US" sz="2000" dirty="0">
                <a:solidFill>
                  <a:srgbClr val="FF0000"/>
                </a:solidFill>
              </a:rPr>
              <a:t>increased losses at collimators due to orbit deviations </a:t>
            </a:r>
            <a:r>
              <a:rPr lang="en-US" sz="2000" dirty="0">
                <a:solidFill>
                  <a:srgbClr val="000000"/>
                </a:solidFill>
              </a:rPr>
              <a:t>+ stronger population of tails due to low frequency excitation </a:t>
            </a:r>
            <a:r>
              <a:rPr lang="en-US" sz="2000" dirty="0">
                <a:solidFill>
                  <a:srgbClr val="FF0000"/>
                </a:solidFill>
              </a:rPr>
              <a:t>(hard limit)</a:t>
            </a:r>
            <a:endParaRPr lang="en-US" sz="2000" dirty="0">
              <a:solidFill>
                <a:srgbClr val="404040"/>
              </a:solidFill>
            </a:endParaRPr>
          </a:p>
          <a:p>
            <a:pPr marL="742950" lvl="2" indent="-342900">
              <a:spcAft>
                <a:spcPts val="432"/>
              </a:spcAft>
              <a:buFont typeface="Lucida Grande"/>
              <a:buChar char="-"/>
            </a:pPr>
            <a:endParaRPr lang="en-US" sz="2000" dirty="0">
              <a:solidFill>
                <a:srgbClr val="000000"/>
              </a:solidFill>
            </a:endParaRPr>
          </a:p>
          <a:p>
            <a:pPr marL="0" lvl="1" indent="0">
              <a:spcAft>
                <a:spcPts val="432"/>
              </a:spcAft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40404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3568" y="3378478"/>
            <a:ext cx="8550471" cy="914618"/>
            <a:chOff x="467544" y="3954542"/>
            <a:chExt cx="8550471" cy="914618"/>
          </a:xfrm>
        </p:grpSpPr>
        <p:pic>
          <p:nvPicPr>
            <p:cNvPr id="20" name="Picture 19" descr="alternat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595666"/>
              <a:ext cx="2447994" cy="273494"/>
            </a:xfrm>
            <a:prstGeom prst="rect">
              <a:avLst/>
            </a:prstGeom>
          </p:spPr>
        </p:pic>
        <p:pic>
          <p:nvPicPr>
            <p:cNvPr id="22" name="Picture 21" descr="parallel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026559"/>
              <a:ext cx="2447994" cy="174862"/>
            </a:xfrm>
            <a:prstGeom prst="rect">
              <a:avLst/>
            </a:prstGeom>
          </p:spPr>
        </p:pic>
        <p:pic>
          <p:nvPicPr>
            <p:cNvPr id="23" name="Picture 22" descr="side_alternat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293096"/>
              <a:ext cx="2447994" cy="28245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941912" y="3954542"/>
              <a:ext cx="5953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no separation</a:t>
              </a:r>
              <a:r>
                <a:rPr lang="en-US" sz="1600" dirty="0" smtClean="0"/>
                <a:t> of the beams, </a:t>
              </a:r>
              <a:r>
                <a:rPr lang="en-US" sz="1600" dirty="0" smtClean="0">
                  <a:solidFill>
                    <a:srgbClr val="008000"/>
                  </a:solidFill>
                </a:rPr>
                <a:t>small residual orbit </a:t>
              </a:r>
              <a:r>
                <a:rPr lang="en-US" sz="1600" dirty="0" smtClean="0"/>
                <a:t>at collimators (3 </a:t>
              </a:r>
              <a:r>
                <a:rPr lang="el-GR" sz="1600" dirty="0" smtClean="0">
                  <a:solidFill>
                    <a:srgbClr val="000000"/>
                  </a:solidFill>
                </a:rPr>
                <a:t>μ</a:t>
              </a:r>
              <a:r>
                <a:rPr lang="en-US" sz="1600" dirty="0" smtClean="0">
                  <a:solidFill>
                    <a:srgbClr val="000000"/>
                  </a:solidFill>
                </a:rPr>
                <a:t>m)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41912" y="4242574"/>
              <a:ext cx="5739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max. separation at IP</a:t>
              </a:r>
              <a:r>
                <a:rPr lang="en-US" sz="1600" dirty="0" smtClean="0"/>
                <a:t> (14 </a:t>
              </a:r>
              <a:r>
                <a:rPr lang="el-GR" sz="1600" dirty="0" smtClean="0">
                  <a:solidFill>
                    <a:srgbClr val="000000"/>
                  </a:solidFill>
                </a:rPr>
                <a:t>μ</a:t>
              </a:r>
              <a:r>
                <a:rPr lang="en-US" sz="1600" dirty="0" smtClean="0">
                  <a:solidFill>
                    <a:srgbClr val="000000"/>
                  </a:solidFill>
                </a:rPr>
                <a:t>m)</a:t>
              </a:r>
              <a:r>
                <a:rPr lang="en-US" sz="1600" dirty="0" smtClean="0"/>
                <a:t>, residual orbit at collimators (19 </a:t>
              </a:r>
              <a:r>
                <a:rPr lang="el-GR" sz="1600" dirty="0" smtClean="0">
                  <a:solidFill>
                    <a:srgbClr val="000000"/>
                  </a:solidFill>
                </a:rPr>
                <a:t>μ</a:t>
              </a:r>
              <a:r>
                <a:rPr lang="en-US" sz="1600" dirty="0" smtClean="0">
                  <a:solidFill>
                    <a:srgbClr val="000000"/>
                  </a:solidFill>
                </a:rPr>
                <a:t>m)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41912" y="4530606"/>
              <a:ext cx="6076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no separation</a:t>
              </a:r>
              <a:r>
                <a:rPr lang="en-US" sz="1600" dirty="0" smtClean="0"/>
                <a:t> of the beams, </a:t>
              </a:r>
              <a:r>
                <a:rPr lang="en-US" sz="1600" dirty="0" smtClean="0">
                  <a:solidFill>
                    <a:srgbClr val="FF0000"/>
                  </a:solidFill>
                </a:rPr>
                <a:t>max residual orbit at collimators </a:t>
              </a:r>
              <a:r>
                <a:rPr lang="en-US" sz="1600" dirty="0" smtClean="0"/>
                <a:t>(170 </a:t>
              </a:r>
              <a:r>
                <a:rPr lang="el-GR" sz="1600" dirty="0" smtClean="0">
                  <a:solidFill>
                    <a:srgbClr val="000000"/>
                  </a:solidFill>
                </a:rPr>
                <a:t>μ</a:t>
              </a:r>
              <a:r>
                <a:rPr lang="en-US" sz="1600" dirty="0" smtClean="0">
                  <a:solidFill>
                    <a:srgbClr val="000000"/>
                  </a:solidFill>
                </a:rPr>
                <a:t>m)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6392361"/>
            <a:ext cx="91440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/>
            <a:r>
              <a:rPr lang="en-US" sz="1200" dirty="0" smtClean="0">
                <a:solidFill>
                  <a:srgbClr val="000000"/>
                </a:solidFill>
              </a:rPr>
              <a:t>*</a:t>
            </a:r>
            <a:r>
              <a:rPr lang="en-US" sz="1200" dirty="0" err="1" smtClean="0">
                <a:solidFill>
                  <a:srgbClr val="000000"/>
                </a:solidFill>
              </a:rPr>
              <a:t>RunIII</a:t>
            </a:r>
            <a:r>
              <a:rPr lang="en-US" sz="1200" dirty="0" smtClean="0">
                <a:solidFill>
                  <a:srgbClr val="000000"/>
                </a:solidFill>
              </a:rPr>
              <a:t> parameters: </a:t>
            </a:r>
            <a:r>
              <a:rPr lang="en-US" sz="1200" dirty="0" err="1" smtClean="0"/>
              <a:t>N</a:t>
            </a:r>
            <a:r>
              <a:rPr lang="en-US" sz="1200" baseline="-25000" dirty="0" err="1" smtClean="0"/>
              <a:t>bunch</a:t>
            </a:r>
            <a:r>
              <a:rPr lang="en-US" sz="1200" dirty="0"/>
              <a:t>=1.25x10</a:t>
            </a:r>
            <a:r>
              <a:rPr lang="en-US" sz="1200" baseline="30000" dirty="0"/>
              <a:t>11</a:t>
            </a:r>
            <a:r>
              <a:rPr lang="en-US" sz="1200" dirty="0"/>
              <a:t>, </a:t>
            </a:r>
            <a:r>
              <a:rPr lang="el-GR" sz="1200" dirty="0"/>
              <a:t>ε</a:t>
            </a:r>
            <a:r>
              <a:rPr lang="en-US" sz="1200" baseline="-25000" dirty="0"/>
              <a:t>N</a:t>
            </a:r>
            <a:r>
              <a:rPr lang="en-US" sz="1200" dirty="0"/>
              <a:t>=2.0 </a:t>
            </a:r>
            <a:r>
              <a:rPr lang="el-GR" sz="1200" dirty="0"/>
              <a:t>μ</a:t>
            </a:r>
            <a:r>
              <a:rPr lang="en-US" sz="1200" dirty="0"/>
              <a:t>m, bunch length= 7.55 cm, </a:t>
            </a:r>
            <a:r>
              <a:rPr lang="en-US" sz="1200" dirty="0" err="1"/>
              <a:t>N</a:t>
            </a:r>
            <a:r>
              <a:rPr lang="en-US" sz="1200" baseline="-25000" dirty="0" err="1"/>
              <a:t>tot</a:t>
            </a:r>
            <a:r>
              <a:rPr lang="en-US" sz="1200" dirty="0"/>
              <a:t>=2740, </a:t>
            </a:r>
            <a:r>
              <a:rPr lang="el-GR" sz="1200" dirty="0"/>
              <a:t>β</a:t>
            </a:r>
            <a:r>
              <a:rPr lang="en-US" sz="1200" dirty="0"/>
              <a:t>*(IP1/5)=0.4 m (option med </a:t>
            </a:r>
            <a:r>
              <a:rPr lang="en-US" sz="1200" dirty="0" err="1"/>
              <a:t>RunII</a:t>
            </a:r>
            <a:r>
              <a:rPr lang="en-US" sz="1200" dirty="0"/>
              <a:t>), E=6.5 </a:t>
            </a:r>
            <a:r>
              <a:rPr lang="en-US" sz="1200" dirty="0" err="1"/>
              <a:t>TeV</a:t>
            </a:r>
            <a:r>
              <a:rPr lang="en-US" sz="1200" dirty="0"/>
              <a:t>, </a:t>
            </a:r>
            <a:r>
              <a:rPr lang="en-US" sz="1200" dirty="0" err="1" smtClean="0"/>
              <a:t>σ</a:t>
            </a:r>
            <a:r>
              <a:rPr lang="en-US" sz="1200" baseline="-25000" dirty="0" err="1" smtClean="0"/>
              <a:t>IP</a:t>
            </a:r>
            <a:r>
              <a:rPr lang="en-US" sz="1200" dirty="0"/>
              <a:t>=10.7 </a:t>
            </a:r>
            <a:r>
              <a:rPr lang="el-GR" sz="1200" dirty="0" smtClean="0"/>
              <a:t>μ</a:t>
            </a:r>
            <a:r>
              <a:rPr lang="en-US" sz="1200" dirty="0" smtClean="0"/>
              <a:t>m</a:t>
            </a:r>
            <a:endParaRPr lang="en-US" sz="1200" b="1" dirty="0">
              <a:solidFill>
                <a:srgbClr val="3366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698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vibration limits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14454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5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>
          <a:xfrm>
            <a:off x="475811" y="1452846"/>
            <a:ext cx="4312213" cy="44964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input: measurement of CE </a:t>
            </a:r>
            <a:r>
              <a:rPr lang="en-US" sz="2000" dirty="0" smtClean="0">
                <a:solidFill>
                  <a:srgbClr val="255CA4"/>
                </a:solidFill>
              </a:rPr>
              <a:t>vibration spectrum </a:t>
            </a:r>
            <a:r>
              <a:rPr lang="en-US" sz="2000" dirty="0" smtClean="0">
                <a:solidFill>
                  <a:srgbClr val="000000"/>
                </a:solidFill>
              </a:rPr>
              <a:t>(0-200 Hz) and </a:t>
            </a:r>
            <a:r>
              <a:rPr lang="en-US" sz="2000" dirty="0" smtClean="0">
                <a:solidFill>
                  <a:srgbClr val="255CA4"/>
                </a:solidFill>
              </a:rPr>
              <a:t>wavelength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/>
              <a:t>(ongoing and needed for further evaluation)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calculation of </a:t>
            </a:r>
            <a:r>
              <a:rPr lang="en-US" sz="2000" dirty="0" smtClean="0">
                <a:solidFill>
                  <a:srgbClr val="255CA4"/>
                </a:solidFill>
              </a:rPr>
              <a:t>orbit deviation</a:t>
            </a:r>
            <a:r>
              <a:rPr lang="en-US" sz="2000" dirty="0" smtClean="0"/>
              <a:t> at </a:t>
            </a:r>
            <a:r>
              <a:rPr lang="en-US" sz="2000" dirty="0" smtClean="0">
                <a:solidFill>
                  <a:srgbClr val="000000"/>
                </a:solidFill>
              </a:rPr>
              <a:t>the primary collimators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prediction of </a:t>
            </a:r>
            <a:r>
              <a:rPr lang="en-US" sz="2000" dirty="0" smtClean="0">
                <a:solidFill>
                  <a:srgbClr val="255CA4"/>
                </a:solidFill>
              </a:rPr>
              <a:t>halo distribution </a:t>
            </a:r>
            <a:r>
              <a:rPr lang="en-US" sz="2000" dirty="0" smtClean="0"/>
              <a:t>and diffusion rate </a:t>
            </a:r>
          </a:p>
          <a:p>
            <a:pPr marL="0" lvl="2" indent="0">
              <a:buNone/>
            </a:pPr>
            <a:r>
              <a:rPr lang="en-US" sz="2000" dirty="0" smtClean="0"/>
              <a:t>        =&gt; proposal of experiment at LHC</a:t>
            </a:r>
          </a:p>
          <a:p>
            <a:pPr marL="756000" lvl="2" indent="0">
              <a:buNone/>
            </a:pPr>
            <a:r>
              <a:rPr lang="en-US" sz="2000" dirty="0" smtClean="0"/>
              <a:t>to measure diffusion rate/halo population with and without low frequency excitation</a:t>
            </a:r>
          </a:p>
          <a:p>
            <a:pPr marL="0" lvl="2" indent="0">
              <a:spcAft>
                <a:spcPts val="432"/>
              </a:spcAft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5661248"/>
            <a:ext cx="7632848" cy="400110"/>
            <a:chOff x="323528" y="5909210"/>
            <a:chExt cx="7632848" cy="400110"/>
          </a:xfrm>
        </p:grpSpPr>
        <p:sp>
          <p:nvSpPr>
            <p:cNvPr id="12" name="Right Arrow 11"/>
            <p:cNvSpPr/>
            <p:nvPr/>
          </p:nvSpPr>
          <p:spPr>
            <a:xfrm>
              <a:off x="323528" y="5969024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5576" y="5909210"/>
              <a:ext cx="720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estimate of particle losses at primary collimators =&gt; vibration limits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19396" y="980728"/>
            <a:ext cx="4138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032"/>
              </a:spcAft>
            </a:pPr>
            <a:r>
              <a:rPr lang="en-US" sz="2000" dirty="0">
                <a:solidFill>
                  <a:srgbClr val="000000"/>
                </a:solidFill>
              </a:rPr>
              <a:t>Evaluation of </a:t>
            </a:r>
            <a:r>
              <a:rPr lang="en-US" sz="2000" dirty="0"/>
              <a:t>limits from beam losses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29448" y="1506270"/>
            <a:ext cx="4176464" cy="2930842"/>
            <a:chOff x="2329448" y="1506270"/>
            <a:chExt cx="4176464" cy="2930842"/>
          </a:xfrm>
        </p:grpSpPr>
        <p:grpSp>
          <p:nvGrpSpPr>
            <p:cNvPr id="23" name="Group 22"/>
            <p:cNvGrpSpPr/>
            <p:nvPr/>
          </p:nvGrpSpPr>
          <p:grpSpPr>
            <a:xfrm>
              <a:off x="2329448" y="1506270"/>
              <a:ext cx="4176464" cy="2930842"/>
              <a:chOff x="827584" y="2852936"/>
              <a:chExt cx="4176464" cy="2930842"/>
            </a:xfrm>
          </p:grpSpPr>
          <p:pic>
            <p:nvPicPr>
              <p:cNvPr id="25" name="Picture 24" descr="construction_off_construction_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3162827"/>
                <a:ext cx="4176464" cy="2461130"/>
              </a:xfrm>
              <a:prstGeom prst="rect">
                <a:avLst/>
              </a:prstGeom>
            </p:spPr>
          </p:pic>
          <p:cxnSp>
            <p:nvCxnSpPr>
              <p:cNvPr id="26" name="Straight Arrow Connector 25"/>
              <p:cNvCxnSpPr/>
              <p:nvPr/>
            </p:nvCxnSpPr>
            <p:spPr>
              <a:xfrm>
                <a:off x="3106461" y="3284984"/>
                <a:ext cx="5597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175427" y="2852936"/>
                <a:ext cx="4054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δx</a:t>
                </a:r>
                <a:endParaRPr lang="en-US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4399563" y="5085185"/>
                <a:ext cx="47734" cy="360039"/>
              </a:xfrm>
              <a:prstGeom prst="straightConnector1">
                <a:avLst/>
              </a:prstGeom>
              <a:ln w="12700" cmpd="sng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718208" y="5445224"/>
                <a:ext cx="12434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lost particles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4327555" y="4919682"/>
                <a:ext cx="5760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4447297" y="4456276"/>
                <a:ext cx="4054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δx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6200000">
              <a:off x="2684862" y="2344066"/>
              <a:ext cx="1018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collimators</a:t>
              </a:r>
              <a:endParaRPr 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5512919" y="2359368"/>
              <a:ext cx="1018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collimators</a:t>
              </a:r>
              <a:endParaRPr lang="en-US" sz="1400" b="1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0806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8E-6 -4.04354E-6 L 0.26098 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9" y="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7056783"/>
          </a:xfrm>
        </p:spPr>
        <p:txBody>
          <a:bodyPr anchor="t" anchorCtr="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interests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possible LARP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eneral research interests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052736"/>
            <a:ext cx="843908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75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744" y="980728"/>
            <a:ext cx="8411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General research interests: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high energy colliders like LHC and HL-LHC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optics and linear/non-linear beam dynamics in theory, simulation and experiment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r>
              <a:rPr lang="en-US" sz="2000" dirty="0" smtClean="0"/>
              <a:t>in general many interesting and challenging topics in the field of optics and beam dynamics like e.g.: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255CA4"/>
                </a:solidFill>
              </a:rPr>
              <a:t>halo diffusion </a:t>
            </a:r>
            <a:r>
              <a:rPr lang="en-US" sz="2000" dirty="0" smtClean="0"/>
              <a:t>processes/halo population (only partly understood, e.g. effect of a low frequency excitation – vibration studies, overpopulated halo in the LHC …)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effect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255CA4"/>
                </a:solidFill>
              </a:rPr>
              <a:t>noise</a:t>
            </a:r>
            <a:r>
              <a:rPr lang="en-US" sz="2000" dirty="0"/>
              <a:t> on the </a:t>
            </a:r>
            <a:r>
              <a:rPr lang="en-US" sz="2000" dirty="0" smtClean="0"/>
              <a:t>beam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effect of </a:t>
            </a:r>
            <a:r>
              <a:rPr lang="en-US" sz="2000" dirty="0" smtClean="0">
                <a:solidFill>
                  <a:srgbClr val="255CA4"/>
                </a:solidFill>
              </a:rPr>
              <a:t>non-linear errors </a:t>
            </a:r>
            <a:r>
              <a:rPr lang="en-US" sz="2000" dirty="0" smtClean="0"/>
              <a:t>on the beam stability and possible </a:t>
            </a:r>
            <a:r>
              <a:rPr lang="en-US" sz="2000" dirty="0" smtClean="0">
                <a:solidFill>
                  <a:srgbClr val="255CA4"/>
                </a:solidFill>
              </a:rPr>
              <a:t>corrections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255CA4"/>
                </a:solidFill>
              </a:rPr>
              <a:t>optics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255CA4"/>
                </a:solidFill>
              </a:rPr>
              <a:t>lattice design </a:t>
            </a:r>
            <a:r>
              <a:rPr lang="en-US" sz="2000" dirty="0"/>
              <a:t>of future accelerators like the HL-LHC </a:t>
            </a:r>
            <a:r>
              <a:rPr lang="en-US" sz="2000" dirty="0" smtClean="0"/>
              <a:t>upgrade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255CA4"/>
                </a:solidFill>
              </a:rPr>
              <a:t>optics measurements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255CA4"/>
                </a:solidFill>
              </a:rPr>
              <a:t>corrections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development </a:t>
            </a:r>
            <a:r>
              <a:rPr lang="en-US" sz="2000" dirty="0"/>
              <a:t>of optics and beam dynamics simulation </a:t>
            </a:r>
            <a:r>
              <a:rPr lang="en-US" sz="2000" dirty="0" smtClean="0">
                <a:solidFill>
                  <a:srgbClr val="255CA4"/>
                </a:solidFill>
              </a:rPr>
              <a:t>codes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r>
              <a:rPr lang="en-US" sz="2000" dirty="0" smtClean="0"/>
              <a:t>… and many more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8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33794" y="4653136"/>
            <a:ext cx="2252000" cy="1966856"/>
            <a:chOff x="6833794" y="4653136"/>
            <a:chExt cx="2252000" cy="1966856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t="7985" r="11458" b="7985"/>
            <a:stretch>
              <a:fillRect/>
            </a:stretch>
          </p:blipFill>
          <p:spPr bwMode="auto">
            <a:xfrm>
              <a:off x="6833794" y="4653136"/>
              <a:ext cx="1958374" cy="1966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5400000">
              <a:off x="8373990" y="5602450"/>
              <a:ext cx="1085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G. </a:t>
              </a:r>
              <a:r>
                <a:rPr lang="en-US" sz="1600" dirty="0" err="1" smtClean="0"/>
                <a:t>Stancari</a:t>
              </a:r>
              <a:endParaRPr lang="en-US" sz="16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ossible LARP activities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51520" y="836712"/>
            <a:ext cx="8712968" cy="590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Electron lens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Motivation:</a:t>
            </a:r>
          </a:p>
          <a:p>
            <a:r>
              <a:rPr lang="en-US" sz="2000" dirty="0" smtClean="0"/>
              <a:t>LHC and HL-LHC represent a large increase in the stored energy</a:t>
            </a: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dirty="0" smtClean="0"/>
          </a:p>
          <a:p>
            <a:r>
              <a:rPr lang="en-US" sz="2000" dirty="0" smtClean="0"/>
              <a:t>halo population e.g. 4σ to 6σ are poorly known. Current measurements </a:t>
            </a:r>
            <a:r>
              <a:rPr lang="en-US" sz="2000" dirty="0" smtClean="0">
                <a:ea typeface="ＭＳ Ｐゴシック" charset="0"/>
                <a:cs typeface="Helvetica Neue" charset="0"/>
                <a:sym typeface="Helvetica Neue" charset="0"/>
              </a:rPr>
              <a:t>indicate 0.1%-5% of total energy, which translates to 0.7 MJ - 35 MJ for HL-LHC</a:t>
            </a:r>
          </a:p>
          <a:p>
            <a:r>
              <a:rPr lang="en-US" sz="2000" dirty="0" smtClean="0"/>
              <a:t>fast losses, e.g. crab cavity failure around 1.5σ, could exceed quench limit  the threshold for collimator deformation or even lead to magnet damage</a:t>
            </a:r>
          </a:p>
          <a:p>
            <a:pPr>
              <a:lnSpc>
                <a:spcPct val="50000"/>
              </a:lnSpc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possible halo control methods</a:t>
            </a:r>
            <a:endParaRPr lang="en-US" sz="2000" dirty="0"/>
          </a:p>
          <a:p>
            <a:pPr lvl="1"/>
            <a:r>
              <a:rPr lang="en-US" sz="2000" dirty="0"/>
              <a:t>tune modulation</a:t>
            </a:r>
          </a:p>
          <a:p>
            <a:pPr lvl="1"/>
            <a:r>
              <a:rPr lang="en-US" sz="2000" dirty="0"/>
              <a:t>transverse damper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electron lens</a:t>
            </a:r>
          </a:p>
          <a:p>
            <a:endParaRPr lang="en-US" sz="2000" dirty="0" smtClean="0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92372"/>
              </p:ext>
            </p:extLst>
          </p:nvPr>
        </p:nvGraphicFramePr>
        <p:xfrm>
          <a:off x="899593" y="2079888"/>
          <a:ext cx="7416823" cy="640080"/>
        </p:xfrm>
        <a:graphic>
          <a:graphicData uri="http://schemas.openxmlformats.org/drawingml/2006/table">
            <a:tbl>
              <a:tblPr/>
              <a:tblGrid>
                <a:gridCol w="2551164"/>
                <a:gridCol w="1120024"/>
                <a:gridCol w="1182247"/>
                <a:gridCol w="1469532"/>
                <a:gridCol w="1093856"/>
              </a:tblGrid>
              <a:tr h="298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charset="0"/>
                        <a:ea typeface="Heiti SC Light" charset="0"/>
                        <a:cs typeface="Heiti SC Light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Heiti SC Light" charset="0"/>
                          <a:cs typeface="Helvetica Neue" charset="0"/>
                          <a:sym typeface="Helvetica Neue" charset="0"/>
                        </a:rPr>
                        <a:t>Tevatron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Heiti SC Light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Heiti SC Light" charset="0"/>
                          <a:cs typeface="Helvetica Neue" charset="0"/>
                          <a:sym typeface="Helvetica Neue" charset="0"/>
                        </a:rPr>
                        <a:t>LHC 2012</a:t>
                      </a: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Heiti SC Light" charset="0"/>
                          <a:cs typeface="Helvetica Neue" charset="0"/>
                          <a:sym typeface="Helvetica Neue" charset="0"/>
                        </a:rPr>
                        <a:t>LHC nominal</a:t>
                      </a: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Heiti SC Light" charset="0"/>
                          <a:cs typeface="Helvetica Neue" charset="0"/>
                          <a:sym typeface="Helvetica Neue" charset="0"/>
                        </a:rPr>
                        <a:t>HL-LHC</a:t>
                      </a: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8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iti SC Light" charset="0"/>
                          <a:cs typeface="Helvetica Neue" charset="0"/>
                          <a:sym typeface="Helvetica Neue" charset="0"/>
                        </a:rPr>
                        <a:t>Stored energy per beam</a:t>
                      </a: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iti SC Light" charset="0"/>
                          <a:cs typeface="Helvetica Neue" charset="0"/>
                          <a:sym typeface="Helvetica Neue" charset="0"/>
                        </a:rPr>
                        <a:t>2 MJ</a:t>
                      </a: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iti SC Light" charset="0"/>
                          <a:cs typeface="Helvetica Neue" charset="0"/>
                          <a:sym typeface="Helvetica Neue" charset="0"/>
                        </a:rPr>
                        <a:t>140 MJ</a:t>
                      </a: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" charset="0"/>
                          <a:ea typeface="Heiti SC Light" charset="0"/>
                          <a:cs typeface="Helvetica Neue" charset="0"/>
                          <a:sym typeface="Helvetica Neue" charset="0"/>
                        </a:rPr>
                        <a:t>362 MJ</a:t>
                      </a: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" charset="0"/>
                          <a:ea typeface="Heiti SC Light" charset="0"/>
                          <a:cs typeface="Helvetica Neue" charset="0"/>
                          <a:sym typeface="Helvetica Neue" charset="0"/>
                        </a:rPr>
                        <a:t>692 MJ</a:t>
                      </a:r>
                    </a:p>
                  </a:txBody>
                  <a:tcPr marL="38100" marR="38100" marT="38100" marB="381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83568" y="4221088"/>
            <a:ext cx="7632848" cy="400110"/>
            <a:chOff x="323528" y="5909210"/>
            <a:chExt cx="7632848" cy="400110"/>
          </a:xfrm>
        </p:grpSpPr>
        <p:sp>
          <p:nvSpPr>
            <p:cNvPr id="10" name="Right Arrow 9"/>
            <p:cNvSpPr/>
            <p:nvPr/>
          </p:nvSpPr>
          <p:spPr>
            <a:xfrm>
              <a:off x="323528" y="5969024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576" y="5909210"/>
              <a:ext cx="720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essential to understand, monitor and control halo population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ight Brace 11"/>
          <p:cNvSpPr/>
          <p:nvPr/>
        </p:nvSpPr>
        <p:spPr>
          <a:xfrm>
            <a:off x="3347864" y="5229200"/>
            <a:ext cx="72008" cy="432048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3802" y="5229200"/>
            <a:ext cx="194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act in tune space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3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ossible LARP activities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052736"/>
            <a:ext cx="843908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750">
              <a:spcBef>
                <a:spcPts val="1200"/>
              </a:spcBef>
              <a:buNone/>
            </a:pPr>
            <a:r>
              <a:rPr lang="en-US" sz="2000" dirty="0" smtClean="0"/>
              <a:t>Topics connected to electron lens:</a:t>
            </a:r>
          </a:p>
          <a:p>
            <a:pPr marL="327150" indent="-342900">
              <a:spcBef>
                <a:spcPts val="1200"/>
              </a:spcBef>
            </a:pPr>
            <a:r>
              <a:rPr lang="en-US" sz="2000" dirty="0">
                <a:solidFill>
                  <a:srgbClr val="255CA4"/>
                </a:solidFill>
              </a:rPr>
              <a:t>understanding halo population </a:t>
            </a:r>
            <a:r>
              <a:rPr lang="en-US" sz="2000" dirty="0"/>
              <a:t>during different conditions in view of collimation and </a:t>
            </a:r>
            <a:r>
              <a:rPr lang="en-US" sz="2000" dirty="0">
                <a:solidFill>
                  <a:srgbClr val="255CA4"/>
                </a:solidFill>
              </a:rPr>
              <a:t>machine protection </a:t>
            </a:r>
            <a:r>
              <a:rPr lang="en-US" sz="2000" dirty="0"/>
              <a:t>in experiment and </a:t>
            </a:r>
            <a:r>
              <a:rPr lang="en-US" sz="2000" dirty="0" smtClean="0"/>
              <a:t>simulation</a:t>
            </a:r>
          </a:p>
          <a:p>
            <a:pPr marL="327150" indent="-342900">
              <a:spcBef>
                <a:spcPts val="1200"/>
              </a:spcBef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255CA4"/>
                </a:solidFill>
              </a:rPr>
              <a:t>effect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255CA4"/>
                </a:solidFill>
              </a:rPr>
              <a:t>performance of hollow electron lens </a:t>
            </a:r>
            <a:r>
              <a:rPr lang="en-US" sz="2000" dirty="0" smtClean="0"/>
              <a:t>for LHC and HL-LHC with e.g. tracking simulations and experiments</a:t>
            </a:r>
          </a:p>
          <a:p>
            <a:pPr marL="327150" indent="-342900">
              <a:spcBef>
                <a:spcPts val="1200"/>
              </a:spcBef>
            </a:pPr>
            <a:r>
              <a:rPr lang="en-US" sz="2000" dirty="0"/>
              <a:t>studies of </a:t>
            </a:r>
            <a:r>
              <a:rPr lang="en-US" sz="2000" dirty="0">
                <a:solidFill>
                  <a:srgbClr val="255CA4"/>
                </a:solidFill>
              </a:rPr>
              <a:t>alternative methods for active halo control </a:t>
            </a:r>
            <a:r>
              <a:rPr lang="en-US" sz="2000" dirty="0"/>
              <a:t>(tune modulation, transverse damper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327150" indent="-342900">
              <a:spcBef>
                <a:spcPts val="1200"/>
              </a:spcBef>
            </a:pPr>
            <a:r>
              <a:rPr lang="en-US" sz="2000" dirty="0" smtClean="0"/>
              <a:t>conceptual </a:t>
            </a:r>
            <a:r>
              <a:rPr lang="en-US" sz="2000" dirty="0"/>
              <a:t>design of electron lens wire for </a:t>
            </a:r>
            <a:r>
              <a:rPr lang="en-US" sz="2000" dirty="0">
                <a:solidFill>
                  <a:srgbClr val="255CA4"/>
                </a:solidFill>
              </a:rPr>
              <a:t>long-range beam-beam compensation</a:t>
            </a:r>
            <a:r>
              <a:rPr lang="en-US" sz="2000" dirty="0"/>
              <a:t> in HL-</a:t>
            </a:r>
            <a:r>
              <a:rPr lang="en-US" sz="2000" dirty="0" smtClean="0"/>
              <a:t>LHC</a:t>
            </a:r>
          </a:p>
          <a:p>
            <a:pPr marL="0" indent="-1575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1400" dirty="0">
              <a:solidFill>
                <a:srgbClr val="40404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6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1845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Research achievements during the PhD (Wolfgang-</a:t>
            </a:r>
            <a:r>
              <a:rPr lang="en-US" sz="2000" dirty="0" err="1" smtClean="0"/>
              <a:t>Gentner</a:t>
            </a:r>
            <a:r>
              <a:rPr lang="en-US" sz="2000" dirty="0" smtClean="0"/>
              <a:t> Scholarship, CERN and University of Karlsruhe):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err="1" smtClean="0"/>
              <a:t>LHeC</a:t>
            </a:r>
            <a:r>
              <a:rPr lang="en-US" sz="2000" dirty="0" smtClean="0"/>
              <a:t> project</a:t>
            </a:r>
          </a:p>
          <a:p>
            <a:pPr lvl="1"/>
            <a:r>
              <a:rPr lang="en-US" sz="2000" dirty="0" smtClean="0"/>
              <a:t>the Rapid Cycling Synchrotron at CERN</a:t>
            </a:r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Post-doctoral research achievements (COFUND fellow at CERN for the HL-LHC project):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olerances </a:t>
            </a:r>
            <a:r>
              <a:rPr lang="en-US" sz="2000" dirty="0"/>
              <a:t>on stability and current ripple of the inner </a:t>
            </a:r>
            <a:r>
              <a:rPr lang="en-US" sz="2000" dirty="0" smtClean="0"/>
              <a:t>triplet (IT) </a:t>
            </a:r>
            <a:r>
              <a:rPr lang="en-US" sz="2000" dirty="0"/>
              <a:t>power converters </a:t>
            </a:r>
            <a:r>
              <a:rPr lang="en-US" sz="2000" dirty="0" smtClean="0"/>
              <a:t>for </a:t>
            </a:r>
            <a:r>
              <a:rPr lang="en-US" sz="2000" dirty="0"/>
              <a:t>HL-</a:t>
            </a:r>
            <a:r>
              <a:rPr lang="en-US" sz="2000" dirty="0" smtClean="0"/>
              <a:t>LHC</a:t>
            </a:r>
          </a:p>
          <a:p>
            <a:pPr lvl="1"/>
            <a:r>
              <a:rPr lang="en-US" sz="2000" dirty="0"/>
              <a:t>LHC vibration limits in view of </a:t>
            </a:r>
            <a:r>
              <a:rPr lang="en-US" sz="2000" dirty="0" smtClean="0"/>
              <a:t>HL-LHC civil </a:t>
            </a:r>
            <a:r>
              <a:rPr lang="en-US" sz="2000" dirty="0"/>
              <a:t>engineering </a:t>
            </a:r>
            <a:r>
              <a:rPr lang="en-US" sz="2000" dirty="0" smtClean="0"/>
              <a:t>works during </a:t>
            </a:r>
            <a:r>
              <a:rPr lang="en-US" sz="2000" dirty="0" err="1" smtClean="0"/>
              <a:t>RunIII</a:t>
            </a:r>
            <a:endParaRPr lang="en-US" sz="2000" dirty="0" smtClean="0"/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evelopment </a:t>
            </a:r>
            <a:r>
              <a:rPr lang="en-US" sz="2000" dirty="0"/>
              <a:t>of alternative optics for HL-</a:t>
            </a:r>
            <a:r>
              <a:rPr lang="en-US" sz="2000" dirty="0" smtClean="0"/>
              <a:t>LHC (optics optimized for crab cavities, optics for PIC/US1 scenarios – RLIUP 2013)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eview </a:t>
            </a:r>
            <a:r>
              <a:rPr lang="en-US" sz="2000" dirty="0"/>
              <a:t>and </a:t>
            </a:r>
            <a:r>
              <a:rPr lang="en-US" sz="2000" dirty="0" smtClean="0"/>
              <a:t>optimization of </a:t>
            </a:r>
            <a:r>
              <a:rPr lang="en-US" sz="2000" dirty="0"/>
              <a:t>the crossing scheme and orbit correction in the interaction region for HL-</a:t>
            </a:r>
            <a:r>
              <a:rPr lang="en-US" sz="2000" dirty="0" smtClean="0"/>
              <a:t>LHC in view of the specification of the IR orbit correctors and BPM precision</a:t>
            </a:r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r>
              <a:rPr lang="en-US" sz="2000" dirty="0" smtClean="0"/>
              <a:t>Future research interests and possible topics within the LARP activities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3568" y="4293096"/>
            <a:ext cx="8208912" cy="1512168"/>
            <a:chOff x="853873" y="5157191"/>
            <a:chExt cx="8208912" cy="935996"/>
          </a:xfrm>
        </p:grpSpPr>
        <p:sp>
          <p:nvSpPr>
            <p:cNvPr id="4" name="Left Bracket 3"/>
            <p:cNvSpPr/>
            <p:nvPr/>
          </p:nvSpPr>
          <p:spPr>
            <a:xfrm>
              <a:off x="853873" y="5157191"/>
              <a:ext cx="45719" cy="935996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Bracket 4"/>
            <p:cNvSpPr/>
            <p:nvPr/>
          </p:nvSpPr>
          <p:spPr>
            <a:xfrm>
              <a:off x="8990777" y="5157191"/>
              <a:ext cx="72008" cy="935996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23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57391"/>
          </a:xfrm>
        </p:spPr>
        <p:txBody>
          <a:bodyPr anchor="t" anchorCtr="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RCS – </a:t>
            </a:r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528192"/>
            <a:ext cx="4114800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Example lattice symmetry (FODO lattices): </a:t>
            </a:r>
          </a:p>
          <a:p>
            <a:pPr marL="0" indent="0">
              <a:buNone/>
            </a:pPr>
            <a:r>
              <a:rPr lang="en-US" sz="2000" dirty="0" smtClean="0"/>
              <a:t>systematic resonances are crossed for 15, 18 and 21 cells, no systematic resonances for 16 ad 24 cells</a:t>
            </a:r>
            <a:endParaRPr lang="en-US" sz="2000" dirty="0"/>
          </a:p>
        </p:txBody>
      </p:sp>
      <p:pic>
        <p:nvPicPr>
          <p:cNvPr id="4" name="Picture 3" descr="epsyFODOC21Sym3Straightp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46" y="3356992"/>
            <a:ext cx="4433376" cy="2781726"/>
          </a:xfrm>
          <a:prstGeom prst="rect">
            <a:avLst/>
          </a:prstGeom>
        </p:spPr>
      </p:pic>
      <p:pic>
        <p:nvPicPr>
          <p:cNvPr id="6" name="Picture 5" descr="epsxperiodfod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4403292" cy="270971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47821" y="1556792"/>
            <a:ext cx="41148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u="sng" dirty="0" smtClean="0"/>
              <a:t>Example dispersion suppression: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Considerable reduction of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growth achieved with half missing dispersion suppressor scheme</a:t>
            </a:r>
          </a:p>
        </p:txBody>
      </p:sp>
    </p:spTree>
    <p:extLst>
      <p:ext uri="{BB962C8B-B14F-4D97-AF65-F5344CB8AC3E}">
        <p14:creationId xmlns:p14="http://schemas.microsoft.com/office/powerpoint/2010/main" val="39179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-27384"/>
            <a:ext cx="6412394" cy="792088"/>
          </a:xfrm>
        </p:spPr>
        <p:txBody>
          <a:bodyPr/>
          <a:lstStyle/>
          <a:p>
            <a:pPr marL="514350" indent="-514350" algn="ctr"/>
            <a:r>
              <a:rPr lang="en-US" dirty="0" smtClean="0"/>
              <a:t>Voltage spectrum 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257" y="1052736"/>
            <a:ext cx="8687982" cy="53492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current control: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class 1 PC: 1ppm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class 2 PC: 10 ppm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voltage control (class 1 + class 2 PC): </a:t>
            </a:r>
            <a:r>
              <a:rPr lang="en-US" sz="1800" b="1" dirty="0" smtClean="0">
                <a:solidFill>
                  <a:srgbClr val="FF0000"/>
                </a:solidFill>
              </a:rPr>
              <a:t>			</a:t>
            </a:r>
          </a:p>
          <a:p>
            <a:pPr>
              <a:lnSpc>
                <a:spcPct val="100000"/>
              </a:lnSpc>
              <a:buClrTx/>
            </a:pPr>
            <a:r>
              <a:rPr lang="hu-HU" sz="1800" b="1" dirty="0" smtClean="0">
                <a:solidFill>
                  <a:srgbClr val="000000"/>
                </a:solidFill>
              </a:rPr>
              <a:t>50 </a:t>
            </a:r>
            <a:r>
              <a:rPr lang="hu-HU" sz="1800" b="1" dirty="0">
                <a:solidFill>
                  <a:srgbClr val="000000"/>
                </a:solidFill>
              </a:rPr>
              <a:t>Hz </a:t>
            </a:r>
            <a:r>
              <a:rPr lang="hu-HU" sz="1800" dirty="0" smtClean="0"/>
              <a:t>harmonics (</a:t>
            </a:r>
            <a:r>
              <a:rPr lang="en-US" sz="1800" dirty="0" smtClean="0">
                <a:solidFill>
                  <a:srgbClr val="404040"/>
                </a:solidFill>
              </a:rPr>
              <a:t>main grid)</a:t>
            </a:r>
            <a:r>
              <a:rPr lang="hu-HU" sz="1800" dirty="0" smtClean="0"/>
              <a:t>:</a:t>
            </a:r>
            <a:endParaRPr lang="hu-H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800" dirty="0" smtClean="0"/>
              <a:t>	50 Hz:  3.2 </a:t>
            </a:r>
            <a:r>
              <a:rPr lang="en-US" sz="1800" dirty="0"/>
              <a:t>mV R.M.S.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800" dirty="0" smtClean="0"/>
              <a:t>	100Hz</a:t>
            </a:r>
            <a:r>
              <a:rPr lang="en-US" sz="1800" dirty="0"/>
              <a:t>:</a:t>
            </a:r>
            <a:r>
              <a:rPr lang="en-US" sz="1800" dirty="0" smtClean="0"/>
              <a:t> </a:t>
            </a:r>
            <a:r>
              <a:rPr lang="en-US" sz="1800" dirty="0"/>
              <a:t>0.8 mV R.M.S.</a:t>
            </a:r>
          </a:p>
          <a:p>
            <a:pPr>
              <a:lnSpc>
                <a:spcPct val="100000"/>
              </a:lnSpc>
              <a:buClrTx/>
            </a:pPr>
            <a:r>
              <a:rPr lang="hu-HU" sz="1800" b="1" dirty="0" smtClean="0">
                <a:solidFill>
                  <a:srgbClr val="000000"/>
                </a:solidFill>
              </a:rPr>
              <a:t>300 </a:t>
            </a:r>
            <a:r>
              <a:rPr lang="hu-HU" sz="1800" b="1" dirty="0">
                <a:solidFill>
                  <a:srgbClr val="000000"/>
                </a:solidFill>
              </a:rPr>
              <a:t>Hz </a:t>
            </a:r>
            <a:r>
              <a:rPr lang="hu-HU" sz="1800" dirty="0" smtClean="0">
                <a:solidFill>
                  <a:srgbClr val="000000"/>
                </a:solidFill>
              </a:rPr>
              <a:t>harmonics (</a:t>
            </a:r>
            <a:r>
              <a:rPr lang="en-US" sz="1800" dirty="0">
                <a:solidFill>
                  <a:srgbClr val="000000"/>
                </a:solidFill>
              </a:rPr>
              <a:t>diode </a:t>
            </a:r>
            <a:r>
              <a:rPr lang="en-US" sz="1800" dirty="0" smtClean="0">
                <a:solidFill>
                  <a:srgbClr val="000000"/>
                </a:solidFill>
              </a:rPr>
              <a:t>rectifier)</a:t>
            </a:r>
            <a:r>
              <a:rPr lang="hu-HU" sz="1800" dirty="0" smtClean="0">
                <a:solidFill>
                  <a:srgbClr val="000000"/>
                </a:solidFill>
              </a:rPr>
              <a:t>:</a:t>
            </a:r>
            <a:endParaRPr lang="hu-HU" sz="18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300 Hz: 10.0 </a:t>
            </a:r>
            <a:r>
              <a:rPr lang="en-US" sz="1800" dirty="0">
                <a:solidFill>
                  <a:srgbClr val="000000"/>
                </a:solidFill>
              </a:rPr>
              <a:t>mV R.M.S.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600 Hz</a:t>
            </a:r>
            <a:r>
              <a:rPr lang="en-US" sz="1800" dirty="0">
                <a:solidFill>
                  <a:srgbClr val="000000"/>
                </a:solidFill>
              </a:rPr>
              <a:t>:</a:t>
            </a:r>
            <a:r>
              <a:rPr lang="en-US" sz="1800" dirty="0" smtClean="0">
                <a:solidFill>
                  <a:srgbClr val="000000"/>
                </a:solidFill>
              </a:rPr>
              <a:t>   2.5 </a:t>
            </a:r>
            <a:r>
              <a:rPr lang="en-US" sz="1800" dirty="0">
                <a:solidFill>
                  <a:srgbClr val="000000"/>
                </a:solidFill>
              </a:rPr>
              <a:t>mV R.M.S.</a:t>
            </a:r>
          </a:p>
          <a:p>
            <a:pPr>
              <a:lnSpc>
                <a:spcPct val="100000"/>
              </a:lnSpc>
              <a:buClrTx/>
            </a:pPr>
            <a:r>
              <a:rPr lang="hu-HU" sz="1800" b="1" dirty="0" smtClean="0">
                <a:solidFill>
                  <a:srgbClr val="000000"/>
                </a:solidFill>
              </a:rPr>
              <a:t>20 </a:t>
            </a:r>
            <a:r>
              <a:rPr lang="hu-HU" sz="1800" b="1" dirty="0">
                <a:solidFill>
                  <a:srgbClr val="000000"/>
                </a:solidFill>
              </a:rPr>
              <a:t>kHz </a:t>
            </a:r>
            <a:r>
              <a:rPr lang="hu-HU" sz="1800" dirty="0" smtClean="0">
                <a:solidFill>
                  <a:srgbClr val="000000"/>
                </a:solidFill>
              </a:rPr>
              <a:t>harmonics (</a:t>
            </a:r>
            <a:r>
              <a:rPr lang="en-US" sz="1800" dirty="0" smtClean="0">
                <a:solidFill>
                  <a:srgbClr val="000000"/>
                </a:solidFill>
              </a:rPr>
              <a:t>ITPT converters)</a:t>
            </a:r>
            <a:r>
              <a:rPr lang="hu-HU" sz="1800" dirty="0" smtClean="0">
                <a:solidFill>
                  <a:srgbClr val="000000"/>
                </a:solidFill>
              </a:rPr>
              <a:t>:</a:t>
            </a:r>
            <a:endParaRPr lang="hu-HU" sz="18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20 kHz: 10.0 </a:t>
            </a:r>
            <a:r>
              <a:rPr lang="en-US" sz="1800" dirty="0">
                <a:solidFill>
                  <a:srgbClr val="000000"/>
                </a:solidFill>
              </a:rPr>
              <a:t>mV R.M.S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40 kHz</a:t>
            </a:r>
            <a:r>
              <a:rPr lang="en-US" sz="1800" dirty="0">
                <a:solidFill>
                  <a:srgbClr val="000000"/>
                </a:solidFill>
              </a:rPr>
              <a:t>:</a:t>
            </a:r>
            <a:r>
              <a:rPr lang="en-US" sz="1800" dirty="0" smtClean="0">
                <a:solidFill>
                  <a:srgbClr val="000000"/>
                </a:solidFill>
              </a:rPr>
              <a:t>   2.5 </a:t>
            </a:r>
            <a:r>
              <a:rPr lang="en-US" sz="1800" dirty="0">
                <a:solidFill>
                  <a:srgbClr val="000000"/>
                </a:solidFill>
              </a:rPr>
              <a:t>mV R.M.S.</a:t>
            </a:r>
          </a:p>
          <a:p>
            <a:pPr>
              <a:lnSpc>
                <a:spcPct val="100000"/>
              </a:lnSpc>
              <a:buClrTx/>
            </a:pPr>
            <a:r>
              <a:rPr lang="hu-HU" sz="1800" b="1" dirty="0" smtClean="0">
                <a:solidFill>
                  <a:srgbClr val="000000"/>
                </a:solidFill>
              </a:rPr>
              <a:t>10 </a:t>
            </a:r>
            <a:r>
              <a:rPr lang="hu-HU" sz="1800" b="1" dirty="0">
                <a:solidFill>
                  <a:srgbClr val="000000"/>
                </a:solidFill>
              </a:rPr>
              <a:t>MHz </a:t>
            </a:r>
            <a:r>
              <a:rPr lang="hu-HU" sz="1800" dirty="0">
                <a:solidFill>
                  <a:srgbClr val="000000"/>
                </a:solidFill>
              </a:rPr>
              <a:t>harmonics</a:t>
            </a:r>
            <a:r>
              <a:rPr lang="hu-HU" sz="18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800" dirty="0">
                <a:solidFill>
                  <a:srgbClr val="000000"/>
                </a:solidFill>
              </a:rPr>
              <a:t>	10 MHz: 1.0 mV R.M.S</a:t>
            </a:r>
            <a:r>
              <a:rPr lang="en-US" sz="1800" dirty="0" smtClean="0">
                <a:solidFill>
                  <a:srgbClr val="000000"/>
                </a:solidFill>
              </a:rPr>
              <a:t>. (0.5 mV)</a:t>
            </a:r>
            <a:endParaRPr lang="hu-HU" sz="18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</a:pPr>
            <a:r>
              <a:rPr lang="hu-HU" sz="1800" b="1" dirty="0" smtClean="0">
                <a:solidFill>
                  <a:srgbClr val="000000"/>
                </a:solidFill>
              </a:rPr>
              <a:t>all other frequencies</a:t>
            </a:r>
            <a:r>
              <a:rPr lang="hu-HU" sz="18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hu-HU" sz="1800" dirty="0">
                <a:solidFill>
                  <a:srgbClr val="000000"/>
                </a:solidFill>
              </a:rPr>
              <a:t>	 </a:t>
            </a:r>
            <a:r>
              <a:rPr lang="hu-HU" sz="1800" dirty="0" smtClean="0">
                <a:solidFill>
                  <a:srgbClr val="000000"/>
                </a:solidFill>
              </a:rPr>
              <a:t>     0.5 mV R.M.S</a:t>
            </a:r>
            <a:endParaRPr lang="hu-HU" sz="18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ClrTx/>
              <a:buNone/>
            </a:pPr>
            <a:endParaRPr lang="en-US" sz="1800" dirty="0" smtClean="0">
              <a:solidFill>
                <a:srgbClr val="40404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24912" y="2132856"/>
            <a:ext cx="4061888" cy="4076214"/>
            <a:chOff x="4085149" y="1645758"/>
            <a:chExt cx="4770371" cy="4770371"/>
          </a:xfrm>
        </p:grpSpPr>
        <p:pic>
          <p:nvPicPr>
            <p:cNvPr id="8" name="Picture 7" descr="Vnoisespec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149" y="1645758"/>
              <a:ext cx="4770371" cy="477037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191994" y="4295866"/>
              <a:ext cx="590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50 Hz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2492" y="5192803"/>
              <a:ext cx="682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100 Hz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6042" y="1999953"/>
              <a:ext cx="682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  <a:r>
                <a:rPr lang="en-US" sz="1400" b="1" dirty="0" smtClean="0"/>
                <a:t>00 Hz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08448" y="4560692"/>
              <a:ext cx="682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600 Hz</a:t>
              </a:r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6966" y="2000273"/>
              <a:ext cx="6780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 kHz</a:t>
              </a:r>
              <a:endParaRPr lang="en-US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16570" y="4560692"/>
              <a:ext cx="6780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4</a:t>
              </a:r>
              <a:r>
                <a:rPr lang="en-US" sz="1400" b="1" dirty="0" smtClean="0"/>
                <a:t>0 kHz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62363" y="5192803"/>
              <a:ext cx="748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10 </a:t>
              </a:r>
              <a:r>
                <a:rPr lang="en-US" sz="1400" b="1" dirty="0"/>
                <a:t>M</a:t>
              </a:r>
              <a:r>
                <a:rPr lang="en-US" sz="1400" b="1" dirty="0" smtClean="0"/>
                <a:t>Hz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8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537" y="945858"/>
            <a:ext cx="8229600" cy="23706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two regimes: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current control (&lt;0.1 Hz):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voltage control (&gt;0.1 </a:t>
            </a:r>
            <a:r>
              <a:rPr lang="en-US" sz="1800" dirty="0">
                <a:solidFill>
                  <a:srgbClr val="000000"/>
                </a:solidFill>
              </a:rPr>
              <a:t>Hz)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404040"/>
                </a:solidFill>
              </a:rPr>
              <a:t>with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1800" dirty="0" smtClean="0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4490" y="3108238"/>
            <a:ext cx="455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urrent ripple </a:t>
            </a:r>
            <a:r>
              <a:rPr lang="en-US" dirty="0" smtClean="0">
                <a:solidFill>
                  <a:srgbClr val="40404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Power converter specifications)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4490" y="3914634"/>
            <a:ext cx="662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ransfer function of the load </a:t>
            </a:r>
            <a:r>
              <a:rPr lang="en-US" dirty="0" smtClean="0">
                <a:solidFill>
                  <a:srgbClr val="404040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circuit</a:t>
            </a:r>
            <a:r>
              <a:rPr lang="en-US" dirty="0" smtClean="0">
                <a:solidFill>
                  <a:srgbClr val="40404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seen by the power converter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4489" y="4983160"/>
            <a:ext cx="623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ransfer function from the </a:t>
            </a:r>
            <a:r>
              <a:rPr lang="en-US" dirty="0" smtClean="0">
                <a:solidFill>
                  <a:srgbClr val="0000FF"/>
                </a:solidFill>
              </a:rPr>
              <a:t>input current of the magnet to the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magnetic field</a:t>
            </a:r>
            <a:r>
              <a:rPr lang="en-US" dirty="0" smtClean="0">
                <a:solidFill>
                  <a:srgbClr val="404040"/>
                </a:solidFill>
              </a:rPr>
              <a:t> (</a:t>
            </a:r>
            <a:r>
              <a:rPr lang="en-US" dirty="0" smtClean="0">
                <a:solidFill>
                  <a:srgbClr val="000000"/>
                </a:solidFill>
              </a:rPr>
              <a:t>assumed constant)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4490" y="5691680"/>
            <a:ext cx="623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ransfer function of the </a:t>
            </a:r>
            <a:r>
              <a:rPr lang="en-US" dirty="0" smtClean="0">
                <a:solidFill>
                  <a:srgbClr val="0000FF"/>
                </a:solidFill>
              </a:rPr>
              <a:t>cold bore, absorber, beam screen </a:t>
            </a:r>
            <a:r>
              <a:rPr lang="en-US" dirty="0" smtClean="0">
                <a:solidFill>
                  <a:srgbClr val="000000"/>
                </a:solidFill>
              </a:rPr>
              <a:t>etc.,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Vacuum</a:t>
            </a:r>
            <a:r>
              <a:rPr lang="en-US" dirty="0" smtClean="0">
                <a:solidFill>
                  <a:srgbClr val="000000"/>
                </a:solidFill>
              </a:rPr>
              <a:t> ≤1 (not taken into account)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10" y="2383687"/>
            <a:ext cx="5803900" cy="2794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57" y="1648845"/>
            <a:ext cx="4089400" cy="266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7" y="3174943"/>
            <a:ext cx="457200" cy="266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4490" y="3515676"/>
            <a:ext cx="455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oltage ripple </a:t>
            </a:r>
            <a:r>
              <a:rPr lang="en-US" dirty="0" smtClean="0">
                <a:solidFill>
                  <a:srgbClr val="40404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Power converter specifications)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7" y="3582381"/>
            <a:ext cx="520700" cy="266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7" y="3972077"/>
            <a:ext cx="1333500" cy="2794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7" y="5203753"/>
            <a:ext cx="876300" cy="2667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7" y="5912273"/>
            <a:ext cx="1206500" cy="266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29" y="4352524"/>
            <a:ext cx="3225800" cy="54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PC ripple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power converters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052736"/>
            <a:ext cx="5542260" cy="33123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DA can be determined by different criteria:</a:t>
            </a:r>
          </a:p>
          <a:p>
            <a:r>
              <a:rPr lang="en-US" sz="2000" dirty="0" smtClean="0"/>
              <a:t>particle lost </a:t>
            </a:r>
            <a:r>
              <a:rPr lang="en-US" sz="2000" dirty="0" err="1" smtClean="0"/>
              <a:t>criterium</a:t>
            </a:r>
            <a:r>
              <a:rPr lang="en-US" sz="2000" dirty="0" smtClean="0"/>
              <a:t>: particle is considered unstable if it is lost after the number of turns tracked</a:t>
            </a:r>
          </a:p>
          <a:p>
            <a:r>
              <a:rPr lang="en-US" sz="2000" dirty="0" err="1" smtClean="0"/>
              <a:t>Lyapunov</a:t>
            </a:r>
            <a:r>
              <a:rPr lang="en-US" sz="2000" dirty="0" smtClean="0"/>
              <a:t> exponent: common approach to distinguish regular from chaotic motion, but in general “very sensitive” and underestimates the DA in case of slow particle losses</a:t>
            </a:r>
          </a:p>
          <a:p>
            <a:r>
              <a:rPr lang="en-US" sz="2000" dirty="0"/>
              <a:t>DA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en-US" sz="2000" dirty="0" smtClean="0"/>
              <a:t>turns = DA as a function of the number of turns N:</a:t>
            </a:r>
            <a:endParaRPr lang="en-US" sz="1600" dirty="0"/>
          </a:p>
          <a:p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7108" y="5621178"/>
            <a:ext cx="2404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suited for slow losses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795" y="6238473"/>
            <a:ext cx="6205633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 smtClean="0"/>
              <a:t>[8] E. </a:t>
            </a:r>
            <a:r>
              <a:rPr lang="en-US" sz="1100" dirty="0" err="1" smtClean="0"/>
              <a:t>Todesco</a:t>
            </a:r>
            <a:r>
              <a:rPr lang="en-US" sz="1100" dirty="0"/>
              <a:t>, M. </a:t>
            </a:r>
            <a:r>
              <a:rPr lang="en-US" sz="1100" dirty="0" err="1" smtClean="0"/>
              <a:t>Giovannozzi</a:t>
            </a:r>
            <a:r>
              <a:rPr lang="en-US" sz="1100" dirty="0" smtClean="0"/>
              <a:t>,”</a:t>
            </a:r>
            <a:r>
              <a:rPr lang="en-US" sz="1100" dirty="0"/>
              <a:t> Dynamic aperture estimates and phase-space distortions in nonlinear </a:t>
            </a:r>
            <a:r>
              <a:rPr lang="en-US" sz="1100" dirty="0" err="1" smtClean="0"/>
              <a:t>betattron</a:t>
            </a:r>
            <a:r>
              <a:rPr lang="en-US" sz="1100" dirty="0" smtClean="0"/>
              <a:t> motion, Phys. Rev. E </a:t>
            </a:r>
            <a:r>
              <a:rPr lang="en-US" sz="1100" b="1" dirty="0" smtClean="0"/>
              <a:t>53</a:t>
            </a:r>
            <a:r>
              <a:rPr lang="en-US" sz="1100" dirty="0" smtClean="0"/>
              <a:t>, No. 4067 (1996)</a:t>
            </a:r>
            <a:endParaRPr lang="en-US" sz="11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60388" y="4365104"/>
            <a:ext cx="4777408" cy="914772"/>
            <a:chOff x="1160388" y="4077072"/>
            <a:chExt cx="4777408" cy="914772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388" y="4077072"/>
              <a:ext cx="4203700" cy="546100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725144"/>
              <a:ext cx="4102100" cy="2667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228184" y="1168180"/>
            <a:ext cx="2808312" cy="2679299"/>
            <a:chOff x="6228184" y="1168180"/>
            <a:chExt cx="2808312" cy="2679299"/>
          </a:xfrm>
        </p:grpSpPr>
        <p:pic>
          <p:nvPicPr>
            <p:cNvPr id="9" name="Picture 8" descr="LHCnomodulation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77"/>
            <a:stretch/>
          </p:blipFill>
          <p:spPr>
            <a:xfrm>
              <a:off x="6228184" y="1168180"/>
              <a:ext cx="2808312" cy="26792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18918" y="1737632"/>
              <a:ext cx="1250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extrapolation to infinity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17732" y="2617748"/>
              <a:ext cx="1730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prediction through </a:t>
              </a:r>
              <a:r>
                <a:rPr lang="en-US" sz="1400" dirty="0" err="1" smtClean="0"/>
                <a:t>Lyapunov</a:t>
              </a:r>
              <a:r>
                <a:rPr lang="en-US" sz="1400" dirty="0" smtClean="0"/>
                <a:t> exponent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7740046" y="2384497"/>
              <a:ext cx="459394" cy="2718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614668" y="1628800"/>
              <a:ext cx="355075" cy="1088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88224" y="1196752"/>
              <a:ext cx="2062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modulation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96119" y="3161021"/>
              <a:ext cx="443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[8]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93838" y="3855797"/>
            <a:ext cx="2842658" cy="2741555"/>
            <a:chOff x="6193838" y="3855797"/>
            <a:chExt cx="2842658" cy="2741555"/>
          </a:xfrm>
        </p:grpSpPr>
        <p:pic>
          <p:nvPicPr>
            <p:cNvPr id="10" name="Picture 9" descr="LHCwithmodulation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8"/>
            <a:stretch/>
          </p:blipFill>
          <p:spPr>
            <a:xfrm>
              <a:off x="6193838" y="3855797"/>
              <a:ext cx="2842658" cy="27415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597371" y="4005064"/>
              <a:ext cx="2183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with modulation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16216" y="5877272"/>
              <a:ext cx="443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[8]</a:t>
              </a:r>
              <a:endParaRPr lang="en-US" dirty="0"/>
            </a:p>
          </p:txBody>
        </p:sp>
      </p:grpSp>
      <p:sp>
        <p:nvSpPr>
          <p:cNvPr id="27" name="Content Placeholder 3"/>
          <p:cNvSpPr txBox="1">
            <a:spLocks/>
          </p:cNvSpPr>
          <p:nvPr/>
        </p:nvSpPr>
        <p:spPr>
          <a:xfrm>
            <a:off x="395536" y="1052736"/>
            <a:ext cx="554226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DA can be determined by different criteria: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particle lost </a:t>
            </a:r>
            <a:r>
              <a:rPr lang="en-US" sz="2000" dirty="0" err="1" smtClean="0">
                <a:solidFill>
                  <a:srgbClr val="FF0000"/>
                </a:solidFill>
              </a:rPr>
              <a:t>criterium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particle is considered unstable if it is lost after the number of turns tracked</a:t>
            </a:r>
          </a:p>
          <a:p>
            <a:r>
              <a:rPr lang="en-US" sz="2000" dirty="0" err="1" smtClean="0"/>
              <a:t>Lyapunov</a:t>
            </a:r>
            <a:r>
              <a:rPr lang="en-US" sz="2000" dirty="0" smtClean="0"/>
              <a:t> exponent: common approach to distinguish regular from chaotic motion, but in general “very sensitive” and underestimates the DA in case of slow particle losses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DA </a:t>
            </a:r>
            <a:r>
              <a:rPr lang="en-US" sz="2000" dirty="0" err="1">
                <a:solidFill>
                  <a:srgbClr val="FF0000"/>
                </a:solidFill>
              </a:rPr>
              <a:t>vs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turns </a:t>
            </a:r>
            <a:r>
              <a:rPr lang="en-US" sz="2000" dirty="0" smtClean="0"/>
              <a:t>= DA as a function of the number of turns N:</a:t>
            </a: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8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criteria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88224" y="4762929"/>
            <a:ext cx="239231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[7] M. </a:t>
            </a:r>
            <a:r>
              <a:rPr lang="en-US" sz="1400" dirty="0" err="1" smtClean="0">
                <a:solidFill>
                  <a:srgbClr val="404040"/>
                </a:solidFill>
              </a:rPr>
              <a:t>Giovannozzi</a:t>
            </a:r>
            <a:r>
              <a:rPr lang="en-US" sz="1400" dirty="0" smtClean="0">
                <a:solidFill>
                  <a:srgbClr val="404040"/>
                </a:solidFill>
              </a:rPr>
              <a:t>, W. </a:t>
            </a:r>
            <a:r>
              <a:rPr lang="en-US" sz="1400" dirty="0" err="1" smtClean="0">
                <a:solidFill>
                  <a:srgbClr val="404040"/>
                </a:solidFill>
              </a:rPr>
              <a:t>Scandale</a:t>
            </a:r>
            <a:r>
              <a:rPr lang="en-US" sz="1400" dirty="0" smtClean="0">
                <a:solidFill>
                  <a:srgbClr val="404040"/>
                </a:solidFill>
              </a:rPr>
              <a:t>, E. </a:t>
            </a:r>
            <a:r>
              <a:rPr lang="en-US" sz="1400" dirty="0" err="1" smtClean="0">
                <a:solidFill>
                  <a:srgbClr val="404040"/>
                </a:solidFill>
              </a:rPr>
              <a:t>Todesco</a:t>
            </a:r>
            <a:r>
              <a:rPr lang="en-US" sz="1400" dirty="0" smtClean="0">
                <a:solidFill>
                  <a:srgbClr val="404040"/>
                </a:solidFill>
              </a:rPr>
              <a:t>, Phys. Rev. E 57, No. 3 (1998)</a:t>
            </a:r>
            <a:endParaRPr lang="en-US" sz="14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23528" y="1234307"/>
            <a:ext cx="8496943" cy="2770757"/>
          </a:xfrm>
          <a:prstGeom prst="rect">
            <a:avLst/>
          </a:prstGeom>
          <a:noFill/>
        </p:spPr>
        <p:txBody>
          <a:bodyPr vert="horz" lIns="91440" tIns="0" rIns="91440" bIns="0" rtlCol="0">
            <a:norm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sz="1800" dirty="0" smtClean="0">
                <a:solidFill>
                  <a:srgbClr val="404040"/>
                </a:solidFill>
              </a:rPr>
              <a:t>one of the most common approaches to determine the dynamic aperture is the </a:t>
            </a:r>
            <a:r>
              <a:rPr lang="en-US" sz="1800" dirty="0" err="1" smtClean="0">
                <a:solidFill>
                  <a:srgbClr val="3366FF"/>
                </a:solidFill>
              </a:rPr>
              <a:t>Lyapunov</a:t>
            </a:r>
            <a:r>
              <a:rPr lang="en-US" sz="1800" dirty="0" smtClean="0">
                <a:solidFill>
                  <a:srgbClr val="3366FF"/>
                </a:solidFill>
              </a:rPr>
              <a:t> exponent</a:t>
            </a:r>
            <a:r>
              <a:rPr lang="en-US" sz="1800" dirty="0" smtClean="0">
                <a:solidFill>
                  <a:srgbClr val="404040"/>
                </a:solidFill>
              </a:rPr>
              <a:t>, which distinguishes regular from chaotic motion: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en-US" sz="1800" dirty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endParaRPr lang="en-US" sz="18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US" sz="1800" dirty="0" smtClean="0">
                <a:solidFill>
                  <a:srgbClr val="404040"/>
                </a:solidFill>
              </a:rPr>
              <a:t>In case of </a:t>
            </a:r>
            <a:r>
              <a:rPr lang="en-US" sz="1800" dirty="0" smtClean="0">
                <a:solidFill>
                  <a:srgbClr val="3366FF"/>
                </a:solidFill>
              </a:rPr>
              <a:t>tune modulation</a:t>
            </a:r>
            <a:r>
              <a:rPr lang="en-US" sz="1800" dirty="0" smtClean="0">
                <a:solidFill>
                  <a:srgbClr val="404040"/>
                </a:solidFill>
              </a:rPr>
              <a:t> the particle losses can be </a:t>
            </a:r>
            <a:r>
              <a:rPr lang="en-US" sz="1800" dirty="0" smtClean="0">
                <a:solidFill>
                  <a:srgbClr val="3366FF"/>
                </a:solidFill>
              </a:rPr>
              <a:t>extremely slow </a:t>
            </a:r>
            <a:r>
              <a:rPr lang="en-US" sz="1800" dirty="0" smtClean="0">
                <a:solidFill>
                  <a:srgbClr val="404040"/>
                </a:solidFill>
              </a:rPr>
              <a:t>and chaotic regions can be stable for a sufficiently long time resulting in an underestimate of the DA with the </a:t>
            </a:r>
            <a:r>
              <a:rPr lang="en-US" sz="1800" dirty="0" err="1" smtClean="0">
                <a:solidFill>
                  <a:srgbClr val="404040"/>
                </a:solidFill>
              </a:rPr>
              <a:t>Lyapunov</a:t>
            </a:r>
            <a:r>
              <a:rPr lang="en-US" sz="1800" dirty="0" smtClean="0">
                <a:solidFill>
                  <a:srgbClr val="404040"/>
                </a:solidFill>
              </a:rPr>
              <a:t> exponent [7].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solidFill>
                <a:srgbClr val="40404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5576" y="4120198"/>
            <a:ext cx="2472630" cy="2391658"/>
            <a:chOff x="6458562" y="943360"/>
            <a:chExt cx="2472630" cy="2391658"/>
          </a:xfrm>
        </p:grpSpPr>
        <p:pic>
          <p:nvPicPr>
            <p:cNvPr id="6" name="Picture 5" descr="nomodulatinhenonma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562" y="943360"/>
              <a:ext cx="2363354" cy="239165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17889" y="1121488"/>
              <a:ext cx="1513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modulation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12470" y="2165546"/>
              <a:ext cx="891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threshold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>
              <a:stCxn id="17" idx="1"/>
            </p:cNvCxnSpPr>
            <p:nvPr/>
          </p:nvCxnSpPr>
          <p:spPr>
            <a:xfrm flipH="1" flipV="1">
              <a:off x="7269261" y="2067027"/>
              <a:ext cx="243209" cy="2524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702191" y="4120198"/>
            <a:ext cx="2756371" cy="2361911"/>
            <a:chOff x="6458562" y="3256127"/>
            <a:chExt cx="2756371" cy="2361911"/>
          </a:xfrm>
        </p:grpSpPr>
        <p:pic>
          <p:nvPicPr>
            <p:cNvPr id="7" name="Picture 6" descr="modulationhenonma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562" y="3256127"/>
              <a:ext cx="2376054" cy="23619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17889" y="3473867"/>
              <a:ext cx="1513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with modulation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73425" y="4487413"/>
              <a:ext cx="1541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lost after 10</a:t>
              </a:r>
              <a:r>
                <a:rPr lang="en-US" sz="1400" baseline="30000" dirty="0" smtClean="0"/>
                <a:t>7</a:t>
              </a:r>
              <a:r>
                <a:rPr lang="en-US" sz="1400" dirty="0" smtClean="0"/>
                <a:t> turns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8079959" y="4754662"/>
              <a:ext cx="172274" cy="3521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174679" y="4330370"/>
              <a:ext cx="209432" cy="1570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43574" y="4157561"/>
              <a:ext cx="1749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stable after 10</a:t>
              </a:r>
              <a:r>
                <a:rPr lang="en-US" sz="1400" baseline="30000" dirty="0" smtClean="0"/>
                <a:t>7</a:t>
              </a:r>
              <a:r>
                <a:rPr lang="en-US" sz="1400" dirty="0" smtClean="0"/>
                <a:t> turns</a:t>
              </a:r>
              <a:endParaRPr lang="en-US" sz="1400" dirty="0"/>
            </a:p>
          </p:txBody>
        </p:sp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76" y="1930596"/>
            <a:ext cx="3022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Tolerances for IT PC</a:t>
            </a:r>
            <a:endParaRPr lang="en-US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23528" y="1234307"/>
            <a:ext cx="8496943" cy="2770757"/>
          </a:xfrm>
          <a:prstGeom prst="rect">
            <a:avLst/>
          </a:prstGeom>
          <a:noFill/>
        </p:spPr>
        <p:txBody>
          <a:bodyPr vert="horz" lIns="91440" tIns="0" rIns="91440" bIns="0" rtlCol="0">
            <a:norm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None/>
            </a:pPr>
            <a:r>
              <a:rPr lang="en-US" sz="1800" dirty="0" smtClean="0">
                <a:solidFill>
                  <a:srgbClr val="404040"/>
                </a:solidFill>
              </a:rPr>
              <a:t>tolerances provided from DA simulations</a:t>
            </a: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solidFill>
                <a:srgbClr val="404040"/>
              </a:solidFill>
            </a:endParaRPr>
          </a:p>
        </p:txBody>
      </p:sp>
      <p:pic>
        <p:nvPicPr>
          <p:cNvPr id="2" name="Picture 1" descr="dqx_powering_schemes_phi0_all_hllhcv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696744" cy="47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tent Placeholder 3"/>
          <p:cNvSpPr txBox="1">
            <a:spLocks/>
          </p:cNvSpPr>
          <p:nvPr/>
        </p:nvSpPr>
        <p:spPr>
          <a:xfrm>
            <a:off x="226950" y="1219954"/>
            <a:ext cx="8601016" cy="53773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0" rIns="91440" bIns="0" rtlCol="0">
            <a:no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buClr>
                <a:srgbClr val="3366FF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same displacement for all IT magnets in IR (parallel):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-&gt; </a:t>
            </a:r>
            <a:r>
              <a:rPr lang="en-US" sz="2000" dirty="0" smtClean="0">
                <a:solidFill>
                  <a:srgbClr val="008000"/>
                </a:solidFill>
              </a:rPr>
              <a:t>no separation </a:t>
            </a:r>
            <a:r>
              <a:rPr lang="en-US" sz="2000" dirty="0" smtClean="0">
                <a:solidFill>
                  <a:schemeClr val="tx1"/>
                </a:solidFill>
              </a:rPr>
              <a:t>of the beams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-&gt; </a:t>
            </a:r>
            <a:r>
              <a:rPr lang="en-US" sz="2000" dirty="0" smtClean="0">
                <a:solidFill>
                  <a:srgbClr val="008000"/>
                </a:solidFill>
              </a:rPr>
              <a:t>small residual orbit </a:t>
            </a:r>
            <a:r>
              <a:rPr lang="en-US" sz="2000" dirty="0" smtClean="0">
                <a:solidFill>
                  <a:srgbClr val="000000"/>
                </a:solidFill>
              </a:rPr>
              <a:t>outside of IR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-&gt; </a:t>
            </a:r>
            <a:r>
              <a:rPr lang="en-US" sz="2000" dirty="0" smtClean="0">
                <a:solidFill>
                  <a:srgbClr val="008000"/>
                </a:solidFill>
              </a:rPr>
              <a:t>small residual orbit </a:t>
            </a:r>
            <a:r>
              <a:rPr lang="en-US" sz="2000" dirty="0" smtClean="0">
                <a:solidFill>
                  <a:srgbClr val="000000"/>
                </a:solidFill>
              </a:rPr>
              <a:t>at collimators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buClr>
                <a:srgbClr val="3366FF"/>
              </a:buClr>
              <a:buFont typeface="+mj-lt"/>
              <a:buAutoNum type="arabicPeriod" startAt="2"/>
            </a:pPr>
            <a:r>
              <a:rPr lang="en-US" sz="2000" dirty="0" smtClean="0">
                <a:solidFill>
                  <a:schemeClr val="tx1"/>
                </a:solidFill>
              </a:rPr>
              <a:t>alternated displacement of IT magnets in IR (alternate):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&gt; </a:t>
            </a:r>
            <a:r>
              <a:rPr lang="en-US" sz="2000" dirty="0" smtClean="0">
                <a:solidFill>
                  <a:srgbClr val="FF0000"/>
                </a:solidFill>
              </a:rPr>
              <a:t>maximum separation at IP</a:t>
            </a:r>
            <a:endParaRPr lang="en-US" sz="2000" dirty="0">
              <a:solidFill>
                <a:srgbClr val="FF0000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&gt; </a:t>
            </a:r>
            <a:r>
              <a:rPr lang="en-US" sz="2000" dirty="0" smtClean="0">
                <a:solidFill>
                  <a:srgbClr val="000000"/>
                </a:solidFill>
              </a:rPr>
              <a:t>residual </a:t>
            </a:r>
            <a:r>
              <a:rPr lang="en-US" sz="2000" dirty="0">
                <a:solidFill>
                  <a:srgbClr val="000000"/>
                </a:solidFill>
              </a:rPr>
              <a:t>orbit outside of IR</a:t>
            </a:r>
            <a:endParaRPr lang="en-US" sz="2000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&gt; </a:t>
            </a:r>
            <a:r>
              <a:rPr lang="en-US" sz="2000" dirty="0" smtClean="0">
                <a:solidFill>
                  <a:srgbClr val="000000"/>
                </a:solidFill>
              </a:rPr>
              <a:t>residual </a:t>
            </a:r>
            <a:r>
              <a:rPr lang="en-US" sz="2000" dirty="0">
                <a:solidFill>
                  <a:srgbClr val="000000"/>
                </a:solidFill>
              </a:rPr>
              <a:t>orbit at collimators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1600"/>
              </a:spcBef>
              <a:buClr>
                <a:srgbClr val="3366FF"/>
              </a:buClr>
              <a:buFont typeface="+mj-lt"/>
              <a:buAutoNum type="arabicPeriod" startAt="3"/>
            </a:pPr>
            <a:r>
              <a:rPr lang="en-US" sz="2000" dirty="0" smtClean="0">
                <a:solidFill>
                  <a:schemeClr val="tx1"/>
                </a:solidFill>
              </a:rPr>
              <a:t>“side-alternated” </a:t>
            </a:r>
            <a:r>
              <a:rPr lang="en-US" sz="2000" dirty="0">
                <a:solidFill>
                  <a:schemeClr val="tx1"/>
                </a:solidFill>
              </a:rPr>
              <a:t>displacement of IT </a:t>
            </a:r>
            <a:r>
              <a:rPr lang="en-US" sz="2000" dirty="0" smtClean="0">
                <a:solidFill>
                  <a:schemeClr val="tx1"/>
                </a:solidFill>
              </a:rPr>
              <a:t>magnets in IR (side alternate):</a:t>
            </a:r>
            <a:endParaRPr lang="en-US" sz="2000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&gt; </a:t>
            </a:r>
            <a:r>
              <a:rPr lang="en-US" sz="2000" dirty="0">
                <a:solidFill>
                  <a:srgbClr val="008000"/>
                </a:solidFill>
              </a:rPr>
              <a:t>no separation </a:t>
            </a:r>
            <a:r>
              <a:rPr lang="en-US" sz="2000" dirty="0">
                <a:solidFill>
                  <a:schemeClr val="tx1"/>
                </a:solidFill>
              </a:rPr>
              <a:t>of the beams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&gt; </a:t>
            </a:r>
            <a:r>
              <a:rPr lang="en-US" sz="2000" dirty="0" smtClean="0">
                <a:solidFill>
                  <a:srgbClr val="FF0000"/>
                </a:solidFill>
              </a:rPr>
              <a:t>maximum residual </a:t>
            </a:r>
            <a:r>
              <a:rPr lang="en-US" sz="2000" dirty="0">
                <a:solidFill>
                  <a:srgbClr val="FF0000"/>
                </a:solidFill>
              </a:rPr>
              <a:t>orbit outside of IR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&gt; </a:t>
            </a:r>
            <a:r>
              <a:rPr lang="en-US" sz="2000" dirty="0" smtClean="0">
                <a:solidFill>
                  <a:srgbClr val="FF0000"/>
                </a:solidFill>
              </a:rPr>
              <a:t>maximum residual </a:t>
            </a:r>
            <a:r>
              <a:rPr lang="en-US" sz="2000" dirty="0">
                <a:solidFill>
                  <a:srgbClr val="FF0000"/>
                </a:solidFill>
              </a:rPr>
              <a:t>orbit at collimators</a:t>
            </a:r>
          </a:p>
          <a:p>
            <a:pPr marL="342900" lvl="1" indent="-342900">
              <a:lnSpc>
                <a:spcPct val="100000"/>
              </a:lnSpc>
              <a:buClr>
                <a:srgbClr val="3366FF"/>
              </a:buClr>
              <a:buFont typeface="+mj-lt"/>
              <a:buAutoNum type="arabicPeriod"/>
            </a:pPr>
            <a:endParaRPr lang="en-US" sz="1600" dirty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100000"/>
              </a:lnSpc>
              <a:buClr>
                <a:srgbClr val="3366FF"/>
              </a:buClr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74108" y="1851388"/>
            <a:ext cx="3240360" cy="137452"/>
            <a:chOff x="5580112" y="1191885"/>
            <a:chExt cx="3240360" cy="137452"/>
          </a:xfrm>
        </p:grpSpPr>
        <p:sp>
          <p:nvSpPr>
            <p:cNvPr id="5" name="Rectangle 4"/>
            <p:cNvSpPr/>
            <p:nvPr/>
          </p:nvSpPr>
          <p:spPr>
            <a:xfrm>
              <a:off x="5652120" y="1196752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85982" y="1196752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82878" y="1191885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13650" y="1201619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47512" y="1201619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44408" y="1196752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580112" y="1329335"/>
              <a:ext cx="324036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580112" y="3219542"/>
            <a:ext cx="3240360" cy="281466"/>
            <a:chOff x="5580112" y="2276872"/>
            <a:chExt cx="3240360" cy="281466"/>
          </a:xfrm>
        </p:grpSpPr>
        <p:sp>
          <p:nvSpPr>
            <p:cNvPr id="17" name="Rectangle 16"/>
            <p:cNvSpPr/>
            <p:nvPr/>
          </p:nvSpPr>
          <p:spPr>
            <a:xfrm>
              <a:off x="5652120" y="2281739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85982" y="248633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82878" y="2276872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13650" y="248633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47512" y="2286606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44408" y="248633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5580112" y="2414322"/>
              <a:ext cx="324036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580112" y="4653136"/>
            <a:ext cx="3240360" cy="288032"/>
            <a:chOff x="5580112" y="3429000"/>
            <a:chExt cx="3240360" cy="288032"/>
          </a:xfrm>
        </p:grpSpPr>
        <p:sp>
          <p:nvSpPr>
            <p:cNvPr id="24" name="Rectangle 23"/>
            <p:cNvSpPr/>
            <p:nvPr/>
          </p:nvSpPr>
          <p:spPr>
            <a:xfrm>
              <a:off x="5652120" y="3440433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85982" y="3645024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82878" y="3435566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13650" y="342900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47512" y="3645024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44408" y="342900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580112" y="3573016"/>
              <a:ext cx="324036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movement &lt;-&gt; orbit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72519"/>
              </p:ext>
            </p:extLst>
          </p:nvPr>
        </p:nvGraphicFramePr>
        <p:xfrm>
          <a:off x="312238" y="1772816"/>
          <a:ext cx="8376237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3456384"/>
                <a:gridCol w="960036"/>
                <a:gridCol w="1295521"/>
                <a:gridCol w="1512168"/>
              </a:tblGrid>
              <a:tr h="209899"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misalignment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reference value IT: +/-1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 in z=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x,y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max(|z(b1)-z(b2)|) [</a:t>
                      </a:r>
                      <a:r>
                        <a:rPr lang="en-US" sz="1600" dirty="0" err="1" smtClean="0"/>
                        <a:t>μm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max(|z|) [</a:t>
                      </a:r>
                      <a:r>
                        <a:rPr lang="en-US" sz="1600" dirty="0" err="1" smtClean="0"/>
                        <a:t>μm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89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IP5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TCP.[BCD]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only IR1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parallel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(0.28)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14.48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(0.47)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 alternate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(15.44)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172.54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only IR5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parallel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(0.28)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(0.77)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14.48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 alternate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(15.45)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170.51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IR1+IR5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parallel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+ IR5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29.93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29.94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191.45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 alternate IR1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 alternate IR5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342.95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891" y="982469"/>
            <a:ext cx="3625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orange</a:t>
            </a:r>
            <a:r>
              <a:rPr lang="en-US" dirty="0" smtClean="0"/>
              <a:t> = maximum separation IP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       = maximum orbit collimators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367111" y="2564904"/>
            <a:ext cx="1373569" cy="137452"/>
            <a:chOff x="5580112" y="1191885"/>
            <a:chExt cx="3240360" cy="137452"/>
          </a:xfrm>
        </p:grpSpPr>
        <p:sp>
          <p:nvSpPr>
            <p:cNvPr id="34" name="Rectangle 33"/>
            <p:cNvSpPr/>
            <p:nvPr/>
          </p:nvSpPr>
          <p:spPr>
            <a:xfrm>
              <a:off x="5652120" y="1196752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85982" y="1196752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82878" y="1191885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13650" y="1201619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7512" y="1201619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44408" y="1196752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5580112" y="1329335"/>
              <a:ext cx="324036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347864" y="2889620"/>
            <a:ext cx="1374485" cy="214343"/>
            <a:chOff x="5580112" y="2276872"/>
            <a:chExt cx="3240360" cy="281466"/>
          </a:xfrm>
        </p:grpSpPr>
        <p:sp>
          <p:nvSpPr>
            <p:cNvPr id="42" name="Rectangle 41"/>
            <p:cNvSpPr/>
            <p:nvPr/>
          </p:nvSpPr>
          <p:spPr>
            <a:xfrm>
              <a:off x="5652120" y="2281739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85982" y="248633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82878" y="2276872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13650" y="248633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47512" y="2286606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244408" y="248633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5580112" y="2414322"/>
              <a:ext cx="324036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347864" y="3247979"/>
            <a:ext cx="1392816" cy="207449"/>
            <a:chOff x="5580112" y="3429000"/>
            <a:chExt cx="3240360" cy="288032"/>
          </a:xfrm>
        </p:grpSpPr>
        <p:sp>
          <p:nvSpPr>
            <p:cNvPr id="50" name="Rectangle 49"/>
            <p:cNvSpPr/>
            <p:nvPr/>
          </p:nvSpPr>
          <p:spPr>
            <a:xfrm>
              <a:off x="5652120" y="3440433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85982" y="3645024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82878" y="3435566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413650" y="342900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847512" y="3645024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244408" y="3429000"/>
              <a:ext cx="288032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5580112" y="3573016"/>
              <a:ext cx="324036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movement &lt;-&gt; orbit</a:t>
            </a:r>
          </a:p>
        </p:txBody>
      </p:sp>
    </p:spTree>
    <p:extLst>
      <p:ext uri="{BB962C8B-B14F-4D97-AF65-F5344CB8AC3E}">
        <p14:creationId xmlns:p14="http://schemas.microsoft.com/office/powerpoint/2010/main" val="27411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251520" y="1171520"/>
            <a:ext cx="8601016" cy="34096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0" rIns="91440" bIns="0" rtlCol="0">
            <a:no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rgbClr val="3366FF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3366FF"/>
                </a:solidFill>
              </a:rPr>
              <a:t>MD request to study the effect of a low frequency excitation:</a:t>
            </a:r>
          </a:p>
          <a:p>
            <a:pPr marL="320400" lvl="1" indent="-1764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000" dirty="0" smtClean="0">
                <a:solidFill>
                  <a:srgbClr val="000000"/>
                </a:solidFill>
              </a:rPr>
              <a:t>create low frequency dipole noise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with ADT or AC dipole: </a:t>
            </a:r>
          </a:p>
          <a:p>
            <a:pPr marL="716400" lvl="1" indent="-285750">
              <a:lnSpc>
                <a:spcPct val="100000"/>
              </a:lnSpc>
              <a:spcBef>
                <a:spcPts val="0"/>
              </a:spcBef>
              <a:buClrTx/>
              <a:buFont typeface="Lucida Grande"/>
              <a:buChar char="-"/>
            </a:pPr>
            <a:r>
              <a:rPr lang="en-US" sz="2000" u="sng" dirty="0" smtClean="0">
                <a:solidFill>
                  <a:srgbClr val="000000"/>
                </a:solidFill>
              </a:rPr>
              <a:t>real frequency spectrum</a:t>
            </a:r>
            <a:r>
              <a:rPr lang="en-US" sz="2000" dirty="0" smtClean="0">
                <a:solidFill>
                  <a:srgbClr val="000000"/>
                </a:solidFill>
              </a:rPr>
              <a:t>: more challenging to implement</a:t>
            </a:r>
          </a:p>
          <a:p>
            <a:pPr marL="716400" lvl="1" indent="-285750">
              <a:lnSpc>
                <a:spcPct val="100000"/>
              </a:lnSpc>
              <a:spcBef>
                <a:spcPts val="0"/>
              </a:spcBef>
              <a:buClrTx/>
              <a:buFont typeface="Lucida Grande"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single or multiple </a:t>
            </a:r>
            <a:r>
              <a:rPr lang="en-US" sz="2000" u="sng" dirty="0" smtClean="0">
                <a:solidFill>
                  <a:srgbClr val="000000"/>
                </a:solidFill>
              </a:rPr>
              <a:t>sinusoida</a:t>
            </a:r>
            <a:r>
              <a:rPr lang="en-US" sz="2000" dirty="0" smtClean="0">
                <a:solidFill>
                  <a:srgbClr val="000000"/>
                </a:solidFill>
              </a:rPr>
              <a:t>l excitation(s): easier and already available with ADT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20400" lvl="1" indent="-1764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000" dirty="0" smtClean="0">
                <a:solidFill>
                  <a:srgbClr val="000000"/>
                </a:solidFill>
              </a:rPr>
              <a:t>study effect on:</a:t>
            </a:r>
          </a:p>
          <a:p>
            <a:pPr marL="716400" lvl="1" indent="-285750">
              <a:lnSpc>
                <a:spcPct val="100000"/>
              </a:lnSpc>
              <a:spcBef>
                <a:spcPts val="0"/>
              </a:spcBef>
              <a:buClrTx/>
              <a:buFont typeface="Lucida Grande"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tail population: collimator scans, wire scanners, diamond monitors (2ns acquisition time)</a:t>
            </a:r>
          </a:p>
          <a:p>
            <a:pPr marL="716400" lvl="1" indent="-285750">
              <a:lnSpc>
                <a:spcPct val="100000"/>
              </a:lnSpc>
              <a:spcBef>
                <a:spcPts val="0"/>
              </a:spcBef>
              <a:buClrTx/>
              <a:buFont typeface="Lucida Grande"/>
              <a:buChar char="-"/>
            </a:pPr>
            <a:r>
              <a:rPr lang="en-US" sz="2000" dirty="0" err="1" smtClean="0">
                <a:solidFill>
                  <a:srgbClr val="000000"/>
                </a:solidFill>
              </a:rPr>
              <a:t>emittance</a:t>
            </a:r>
            <a:r>
              <a:rPr lang="en-US" sz="2000" dirty="0" smtClean="0">
                <a:solidFill>
                  <a:srgbClr val="000000"/>
                </a:solidFill>
              </a:rPr>
              <a:t> growth: </a:t>
            </a:r>
            <a:r>
              <a:rPr lang="en-US" sz="2000" dirty="0">
                <a:solidFill>
                  <a:schemeClr val="tx1"/>
                </a:solidFill>
              </a:rPr>
              <a:t>BSRT, wire scanner and luminosity </a:t>
            </a:r>
            <a:r>
              <a:rPr lang="en-US" sz="2000" dirty="0" smtClean="0">
                <a:solidFill>
                  <a:schemeClr val="tx1"/>
                </a:solidFill>
              </a:rPr>
              <a:t>monitors</a:t>
            </a:r>
          </a:p>
          <a:p>
            <a:pPr marL="320400" lvl="1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=&gt; ideally flat top, squeezed, colliding and full intensity to obtain max. tune spread and non-</a:t>
            </a:r>
            <a:r>
              <a:rPr lang="en-US" sz="2000" dirty="0" err="1" smtClean="0">
                <a:solidFill>
                  <a:srgbClr val="000000"/>
                </a:solidFill>
              </a:rPr>
              <a:t>linearities</a:t>
            </a:r>
            <a:r>
              <a:rPr lang="en-US" sz="2000" dirty="0" smtClean="0">
                <a:solidFill>
                  <a:srgbClr val="000000"/>
                </a:solidFill>
              </a:rPr>
              <a:t> from beam-beam</a:t>
            </a:r>
          </a:p>
          <a:p>
            <a:pPr marL="320400" lvl="1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320400" lvl="1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20400" lvl="1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320400" lvl="1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20400" lvl="1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320400" lvl="1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20400" lvl="1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320400" lvl="1" indent="0">
              <a:lnSpc>
                <a:spcPct val="130000"/>
              </a:lnSpc>
              <a:spcBef>
                <a:spcPts val="0"/>
              </a:spcBef>
              <a:buClrTx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20400" lvl="1" indent="0">
              <a:lnSpc>
                <a:spcPct val="130000"/>
              </a:lnSpc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360000" lvl="1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None/>
            </a:pPr>
            <a:endParaRPr lang="en-US" sz="1600" dirty="0">
              <a:solidFill>
                <a:srgbClr val="3366FF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1600" dirty="0" smtClean="0">
              <a:solidFill>
                <a:srgbClr val="3366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2805" y="4653136"/>
            <a:ext cx="8895699" cy="1944216"/>
            <a:chOff x="140797" y="3284984"/>
            <a:chExt cx="8895699" cy="1944216"/>
          </a:xfrm>
        </p:grpSpPr>
        <p:grpSp>
          <p:nvGrpSpPr>
            <p:cNvPr id="6" name="Group 5"/>
            <p:cNvGrpSpPr/>
            <p:nvPr/>
          </p:nvGrpSpPr>
          <p:grpSpPr>
            <a:xfrm>
              <a:off x="1156535" y="3284984"/>
              <a:ext cx="7879961" cy="945575"/>
              <a:chOff x="1002689" y="3707561"/>
              <a:chExt cx="7879961" cy="94557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483409" y="4077072"/>
                <a:ext cx="1399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turn-number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002689" y="4264361"/>
                <a:ext cx="6329030" cy="194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259632" y="4077072"/>
                <a:ext cx="0" cy="187289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403648" y="3789040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47664" y="3789040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00064" y="3789040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52464" y="3789040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490162" y="3707561"/>
                <a:ext cx="1022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6600"/>
                    </a:solidFill>
                  </a:rPr>
                  <a:t>bunch train</a:t>
                </a:r>
                <a:endParaRPr lang="en-US" sz="1400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15616" y="428380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707904" y="428380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851920" y="4096515"/>
                <a:ext cx="0" cy="187289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995936" y="3808483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139952" y="3808483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292352" y="3808483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444752" y="3808483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55432" y="4077072"/>
                <a:ext cx="0" cy="187289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499448" y="3789040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643464" y="3789040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795864" y="3789040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948264" y="3789040"/>
                <a:ext cx="0" cy="47532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197788" y="428380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156535" y="4134543"/>
              <a:ext cx="7879961" cy="1094657"/>
              <a:chOff x="1115616" y="3990527"/>
              <a:chExt cx="7879961" cy="109465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115616" y="3990527"/>
                <a:ext cx="7879961" cy="1094657"/>
                <a:chOff x="1115616" y="3645024"/>
                <a:chExt cx="7879961" cy="1094657"/>
              </a:xfrm>
            </p:grpSpPr>
            <p:pic>
              <p:nvPicPr>
                <p:cNvPr id="39" name="Picture 38" descr="sinus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877" t="11737" r="35500" b="12120"/>
                <a:stretch/>
              </p:blipFill>
              <p:spPr>
                <a:xfrm>
                  <a:off x="1259632" y="3789040"/>
                  <a:ext cx="6048673" cy="950641"/>
                </a:xfrm>
                <a:prstGeom prst="rect">
                  <a:avLst/>
                </a:prstGeom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7596336" y="4104383"/>
                  <a:ext cx="1399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turn-number</a:t>
                  </a:r>
                  <a:endParaRPr lang="en-US" dirty="0"/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1115616" y="4283804"/>
                  <a:ext cx="6329030" cy="1733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547664" y="3789040"/>
                  <a:ext cx="0" cy="475321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7331719" y="3645024"/>
                  <a:ext cx="1109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excitation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395177" y="3707561"/>
                  <a:ext cx="109926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6600"/>
                      </a:solidFill>
                    </a:rPr>
                    <a:t>single bunch</a:t>
                  </a:r>
                  <a:endParaRPr lang="en-US" sz="1400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421109" y="428380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013397" y="428380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139952" y="3808483"/>
                  <a:ext cx="0" cy="475321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643464" y="3789040"/>
                  <a:ext cx="0" cy="475321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6533677" y="428380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470412" y="3861048"/>
                  <a:ext cx="157644" cy="432048"/>
                </a:xfrm>
                <a:prstGeom prst="rect">
                  <a:avLst/>
                </a:prstGeom>
                <a:solidFill>
                  <a:srgbClr val="008000">
                    <a:alpha val="33000"/>
                  </a:srgbClr>
                </a:soli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154817" y="3712405"/>
                  <a:ext cx="17380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8000"/>
                      </a:solidFill>
                    </a:rPr>
                    <a:t>windowing function to adjust amplitude</a:t>
                  </a:r>
                  <a:endParaRPr lang="en-US" sz="1400" dirty="0">
                    <a:solidFill>
                      <a:srgbClr val="008000"/>
                    </a:solidFill>
                  </a:endParaRPr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4064270" y="4206551"/>
                <a:ext cx="157644" cy="432048"/>
              </a:xfrm>
              <a:prstGeom prst="rect">
                <a:avLst/>
              </a:prstGeom>
              <a:solidFill>
                <a:srgbClr val="008000">
                  <a:alpha val="33000"/>
                </a:srgb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67782" y="4206551"/>
                <a:ext cx="157644" cy="432048"/>
              </a:xfrm>
              <a:prstGeom prst="rect">
                <a:avLst/>
              </a:prstGeom>
              <a:solidFill>
                <a:srgbClr val="008000">
                  <a:alpha val="33000"/>
                </a:srgb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42437" y="3646678"/>
              <a:ext cx="901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Beam 1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0797" y="452486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Beam 2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proposal vibrations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7056783"/>
          </a:xfrm>
        </p:spPr>
        <p:txBody>
          <a:bodyPr anchor="t" anchorCtr="0"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Achievements during the PhD</a:t>
            </a:r>
            <a:br>
              <a:rPr lang="en-US" dirty="0" smtClean="0"/>
            </a:b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LHeC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3" name="Picture 2" descr="logo.lhec.tra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5024"/>
            <a:ext cx="4318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LHeC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22003"/>
            <a:ext cx="8352928" cy="298306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concept of a high luminosity electron-nucleon collider of 1.3 </a:t>
            </a:r>
            <a:r>
              <a:rPr lang="en-US" sz="2000" dirty="0" err="1" smtClean="0"/>
              <a:t>TeV</a:t>
            </a:r>
            <a:r>
              <a:rPr lang="en-US" sz="2000" dirty="0" smtClean="0"/>
              <a:t> center of mass energy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existing LHC proton beam collides with electron beam of 60 to 140 </a:t>
            </a:r>
            <a:r>
              <a:rPr lang="en-US" sz="2000" dirty="0" err="1" smtClean="0"/>
              <a:t>GeV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two </a:t>
            </a:r>
            <a:r>
              <a:rPr lang="en-US" sz="2000" dirty="0"/>
              <a:t>options were </a:t>
            </a:r>
            <a:r>
              <a:rPr lang="en-US" sz="2000" dirty="0" smtClean="0"/>
              <a:t>considered </a:t>
            </a:r>
            <a:r>
              <a:rPr lang="en-US" sz="2000" dirty="0"/>
              <a:t>as e-accelerator:</a:t>
            </a:r>
          </a:p>
          <a:p>
            <a:pPr marL="716400" indent="-285750">
              <a:spcAft>
                <a:spcPts val="0"/>
              </a:spcAft>
              <a:buFontTx/>
              <a:buChar char="-"/>
            </a:pPr>
            <a:r>
              <a:rPr lang="en-US" sz="2000" dirty="0" err="1" smtClean="0"/>
              <a:t>Linac</a:t>
            </a:r>
            <a:r>
              <a:rPr lang="en-US" sz="2000" dirty="0" smtClean="0"/>
              <a:t>-</a:t>
            </a:r>
            <a:r>
              <a:rPr lang="en-US" sz="2000" dirty="0"/>
              <a:t>R</a:t>
            </a:r>
            <a:r>
              <a:rPr lang="en-US" sz="2000" dirty="0" smtClean="0"/>
              <a:t>ing option:</a:t>
            </a:r>
          </a:p>
          <a:p>
            <a:pPr marL="430650" indent="0">
              <a:spcAft>
                <a:spcPts val="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new ERL</a:t>
            </a:r>
            <a:endParaRPr lang="en-US" sz="2000" dirty="0"/>
          </a:p>
          <a:p>
            <a:pPr marL="716400" indent="-285750"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Ring-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FF0000"/>
                </a:solidFill>
              </a:rPr>
              <a:t>ing option:</a:t>
            </a:r>
          </a:p>
          <a:p>
            <a:pPr marL="430650" indent="0">
              <a:spcAft>
                <a:spcPts val="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installation of e-ring</a:t>
            </a:r>
          </a:p>
          <a:p>
            <a:pPr marL="430650" indent="0">
              <a:spcAft>
                <a:spcPts val="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on top of existing </a:t>
            </a:r>
          </a:p>
          <a:p>
            <a:pPr marL="430650" indent="0">
              <a:spcAft>
                <a:spcPts val="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LHC (PhD thesis)</a:t>
            </a:r>
            <a:endParaRPr lang="en-US" sz="2000" dirty="0"/>
          </a:p>
          <a:p>
            <a:pPr marL="716400" indent="0">
              <a:spcAft>
                <a:spcPts val="600"/>
              </a:spcAft>
              <a:buNone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2642" y="4407783"/>
            <a:ext cx="264719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Ring-Ring option:</a:t>
            </a:r>
          </a:p>
          <a:p>
            <a:pPr marL="3420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e-p experiment installed in IR2 or IR8</a:t>
            </a:r>
          </a:p>
          <a:p>
            <a:pPr marL="3420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RF in bypasses around IR1/5</a:t>
            </a:r>
          </a:p>
          <a:p>
            <a:pPr marL="342000" indent="-342900">
              <a:spcAft>
                <a:spcPts val="600"/>
              </a:spcAft>
              <a:buFont typeface="Arial"/>
              <a:buChar char="•"/>
            </a:pP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91880" y="2396859"/>
            <a:ext cx="5616624" cy="4069163"/>
            <a:chOff x="3347864" y="2396859"/>
            <a:chExt cx="5616624" cy="4069163"/>
          </a:xfrm>
        </p:grpSpPr>
        <p:pic>
          <p:nvPicPr>
            <p:cNvPr id="7" name="Picture 6" descr="LHeCLayou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89"/>
            <a:stretch/>
          </p:blipFill>
          <p:spPr>
            <a:xfrm>
              <a:off x="3347864" y="2396859"/>
              <a:ext cx="5616624" cy="406916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00821" y="4149080"/>
              <a:ext cx="2107483" cy="3321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LHeC</a:t>
              </a:r>
              <a:r>
                <a:rPr lang="en-US" dirty="0" smtClean="0">
                  <a:solidFill>
                    <a:srgbClr val="FF0000"/>
                  </a:solidFill>
                </a:rPr>
                <a:t> Ring-Ring option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32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LHeC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75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/>
              <a:t>Contribution to the </a:t>
            </a:r>
            <a:r>
              <a:rPr lang="en-US" sz="2000" u="sng" dirty="0" err="1" smtClean="0"/>
              <a:t>LHeC</a:t>
            </a:r>
            <a:r>
              <a:rPr lang="en-US" sz="2000" u="sng" dirty="0" smtClean="0"/>
              <a:t> design study:</a:t>
            </a:r>
          </a:p>
          <a:p>
            <a:pPr marL="285750" indent="-285750"/>
            <a:r>
              <a:rPr lang="en-US" sz="2000" dirty="0" smtClean="0"/>
              <a:t>design of ring layout and geometry (integration </a:t>
            </a:r>
            <a:r>
              <a:rPr lang="en-US" sz="2000" dirty="0"/>
              <a:t>of the e-ring into the existing LHC </a:t>
            </a:r>
            <a:r>
              <a:rPr lang="en-US" sz="2000" dirty="0" smtClean="0"/>
              <a:t>tunnel, design of bypasses, matching of e- and p-ring circumference)</a:t>
            </a:r>
            <a:endParaRPr lang="en-US" sz="2000" dirty="0"/>
          </a:p>
          <a:p>
            <a:pPr marL="285750" lvl="1">
              <a:spcAft>
                <a:spcPts val="432"/>
              </a:spcAft>
              <a:buFont typeface="Arial"/>
              <a:buChar char="•"/>
            </a:pPr>
            <a:r>
              <a:rPr lang="en-US" sz="2000" dirty="0"/>
              <a:t>design of ring optics (arc, dispersion suppressor, bypasses</a:t>
            </a:r>
            <a:r>
              <a:rPr lang="en-US" sz="2000" dirty="0" smtClean="0"/>
              <a:t>) to achieve </a:t>
            </a:r>
            <a:r>
              <a:rPr lang="en-US" sz="2000" dirty="0"/>
              <a:t>design parameters (synchrotron radiation and </a:t>
            </a:r>
            <a:r>
              <a:rPr lang="en-US" sz="2000" dirty="0" err="1"/>
              <a:t>emittance</a:t>
            </a:r>
            <a:r>
              <a:rPr lang="en-US" sz="2000" dirty="0" smtClean="0"/>
              <a:t>)</a:t>
            </a:r>
          </a:p>
          <a:p>
            <a:pPr marL="285750" lvl="1">
              <a:spcAft>
                <a:spcPts val="432"/>
              </a:spcAft>
              <a:buFont typeface="Arial"/>
              <a:buChar char="•"/>
            </a:pPr>
            <a:endParaRPr lang="en-US" dirty="0"/>
          </a:p>
          <a:p>
            <a:pPr marL="285750" lvl="1">
              <a:spcAft>
                <a:spcPts val="432"/>
              </a:spcAft>
              <a:buFont typeface="Arial"/>
              <a:buChar char="•"/>
            </a:pPr>
            <a:endParaRPr lang="en-US" dirty="0" smtClean="0"/>
          </a:p>
          <a:p>
            <a:pPr marL="285750" lvl="1">
              <a:spcAft>
                <a:spcPts val="432"/>
              </a:spcAft>
              <a:buFont typeface="Arial"/>
              <a:buChar char="•"/>
            </a:pPr>
            <a:endParaRPr lang="en-US" dirty="0"/>
          </a:p>
          <a:p>
            <a:pPr marL="285750" lvl="1">
              <a:spcAft>
                <a:spcPts val="432"/>
              </a:spcAft>
              <a:buFont typeface="Arial"/>
              <a:buChar char="•"/>
            </a:pPr>
            <a:endParaRPr lang="en-US" dirty="0" smtClean="0"/>
          </a:p>
          <a:p>
            <a:pPr marL="285750" lvl="1">
              <a:spcAft>
                <a:spcPts val="432"/>
              </a:spcAft>
              <a:buFont typeface="Arial"/>
              <a:buChar char="•"/>
            </a:pPr>
            <a:endParaRPr lang="en-US" dirty="0" smtClean="0"/>
          </a:p>
          <a:p>
            <a:pPr marL="285750" lvl="1">
              <a:lnSpc>
                <a:spcPct val="50000"/>
              </a:lnSpc>
              <a:spcAft>
                <a:spcPts val="432"/>
              </a:spcAft>
              <a:buFont typeface="Arial"/>
              <a:buChar char="•"/>
            </a:pPr>
            <a:endParaRPr lang="en-US" dirty="0" smtClean="0"/>
          </a:p>
          <a:p>
            <a:pPr marL="0" lvl="1" indent="0">
              <a:spcAft>
                <a:spcPts val="432"/>
              </a:spcAft>
              <a:buNone/>
            </a:pPr>
            <a:endParaRPr lang="en-US" dirty="0"/>
          </a:p>
          <a:p>
            <a:pPr marL="285750" lvl="1">
              <a:spcAft>
                <a:spcPts val="432"/>
              </a:spcAft>
              <a:buFont typeface="Arial"/>
              <a:buChar char="•"/>
            </a:pPr>
            <a:r>
              <a:rPr lang="en-US" sz="2000" dirty="0" smtClean="0"/>
              <a:t>further beam dynamics studies: chromaticity </a:t>
            </a:r>
            <a:r>
              <a:rPr lang="en-US" sz="2000" dirty="0"/>
              <a:t>correction, coupling to achieve </a:t>
            </a:r>
            <a:r>
              <a:rPr lang="en-US" sz="2000" dirty="0" err="1"/>
              <a:t>emittance</a:t>
            </a:r>
            <a:r>
              <a:rPr lang="en-US" sz="2000" dirty="0"/>
              <a:t> ratio, effect of circumference </a:t>
            </a:r>
            <a:r>
              <a:rPr lang="en-US" sz="2000" dirty="0" smtClean="0"/>
              <a:t>errors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33516" y="5805264"/>
            <a:ext cx="6593020" cy="400110"/>
            <a:chOff x="433516" y="5805264"/>
            <a:chExt cx="6593020" cy="400110"/>
          </a:xfrm>
        </p:grpSpPr>
        <p:sp>
          <p:nvSpPr>
            <p:cNvPr id="16" name="Right Arrow 15"/>
            <p:cNvSpPr/>
            <p:nvPr/>
          </p:nvSpPr>
          <p:spPr>
            <a:xfrm>
              <a:off x="433516" y="5858778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6871" y="5805264"/>
              <a:ext cx="6189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LHeC</a:t>
              </a:r>
              <a:r>
                <a:rPr lang="en-US" sz="2000" dirty="0" smtClean="0">
                  <a:solidFill>
                    <a:srgbClr val="FF0000"/>
                  </a:solidFill>
                </a:rPr>
                <a:t> Design Report,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J. Phys. G: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Nucl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. Part. Phys.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39</a:t>
              </a:r>
              <a:r>
                <a:rPr lang="en-US" sz="2000" dirty="0" smtClean="0">
                  <a:solidFill>
                    <a:srgbClr val="FF0000"/>
                  </a:solidFill>
                </a:rPr>
                <a:t>, 2012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7173"/>
              </p:ext>
            </p:extLst>
          </p:nvPr>
        </p:nvGraphicFramePr>
        <p:xfrm>
          <a:off x="1763688" y="2926824"/>
          <a:ext cx="5544616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9507"/>
                <a:gridCol w="1068758"/>
                <a:gridCol w="1256351"/>
              </a:tblGrid>
              <a:tr h="2272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C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p-beam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C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e-beam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CA4"/>
                    </a:solidFill>
                  </a:tcPr>
                </a:tc>
              </a:tr>
              <a:tr h="2272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 energy [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]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7000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60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luminosity</a:t>
                      </a:r>
                      <a:r>
                        <a:rPr lang="en-US" sz="1800" baseline="0" dirty="0" smtClean="0"/>
                        <a:t> [10</a:t>
                      </a:r>
                      <a:r>
                        <a:rPr lang="en-US" sz="1800" baseline="30000" dirty="0" smtClean="0"/>
                        <a:t>32</a:t>
                      </a:r>
                      <a:r>
                        <a:rPr lang="en-US" sz="1800" baseline="0" dirty="0" smtClean="0"/>
                        <a:t> cm</a:t>
                      </a:r>
                      <a:r>
                        <a:rPr lang="en-US" sz="1800" baseline="30000" dirty="0" smtClean="0"/>
                        <a:t>-2</a:t>
                      </a:r>
                      <a:r>
                        <a:rPr lang="en-US" sz="1800" baseline="0" dirty="0" smtClean="0"/>
                        <a:t>s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baseline="0" dirty="0" smtClean="0"/>
                        <a:t>]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r>
                        <a:rPr lang="en-US" sz="1800" baseline="0" dirty="0" smtClean="0"/>
                        <a:t> (HA) to 18 (HL)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hor./vert. </a:t>
                      </a:r>
                      <a:r>
                        <a:rPr lang="en-US" sz="1800" dirty="0" err="1" smtClean="0"/>
                        <a:t>emittance</a:t>
                      </a:r>
                      <a:r>
                        <a:rPr lang="en-US" sz="1800" dirty="0" smtClean="0"/>
                        <a:t> [nm]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0.5/0.5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5.0/2.5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synchrotron radiation power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&lt;50 MW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63420" y="4005064"/>
            <a:ext cx="1260000" cy="7380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1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7128791"/>
          </a:xfrm>
        </p:spPr>
        <p:txBody>
          <a:bodyPr anchor="t" anchorCtr="0"/>
          <a:lstStyle/>
          <a:p>
            <a:pPr>
              <a:lnSpc>
                <a:spcPct val="9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Achievements during the PhD</a:t>
            </a:r>
            <a:br>
              <a:rPr lang="en-US" dirty="0" smtClean="0"/>
            </a:b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RCS study</a:t>
            </a:r>
            <a:endParaRPr lang="en-US" dirty="0"/>
          </a:p>
        </p:txBody>
      </p:sp>
      <p:pic>
        <p:nvPicPr>
          <p:cNvPr id="4" name="Picture 3" descr="CERNAcceleratorComplexLinac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7960" r="14717" b="27434"/>
          <a:stretch/>
        </p:blipFill>
        <p:spPr>
          <a:xfrm>
            <a:off x="1604621" y="2581765"/>
            <a:ext cx="6219641" cy="41426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0" y="5445224"/>
            <a:ext cx="576064" cy="1440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74712" y="4972526"/>
            <a:ext cx="54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RCS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92080" y="515719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RCS related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018"/>
            <a:ext cx="8496944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Feasibility study of a new Rapid Cycling Synchrotron as alternative to the PS Booster 2 </a:t>
            </a:r>
            <a:r>
              <a:rPr lang="en-US" sz="2000" dirty="0" err="1" smtClean="0"/>
              <a:t>GeV</a:t>
            </a:r>
            <a:r>
              <a:rPr lang="en-US" sz="2000" dirty="0" smtClean="0"/>
              <a:t> energy upgrade in 2011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lnSpc>
                <a:spcPct val="50000"/>
              </a:lnSpc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000" u="sng" dirty="0" smtClean="0"/>
              <a:t>Contribution to the RCS study: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lattice and optics design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 smtClean="0"/>
          </a:p>
          <a:p>
            <a:pPr marL="969750" indent="-285750">
              <a:spcAft>
                <a:spcPts val="600"/>
              </a:spcAft>
              <a:buFontTx/>
              <a:buChar char="-"/>
            </a:pP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1239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87446"/>
              </p:ext>
            </p:extLst>
          </p:nvPr>
        </p:nvGraphicFramePr>
        <p:xfrm>
          <a:off x="1556099" y="1985248"/>
          <a:ext cx="683232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821"/>
                <a:gridCol w="2448272"/>
                <a:gridCol w="2088232"/>
              </a:tblGrid>
              <a:tr h="267971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C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PS Booster (upgrade)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C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RCS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CA4"/>
                    </a:solidFill>
                  </a:tcPr>
                </a:tc>
              </a:tr>
              <a:tr h="267971">
                <a:tc>
                  <a:txBody>
                    <a:bodyPr/>
                    <a:lstStyle/>
                    <a:p>
                      <a:r>
                        <a:rPr lang="en-US" dirty="0" smtClean="0"/>
                        <a:t>inj./</a:t>
                      </a:r>
                      <a:r>
                        <a:rPr lang="en-US" dirty="0" err="1" smtClean="0"/>
                        <a:t>extr</a:t>
                      </a:r>
                      <a:r>
                        <a:rPr lang="en-US" dirty="0" smtClean="0"/>
                        <a:t>. energy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0.16/2.0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71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 [m]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 C</a:t>
                      </a:r>
                      <a:r>
                        <a:rPr lang="en-US" baseline="-25000" dirty="0" smtClean="0"/>
                        <a:t>PS</a:t>
                      </a:r>
                      <a:r>
                        <a:rPr lang="en-US" baseline="0" dirty="0" smtClean="0"/>
                        <a:t> = 157.08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4/21 C</a:t>
                      </a:r>
                      <a:r>
                        <a:rPr lang="en-US" baseline="-25000" dirty="0" smtClean="0"/>
                        <a:t>PS</a:t>
                      </a:r>
                      <a:r>
                        <a:rPr lang="en-US" dirty="0" smtClean="0"/>
                        <a:t> = 119.68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1"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 Hz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Hz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18243" y="4481825"/>
            <a:ext cx="8158213" cy="707886"/>
            <a:chOff x="518243" y="4437112"/>
            <a:chExt cx="8158213" cy="707886"/>
          </a:xfrm>
        </p:grpSpPr>
        <p:sp>
          <p:nvSpPr>
            <p:cNvPr id="61" name="Right Arrow 60"/>
            <p:cNvSpPr/>
            <p:nvPr/>
          </p:nvSpPr>
          <p:spPr>
            <a:xfrm>
              <a:off x="518243" y="4509120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60244" y="4437112"/>
              <a:ext cx="78162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Feasibility Study of a Rapid Cycling </a:t>
              </a:r>
              <a:r>
                <a:rPr lang="en-US" sz="2000" dirty="0" smtClean="0">
                  <a:solidFill>
                    <a:srgbClr val="FF0000"/>
                  </a:solidFill>
                </a:rPr>
                <a:t>Synchrotron </a:t>
              </a:r>
              <a:r>
                <a:rPr lang="en-US" sz="2000" dirty="0">
                  <a:solidFill>
                    <a:srgbClr val="FF0000"/>
                  </a:solidFill>
                </a:rPr>
                <a:t>to replace the PS </a:t>
              </a:r>
              <a:r>
                <a:rPr lang="en-US" sz="2000" dirty="0" smtClean="0">
                  <a:solidFill>
                    <a:srgbClr val="FF0000"/>
                  </a:solidFill>
                </a:rPr>
                <a:t>Booster, </a:t>
              </a:r>
              <a:r>
                <a:rPr lang="en-US" sz="2000" i="1" dirty="0">
                  <a:solidFill>
                    <a:srgbClr val="FF0000"/>
                  </a:solidFill>
                </a:rPr>
                <a:t>Engineering/Technical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Report 2011</a:t>
              </a:r>
              <a:r>
                <a:rPr lang="en-US" sz="2000" i="1" dirty="0">
                  <a:solidFill>
                    <a:srgbClr val="FF0000"/>
                  </a:solidFill>
                </a:rPr>
                <a:t>-08-01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243" y="5201905"/>
            <a:ext cx="8158213" cy="1323439"/>
            <a:chOff x="518243" y="5157192"/>
            <a:chExt cx="8158213" cy="1323439"/>
          </a:xfrm>
        </p:grpSpPr>
        <p:sp>
          <p:nvSpPr>
            <p:cNvPr id="63" name="Right Arrow 62"/>
            <p:cNvSpPr/>
            <p:nvPr/>
          </p:nvSpPr>
          <p:spPr>
            <a:xfrm>
              <a:off x="518243" y="5229200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60244" y="5157192"/>
              <a:ext cx="78162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differences between PSB lattice/optics and RCS lattice/optics motivated </a:t>
              </a:r>
              <a:r>
                <a:rPr lang="en-US" sz="2000" dirty="0" smtClean="0">
                  <a:solidFill>
                    <a:srgbClr val="000000"/>
                  </a:solidFill>
                </a:rPr>
                <a:t>a general study of the </a:t>
              </a:r>
              <a:r>
                <a:rPr lang="en-US" sz="2000" dirty="0" smtClean="0">
                  <a:solidFill>
                    <a:srgbClr val="FF0000"/>
                  </a:solidFill>
                </a:rPr>
                <a:t>effect of the linear optics </a:t>
              </a:r>
              <a:r>
                <a:rPr lang="en-US" sz="2000" dirty="0" smtClean="0"/>
                <a:t>in the case of </a:t>
              </a:r>
              <a:r>
                <a:rPr lang="en-US" sz="2000" dirty="0" smtClean="0">
                  <a:solidFill>
                    <a:srgbClr val="FF0000"/>
                  </a:solidFill>
                </a:rPr>
                <a:t>space-charge dominated lattices </a:t>
              </a:r>
              <a:r>
                <a:rPr lang="en-US" sz="2000" dirty="0" smtClean="0">
                  <a:solidFill>
                    <a:srgbClr val="000000"/>
                  </a:solidFill>
                </a:rPr>
                <a:t>in view of the design of future high power hadron machines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0788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60" y="2759320"/>
            <a:ext cx="3759343" cy="2037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RCS related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63277"/>
            <a:ext cx="8496944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main differences between PS Booster and proposed RCS lattice:</a:t>
            </a:r>
          </a:p>
          <a:p>
            <a:pPr lvl="1"/>
            <a:r>
              <a:rPr lang="en-US" sz="2000" dirty="0" smtClean="0"/>
              <a:t>variation of the beam size</a:t>
            </a:r>
          </a:p>
          <a:p>
            <a:pPr lvl="1"/>
            <a:r>
              <a:rPr lang="en-US" sz="2000" dirty="0" smtClean="0"/>
              <a:t>symmetry of the lattice and optics</a:t>
            </a:r>
          </a:p>
          <a:p>
            <a:pPr lvl="1"/>
            <a:r>
              <a:rPr lang="en-US" sz="2000" dirty="0" smtClean="0"/>
              <a:t>inserted straight sections (dispersion suppression)</a:t>
            </a:r>
          </a:p>
          <a:p>
            <a:pPr marL="969750" indent="-285750">
              <a:spcAft>
                <a:spcPts val="0"/>
              </a:spcAft>
              <a:buFontTx/>
              <a:buChar char="-"/>
            </a:pP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61893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9" y="2754479"/>
            <a:ext cx="3753285" cy="203928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77976" y="2853887"/>
            <a:ext cx="1778000" cy="1799249"/>
            <a:chOff x="1730375" y="1079500"/>
            <a:chExt cx="1778000" cy="1799249"/>
          </a:xfrm>
        </p:grpSpPr>
        <p:sp>
          <p:nvSpPr>
            <p:cNvPr id="33" name="Oval 32"/>
            <p:cNvSpPr/>
            <p:nvPr/>
          </p:nvSpPr>
          <p:spPr>
            <a:xfrm>
              <a:off x="1730375" y="1079500"/>
              <a:ext cx="1778000" cy="1799249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02383" y="1367532"/>
              <a:ext cx="1596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55CA4"/>
                  </a:solidFill>
                </a:rPr>
                <a:t>PSB</a:t>
              </a:r>
            </a:p>
            <a:p>
              <a:pPr algn="ctr"/>
              <a:r>
                <a:rPr lang="en-US" sz="1600" dirty="0" smtClean="0"/>
                <a:t>regular </a:t>
              </a:r>
            </a:p>
            <a:p>
              <a:pPr algn="ctr"/>
              <a:r>
                <a:rPr lang="en-US" sz="1600" dirty="0" smtClean="0"/>
                <a:t>16 cell triplet lattice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01387" y="2603832"/>
            <a:ext cx="2199252" cy="2337336"/>
            <a:chOff x="6068985" y="615534"/>
            <a:chExt cx="2199252" cy="2337336"/>
          </a:xfrm>
        </p:grpSpPr>
        <p:sp>
          <p:nvSpPr>
            <p:cNvPr id="18" name="Oval 17"/>
            <p:cNvSpPr/>
            <p:nvPr/>
          </p:nvSpPr>
          <p:spPr>
            <a:xfrm>
              <a:off x="6325218" y="858929"/>
              <a:ext cx="1778000" cy="1799249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0205809">
              <a:off x="6304865" y="1826814"/>
              <a:ext cx="134852" cy="76726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6940461" y="295252"/>
              <a:ext cx="200727" cy="101791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858498" y="928879"/>
              <a:ext cx="713026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325218" y="1876763"/>
              <a:ext cx="230405" cy="517921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15662" y="615534"/>
              <a:ext cx="634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dirty="0" smtClean="0"/>
                <a:t> cells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4890408">
              <a:off x="5905814" y="1960941"/>
              <a:ext cx="634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 cells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8206652">
              <a:off x="6067125" y="1031899"/>
              <a:ext cx="634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 cells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6561" y="2645093"/>
              <a:ext cx="63412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 cells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3184964">
              <a:off x="7797289" y="979816"/>
              <a:ext cx="63412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 cells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5389" y="975574"/>
              <a:ext cx="16274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55CA4"/>
                  </a:solidFill>
                </a:rPr>
                <a:t>RCS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21 cell FODO lattice</a:t>
              </a:r>
            </a:p>
            <a:p>
              <a:pPr algn="ctr"/>
              <a:r>
                <a:rPr lang="en-US" sz="1600" dirty="0" smtClean="0"/>
                <a:t>with </a:t>
              </a:r>
              <a:r>
                <a:rPr lang="en-US" sz="1600" b="1" dirty="0" smtClean="0"/>
                <a:t>3x2</a:t>
              </a:r>
              <a:r>
                <a:rPr lang="en-US" sz="1600" dirty="0" smtClean="0"/>
                <a:t> cells of straight</a:t>
              </a:r>
            </a:p>
            <a:p>
              <a:pPr algn="ctr"/>
              <a:r>
                <a:rPr lang="en-US" sz="1600" dirty="0" smtClean="0"/>
                <a:t>section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>
            <a:xfrm rot="1580942">
              <a:off x="7988764" y="1889429"/>
              <a:ext cx="189160" cy="5642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5"/>
            </p:cNvCxnSpPr>
            <p:nvPr/>
          </p:nvCxnSpPr>
          <p:spPr>
            <a:xfrm flipV="1">
              <a:off x="7842836" y="1869767"/>
              <a:ext cx="260382" cy="52491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6918816">
              <a:off x="7786159" y="2030050"/>
              <a:ext cx="634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 cells</a:t>
              </a:r>
              <a:endParaRPr lang="en-US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552" y="5057889"/>
            <a:ext cx="7582149" cy="1323439"/>
            <a:chOff x="590251" y="4725144"/>
            <a:chExt cx="7582149" cy="1323439"/>
          </a:xfrm>
        </p:grpSpPr>
        <p:sp>
          <p:nvSpPr>
            <p:cNvPr id="64" name="Right Arrow 63"/>
            <p:cNvSpPr/>
            <p:nvPr/>
          </p:nvSpPr>
          <p:spPr>
            <a:xfrm>
              <a:off x="590251" y="4797152"/>
              <a:ext cx="309341" cy="288032"/>
            </a:xfrm>
            <a:prstGeom prst="rightArrow">
              <a:avLst/>
            </a:prstGeom>
            <a:solidFill>
              <a:srgbClr val="255CA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10255" y="4725144"/>
              <a:ext cx="72621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smallest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emittance</a:t>
              </a:r>
              <a:r>
                <a:rPr lang="en-US" sz="2000" dirty="0" smtClean="0">
                  <a:solidFill>
                    <a:srgbClr val="FF0000"/>
                  </a:solidFill>
                </a:rPr>
                <a:t> growth = best performance for: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</a:rPr>
                <a:t>small variation of the beam size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</a:rPr>
                <a:t>high lattice symmetry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</a:rPr>
                <a:t>small dispersion “beating”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825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L 0.05503 -0.11551 " pathEditMode="relative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03941 -0.11574 " pathEditMode="relative" ptsTypes="AA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7056783"/>
          </a:xfrm>
        </p:spPr>
        <p:txBody>
          <a:bodyPr anchor="t" anchorCtr="0"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Achievements during the Fellowship</a:t>
            </a:r>
            <a:br>
              <a:rPr lang="en-US" dirty="0" smtClean="0"/>
            </a:b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HL-LHC optics and </a:t>
            </a:r>
            <a:br>
              <a:rPr lang="en-US" dirty="0" smtClean="0"/>
            </a:br>
            <a:r>
              <a:rPr lang="en-US" dirty="0" smtClean="0"/>
              <a:t>beam dynamics studies</a:t>
            </a:r>
            <a:endParaRPr lang="en-US" dirty="0"/>
          </a:p>
        </p:txBody>
      </p:sp>
      <p:pic>
        <p:nvPicPr>
          <p:cNvPr id="4" name="Picture 3" descr="LHC-HL-LHCplan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69960"/>
            <a:ext cx="8676456" cy="36154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713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5|0.1|0.1|0.2|0.2|0.2|0.4|0.1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3.2|16.8|4.4|2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2.1|11.5|7.2|20.6|4.3|11.9|7.3|2.5|1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.1|1.6|16.1|20.6|26.1|4.1|5|1.8|2.3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2|7.9|8.6|9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3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|0.3|0.3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7671</TotalTime>
  <Words>2822</Words>
  <Application>Microsoft Macintosh PowerPoint</Application>
  <PresentationFormat>On-screen Show (4:3)</PresentationFormat>
  <Paragraphs>509</Paragraphs>
  <Slides>29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  Application to the     Miriam Fitterer (CERN)</vt:lpstr>
      <vt:lpstr>Outline</vt:lpstr>
      <vt:lpstr>  Achievements during the PhD - the LHeC project</vt:lpstr>
      <vt:lpstr>LHeC project</vt:lpstr>
      <vt:lpstr>LHeC project</vt:lpstr>
      <vt:lpstr> Achievements during the PhD - RCS study</vt:lpstr>
      <vt:lpstr>RCS related studies</vt:lpstr>
      <vt:lpstr>RCS related studies</vt:lpstr>
      <vt:lpstr> Achievements during the Fellowship - HL-LHC optics and  beam dynamics studies</vt:lpstr>
      <vt:lpstr>IT power converters</vt:lpstr>
      <vt:lpstr>IT power converters</vt:lpstr>
      <vt:lpstr>IT power converters</vt:lpstr>
      <vt:lpstr>LHC vibration limits</vt:lpstr>
      <vt:lpstr>LHC vibration limits</vt:lpstr>
      <vt:lpstr>LHC vibration limits</vt:lpstr>
      <vt:lpstr>    Research interests and possible LARP activities</vt:lpstr>
      <vt:lpstr>General research interests</vt:lpstr>
      <vt:lpstr>Possible LARP activities</vt:lpstr>
      <vt:lpstr>Possible LARP activities</vt:lpstr>
      <vt:lpstr>     Thank you for your attention!</vt:lpstr>
      <vt:lpstr>RCS – emittance growth</vt:lpstr>
      <vt:lpstr>Voltage spectrum IT</vt:lpstr>
      <vt:lpstr>Model of PC ripple</vt:lpstr>
      <vt:lpstr>IT power converters</vt:lpstr>
      <vt:lpstr>DA criteria</vt:lpstr>
      <vt:lpstr>Tolerances for IT PC</vt:lpstr>
      <vt:lpstr>IT movement &lt;-&gt; orbit</vt:lpstr>
      <vt:lpstr>IT movement &lt;-&gt; orbit</vt:lpstr>
      <vt:lpstr>MD proposal vibrations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Fitterer</dc:creator>
  <cp:lastModifiedBy>Miriam Fitterer</cp:lastModifiedBy>
  <cp:revision>628</cp:revision>
  <dcterms:created xsi:type="dcterms:W3CDTF">2015-05-03T15:23:29Z</dcterms:created>
  <dcterms:modified xsi:type="dcterms:W3CDTF">2015-05-11T17:09:14Z</dcterms:modified>
</cp:coreProperties>
</file>