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49" r:id="rId2"/>
    <p:sldId id="641" r:id="rId3"/>
    <p:sldId id="651" r:id="rId4"/>
    <p:sldId id="656" r:id="rId5"/>
    <p:sldId id="654" r:id="rId6"/>
    <p:sldId id="652" r:id="rId7"/>
    <p:sldId id="657" r:id="rId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385" autoAdjust="0"/>
  </p:normalViewPr>
  <p:slideViewPr>
    <p:cSldViewPr>
      <p:cViewPr varScale="1">
        <p:scale>
          <a:sx n="70" d="100"/>
          <a:sy n="70" d="100"/>
        </p:scale>
        <p:origin x="4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72B8A-5ABF-4FEA-A963-7CA9CC062EAB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9A98B-65E2-4555-9A11-FFDD93FD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78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50549-5881-4621-A67F-0D821A7E8911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D66E4F-D347-488B-8A5F-DA90CE77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4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40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240-BF13-4765-AFAF-1613EA42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206-20F6-451A-B5C6-AA80325EC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A06-D064-4591-A1CC-E77E7403F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3528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B49E4E-039F-472C-94D3-961E32C09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DFFF-6B74-45F1-BB7B-BE47BCC4B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3528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DC9449-1644-4667-8229-2AE9DBBC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5D5-D320-4031-8EA5-A966693DD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4436-8E54-4042-A7F5-99D42544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93E-BFE4-40A0-900C-4B35EC021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607-2877-431A-89DD-657B9D33A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FF9-30D2-45C9-B69F-3D7C5759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940A-A3B3-4061-8AA5-FFA51D8E0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7" r:id="rId1"/>
    <p:sldLayoutId id="2147486928" r:id="rId2"/>
    <p:sldLayoutId id="2147486893" r:id="rId3"/>
    <p:sldLayoutId id="2147486929" r:id="rId4"/>
    <p:sldLayoutId id="2147486894" r:id="rId5"/>
    <p:sldLayoutId id="2147486895" r:id="rId6"/>
    <p:sldLayoutId id="2147486896" r:id="rId7"/>
    <p:sldLayoutId id="2147486897" r:id="rId8"/>
    <p:sldLayoutId id="2147486898" r:id="rId9"/>
    <p:sldLayoutId id="2147486899" r:id="rId10"/>
    <p:sldLayoutId id="21474869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MQXF Long Coil Fabrication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Status and Plans at Fermilab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Fred Nobrega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HiLumi - LARP Collaboration Meeting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11-13, 2015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FNAL</a:t>
            </a:r>
          </a:p>
          <a:p>
            <a:endParaRPr lang="en-US" dirty="0"/>
          </a:p>
        </p:txBody>
      </p:sp>
      <p:pic>
        <p:nvPicPr>
          <p:cNvPr id="5" name="Picture 6" descr="4th Joint HiLumi LHC-LARP Annual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389"/>
            <a:ext cx="27527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Wind &amp; cure</a:t>
            </a:r>
          </a:p>
          <a:p>
            <a:pPr lvl="1"/>
            <a:r>
              <a:rPr lang="en-US" dirty="0" smtClean="0"/>
              <a:t>Reaction/Impregnation</a:t>
            </a:r>
          </a:p>
          <a:p>
            <a:r>
              <a:rPr lang="en-US" dirty="0" smtClean="0"/>
              <a:t>Fabrication Plan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cable 1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dirty="0" smtClean="0"/>
              <a:t>coil </a:t>
            </a:r>
            <a:r>
              <a:rPr lang="en-US" dirty="0"/>
              <a:t>fab process </a:t>
            </a:r>
            <a:r>
              <a:rPr lang="en-US" dirty="0" smtClean="0"/>
              <a:t>at FNAL</a:t>
            </a:r>
            <a:endParaRPr lang="en-US" dirty="0"/>
          </a:p>
          <a:p>
            <a:r>
              <a:rPr lang="en-US" dirty="0"/>
              <a:t>Practice </a:t>
            </a:r>
            <a:r>
              <a:rPr lang="en-US" dirty="0" smtClean="0"/>
              <a:t>cable 1a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/>
              <a:t>coil </a:t>
            </a:r>
            <a:r>
              <a:rPr lang="en-US" dirty="0"/>
              <a:t>fab process </a:t>
            </a:r>
            <a:r>
              <a:rPr lang="en-US" dirty="0" smtClean="0"/>
              <a:t>at BNL</a:t>
            </a:r>
            <a:endParaRPr lang="en-US" dirty="0"/>
          </a:p>
          <a:p>
            <a:r>
              <a:rPr lang="en-US" dirty="0"/>
              <a:t>Long coil #2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/>
              <a:t>mirror </a:t>
            </a:r>
            <a:r>
              <a:rPr lang="en-US" dirty="0"/>
              <a:t>magnet assembly at </a:t>
            </a:r>
            <a:r>
              <a:rPr lang="en-US" dirty="0" smtClean="0"/>
              <a:t>FNAL </a:t>
            </a:r>
          </a:p>
          <a:p>
            <a:r>
              <a:rPr lang="en-US" dirty="0" smtClean="0"/>
              <a:t>Long </a:t>
            </a:r>
            <a:r>
              <a:rPr lang="en-US" dirty="0"/>
              <a:t>coils #</a:t>
            </a:r>
            <a:r>
              <a:rPr lang="en-US" dirty="0" smtClean="0"/>
              <a:t>3-6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long magnet</a:t>
            </a:r>
            <a:endParaRPr lang="en-US" dirty="0" smtClean="0"/>
          </a:p>
          <a:p>
            <a:pPr lvl="1"/>
            <a:r>
              <a:rPr lang="en-US" dirty="0" smtClean="0"/>
              <a:t> All coil winding at FNAL</a:t>
            </a:r>
          </a:p>
          <a:p>
            <a:pPr lvl="1"/>
            <a:r>
              <a:rPr lang="en-US" dirty="0" smtClean="0"/>
              <a:t> Coils 3 &amp; 5, reaction &amp; impregnation at BNL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Coils 4 &amp; 6, reaction  &amp; impregnation at FNAL</a:t>
            </a:r>
          </a:p>
          <a:p>
            <a:r>
              <a:rPr lang="en-US" dirty="0" smtClean="0"/>
              <a:t>Coil travelers updated and revised as needed.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4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Status, Wind &amp; Cure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8"/>
          <a:stretch/>
        </p:blipFill>
        <p:spPr>
          <a:xfrm>
            <a:off x="3733800" y="3571737"/>
            <a:ext cx="2356333" cy="25968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24445" r="29546" b="5554"/>
          <a:stretch/>
        </p:blipFill>
        <p:spPr>
          <a:xfrm>
            <a:off x="6204249" y="3571737"/>
            <a:ext cx="2784230" cy="259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54152"/>
            <a:ext cx="3467284" cy="260046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219200"/>
            <a:ext cx="8458200" cy="23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 coil winding machine recently modernized and commissioned since last used in 2005 (ICB) for LHC IR Q2a/b coils.</a:t>
            </a:r>
          </a:p>
          <a:p>
            <a:pPr lvl="1"/>
            <a:r>
              <a:rPr lang="en-US" dirty="0" smtClean="0"/>
              <a:t>Winding Machine designed for single layer coils, coil pairs spliced.</a:t>
            </a:r>
          </a:p>
          <a:p>
            <a:r>
              <a:rPr lang="en-US" dirty="0" smtClean="0"/>
              <a:t>New curing mold complete &amp; ready for introductory cure cycle.</a:t>
            </a:r>
          </a:p>
          <a:p>
            <a:r>
              <a:rPr lang="en-US" dirty="0" smtClean="0"/>
              <a:t>All c</a:t>
            </a:r>
            <a:r>
              <a:rPr lang="en-US" dirty="0" smtClean="0"/>
              <a:t>uring </a:t>
            </a:r>
            <a:r>
              <a:rPr lang="en-US" dirty="0" smtClean="0"/>
              <a:t>tooling is at FNAL, spacers, pushers, shells, etc</a:t>
            </a:r>
            <a:r>
              <a:rPr lang="en-US" dirty="0" smtClean="0"/>
              <a:t>.  Curing shim at FNAL machine shop due May 19.</a:t>
            </a:r>
            <a:endParaRPr lang="en-US" dirty="0" smtClean="0"/>
          </a:p>
          <a:p>
            <a:r>
              <a:rPr lang="en-US" dirty="0" smtClean="0"/>
              <a:t>Coil winding of 1</a:t>
            </a:r>
            <a:r>
              <a:rPr lang="en-US" baseline="30000" dirty="0" smtClean="0"/>
              <a:t>st</a:t>
            </a:r>
            <a:r>
              <a:rPr lang="en-US" dirty="0" smtClean="0"/>
              <a:t> practice coil with practice Nb</a:t>
            </a:r>
            <a:r>
              <a:rPr lang="en-US" baseline="-25000" dirty="0" smtClean="0"/>
              <a:t>3</a:t>
            </a:r>
            <a:r>
              <a:rPr lang="en-US" dirty="0" smtClean="0"/>
              <a:t>Sn cable has begun.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2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Status, </a:t>
            </a:r>
            <a:r>
              <a:rPr lang="en-US" dirty="0" smtClean="0"/>
              <a:t>Reaction/Impregnation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25521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 sets of reaction and 2 sets of impregnation tooling were procured in Aug.</a:t>
            </a:r>
          </a:p>
          <a:p>
            <a:r>
              <a:rPr lang="en-US" dirty="0" smtClean="0"/>
              <a:t>100 % of form blocks received by FNAL</a:t>
            </a:r>
          </a:p>
          <a:p>
            <a:pPr lvl="1"/>
            <a:r>
              <a:rPr lang="en-US" dirty="0" smtClean="0"/>
              <a:t>~25% rejected and are being reworked or remade.</a:t>
            </a:r>
          </a:p>
          <a:p>
            <a:r>
              <a:rPr lang="en-US" dirty="0" smtClean="0"/>
              <a:t>4.4 m long base plates and stiffener plates are 75% complete. </a:t>
            </a:r>
          </a:p>
          <a:p>
            <a:pPr lvl="1"/>
            <a:r>
              <a:rPr lang="en-US" dirty="0" smtClean="0"/>
              <a:t>Two of each is expected at FNAL </a:t>
            </a:r>
            <a:r>
              <a:rPr lang="en-US" dirty="0" smtClean="0"/>
              <a:t>Thursday, May 15. </a:t>
            </a:r>
            <a:endParaRPr lang="en-US" dirty="0" smtClean="0"/>
          </a:p>
          <a:p>
            <a:pPr lvl="2"/>
            <a:r>
              <a:rPr lang="en-US" dirty="0" smtClean="0"/>
              <a:t>Upon inspection approval, there will be 1 complete reaction tooling assembly and 1 complete impregnation assembly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emaining 2 sets of plates expected in about </a:t>
            </a:r>
            <a:r>
              <a:rPr lang="en-US" dirty="0" smtClean="0"/>
              <a:t>3-4 </a:t>
            </a:r>
            <a:r>
              <a:rPr lang="en-US" dirty="0" smtClean="0"/>
              <a:t>weeks.</a:t>
            </a:r>
          </a:p>
          <a:p>
            <a:pPr lvl="1"/>
            <a:r>
              <a:rPr lang="en-US" dirty="0" smtClean="0"/>
              <a:t>New/reworked form blocks expected in about 6 weeks.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/>
          <a:stretch/>
        </p:blipFill>
        <p:spPr bwMode="auto">
          <a:xfrm>
            <a:off x="87800" y="3810000"/>
            <a:ext cx="341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4286" r="19643" b="8929"/>
          <a:stretch/>
        </p:blipFill>
        <p:spPr>
          <a:xfrm>
            <a:off x="6388395" y="3810000"/>
            <a:ext cx="267940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</a:t>
            </a:r>
            <a:r>
              <a:rPr lang="en-US" dirty="0" smtClean="0"/>
              <a:t>coil #1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/>
              <a:t>5/4/15 - 11/25/15</a:t>
            </a:r>
          </a:p>
          <a:p>
            <a:r>
              <a:rPr lang="en-US" dirty="0" smtClean="0"/>
              <a:t>Practice coil #1a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6/30/15 - 12/10/15</a:t>
            </a:r>
            <a:endParaRPr lang="en-US" dirty="0"/>
          </a:p>
          <a:p>
            <a:r>
              <a:rPr lang="en-US" dirty="0"/>
              <a:t>Long coil #2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/>
              <a:t>9/2/15 - 3/1/16</a:t>
            </a:r>
          </a:p>
          <a:p>
            <a:r>
              <a:rPr lang="en-US" dirty="0" smtClean="0"/>
              <a:t>Long </a:t>
            </a:r>
            <a:r>
              <a:rPr lang="en-US" dirty="0"/>
              <a:t>coils #</a:t>
            </a:r>
            <a:r>
              <a:rPr lang="en-US" dirty="0" smtClean="0"/>
              <a:t>3-6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11/9/15 - 7/8/16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long magnet assembly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10/3/16 - 2/10/17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Magnet test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2/27/17 - 5/19/17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coil winding has begun.</a:t>
            </a:r>
          </a:p>
          <a:p>
            <a:r>
              <a:rPr lang="en-US" dirty="0" smtClean="0"/>
              <a:t>Curing tooling is complete.</a:t>
            </a:r>
          </a:p>
          <a:p>
            <a:r>
              <a:rPr lang="en-US" dirty="0" smtClean="0"/>
              <a:t>Reaction and impregnation tooling procurement is about 75% complete. </a:t>
            </a:r>
          </a:p>
          <a:p>
            <a:r>
              <a:rPr lang="en-US" dirty="0" smtClean="0"/>
              <a:t>One complete set of reaction and impregnation tooling expected to available when the 1</a:t>
            </a:r>
            <a:r>
              <a:rPr lang="en-US" baseline="30000" dirty="0" smtClean="0"/>
              <a:t>st</a:t>
            </a:r>
            <a:r>
              <a:rPr lang="en-US" dirty="0" smtClean="0"/>
              <a:t> practice coil winding and curing is complete.</a:t>
            </a:r>
          </a:p>
          <a:p>
            <a:r>
              <a:rPr lang="en-US" dirty="0" smtClean="0"/>
              <a:t>Coil travelers being updated/revised as needed.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Long Coil Fabrication Status &amp;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5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138064</TotalTime>
  <Words>466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MQXF Long Coil Fabrication  Status and Plans at Fermilab</vt:lpstr>
      <vt:lpstr>Outline</vt:lpstr>
      <vt:lpstr>Overview</vt:lpstr>
      <vt:lpstr>Fabrication Status, Wind &amp; Cure</vt:lpstr>
      <vt:lpstr>Fabrication Status, Reaction/Impregnation</vt:lpstr>
      <vt:lpstr>Fabrication Plan</vt:lpstr>
      <vt:lpstr>Summary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Nobrega</dc:creator>
  <cp:lastModifiedBy>Fred Nobrega x4271</cp:lastModifiedBy>
  <cp:revision>4482</cp:revision>
  <cp:lastPrinted>2014-10-06T07:12:52Z</cp:lastPrinted>
  <dcterms:created xsi:type="dcterms:W3CDTF">2008-08-27T20:23:58Z</dcterms:created>
  <dcterms:modified xsi:type="dcterms:W3CDTF">2015-05-12T14:31:22Z</dcterms:modified>
</cp:coreProperties>
</file>