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51" r:id="rId3"/>
    <p:sldId id="362" r:id="rId4"/>
    <p:sldId id="364" r:id="rId5"/>
    <p:sldId id="363" r:id="rId6"/>
    <p:sldId id="382" r:id="rId7"/>
    <p:sldId id="386" r:id="rId8"/>
    <p:sldId id="387" r:id="rId9"/>
    <p:sldId id="383" r:id="rId10"/>
    <p:sldId id="384" r:id="rId11"/>
    <p:sldId id="385" r:id="rId12"/>
    <p:sldId id="367" r:id="rId13"/>
    <p:sldId id="359" r:id="rId14"/>
    <p:sldId id="360" r:id="rId15"/>
    <p:sldId id="356" r:id="rId16"/>
    <p:sldId id="370" r:id="rId17"/>
    <p:sldId id="361" r:id="rId18"/>
    <p:sldId id="372" r:id="rId19"/>
    <p:sldId id="373" r:id="rId20"/>
    <p:sldId id="375" r:id="rId21"/>
    <p:sldId id="378" r:id="rId22"/>
    <p:sldId id="377" r:id="rId23"/>
    <p:sldId id="379" r:id="rId24"/>
    <p:sldId id="381" r:id="rId25"/>
    <p:sldId id="3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FF00FF"/>
    <a:srgbClr val="FF66FF"/>
    <a:srgbClr val="4B89D0"/>
    <a:srgbClr val="FAE679"/>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31" autoAdjust="0"/>
  </p:normalViewPr>
  <p:slideViewPr>
    <p:cSldViewPr>
      <p:cViewPr varScale="1">
        <p:scale>
          <a:sx n="108" d="100"/>
          <a:sy n="108" d="100"/>
        </p:scale>
        <p:origin x="-1480" y="-120"/>
      </p:cViewPr>
      <p:guideLst>
        <p:guide orient="horz" pos="2160"/>
        <p:guide pos="292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38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DD993-5534-8347-BC25-D8C307AC8FF0}" type="datetimeFigureOut">
              <a:rPr lang="en-US" smtClean="0"/>
              <a:t>11/05/15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75291E-52B3-1340-ABFF-D5D535689C01}" type="slidenum">
              <a:rPr lang="en-US" smtClean="0"/>
              <a:t>‹#›</a:t>
            </a:fld>
            <a:endParaRPr lang="en-US" dirty="0"/>
          </a:p>
        </p:txBody>
      </p:sp>
    </p:spTree>
    <p:extLst>
      <p:ext uri="{BB962C8B-B14F-4D97-AF65-F5344CB8AC3E}">
        <p14:creationId xmlns:p14="http://schemas.microsoft.com/office/powerpoint/2010/main" val="41583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FEAA9-C327-4CBA-91A2-D692AEF187D5}" type="datetimeFigureOut">
              <a:rPr lang="en-GB" smtClean="0"/>
              <a:pPr/>
              <a:t>11/05/15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2EF53-9050-4DF2-888C-8E65C18F91D6}" type="slidenum">
              <a:rPr lang="en-GB" smtClean="0"/>
              <a:pPr/>
              <a:t>‹#›</a:t>
            </a:fld>
            <a:endParaRPr lang="en-GB" dirty="0"/>
          </a:p>
        </p:txBody>
      </p:sp>
    </p:spTree>
    <p:extLst>
      <p:ext uri="{BB962C8B-B14F-4D97-AF65-F5344CB8AC3E}">
        <p14:creationId xmlns:p14="http://schemas.microsoft.com/office/powerpoint/2010/main" val="367361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Main founding to Kurchatov lab. From CERN Collimation Project</a:t>
            </a:r>
          </a:p>
          <a:p>
            <a:pPr marL="285750" indent="-285750">
              <a:lnSpc>
                <a:spcPct val="110000"/>
              </a:lnSpc>
              <a:spcBef>
                <a:spcPct val="0"/>
              </a:spcBef>
              <a:buFontTx/>
              <a:buChar char="-"/>
            </a:pPr>
            <a:r>
              <a:rPr lang="en-US" sz="1200" dirty="0" smtClean="0">
                <a:solidFill>
                  <a:srgbClr val="0000FF"/>
                </a:solidFill>
                <a:latin typeface="Helvetica" charset="0"/>
                <a:ea typeface="ＭＳ Ｐゴシック" charset="-128"/>
                <a:sym typeface="Helvetica" charset="0"/>
              </a:rPr>
              <a:t>Complementarity with irradiation tests at BLN, different energies and additional materials tested . </a:t>
            </a:r>
            <a:endParaRPr lang="en-US" sz="1200" b="1" kern="1200" dirty="0" smtClean="0">
              <a:solidFill>
                <a:schemeClr val="tx1"/>
              </a:solidFill>
              <a:latin typeface="+mn-lt"/>
              <a:ea typeface="+mn-ea"/>
              <a:cs typeface="+mn-cs"/>
            </a:endParaRPr>
          </a:p>
          <a:p>
            <a:pPr marL="285750" indent="-285750">
              <a:lnSpc>
                <a:spcPct val="110000"/>
              </a:lnSpc>
              <a:spcBef>
                <a:spcPct val="0"/>
              </a:spcBef>
              <a:buFont typeface="Wingdings" pitchFamily="2" charset="2"/>
              <a:buChar char="§"/>
            </a:pPr>
            <a:r>
              <a:rPr lang="en-US" sz="1200" b="1" kern="1200" dirty="0" smtClean="0">
                <a:solidFill>
                  <a:schemeClr val="tx1"/>
                </a:solidFill>
                <a:latin typeface="+mn-lt"/>
                <a:ea typeface="+mn-ea"/>
                <a:cs typeface="+mn-cs"/>
              </a:rPr>
              <a:t>Glidcop, Molybdenum, CuCD, MoGr</a:t>
            </a:r>
          </a:p>
          <a:p>
            <a:pPr>
              <a:lnSpc>
                <a:spcPct val="110000"/>
              </a:lnSpc>
              <a:spcBef>
                <a:spcPct val="0"/>
              </a:spcBef>
            </a:pPr>
            <a:endParaRPr lang="en-US" sz="1200" kern="1200" dirty="0" smtClean="0">
              <a:solidFill>
                <a:schemeClr val="tx1"/>
              </a:solidFill>
              <a:latin typeface="+mn-lt"/>
              <a:ea typeface="+mn-ea"/>
              <a:cs typeface="+mn-cs"/>
            </a:endParaRPr>
          </a:p>
          <a:p>
            <a:pPr>
              <a:lnSpc>
                <a:spcPct val="110000"/>
              </a:lnSpc>
              <a:spcBef>
                <a:spcPct val="0"/>
              </a:spcBef>
            </a:pPr>
            <a:r>
              <a:rPr lang="en-US" sz="1200" kern="1200" dirty="0" smtClean="0">
                <a:solidFill>
                  <a:schemeClr val="tx1"/>
                </a:solidFill>
                <a:latin typeface="+mn-lt"/>
                <a:ea typeface="+mn-ea"/>
                <a:cs typeface="+mn-cs"/>
              </a:rPr>
              <a:t>BNL Features:</a:t>
            </a:r>
          </a:p>
          <a:p>
            <a:pPr marL="285750" indent="-285750">
              <a:lnSpc>
                <a:spcPct val="110000"/>
              </a:lnSpc>
              <a:spcBef>
                <a:spcPct val="0"/>
              </a:spcBef>
              <a:buFontTx/>
              <a:buChar char="-"/>
            </a:pPr>
            <a:r>
              <a:rPr lang="en-US" sz="1200" kern="1200" dirty="0" smtClean="0">
                <a:solidFill>
                  <a:schemeClr val="tx1"/>
                </a:solidFill>
                <a:latin typeface="+mn-lt"/>
                <a:ea typeface="+mn-ea"/>
                <a:cs typeface="+mn-cs"/>
              </a:rPr>
              <a:t>Irradiation with proton beam at </a:t>
            </a:r>
            <a:r>
              <a:rPr lang="en-US" sz="1200" b="1" kern="1200" dirty="0" smtClean="0">
                <a:solidFill>
                  <a:schemeClr val="tx1"/>
                </a:solidFill>
                <a:latin typeface="+mn-lt"/>
                <a:ea typeface="+mn-ea"/>
                <a:cs typeface="+mn-cs"/>
              </a:rPr>
              <a:t>200 MeV</a:t>
            </a:r>
          </a:p>
          <a:p>
            <a:pPr marL="285750" indent="-285750">
              <a:lnSpc>
                <a:spcPct val="110000"/>
              </a:lnSpc>
              <a:spcBef>
                <a:spcPct val="0"/>
              </a:spcBef>
              <a:buFontTx/>
              <a:buChar char="-"/>
            </a:pPr>
            <a:r>
              <a:rPr lang="en-US" sz="1200" kern="1200" dirty="0" smtClean="0">
                <a:solidFill>
                  <a:schemeClr val="tx1"/>
                </a:solidFill>
                <a:latin typeface="+mn-lt"/>
                <a:ea typeface="+mn-ea"/>
                <a:cs typeface="+mn-cs"/>
              </a:rPr>
              <a:t>Indirect water cooling and T~100°C (samples encapsulated with </a:t>
            </a:r>
            <a:r>
              <a:rPr lang="en-US" sz="1200" b="1" kern="1200" dirty="0" smtClean="0">
                <a:solidFill>
                  <a:schemeClr val="tx1"/>
                </a:solidFill>
                <a:latin typeface="+mn-lt"/>
                <a:ea typeface="+mn-ea"/>
                <a:cs typeface="+mn-cs"/>
              </a:rPr>
              <a:t>inert gas</a:t>
            </a:r>
            <a:r>
              <a:rPr lang="en-US" sz="1200" kern="1200" dirty="0" smtClean="0">
                <a:solidFill>
                  <a:schemeClr val="tx1"/>
                </a:solidFill>
                <a:latin typeface="+mn-lt"/>
                <a:ea typeface="+mn-ea"/>
                <a:cs typeface="+mn-cs"/>
              </a:rPr>
              <a:t>)</a:t>
            </a:r>
          </a:p>
          <a:p>
            <a:pPr marL="285750" indent="-285750">
              <a:lnSpc>
                <a:spcPct val="110000"/>
              </a:lnSpc>
              <a:spcBef>
                <a:spcPct val="0"/>
              </a:spcBef>
              <a:buFontTx/>
              <a:buChar char="-"/>
            </a:pPr>
            <a:r>
              <a:rPr lang="en-US" sz="1200" kern="1200" dirty="0" smtClean="0">
                <a:solidFill>
                  <a:schemeClr val="tx1"/>
                </a:solidFill>
                <a:latin typeface="+mn-lt"/>
                <a:ea typeface="+mn-ea"/>
                <a:cs typeface="+mn-cs"/>
              </a:rPr>
              <a:t>Thermo-physical and mechanical characterization for fluence </a:t>
            </a:r>
            <a:r>
              <a:rPr lang="en-US" sz="1200" b="1" kern="1200" dirty="0" smtClean="0">
                <a:solidFill>
                  <a:schemeClr val="tx1"/>
                </a:solidFill>
                <a:latin typeface="+mn-lt"/>
                <a:ea typeface="+mn-ea"/>
                <a:cs typeface="+mn-cs"/>
              </a:rPr>
              <a:t>up to 10</a:t>
            </a:r>
            <a:r>
              <a:rPr lang="en-US" sz="1200" b="1" kern="1200" baseline="30000" dirty="0" smtClean="0">
                <a:solidFill>
                  <a:schemeClr val="tx1"/>
                </a:solidFill>
                <a:latin typeface="+mn-lt"/>
                <a:ea typeface="+mn-ea"/>
                <a:cs typeface="+mn-cs"/>
              </a:rPr>
              <a:t>20 </a:t>
            </a:r>
            <a:r>
              <a:rPr lang="en-US" sz="1200" b="1" kern="1200" dirty="0" smtClean="0">
                <a:solidFill>
                  <a:schemeClr val="tx1"/>
                </a:solidFill>
                <a:latin typeface="+mn-lt"/>
                <a:ea typeface="+mn-ea"/>
                <a:cs typeface="+mn-cs"/>
              </a:rPr>
              <a:t>p/cm</a:t>
            </a:r>
            <a:r>
              <a:rPr lang="en-US" sz="1200" b="1" kern="1200" baseline="30000" dirty="0" smtClean="0">
                <a:solidFill>
                  <a:schemeClr val="tx1"/>
                </a:solidFill>
                <a:latin typeface="+mn-lt"/>
                <a:ea typeface="+mn-ea"/>
                <a:cs typeface="+mn-cs"/>
              </a:rPr>
              <a:t>2</a:t>
            </a:r>
            <a:endParaRPr lang="en-US" sz="1200" b="1" kern="1200" dirty="0" smtClean="0">
              <a:solidFill>
                <a:schemeClr val="tx1"/>
              </a:solidFill>
              <a:latin typeface="+mn-lt"/>
              <a:ea typeface="+mn-ea"/>
              <a:cs typeface="+mn-cs"/>
            </a:endParaRPr>
          </a:p>
          <a:p>
            <a:pPr marL="285750" indent="-285750">
              <a:lnSpc>
                <a:spcPct val="110000"/>
              </a:lnSpc>
              <a:spcBef>
                <a:spcPct val="0"/>
              </a:spcBef>
              <a:buFontTx/>
              <a:buChar char="-"/>
            </a:pPr>
            <a:r>
              <a:rPr lang="en-US" sz="1200" kern="1200" dirty="0" smtClean="0">
                <a:solidFill>
                  <a:schemeClr val="tx1"/>
                </a:solidFill>
                <a:latin typeface="+mn-lt"/>
                <a:ea typeface="+mn-ea"/>
                <a:cs typeface="+mn-cs"/>
              </a:rPr>
              <a:t>Possibility to irradiate with </a:t>
            </a:r>
            <a:r>
              <a:rPr lang="en-US" sz="1200" b="1" kern="1200" dirty="0" smtClean="0">
                <a:solidFill>
                  <a:schemeClr val="tx1"/>
                </a:solidFill>
                <a:latin typeface="+mn-lt"/>
                <a:ea typeface="+mn-ea"/>
                <a:cs typeface="+mn-cs"/>
              </a:rPr>
              <a:t>neutrons </a:t>
            </a:r>
            <a:r>
              <a:rPr lang="en-US" sz="1200" kern="1200" dirty="0" smtClean="0">
                <a:solidFill>
                  <a:schemeClr val="tx1"/>
                </a:solidFill>
                <a:latin typeface="+mn-lt"/>
                <a:ea typeface="+mn-ea"/>
                <a:cs typeface="+mn-cs"/>
              </a:rPr>
              <a:t>(simulate shower on secondary coll.)</a:t>
            </a:r>
          </a:p>
          <a:p>
            <a:endParaRPr lang="en-US" dirty="0"/>
          </a:p>
        </p:txBody>
      </p:sp>
      <p:sp>
        <p:nvSpPr>
          <p:cNvPr id="4" name="Slide Number Placeholder 3"/>
          <p:cNvSpPr>
            <a:spLocks noGrp="1"/>
          </p:cNvSpPr>
          <p:nvPr>
            <p:ph type="sldNum" sz="quarter" idx="10"/>
          </p:nvPr>
        </p:nvSpPr>
        <p:spPr/>
        <p:txBody>
          <a:bodyPr/>
          <a:lstStyle/>
          <a:p>
            <a:fld id="{8E52EF53-9050-4DF2-888C-8E65C18F91D6}" type="slidenum">
              <a:rPr lang="en-GB" smtClean="0"/>
              <a:pPr/>
              <a:t>2</a:t>
            </a:fld>
            <a:endParaRPr lang="en-GB" dirty="0"/>
          </a:p>
        </p:txBody>
      </p:sp>
    </p:spTree>
    <p:extLst>
      <p:ext uri="{BB962C8B-B14F-4D97-AF65-F5344CB8AC3E}">
        <p14:creationId xmlns:p14="http://schemas.microsoft.com/office/powerpoint/2010/main" val="364291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Main founding to Kurchatov lab. From CERN Collimation Project</a:t>
            </a:r>
          </a:p>
          <a:p>
            <a:pPr marL="285750" indent="-285750">
              <a:lnSpc>
                <a:spcPct val="110000"/>
              </a:lnSpc>
              <a:spcBef>
                <a:spcPct val="0"/>
              </a:spcBef>
              <a:buFontTx/>
              <a:buChar char="-"/>
            </a:pPr>
            <a:r>
              <a:rPr lang="en-US" sz="1200" dirty="0" smtClean="0">
                <a:solidFill>
                  <a:srgbClr val="0000FF"/>
                </a:solidFill>
                <a:latin typeface="Helvetica" charset="0"/>
                <a:ea typeface="ＭＳ Ｐゴシック" charset="-128"/>
                <a:sym typeface="Helvetica" charset="0"/>
              </a:rPr>
              <a:t>Complementarity with irradiation tests at BLN, different energies and additional materials tested . </a:t>
            </a:r>
            <a:endParaRPr lang="en-US" sz="1200" b="1" kern="1200" dirty="0" smtClean="0">
              <a:solidFill>
                <a:schemeClr val="tx1"/>
              </a:solidFill>
              <a:latin typeface="+mn-lt"/>
              <a:ea typeface="+mn-ea"/>
              <a:cs typeface="+mn-cs"/>
            </a:endParaRPr>
          </a:p>
          <a:p>
            <a:pPr marL="285750" indent="-285750">
              <a:lnSpc>
                <a:spcPct val="110000"/>
              </a:lnSpc>
              <a:spcBef>
                <a:spcPct val="0"/>
              </a:spcBef>
              <a:buFont typeface="Wingdings" pitchFamily="2" charset="2"/>
              <a:buChar char="§"/>
            </a:pPr>
            <a:r>
              <a:rPr lang="en-US" sz="1200" b="1" kern="1200" dirty="0" smtClean="0">
                <a:solidFill>
                  <a:schemeClr val="tx1"/>
                </a:solidFill>
                <a:latin typeface="+mn-lt"/>
                <a:ea typeface="+mn-ea"/>
                <a:cs typeface="+mn-cs"/>
              </a:rPr>
              <a:t>Glidcop, Molybdenum, CuCD, MoGr</a:t>
            </a:r>
          </a:p>
          <a:p>
            <a:pPr>
              <a:lnSpc>
                <a:spcPct val="110000"/>
              </a:lnSpc>
              <a:spcBef>
                <a:spcPct val="0"/>
              </a:spcBef>
            </a:pPr>
            <a:endParaRPr lang="en-US" sz="1200" kern="1200" dirty="0" smtClean="0">
              <a:solidFill>
                <a:schemeClr val="tx1"/>
              </a:solidFill>
              <a:latin typeface="+mn-lt"/>
              <a:ea typeface="+mn-ea"/>
              <a:cs typeface="+mn-cs"/>
            </a:endParaRPr>
          </a:p>
          <a:p>
            <a:pPr>
              <a:lnSpc>
                <a:spcPct val="110000"/>
              </a:lnSpc>
              <a:spcBef>
                <a:spcPct val="0"/>
              </a:spcBef>
            </a:pPr>
            <a:r>
              <a:rPr lang="en-US" sz="1200" kern="1200" dirty="0" smtClean="0">
                <a:solidFill>
                  <a:schemeClr val="tx1"/>
                </a:solidFill>
                <a:latin typeface="+mn-lt"/>
                <a:ea typeface="+mn-ea"/>
                <a:cs typeface="+mn-cs"/>
              </a:rPr>
              <a:t>BNL Features:</a:t>
            </a:r>
          </a:p>
          <a:p>
            <a:pPr marL="285750" indent="-285750">
              <a:lnSpc>
                <a:spcPct val="110000"/>
              </a:lnSpc>
              <a:spcBef>
                <a:spcPct val="0"/>
              </a:spcBef>
              <a:buFontTx/>
              <a:buChar char="-"/>
            </a:pPr>
            <a:r>
              <a:rPr lang="en-US" sz="1200" kern="1200" dirty="0" smtClean="0">
                <a:solidFill>
                  <a:schemeClr val="tx1"/>
                </a:solidFill>
                <a:latin typeface="+mn-lt"/>
                <a:ea typeface="+mn-ea"/>
                <a:cs typeface="+mn-cs"/>
              </a:rPr>
              <a:t>Irradiation with proton beam at </a:t>
            </a:r>
            <a:r>
              <a:rPr lang="en-US" sz="1200" b="1" kern="1200" dirty="0" smtClean="0">
                <a:solidFill>
                  <a:schemeClr val="tx1"/>
                </a:solidFill>
                <a:latin typeface="+mn-lt"/>
                <a:ea typeface="+mn-ea"/>
                <a:cs typeface="+mn-cs"/>
              </a:rPr>
              <a:t>200 MeV</a:t>
            </a:r>
          </a:p>
          <a:p>
            <a:pPr marL="285750" indent="-285750">
              <a:lnSpc>
                <a:spcPct val="110000"/>
              </a:lnSpc>
              <a:spcBef>
                <a:spcPct val="0"/>
              </a:spcBef>
              <a:buFontTx/>
              <a:buChar char="-"/>
            </a:pPr>
            <a:r>
              <a:rPr lang="en-US" sz="1200" kern="1200" dirty="0" smtClean="0">
                <a:solidFill>
                  <a:schemeClr val="tx1"/>
                </a:solidFill>
                <a:latin typeface="+mn-lt"/>
                <a:ea typeface="+mn-ea"/>
                <a:cs typeface="+mn-cs"/>
              </a:rPr>
              <a:t>Indirect water cooling and T~100°C (samples encapsulated with </a:t>
            </a:r>
            <a:r>
              <a:rPr lang="en-US" sz="1200" b="1" kern="1200" dirty="0" smtClean="0">
                <a:solidFill>
                  <a:schemeClr val="tx1"/>
                </a:solidFill>
                <a:latin typeface="+mn-lt"/>
                <a:ea typeface="+mn-ea"/>
                <a:cs typeface="+mn-cs"/>
              </a:rPr>
              <a:t>inert gas</a:t>
            </a:r>
            <a:r>
              <a:rPr lang="en-US" sz="1200" kern="1200" dirty="0" smtClean="0">
                <a:solidFill>
                  <a:schemeClr val="tx1"/>
                </a:solidFill>
                <a:latin typeface="+mn-lt"/>
                <a:ea typeface="+mn-ea"/>
                <a:cs typeface="+mn-cs"/>
              </a:rPr>
              <a:t>)</a:t>
            </a:r>
          </a:p>
          <a:p>
            <a:pPr marL="285750" indent="-285750">
              <a:lnSpc>
                <a:spcPct val="110000"/>
              </a:lnSpc>
              <a:spcBef>
                <a:spcPct val="0"/>
              </a:spcBef>
              <a:buFontTx/>
              <a:buChar char="-"/>
            </a:pPr>
            <a:r>
              <a:rPr lang="en-US" sz="1200" kern="1200" dirty="0" smtClean="0">
                <a:solidFill>
                  <a:schemeClr val="tx1"/>
                </a:solidFill>
                <a:latin typeface="+mn-lt"/>
                <a:ea typeface="+mn-ea"/>
                <a:cs typeface="+mn-cs"/>
              </a:rPr>
              <a:t>Thermo-physical and mechanical characterization for fluence </a:t>
            </a:r>
            <a:r>
              <a:rPr lang="en-US" sz="1200" b="1" kern="1200" dirty="0" smtClean="0">
                <a:solidFill>
                  <a:schemeClr val="tx1"/>
                </a:solidFill>
                <a:latin typeface="+mn-lt"/>
                <a:ea typeface="+mn-ea"/>
                <a:cs typeface="+mn-cs"/>
              </a:rPr>
              <a:t>up to 10</a:t>
            </a:r>
            <a:r>
              <a:rPr lang="en-US" sz="1200" b="1" kern="1200" baseline="30000" dirty="0" smtClean="0">
                <a:solidFill>
                  <a:schemeClr val="tx1"/>
                </a:solidFill>
                <a:latin typeface="+mn-lt"/>
                <a:ea typeface="+mn-ea"/>
                <a:cs typeface="+mn-cs"/>
              </a:rPr>
              <a:t>20 </a:t>
            </a:r>
            <a:r>
              <a:rPr lang="en-US" sz="1200" b="1" kern="1200" dirty="0" smtClean="0">
                <a:solidFill>
                  <a:schemeClr val="tx1"/>
                </a:solidFill>
                <a:latin typeface="+mn-lt"/>
                <a:ea typeface="+mn-ea"/>
                <a:cs typeface="+mn-cs"/>
              </a:rPr>
              <a:t>p/cm</a:t>
            </a:r>
            <a:r>
              <a:rPr lang="en-US" sz="1200" b="1" kern="1200" baseline="30000" dirty="0" smtClean="0">
                <a:solidFill>
                  <a:schemeClr val="tx1"/>
                </a:solidFill>
                <a:latin typeface="+mn-lt"/>
                <a:ea typeface="+mn-ea"/>
                <a:cs typeface="+mn-cs"/>
              </a:rPr>
              <a:t>2</a:t>
            </a:r>
            <a:endParaRPr lang="en-US" sz="1200" b="1" kern="1200" dirty="0" smtClean="0">
              <a:solidFill>
                <a:schemeClr val="tx1"/>
              </a:solidFill>
              <a:latin typeface="+mn-lt"/>
              <a:ea typeface="+mn-ea"/>
              <a:cs typeface="+mn-cs"/>
            </a:endParaRPr>
          </a:p>
          <a:p>
            <a:pPr marL="285750" indent="-285750">
              <a:lnSpc>
                <a:spcPct val="110000"/>
              </a:lnSpc>
              <a:spcBef>
                <a:spcPct val="0"/>
              </a:spcBef>
              <a:buFontTx/>
              <a:buChar char="-"/>
            </a:pPr>
            <a:r>
              <a:rPr lang="en-US" sz="1200" kern="1200" dirty="0" smtClean="0">
                <a:solidFill>
                  <a:schemeClr val="tx1"/>
                </a:solidFill>
                <a:latin typeface="+mn-lt"/>
                <a:ea typeface="+mn-ea"/>
                <a:cs typeface="+mn-cs"/>
              </a:rPr>
              <a:t>Possibility to irradiate with </a:t>
            </a:r>
            <a:r>
              <a:rPr lang="en-US" sz="1200" b="1" kern="1200" dirty="0" smtClean="0">
                <a:solidFill>
                  <a:schemeClr val="tx1"/>
                </a:solidFill>
                <a:latin typeface="+mn-lt"/>
                <a:ea typeface="+mn-ea"/>
                <a:cs typeface="+mn-cs"/>
              </a:rPr>
              <a:t>neutrons </a:t>
            </a:r>
            <a:r>
              <a:rPr lang="en-US" sz="1200" kern="1200" dirty="0" smtClean="0">
                <a:solidFill>
                  <a:schemeClr val="tx1"/>
                </a:solidFill>
                <a:latin typeface="+mn-lt"/>
                <a:ea typeface="+mn-ea"/>
                <a:cs typeface="+mn-cs"/>
              </a:rPr>
              <a:t>(simulate shower on secondary coll.)</a:t>
            </a:r>
          </a:p>
          <a:p>
            <a:endParaRPr lang="en-US" dirty="0"/>
          </a:p>
        </p:txBody>
      </p:sp>
      <p:sp>
        <p:nvSpPr>
          <p:cNvPr id="4" name="Slide Number Placeholder 3"/>
          <p:cNvSpPr>
            <a:spLocks noGrp="1"/>
          </p:cNvSpPr>
          <p:nvPr>
            <p:ph type="sldNum" sz="quarter" idx="10"/>
          </p:nvPr>
        </p:nvSpPr>
        <p:spPr/>
        <p:txBody>
          <a:bodyPr/>
          <a:lstStyle/>
          <a:p>
            <a:fld id="{8E52EF53-9050-4DF2-888C-8E65C18F91D6}" type="slidenum">
              <a:rPr lang="en-GB" smtClean="0"/>
              <a:pPr/>
              <a:t>21</a:t>
            </a:fld>
            <a:endParaRPr lang="en-GB" dirty="0"/>
          </a:p>
        </p:txBody>
      </p:sp>
    </p:spTree>
    <p:extLst>
      <p:ext uri="{BB962C8B-B14F-4D97-AF65-F5344CB8AC3E}">
        <p14:creationId xmlns:p14="http://schemas.microsoft.com/office/powerpoint/2010/main" val="3642919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1" name="Picture 3" descr="\\cern.ch\dfs\Users\a\ASZEBERE\Documents\DG-EU\eu flags\FP7-Capacities\colour\FP7-cap-RGB.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362200" y="304800"/>
            <a:ext cx="990600" cy="805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sz="44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2" descr="\\cern.ch\dfs\Users\a\ASZEBERE\Documents\DG-EU\EuCARD\EuCARD13\header2.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ern.ch\dfs\Users\a\ASZEBERE\Documents\DG-EU\EuCARD\EuCARD13\header2.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6722327"/>
            <a:ext cx="9144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ern.ch\dfs\Users\a\ASZEBERE\Documents\DG-EU\eu flags\eu flag.jp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49032" y="6324600"/>
            <a:ext cx="458788" cy="311727"/>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4"/>
          <p:cNvSpPr txBox="1">
            <a:spLocks/>
          </p:cNvSpPr>
          <p:nvPr userDrawn="1"/>
        </p:nvSpPr>
        <p:spPr>
          <a:xfrm>
            <a:off x="1066800" y="6389181"/>
            <a:ext cx="7543800" cy="182563"/>
          </a:xfrm>
          <a:prstGeom prst="rect">
            <a:avLst/>
          </a:prstGeom>
        </p:spPr>
        <p:txBody>
          <a:bodyPr/>
          <a:lstStyle>
            <a:defPPr>
              <a:defRPr lang="en-US"/>
            </a:defPPr>
            <a:lvl1pPr marL="0" algn="l" defTabSz="914400" rtl="0" eaLnBrk="1" latinLnBrk="0" hangingPunct="1">
              <a:defRPr sz="1000" kern="120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EuCARD-2 is co-funded by the partners and the European Commission under Capacities 7th Framework Programme, Grant Agreement 312453</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9"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9"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51280" y="6588001"/>
            <a:ext cx="2628673" cy="213483"/>
          </a:xfrm>
          <a:prstGeom prst="rect">
            <a:avLst/>
          </a:prstGeom>
        </p:spPr>
        <p:txBody>
          <a:bodyPr/>
          <a:lstStyle>
            <a:lvl1pPr>
              <a:defRPr/>
            </a:lvl1pPr>
          </a:lstStyle>
          <a:p>
            <a:r>
              <a:rPr lang="en-US" dirty="0" smtClean="0">
                <a:solidFill>
                  <a:prstClr val="black">
                    <a:lumMod val="50000"/>
                    <a:lumOff val="50000"/>
                  </a:prstClr>
                </a:solidFill>
              </a:rPr>
              <a:t>04.12.2014</a:t>
            </a:r>
            <a:endParaRPr lang="en-US" dirty="0">
              <a:solidFill>
                <a:prstClr val="black">
                  <a:lumMod val="50000"/>
                  <a:lumOff val="50000"/>
                </a:prstClr>
              </a:solidFill>
            </a:endParaRPr>
          </a:p>
        </p:txBody>
      </p:sp>
      <p:sp>
        <p:nvSpPr>
          <p:cNvPr id="4" name="Footer Placeholder 3"/>
          <p:cNvSpPr>
            <a:spLocks noGrp="1"/>
          </p:cNvSpPr>
          <p:nvPr>
            <p:ph type="ftr" sz="quarter" idx="11"/>
          </p:nvPr>
        </p:nvSpPr>
        <p:spPr>
          <a:xfrm>
            <a:off x="3503837" y="6588000"/>
            <a:ext cx="2268234" cy="213484"/>
          </a:xfrm>
          <a:prstGeom prst="rect">
            <a:avLst/>
          </a:prstGeom>
        </p:spPr>
        <p:txBody>
          <a:bodyPr/>
          <a:lstStyle/>
          <a:p>
            <a:r>
              <a:rPr lang="fr-FR" dirty="0"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a:xfrm>
            <a:off x="8153400" y="6248400"/>
            <a:ext cx="533400" cy="365125"/>
          </a:xfrm>
          <a:prstGeom prst="rect">
            <a:avLst/>
          </a:prstGeom>
        </p:spPr>
        <p:txBody>
          <a:bodyPr/>
          <a:lstStyle/>
          <a:p>
            <a:fld id="{AC5B1FEA-406A-7749-A5C3-DDCB5F67A4CE}"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1"/>
          <p:cNvSpPr>
            <a:spLocks noGrp="1"/>
          </p:cNvSpPr>
          <p:nvPr>
            <p:ph type="title"/>
          </p:nvPr>
        </p:nvSpPr>
        <p:spPr>
          <a:xfrm>
            <a:off x="1063385" y="8"/>
            <a:ext cx="6513231" cy="576000"/>
          </a:xfrm>
          <a:prstGeom prst="rect">
            <a:avLst/>
          </a:prstGeom>
        </p:spPr>
        <p:txBody>
          <a:bodyPr lIns="72000" tIns="36000" rIns="72000" bIns="36000"/>
          <a:lstStyle>
            <a:lvl1pPr algn="ctr">
              <a:defRPr sz="3200" b="1"/>
            </a:lvl1pPr>
          </a:lstStyle>
          <a:p>
            <a:r>
              <a:rPr lang="en-US" dirty="0" smtClean="0"/>
              <a:t>Click to edit Master title style</a:t>
            </a:r>
            <a:endParaRPr lang="en-GB" dirty="0"/>
          </a:p>
        </p:txBody>
      </p:sp>
    </p:spTree>
    <p:extLst>
      <p:ext uri="{BB962C8B-B14F-4D97-AF65-F5344CB8AC3E}">
        <p14:creationId xmlns:p14="http://schemas.microsoft.com/office/powerpoint/2010/main" val="148279521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15" name="Picture 3"/>
          <p:cNvPicPr>
            <a:picLocks noChangeAspect="1" noChangeArrowheads="1"/>
          </p:cNvPicPr>
          <p:nvPr userDrawn="1"/>
        </p:nvPicPr>
        <p:blipFill>
          <a:blip r:embed="rId2" cstate="print">
            <a:duotone>
              <a:prstClr val="black"/>
              <a:srgbClr val="968268">
                <a:tint val="45000"/>
                <a:satMod val="400000"/>
              </a:srgbClr>
            </a:duotone>
            <a:lum contrast="40000"/>
            <a:extLst>
              <a:ext uri="{28A0092B-C50C-407E-A947-70E740481C1C}">
                <a14:useLocalDpi xmlns:a14="http://schemas.microsoft.com/office/drawing/2010/main"/>
              </a:ext>
            </a:extLst>
          </a:blip>
          <a:srcRect/>
          <a:stretch>
            <a:fillRect/>
          </a:stretch>
        </p:blipFill>
        <p:spPr bwMode="auto">
          <a:xfrm>
            <a:off x="0" y="-27125"/>
            <a:ext cx="1979712" cy="817200"/>
          </a:xfrm>
          <a:prstGeom prst="rect">
            <a:avLst/>
          </a:prstGeom>
          <a:noFill/>
          <a:ln w="9525">
            <a:noFill/>
            <a:miter lim="800000"/>
            <a:headEnd/>
            <a:tailEnd/>
          </a:ln>
        </p:spPr>
      </p:pic>
      <p:pic>
        <p:nvPicPr>
          <p:cNvPr id="39" name="Picture 3"/>
          <p:cNvPicPr>
            <a:picLocks noChangeAspect="1" noChangeArrowheads="1"/>
          </p:cNvPicPr>
          <p:nvPr userDrawn="1"/>
        </p:nvPicPr>
        <p:blipFill>
          <a:blip r:embed="rId3" cstate="print">
            <a:duotone>
              <a:prstClr val="black"/>
              <a:srgbClr val="968268">
                <a:tint val="45000"/>
                <a:satMod val="400000"/>
              </a:srgbClr>
            </a:duotone>
            <a:lum contrast="40000"/>
            <a:extLst>
              <a:ext uri="{28A0092B-C50C-407E-A947-70E740481C1C}">
                <a14:useLocalDpi xmlns:a14="http://schemas.microsoft.com/office/drawing/2010/main"/>
              </a:ext>
            </a:extLst>
          </a:blip>
          <a:srcRect/>
          <a:stretch>
            <a:fillRect/>
          </a:stretch>
        </p:blipFill>
        <p:spPr bwMode="auto">
          <a:xfrm>
            <a:off x="1969773" y="-27125"/>
            <a:ext cx="3951235" cy="817200"/>
          </a:xfrm>
          <a:prstGeom prst="rect">
            <a:avLst/>
          </a:prstGeom>
          <a:noFill/>
          <a:ln w="9525">
            <a:noFill/>
            <a:miter lim="800000"/>
            <a:headEnd/>
            <a:tailEnd/>
          </a:ln>
        </p:spPr>
      </p:pic>
      <p:pic>
        <p:nvPicPr>
          <p:cNvPr id="18438" name="Picture 6"/>
          <p:cNvPicPr>
            <a:picLocks noChangeAspect="1" noChangeArrowheads="1"/>
          </p:cNvPicPr>
          <p:nvPr userDrawn="1"/>
        </p:nvPicPr>
        <p:blipFill>
          <a:blip r:embed="rId4" cstate="print"/>
          <a:srcRect/>
          <a:stretch>
            <a:fillRect/>
          </a:stretch>
        </p:blipFill>
        <p:spPr bwMode="auto">
          <a:xfrm>
            <a:off x="29817" y="43650"/>
            <a:ext cx="1655676" cy="685050"/>
          </a:xfrm>
          <a:prstGeom prst="rect">
            <a:avLst/>
          </a:prstGeom>
          <a:noFill/>
          <a:ln w="9525">
            <a:noFill/>
            <a:miter lim="800000"/>
            <a:headEnd/>
            <a:tailEnd/>
          </a:ln>
        </p:spPr>
      </p:pic>
      <p:sp>
        <p:nvSpPr>
          <p:cNvPr id="29" name="Rectangle 10"/>
          <p:cNvSpPr>
            <a:spLocks noChangeArrowheads="1"/>
          </p:cNvSpPr>
          <p:nvPr userDrawn="1"/>
        </p:nvSpPr>
        <p:spPr bwMode="auto">
          <a:xfrm>
            <a:off x="0" y="6296801"/>
            <a:ext cx="9144001" cy="574439"/>
          </a:xfrm>
          <a:prstGeom prst="rect">
            <a:avLst/>
          </a:prstGeom>
          <a:gradFill flip="none" rotWithShape="1">
            <a:gsLst>
              <a:gs pos="0">
                <a:srgbClr val="8FB7FF"/>
              </a:gs>
              <a:gs pos="100000">
                <a:srgbClr val="0051DC"/>
              </a:gs>
            </a:gsLst>
            <a:lin ang="0" scaled="1"/>
            <a:tileRect/>
          </a:gradFill>
          <a:ln w="9525">
            <a:noFill/>
            <a:miter lim="800000"/>
            <a:headEnd/>
            <a:tailEnd/>
          </a:ln>
          <a:effectLst/>
        </p:spPr>
        <p:txBody>
          <a:bodyPr wrap="none" anchor="ctr"/>
          <a:lstStyle/>
          <a:p>
            <a:pPr>
              <a:defRPr/>
            </a:pPr>
            <a:endParaRPr lang="it-IT" dirty="0"/>
          </a:p>
        </p:txBody>
      </p:sp>
      <p:sp>
        <p:nvSpPr>
          <p:cNvPr id="12" name="Rectangle 24"/>
          <p:cNvSpPr>
            <a:spLocks noChangeArrowheads="1"/>
          </p:cNvSpPr>
          <p:nvPr userDrawn="1"/>
        </p:nvSpPr>
        <p:spPr bwMode="auto">
          <a:xfrm>
            <a:off x="292100" y="6627192"/>
            <a:ext cx="8851900" cy="330200"/>
          </a:xfrm>
          <a:prstGeom prst="rect">
            <a:avLst/>
          </a:prstGeom>
          <a:solidFill>
            <a:schemeClr val="bg2">
              <a:alpha val="3000"/>
            </a:schemeClr>
          </a:solidFill>
          <a:ln w="9525">
            <a:noFill/>
            <a:miter lim="800000"/>
            <a:headEnd/>
            <a:tailEnd/>
          </a:ln>
          <a:effectLst/>
        </p:spPr>
        <p:txBody>
          <a:bodyPr wrap="none" anchor="ctr"/>
          <a:lstStyle/>
          <a:p>
            <a:pPr>
              <a:defRPr/>
            </a:pPr>
            <a:endParaRPr lang="it-IT" dirty="0"/>
          </a:p>
        </p:txBody>
      </p:sp>
      <p:cxnSp>
        <p:nvCxnSpPr>
          <p:cNvPr id="5" name="Connettore 1 4"/>
          <p:cNvCxnSpPr/>
          <p:nvPr userDrawn="1"/>
        </p:nvCxnSpPr>
        <p:spPr>
          <a:xfrm flipV="1">
            <a:off x="755576" y="910417"/>
            <a:ext cx="16995" cy="3600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2"/>
          <p:cNvSpPr>
            <a:spLocks noGrp="1" noChangeArrowheads="1"/>
          </p:cNvSpPr>
          <p:nvPr>
            <p:ph type="title"/>
          </p:nvPr>
        </p:nvSpPr>
        <p:spPr bwMode="auto">
          <a:xfrm>
            <a:off x="386828" y="6279492"/>
            <a:ext cx="8522020" cy="495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3400">
                <a:solidFill>
                  <a:schemeClr val="bg1"/>
                </a:solidFill>
                <a:effectLst>
                  <a:outerShdw blurRad="38100" dist="38100" dir="2700000" algn="tl">
                    <a:srgbClr val="000000">
                      <a:alpha val="43137"/>
                    </a:srgbClr>
                  </a:outerShdw>
                </a:effectLst>
                <a:latin typeface="Calibri" pitchFamily="34" charset="0"/>
              </a:defRPr>
            </a:lvl1pPr>
          </a:lstStyle>
          <a:p>
            <a:pPr lvl="0"/>
            <a:r>
              <a:rPr lang="it-IT" dirty="0" smtClean="0"/>
              <a:t>Fare clic per modificare lo stile del titolo</a:t>
            </a:r>
          </a:p>
        </p:txBody>
      </p:sp>
      <p:cxnSp>
        <p:nvCxnSpPr>
          <p:cNvPr id="17" name="Connettore 1 16"/>
          <p:cNvCxnSpPr/>
          <p:nvPr userDrawn="1"/>
        </p:nvCxnSpPr>
        <p:spPr>
          <a:xfrm>
            <a:off x="-36512" y="6829982"/>
            <a:ext cx="9180000" cy="0"/>
          </a:xfrm>
          <a:prstGeom prst="line">
            <a:avLst/>
          </a:prstGeom>
          <a:ln w="88900" cap="rnd">
            <a:solidFill>
              <a:srgbClr val="2A241C"/>
            </a:solidFill>
          </a:ln>
          <a:effectLst/>
        </p:spPr>
        <p:style>
          <a:lnRef idx="1">
            <a:schemeClr val="accent1"/>
          </a:lnRef>
          <a:fillRef idx="0">
            <a:schemeClr val="accent1"/>
          </a:fillRef>
          <a:effectRef idx="0">
            <a:schemeClr val="accent1"/>
          </a:effectRef>
          <a:fontRef idx="minor">
            <a:schemeClr val="tx1"/>
          </a:fontRef>
        </p:style>
      </p:cxnSp>
      <p:cxnSp>
        <p:nvCxnSpPr>
          <p:cNvPr id="26" name="Connettore 1 25"/>
          <p:cNvCxnSpPr/>
          <p:nvPr userDrawn="1"/>
        </p:nvCxnSpPr>
        <p:spPr>
          <a:xfrm rot="16200000" flipV="1">
            <a:off x="7006823" y="4257292"/>
            <a:ext cx="36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userDrawn="1"/>
        </p:nvCxnSpPr>
        <p:spPr>
          <a:xfrm rot="10800000">
            <a:off x="359532" y="1088740"/>
            <a:ext cx="8640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p:cNvCxnSpPr/>
          <p:nvPr userDrawn="1"/>
        </p:nvCxnSpPr>
        <p:spPr>
          <a:xfrm rot="10800000">
            <a:off x="251520" y="6021287"/>
            <a:ext cx="864045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asellaDiTesto 30"/>
          <p:cNvSpPr txBox="1"/>
          <p:nvPr userDrawn="1"/>
        </p:nvSpPr>
        <p:spPr>
          <a:xfrm>
            <a:off x="775454" y="376164"/>
            <a:ext cx="1079176" cy="338554"/>
          </a:xfrm>
          <a:prstGeom prst="rect">
            <a:avLst/>
          </a:prstGeom>
          <a:noFill/>
        </p:spPr>
        <p:txBody>
          <a:bodyPr wrap="square" rtlCol="0">
            <a:spAutoFit/>
          </a:bodyPr>
          <a:lstStyle/>
          <a:p>
            <a:r>
              <a:rPr lang="it-IT" sz="1600" b="0" dirty="0" smtClean="0">
                <a:solidFill>
                  <a:schemeClr val="bg1"/>
                </a:solidFill>
                <a:latin typeface="Franklin Gothic Medium Cond" pitchFamily="34" charset="0"/>
              </a:rPr>
              <a:t>DIMEAS</a:t>
            </a:r>
            <a:endParaRPr lang="it-IT" sz="1600" b="0" dirty="0">
              <a:solidFill>
                <a:schemeClr val="bg1"/>
              </a:solidFill>
              <a:latin typeface="Franklin Gothic Medium Cond" pitchFamily="34" charset="0"/>
            </a:endParaRPr>
          </a:p>
        </p:txBody>
      </p:sp>
      <p:pic>
        <p:nvPicPr>
          <p:cNvPr id="27650" name="Picture 2"/>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915888" y="0"/>
            <a:ext cx="3229220" cy="790075"/>
          </a:xfrm>
          <a:prstGeom prst="rect">
            <a:avLst/>
          </a:prstGeom>
          <a:noFill/>
          <a:ln w="9525">
            <a:noFill/>
            <a:miter lim="800000"/>
            <a:headEnd/>
            <a:tailEnd/>
          </a:ln>
        </p:spPr>
      </p:pic>
    </p:spTree>
    <p:extLst>
      <p:ext uri="{BB962C8B-B14F-4D97-AF65-F5344CB8AC3E}">
        <p14:creationId xmlns:p14="http://schemas.microsoft.com/office/powerpoint/2010/main" val="277951267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019800" cy="1020762"/>
          </a:xfrm>
        </p:spPr>
        <p:txBody>
          <a:bodyPr>
            <a:noAutofit/>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097281"/>
            <a:ext cx="9144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lMat-HDED-LOGO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03778" y="6214305"/>
            <a:ext cx="1559222" cy="49774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9"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248400"/>
            <a:ext cx="6781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10"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533400" y="6248400"/>
            <a:ext cx="6781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12"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533400" y="6248400"/>
            <a:ext cx="6781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8"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33400" y="6248400"/>
            <a:ext cx="6781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7"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533400" y="6248400"/>
            <a:ext cx="6781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10"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153400" y="6248400"/>
            <a:ext cx="533400" cy="365125"/>
          </a:xfrm>
          <a:prstGeom prst="rect">
            <a:avLst/>
          </a:prstGeom>
        </p:spPr>
        <p:txBody>
          <a:bodyPr/>
          <a:lstStyle/>
          <a:p>
            <a:fld id="{B6F15528-21DE-4FAA-801E-634DDDAF4B2B}" type="slidenum">
              <a:rPr lang="en-US" smtClean="0"/>
              <a:pPr/>
              <a:t>‹#›</a:t>
            </a:fld>
            <a:endParaRPr lang="en-US" dirty="0"/>
          </a:p>
        </p:txBody>
      </p:sp>
      <p:pic>
        <p:nvPicPr>
          <p:cNvPr id="10" name="Picture 2" descr="\\cern.ch\dfs\Users\a\ASZEBERE\Documents\DG-EU\EuCARD\EuCARD13\header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350769"/>
            <a:ext cx="9144000" cy="45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0" y="198438"/>
            <a:ext cx="5943600"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ern.ch\dfs\Users\a\ASZEBERE\Documents\DG-EU\EuCARD2\EuCARD2-logo-.png"/>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381000" y="76200"/>
            <a:ext cx="1524000" cy="10769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457200" y="6248400"/>
            <a:ext cx="184666" cy="369332"/>
          </a:xfrm>
          <a:prstGeom prst="rect">
            <a:avLst/>
          </a:prstGeom>
        </p:spPr>
        <p:txBody>
          <a:bodyPr wrap="none">
            <a:spAutoFit/>
          </a:bodyPr>
          <a:lstStyle/>
          <a:p>
            <a:r>
              <a:rPr lang="en-US" baseline="0" dirty="0" smtClean="0"/>
              <a:t> </a:t>
            </a:r>
            <a:endParaRPr lang="en-US" dirty="0"/>
          </a:p>
        </p:txBody>
      </p:sp>
      <p:pic>
        <p:nvPicPr>
          <p:cNvPr id="7" name="Picture 6" descr="lcoll_logo3_small.gif"/>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972914" y="152400"/>
            <a:ext cx="790086" cy="838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3800" kern="1200">
          <a:solidFill>
            <a:schemeClr val="tx1">
              <a:lumMod val="75000"/>
            </a:schemeClr>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5" Type="http://schemas.openxmlformats.org/officeDocument/2006/relationships/image" Target="../media/image43.png"/><Relationship Id="rId1" Type="http://schemas.openxmlformats.org/officeDocument/2006/relationships/slideLayout" Target="../slideLayouts/slideLayout13.xml"/><Relationship Id="rId2" Type="http://schemas.openxmlformats.org/officeDocument/2006/relationships/image" Target="../media/image40.gif"/></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12.png"/><Relationship Id="rId1" Type="http://schemas.microsoft.com/office/2007/relationships/media" Target="../media/media1.avi"/><Relationship Id="rId2" Type="http://schemas.openxmlformats.org/officeDocument/2006/relationships/video" Target="../media/media1.avi"/></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png"/><Relationship Id="rId3"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 Id="rId3" Type="http://schemas.openxmlformats.org/officeDocument/2006/relationships/image" Target="../media/image64.png"/></Relationships>
</file>

<file path=ppt/slides/_rels/slide2.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jpeg"/><Relationship Id="rId1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gif"/><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 Id="rId3"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dirty="0"/>
              <a:t>Collimator materials for high-density energy deposition - report from </a:t>
            </a:r>
            <a:r>
              <a:rPr lang="en-US" dirty="0" smtClean="0"/>
              <a:t>WP 11</a:t>
            </a:r>
            <a:endParaRPr lang="en-GB" dirty="0"/>
          </a:p>
        </p:txBody>
      </p:sp>
      <p:sp>
        <p:nvSpPr>
          <p:cNvPr id="3" name="Subtitle 2"/>
          <p:cNvSpPr>
            <a:spLocks noGrp="1"/>
          </p:cNvSpPr>
          <p:nvPr>
            <p:ph type="subTitle" idx="1"/>
          </p:nvPr>
        </p:nvSpPr>
        <p:spPr>
          <a:xfrm>
            <a:off x="1371600" y="4114800"/>
            <a:ext cx="6400800" cy="1524000"/>
          </a:xfrm>
        </p:spPr>
        <p:txBody>
          <a:bodyPr>
            <a:normAutofit/>
          </a:bodyPr>
          <a:lstStyle/>
          <a:p>
            <a:endParaRPr lang="en-GB" sz="2400" dirty="0" smtClean="0"/>
          </a:p>
          <a:p>
            <a:endParaRPr lang="en-GB" sz="2000" dirty="0" smtClean="0"/>
          </a:p>
        </p:txBody>
      </p:sp>
      <p:pic>
        <p:nvPicPr>
          <p:cNvPr id="9" name="Picture 8" descr="ColMat-HDED-LOGO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29000" y="5400344"/>
            <a:ext cx="2286000" cy="729751"/>
          </a:xfrm>
          <a:prstGeom prst="rect">
            <a:avLst/>
          </a:prstGeom>
        </p:spPr>
      </p:pic>
      <p:sp>
        <p:nvSpPr>
          <p:cNvPr id="4" name="Rectangle 3"/>
          <p:cNvSpPr/>
          <p:nvPr/>
        </p:nvSpPr>
        <p:spPr>
          <a:xfrm>
            <a:off x="838200" y="3343870"/>
            <a:ext cx="7467600" cy="2031325"/>
          </a:xfrm>
          <a:prstGeom prst="rect">
            <a:avLst/>
          </a:prstGeom>
        </p:spPr>
        <p:txBody>
          <a:bodyPr wrap="square">
            <a:spAutoFit/>
          </a:bodyPr>
          <a:lstStyle/>
          <a:p>
            <a:pPr algn="ctr"/>
            <a:endParaRPr lang="en-US" dirty="0">
              <a:solidFill>
                <a:schemeClr val="accent5">
                  <a:lumMod val="60000"/>
                  <a:lumOff val="40000"/>
                </a:schemeClr>
              </a:solidFill>
            </a:endParaRPr>
          </a:p>
          <a:p>
            <a:pPr algn="ctr"/>
            <a:endParaRPr lang="en-US" dirty="0">
              <a:solidFill>
                <a:schemeClr val="accent5">
                  <a:lumMod val="60000"/>
                  <a:lumOff val="40000"/>
                </a:schemeClr>
              </a:solidFill>
            </a:endParaRPr>
          </a:p>
          <a:p>
            <a:pPr algn="ctr"/>
            <a:r>
              <a:rPr lang="en-US" dirty="0">
                <a:solidFill>
                  <a:schemeClr val="accent5">
                    <a:lumMod val="60000"/>
                    <a:lumOff val="40000"/>
                  </a:schemeClr>
                </a:solidFill>
              </a:rPr>
              <a:t> </a:t>
            </a:r>
            <a:r>
              <a:rPr lang="en-US" dirty="0" smtClean="0">
                <a:solidFill>
                  <a:schemeClr val="accent5">
                    <a:lumMod val="60000"/>
                    <a:lumOff val="40000"/>
                  </a:schemeClr>
                </a:solidFill>
              </a:rPr>
              <a:t>LARP HiLumi Meeting, </a:t>
            </a:r>
            <a:r>
              <a:rPr lang="en-US" dirty="0" err="1" smtClean="0">
                <a:solidFill>
                  <a:schemeClr val="accent5">
                    <a:lumMod val="60000"/>
                    <a:lumOff val="40000"/>
                  </a:schemeClr>
                </a:solidFill>
              </a:rPr>
              <a:t>Fermilab</a:t>
            </a:r>
            <a:r>
              <a:rPr lang="en-US" dirty="0" smtClean="0">
                <a:solidFill>
                  <a:schemeClr val="accent5">
                    <a:lumMod val="60000"/>
                    <a:lumOff val="40000"/>
                  </a:schemeClr>
                </a:solidFill>
              </a:rPr>
              <a:t>, 11 May 2015</a:t>
            </a:r>
            <a:r>
              <a:rPr lang="en-US" dirty="0" smtClean="0">
                <a:solidFill>
                  <a:schemeClr val="accent5">
                    <a:lumMod val="60000"/>
                    <a:lumOff val="40000"/>
                  </a:schemeClr>
                </a:solidFill>
              </a:rPr>
              <a:t/>
            </a:r>
            <a:br>
              <a:rPr lang="en-US" dirty="0" smtClean="0">
                <a:solidFill>
                  <a:schemeClr val="accent5">
                    <a:lumMod val="60000"/>
                    <a:lumOff val="40000"/>
                  </a:schemeClr>
                </a:solidFill>
              </a:rPr>
            </a:br>
            <a:r>
              <a:rPr lang="en-US" dirty="0" smtClean="0">
                <a:solidFill>
                  <a:schemeClr val="accent5">
                    <a:lumMod val="60000"/>
                    <a:lumOff val="40000"/>
                  </a:schemeClr>
                </a:solidFill>
              </a:rPr>
              <a:t/>
            </a:r>
            <a:br>
              <a:rPr lang="en-US" dirty="0" smtClean="0">
                <a:solidFill>
                  <a:schemeClr val="accent5">
                    <a:lumMod val="60000"/>
                    <a:lumOff val="40000"/>
                  </a:schemeClr>
                </a:solidFill>
              </a:rPr>
            </a:br>
            <a:r>
              <a:rPr lang="en-US" dirty="0" smtClean="0">
                <a:solidFill>
                  <a:schemeClr val="accent5">
                    <a:lumMod val="60000"/>
                    <a:lumOff val="40000"/>
                  </a:schemeClr>
                </a:solidFill>
              </a:rPr>
              <a:t/>
            </a:r>
            <a:br>
              <a:rPr lang="en-US" dirty="0" smtClean="0">
                <a:solidFill>
                  <a:schemeClr val="accent5">
                    <a:lumMod val="60000"/>
                    <a:lumOff val="40000"/>
                  </a:schemeClr>
                </a:solidFill>
              </a:rPr>
            </a:br>
            <a:r>
              <a:rPr lang="en-US" dirty="0" smtClean="0">
                <a:solidFill>
                  <a:schemeClr val="tx1">
                    <a:lumMod val="75000"/>
                  </a:schemeClr>
                </a:solidFill>
              </a:rPr>
              <a:t/>
            </a:r>
            <a:br>
              <a:rPr lang="en-US" dirty="0" smtClean="0">
                <a:solidFill>
                  <a:schemeClr val="tx1">
                    <a:lumMod val="75000"/>
                  </a:schemeClr>
                </a:solidFill>
              </a:rPr>
            </a:br>
            <a:r>
              <a:rPr lang="en-US" dirty="0" smtClean="0">
                <a:solidFill>
                  <a:schemeClr val="tx1">
                    <a:lumMod val="75000"/>
                  </a:schemeClr>
                </a:solidFill>
              </a:rPr>
              <a:t>Adriana Rossi on behalf of</a:t>
            </a:r>
            <a:endParaRPr lang="en-US" dirty="0">
              <a:solidFill>
                <a:schemeClr val="tx1">
                  <a:lumMod val="75000"/>
                </a:schemeClr>
              </a:solidFill>
            </a:endParaRPr>
          </a:p>
        </p:txBody>
      </p:sp>
    </p:spTree>
    <p:extLst>
      <p:ext uri="{BB962C8B-B14F-4D97-AF65-F5344CB8AC3E}">
        <p14:creationId xmlns:p14="http://schemas.microsoft.com/office/powerpoint/2010/main" val="38251257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Microstructure with SEM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GB" sz="2000" dirty="0" smtClean="0"/>
          </a:p>
          <a:p>
            <a:pPr marL="0" indent="0">
              <a:buNone/>
            </a:pPr>
            <a:r>
              <a:rPr lang="en-GB" sz="2000" dirty="0" smtClean="0"/>
              <a:t>Transverse samples annealed at 1300°C irradiated with 5e13 </a:t>
            </a:r>
            <a:r>
              <a:rPr lang="en-GB" sz="2000" dirty="0"/>
              <a:t>ions/cm</a:t>
            </a:r>
            <a:r>
              <a:rPr lang="en-GB" sz="2000" baseline="30000" dirty="0"/>
              <a:t>2</a:t>
            </a:r>
            <a:r>
              <a:rPr lang="en-GB" sz="2000" dirty="0"/>
              <a:t> </a:t>
            </a:r>
            <a:r>
              <a:rPr lang="en-GB" sz="2000" dirty="0" smtClean="0"/>
              <a:t>with high (left) and low (right) magnification.</a:t>
            </a:r>
          </a:p>
          <a:p>
            <a:pPr marL="0" indent="0">
              <a:buNone/>
            </a:pPr>
            <a:endParaRPr lang="en-GB" sz="2000" dirty="0"/>
          </a:p>
          <a:p>
            <a:r>
              <a:rPr lang="en-GB" sz="2000" dirty="0"/>
              <a:t>Under the LEI </a:t>
            </a:r>
            <a:r>
              <a:rPr lang="en-GB" sz="2000" dirty="0" smtClean="0"/>
              <a:t>mode, </a:t>
            </a:r>
            <a:r>
              <a:rPr lang="en-GB" sz="2000" dirty="0"/>
              <a:t>which has a lower resolution, the carbide particles and their cracks can be more easily observed. The right image with low magnification shows more carbide particles but no other </a:t>
            </a:r>
            <a:r>
              <a:rPr lang="en-GB" sz="2000" dirty="0" smtClean="0"/>
              <a:t>cracks.</a:t>
            </a:r>
            <a:endParaRPr lang="en-US" sz="2000" dirty="0"/>
          </a:p>
        </p:txBody>
      </p:sp>
      <p:grpSp>
        <p:nvGrpSpPr>
          <p:cNvPr id="9" name="Gruppieren 311"/>
          <p:cNvGrpSpPr/>
          <p:nvPr/>
        </p:nvGrpSpPr>
        <p:grpSpPr>
          <a:xfrm>
            <a:off x="1690828" y="1447800"/>
            <a:ext cx="5762343" cy="2158219"/>
            <a:chOff x="17" y="96"/>
            <a:chExt cx="5762343" cy="2158219"/>
          </a:xfrm>
        </p:grpSpPr>
        <p:pic>
          <p:nvPicPr>
            <p:cNvPr id="10" name="Grafik 312"/>
            <p:cNvPicPr>
              <a:picLocks noChangeAspect="1"/>
            </p:cNvPicPr>
            <p:nvPr/>
          </p:nvPicPr>
          <p:blipFill>
            <a:blip r:embed="rId2"/>
            <a:stretch>
              <a:fillRect/>
            </a:stretch>
          </p:blipFill>
          <p:spPr>
            <a:xfrm>
              <a:off x="17" y="96"/>
              <a:ext cx="2810500" cy="2158171"/>
            </a:xfrm>
            <a:prstGeom prst="rect">
              <a:avLst/>
            </a:prstGeom>
          </p:spPr>
        </p:pic>
        <p:pic>
          <p:nvPicPr>
            <p:cNvPr id="11" name="Grafik 313"/>
            <p:cNvPicPr>
              <a:picLocks noChangeAspect="1"/>
            </p:cNvPicPr>
            <p:nvPr/>
          </p:nvPicPr>
          <p:blipFill>
            <a:blip r:embed="rId3"/>
            <a:stretch>
              <a:fillRect/>
            </a:stretch>
          </p:blipFill>
          <p:spPr>
            <a:xfrm>
              <a:off x="2951860" y="144"/>
              <a:ext cx="2810500" cy="2158171"/>
            </a:xfrm>
            <a:prstGeom prst="rect">
              <a:avLst/>
            </a:prstGeom>
          </p:spPr>
        </p:pic>
      </p:grpSp>
    </p:spTree>
    <p:extLst>
      <p:ext uri="{BB962C8B-B14F-4D97-AF65-F5344CB8AC3E}">
        <p14:creationId xmlns:p14="http://schemas.microsoft.com/office/powerpoint/2010/main" val="566634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EDX spectrum </a:t>
            </a:r>
            <a:endParaRPr lang="en-US" dirty="0"/>
          </a:p>
        </p:txBody>
      </p:sp>
      <p:pic>
        <p:nvPicPr>
          <p:cNvPr id="4" name="Content Placeholder 3"/>
          <p:cNvPicPr>
            <a:picLocks noGrp="1" noChangeAspect="1"/>
          </p:cNvPicPr>
          <p:nvPr>
            <p:ph idx="1"/>
          </p:nvPr>
        </p:nvPicPr>
        <p:blipFill rotWithShape="1">
          <a:blip r:embed="rId2"/>
          <a:srcRect l="-521" r="83"/>
          <a:stretch/>
        </p:blipFill>
        <p:spPr>
          <a:xfrm>
            <a:off x="3044619" y="1371600"/>
            <a:ext cx="5946981" cy="2226785"/>
          </a:xfrm>
        </p:spPr>
      </p:pic>
      <p:pic>
        <p:nvPicPr>
          <p:cNvPr id="6" name="Picture 5"/>
          <p:cNvPicPr>
            <a:picLocks noChangeAspect="1"/>
          </p:cNvPicPr>
          <p:nvPr/>
        </p:nvPicPr>
        <p:blipFill>
          <a:blip r:embed="rId3"/>
          <a:stretch>
            <a:fillRect/>
          </a:stretch>
        </p:blipFill>
        <p:spPr>
          <a:xfrm>
            <a:off x="3124200" y="3886200"/>
            <a:ext cx="5854700" cy="2201840"/>
          </a:xfrm>
          <a:prstGeom prst="rect">
            <a:avLst/>
          </a:prstGeom>
        </p:spPr>
      </p:pic>
      <p:sp>
        <p:nvSpPr>
          <p:cNvPr id="8" name="Rectangle 7"/>
          <p:cNvSpPr/>
          <p:nvPr/>
        </p:nvSpPr>
        <p:spPr>
          <a:xfrm>
            <a:off x="4876800" y="4038600"/>
            <a:ext cx="1043876" cy="369332"/>
          </a:xfrm>
          <a:prstGeom prst="rect">
            <a:avLst/>
          </a:prstGeom>
        </p:spPr>
        <p:txBody>
          <a:bodyPr wrap="none">
            <a:spAutoFit/>
          </a:bodyPr>
          <a:lstStyle/>
          <a:p>
            <a:r>
              <a:rPr lang="en-GB" dirty="0"/>
              <a:t>T-1300°C</a:t>
            </a:r>
            <a:endParaRPr lang="en-US" dirty="0"/>
          </a:p>
        </p:txBody>
      </p:sp>
      <p:sp>
        <p:nvSpPr>
          <p:cNvPr id="9" name="Rectangle 8"/>
          <p:cNvSpPr/>
          <p:nvPr/>
        </p:nvSpPr>
        <p:spPr>
          <a:xfrm>
            <a:off x="5029200" y="1600200"/>
            <a:ext cx="1043876" cy="369332"/>
          </a:xfrm>
          <a:prstGeom prst="rect">
            <a:avLst/>
          </a:prstGeom>
        </p:spPr>
        <p:txBody>
          <a:bodyPr wrap="none">
            <a:spAutoFit/>
          </a:bodyPr>
          <a:lstStyle/>
          <a:p>
            <a:r>
              <a:rPr lang="en-GB" dirty="0"/>
              <a:t>T-</a:t>
            </a:r>
            <a:r>
              <a:rPr lang="en-GB" dirty="0" smtClean="0"/>
              <a:t>1150</a:t>
            </a:r>
            <a:r>
              <a:rPr lang="en-GB" dirty="0"/>
              <a:t>°C</a:t>
            </a:r>
            <a:endParaRPr lang="en-US" dirty="0"/>
          </a:p>
        </p:txBody>
      </p:sp>
      <p:sp>
        <p:nvSpPr>
          <p:cNvPr id="11" name="TextBox 10"/>
          <p:cNvSpPr txBox="1"/>
          <p:nvPr/>
        </p:nvSpPr>
        <p:spPr>
          <a:xfrm>
            <a:off x="304800" y="1371600"/>
            <a:ext cx="2590799" cy="2585323"/>
          </a:xfrm>
          <a:prstGeom prst="rect">
            <a:avLst/>
          </a:prstGeom>
          <a:noFill/>
        </p:spPr>
        <p:txBody>
          <a:bodyPr wrap="square" rtlCol="0">
            <a:spAutoFit/>
          </a:bodyPr>
          <a:lstStyle/>
          <a:p>
            <a:pPr marL="285750" indent="-285750">
              <a:buFont typeface="Arial"/>
              <a:buChar char="•"/>
            </a:pPr>
            <a:r>
              <a:rPr lang="en-US" dirty="0" smtClean="0"/>
              <a:t>Different composition variations for different annealing temperature</a:t>
            </a:r>
          </a:p>
          <a:p>
            <a:pPr marL="285750" indent="-285750">
              <a:buFont typeface="Arial"/>
              <a:buChar char="•"/>
            </a:pPr>
            <a:endParaRPr lang="en-US" dirty="0"/>
          </a:p>
          <a:p>
            <a:pPr marL="285750" indent="-285750">
              <a:buFont typeface="Arial"/>
              <a:buChar char="•"/>
            </a:pPr>
            <a:r>
              <a:rPr lang="en-US" dirty="0" smtClean="0"/>
              <a:t>How much the fact that samples come from different batch can affect the results? </a:t>
            </a:r>
            <a:endParaRPr lang="en-US" dirty="0"/>
          </a:p>
        </p:txBody>
      </p:sp>
    </p:spTree>
    <p:extLst>
      <p:ext uri="{BB962C8B-B14F-4D97-AF65-F5344CB8AC3E}">
        <p14:creationId xmlns:p14="http://schemas.microsoft.com/office/powerpoint/2010/main" val="2242071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IMG2481.gif"/>
          <p:cNvPicPr>
            <a:picLocks noChangeAspect="1"/>
          </p:cNvPicPr>
          <p:nvPr/>
        </p:nvPicPr>
        <p:blipFill>
          <a:blip r:embed="rId2" cstate="print"/>
          <a:stretch>
            <a:fillRect/>
          </a:stretch>
        </p:blipFill>
        <p:spPr>
          <a:xfrm>
            <a:off x="4800600" y="1088740"/>
            <a:ext cx="4368000" cy="2520000"/>
          </a:xfrm>
          <a:prstGeom prst="rect">
            <a:avLst/>
          </a:prstGeom>
        </p:spPr>
      </p:pic>
      <p:sp>
        <p:nvSpPr>
          <p:cNvPr id="2" name="Titolo 1"/>
          <p:cNvSpPr>
            <a:spLocks noGrp="1"/>
          </p:cNvSpPr>
          <p:nvPr>
            <p:ph type="title"/>
          </p:nvPr>
        </p:nvSpPr>
        <p:spPr/>
        <p:txBody>
          <a:bodyPr/>
          <a:lstStyle/>
          <a:p>
            <a:r>
              <a:rPr lang="en-US" dirty="0" smtClean="0"/>
              <a:t>Experimental setup</a:t>
            </a:r>
            <a:endParaRPr lang="en-US" dirty="0"/>
          </a:p>
        </p:txBody>
      </p:sp>
      <p:pic>
        <p:nvPicPr>
          <p:cNvPr id="11161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l="-38"/>
          <a:stretch>
            <a:fillRect/>
          </a:stretch>
        </p:blipFill>
        <p:spPr bwMode="auto">
          <a:xfrm>
            <a:off x="4175956" y="3753316"/>
            <a:ext cx="4968044" cy="2520000"/>
          </a:xfrm>
          <a:prstGeom prst="rect">
            <a:avLst/>
          </a:prstGeom>
          <a:noFill/>
          <a:ln w="9525">
            <a:noFill/>
            <a:miter lim="800000"/>
            <a:headEnd/>
            <a:tailEnd/>
          </a:ln>
        </p:spPr>
      </p:pic>
      <p:pic>
        <p:nvPicPr>
          <p:cNvPr id="5" name="Immagine 4" descr="CIMG2470.JPG"/>
          <p:cNvPicPr>
            <a:picLocks noChangeAspect="1"/>
          </p:cNvPicPr>
          <p:nvPr/>
        </p:nvPicPr>
        <p:blipFill>
          <a:blip r:embed="rId4" cstate="print">
            <a:extLst>
              <a:ext uri="{28A0092B-C50C-407E-A947-70E740481C1C}">
                <a14:useLocalDpi xmlns:a14="http://schemas.microsoft.com/office/drawing/2010/main"/>
              </a:ext>
            </a:extLst>
          </a:blip>
          <a:srcRect r="-2301"/>
          <a:stretch>
            <a:fillRect/>
          </a:stretch>
        </p:blipFill>
        <p:spPr>
          <a:xfrm>
            <a:off x="0" y="1088740"/>
            <a:ext cx="5017428" cy="2520000"/>
          </a:xfrm>
          <a:prstGeom prst="rect">
            <a:avLst/>
          </a:prstGeom>
        </p:spPr>
      </p:pic>
      <p:pic>
        <p:nvPicPr>
          <p:cNvPr id="7" name="Immagine 6" descr="Clipboard01.bmp"/>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3753036"/>
            <a:ext cx="4228603" cy="2520000"/>
          </a:xfrm>
          <a:prstGeom prst="rect">
            <a:avLst/>
          </a:prstGeom>
        </p:spPr>
      </p:pic>
      <p:sp>
        <p:nvSpPr>
          <p:cNvPr id="9" name="CasellaDiTesto 8"/>
          <p:cNvSpPr txBox="1"/>
          <p:nvPr/>
        </p:nvSpPr>
        <p:spPr>
          <a:xfrm>
            <a:off x="35496" y="1124744"/>
            <a:ext cx="1512676" cy="400110"/>
          </a:xfrm>
          <a:prstGeom prst="rect">
            <a:avLst/>
          </a:prstGeom>
          <a:noFill/>
        </p:spPr>
        <p:txBody>
          <a:bodyPr wrap="square" rtlCol="0">
            <a:spAutoFit/>
          </a:bodyPr>
          <a:lstStyle/>
          <a:p>
            <a:r>
              <a:rPr lang="en-US" sz="2000" b="1" dirty="0" smtClean="0">
                <a:solidFill>
                  <a:schemeClr val="bg1"/>
                </a:solidFill>
                <a:latin typeface="Calibri" pitchFamily="34" charset="0"/>
              </a:rPr>
              <a:t>SETUP 01</a:t>
            </a:r>
            <a:endParaRPr lang="en-US" sz="2000" b="1" dirty="0">
              <a:solidFill>
                <a:schemeClr val="bg1"/>
              </a:solidFill>
              <a:latin typeface="Calibri" pitchFamily="34" charset="0"/>
            </a:endParaRPr>
          </a:p>
        </p:txBody>
      </p:sp>
      <p:sp>
        <p:nvSpPr>
          <p:cNvPr id="11" name="CasellaDiTesto 10"/>
          <p:cNvSpPr txBox="1"/>
          <p:nvPr/>
        </p:nvSpPr>
        <p:spPr>
          <a:xfrm>
            <a:off x="70992" y="3789040"/>
            <a:ext cx="1512676" cy="400110"/>
          </a:xfrm>
          <a:prstGeom prst="rect">
            <a:avLst/>
          </a:prstGeom>
          <a:noFill/>
        </p:spPr>
        <p:txBody>
          <a:bodyPr wrap="square" rtlCol="0">
            <a:spAutoFit/>
          </a:bodyPr>
          <a:lstStyle/>
          <a:p>
            <a:r>
              <a:rPr lang="en-US" sz="2000" b="1" dirty="0" smtClean="0">
                <a:solidFill>
                  <a:schemeClr val="bg1"/>
                </a:solidFill>
                <a:latin typeface="Calibri" pitchFamily="34" charset="0"/>
              </a:rPr>
              <a:t>SETUP 02</a:t>
            </a:r>
            <a:endParaRPr lang="en-US" sz="2000" b="1" dirty="0">
              <a:solidFill>
                <a:schemeClr val="bg1"/>
              </a:solidFill>
              <a:latin typeface="Calibri" pitchFamily="34" charset="0"/>
            </a:endParaRPr>
          </a:p>
        </p:txBody>
      </p:sp>
      <p:sp>
        <p:nvSpPr>
          <p:cNvPr id="12" name="CasellaDiTesto 11"/>
          <p:cNvSpPr txBox="1"/>
          <p:nvPr/>
        </p:nvSpPr>
        <p:spPr>
          <a:xfrm>
            <a:off x="0" y="3068960"/>
            <a:ext cx="1908212" cy="307777"/>
          </a:xfrm>
          <a:prstGeom prst="rect">
            <a:avLst/>
          </a:prstGeom>
          <a:noFill/>
        </p:spPr>
        <p:txBody>
          <a:bodyPr wrap="square" rtlCol="0">
            <a:spAutoFit/>
          </a:bodyPr>
          <a:lstStyle/>
          <a:p>
            <a:r>
              <a:rPr lang="en-US" sz="1400" dirty="0" smtClean="0">
                <a:solidFill>
                  <a:schemeClr val="bg1"/>
                </a:solidFill>
                <a:latin typeface="Calibri" pitchFamily="34" charset="0"/>
              </a:rPr>
              <a:t>Thermocouple</a:t>
            </a:r>
            <a:endParaRPr lang="en-US" sz="1400" dirty="0">
              <a:solidFill>
                <a:schemeClr val="bg1"/>
              </a:solidFill>
              <a:latin typeface="Calibri" pitchFamily="34" charset="0"/>
            </a:endParaRPr>
          </a:p>
        </p:txBody>
      </p:sp>
      <p:sp>
        <p:nvSpPr>
          <p:cNvPr id="13" name="CasellaDiTesto 12"/>
          <p:cNvSpPr txBox="1"/>
          <p:nvPr/>
        </p:nvSpPr>
        <p:spPr>
          <a:xfrm>
            <a:off x="7092280" y="3104964"/>
            <a:ext cx="1908212" cy="307777"/>
          </a:xfrm>
          <a:prstGeom prst="rect">
            <a:avLst/>
          </a:prstGeom>
          <a:noFill/>
        </p:spPr>
        <p:txBody>
          <a:bodyPr wrap="square" rtlCol="0">
            <a:spAutoFit/>
          </a:bodyPr>
          <a:lstStyle/>
          <a:p>
            <a:r>
              <a:rPr lang="en-US" sz="1400" dirty="0" smtClean="0">
                <a:solidFill>
                  <a:schemeClr val="bg1"/>
                </a:solidFill>
                <a:latin typeface="Calibri" pitchFamily="34" charset="0"/>
              </a:rPr>
              <a:t>Control thermocouple</a:t>
            </a:r>
            <a:endParaRPr lang="en-US" sz="1400" dirty="0">
              <a:solidFill>
                <a:schemeClr val="bg1"/>
              </a:solidFill>
              <a:latin typeface="Calibri" pitchFamily="34" charset="0"/>
            </a:endParaRPr>
          </a:p>
        </p:txBody>
      </p:sp>
      <p:sp>
        <p:nvSpPr>
          <p:cNvPr id="14" name="CasellaDiTesto 13"/>
          <p:cNvSpPr txBox="1"/>
          <p:nvPr/>
        </p:nvSpPr>
        <p:spPr>
          <a:xfrm>
            <a:off x="6084168" y="1196752"/>
            <a:ext cx="1908212" cy="307777"/>
          </a:xfrm>
          <a:prstGeom prst="rect">
            <a:avLst/>
          </a:prstGeom>
          <a:noFill/>
        </p:spPr>
        <p:txBody>
          <a:bodyPr wrap="square" rtlCol="0">
            <a:spAutoFit/>
          </a:bodyPr>
          <a:lstStyle/>
          <a:p>
            <a:r>
              <a:rPr lang="en-US" sz="1400" dirty="0" smtClean="0">
                <a:solidFill>
                  <a:schemeClr val="bg1"/>
                </a:solidFill>
                <a:latin typeface="Calibri" pitchFamily="34" charset="0"/>
              </a:rPr>
              <a:t>Heating solenoid</a:t>
            </a:r>
            <a:endParaRPr lang="en-US" sz="1400" dirty="0">
              <a:solidFill>
                <a:schemeClr val="bg1"/>
              </a:solidFill>
              <a:latin typeface="Calibri" pitchFamily="34" charset="0"/>
            </a:endParaRPr>
          </a:p>
        </p:txBody>
      </p:sp>
      <p:sp>
        <p:nvSpPr>
          <p:cNvPr id="15" name="CasellaDiTesto 14"/>
          <p:cNvSpPr txBox="1"/>
          <p:nvPr/>
        </p:nvSpPr>
        <p:spPr>
          <a:xfrm>
            <a:off x="3599892" y="2240868"/>
            <a:ext cx="1908212" cy="307777"/>
          </a:xfrm>
          <a:prstGeom prst="rect">
            <a:avLst/>
          </a:prstGeom>
          <a:noFill/>
        </p:spPr>
        <p:txBody>
          <a:bodyPr wrap="square" rtlCol="0">
            <a:spAutoFit/>
          </a:bodyPr>
          <a:lstStyle/>
          <a:p>
            <a:r>
              <a:rPr lang="en-US" sz="1400" dirty="0" smtClean="0">
                <a:solidFill>
                  <a:schemeClr val="bg1"/>
                </a:solidFill>
                <a:latin typeface="Calibri" pitchFamily="34" charset="0"/>
              </a:rPr>
              <a:t>Cooling jet</a:t>
            </a:r>
            <a:endParaRPr lang="en-US" sz="1400" dirty="0">
              <a:solidFill>
                <a:schemeClr val="bg1"/>
              </a:solidFill>
              <a:latin typeface="Calibri" pitchFamily="34" charset="0"/>
            </a:endParaRPr>
          </a:p>
        </p:txBody>
      </p:sp>
      <p:sp>
        <p:nvSpPr>
          <p:cNvPr id="16" name="CasellaDiTesto 15"/>
          <p:cNvSpPr txBox="1"/>
          <p:nvPr/>
        </p:nvSpPr>
        <p:spPr>
          <a:xfrm>
            <a:off x="0" y="4293096"/>
            <a:ext cx="1908212" cy="307777"/>
          </a:xfrm>
          <a:prstGeom prst="rect">
            <a:avLst/>
          </a:prstGeom>
          <a:noFill/>
        </p:spPr>
        <p:txBody>
          <a:bodyPr wrap="square" rtlCol="0">
            <a:spAutoFit/>
          </a:bodyPr>
          <a:lstStyle/>
          <a:p>
            <a:r>
              <a:rPr lang="en-US" sz="1400" dirty="0" smtClean="0">
                <a:solidFill>
                  <a:schemeClr val="bg1"/>
                </a:solidFill>
                <a:latin typeface="Calibri" pitchFamily="34" charset="0"/>
              </a:rPr>
              <a:t>Thermocouple</a:t>
            </a:r>
            <a:endParaRPr lang="en-US" sz="1400" dirty="0">
              <a:solidFill>
                <a:schemeClr val="bg1"/>
              </a:solidFill>
              <a:latin typeface="Calibri" pitchFamily="34" charset="0"/>
            </a:endParaRPr>
          </a:p>
        </p:txBody>
      </p:sp>
      <p:cxnSp>
        <p:nvCxnSpPr>
          <p:cNvPr id="18" name="Connettore 1 17"/>
          <p:cNvCxnSpPr/>
          <p:nvPr/>
        </p:nvCxnSpPr>
        <p:spPr>
          <a:xfrm>
            <a:off x="1079612" y="4545124"/>
            <a:ext cx="972108"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1439652" y="4365104"/>
            <a:ext cx="1908212" cy="307777"/>
          </a:xfrm>
          <a:prstGeom prst="rect">
            <a:avLst/>
          </a:prstGeom>
          <a:noFill/>
        </p:spPr>
        <p:txBody>
          <a:bodyPr wrap="square" rtlCol="0">
            <a:spAutoFit/>
          </a:bodyPr>
          <a:lstStyle/>
          <a:p>
            <a:r>
              <a:rPr lang="en-US" sz="1400" dirty="0" smtClean="0">
                <a:latin typeface="Calibri" pitchFamily="34" charset="0"/>
              </a:rPr>
              <a:t>Heating solenoid</a:t>
            </a:r>
            <a:endParaRPr lang="en-US" sz="1400" dirty="0">
              <a:latin typeface="Calibri" pitchFamily="34" charset="0"/>
            </a:endParaRPr>
          </a:p>
        </p:txBody>
      </p:sp>
      <p:sp>
        <p:nvSpPr>
          <p:cNvPr id="22" name="CasellaDiTesto 21"/>
          <p:cNvSpPr txBox="1"/>
          <p:nvPr/>
        </p:nvSpPr>
        <p:spPr>
          <a:xfrm>
            <a:off x="1223628" y="5373216"/>
            <a:ext cx="1908212" cy="307777"/>
          </a:xfrm>
          <a:prstGeom prst="rect">
            <a:avLst/>
          </a:prstGeom>
          <a:noFill/>
        </p:spPr>
        <p:txBody>
          <a:bodyPr wrap="square" rtlCol="0">
            <a:spAutoFit/>
          </a:bodyPr>
          <a:lstStyle/>
          <a:p>
            <a:r>
              <a:rPr lang="en-US" sz="1400" dirty="0" smtClean="0">
                <a:solidFill>
                  <a:srgbClr val="FFFF00"/>
                </a:solidFill>
                <a:latin typeface="Calibri" pitchFamily="34" charset="0"/>
              </a:rPr>
              <a:t>Pyrometer gage length</a:t>
            </a:r>
            <a:endParaRPr lang="en-US" sz="1400" dirty="0">
              <a:solidFill>
                <a:srgbClr val="FFFF00"/>
              </a:solidFill>
              <a:latin typeface="Calibri" pitchFamily="34" charset="0"/>
            </a:endParaRPr>
          </a:p>
        </p:txBody>
      </p:sp>
      <p:cxnSp>
        <p:nvCxnSpPr>
          <p:cNvPr id="24" name="Connettore 1 23"/>
          <p:cNvCxnSpPr/>
          <p:nvPr/>
        </p:nvCxnSpPr>
        <p:spPr>
          <a:xfrm>
            <a:off x="1943708" y="5049180"/>
            <a:ext cx="0" cy="4320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2231740" y="5049180"/>
            <a:ext cx="0" cy="4320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3383868" y="1088740"/>
            <a:ext cx="1908212" cy="523220"/>
          </a:xfrm>
          <a:prstGeom prst="rect">
            <a:avLst/>
          </a:prstGeom>
          <a:noFill/>
        </p:spPr>
        <p:txBody>
          <a:bodyPr wrap="square" rtlCol="0">
            <a:spAutoFit/>
          </a:bodyPr>
          <a:lstStyle/>
          <a:p>
            <a:r>
              <a:rPr lang="it-IT" sz="1400" dirty="0" smtClean="0">
                <a:solidFill>
                  <a:schemeClr val="bg1"/>
                </a:solidFill>
                <a:latin typeface="Calibri" pitchFamily="34" charset="0"/>
              </a:rPr>
              <a:t>Induction heating system</a:t>
            </a:r>
            <a:endParaRPr lang="en-US" sz="1400" dirty="0">
              <a:solidFill>
                <a:schemeClr val="bg1"/>
              </a:solidFill>
              <a:latin typeface="Calibri" pitchFamily="34" charset="0"/>
            </a:endParaRPr>
          </a:p>
        </p:txBody>
      </p:sp>
      <p:sp>
        <p:nvSpPr>
          <p:cNvPr id="30" name="CasellaDiTesto 29"/>
          <p:cNvSpPr txBox="1"/>
          <p:nvPr/>
        </p:nvSpPr>
        <p:spPr>
          <a:xfrm>
            <a:off x="4247964" y="3825044"/>
            <a:ext cx="936104" cy="738664"/>
          </a:xfrm>
          <a:prstGeom prst="rect">
            <a:avLst/>
          </a:prstGeom>
          <a:solidFill>
            <a:schemeClr val="tx1">
              <a:alpha val="41000"/>
            </a:schemeClr>
          </a:solidFill>
        </p:spPr>
        <p:txBody>
          <a:bodyPr wrap="square" rtlCol="0">
            <a:spAutoFit/>
          </a:bodyPr>
          <a:lstStyle/>
          <a:p>
            <a:r>
              <a:rPr lang="it-IT" sz="1400" dirty="0" smtClean="0">
                <a:solidFill>
                  <a:schemeClr val="bg1"/>
                </a:solidFill>
                <a:latin typeface="Calibri" pitchFamily="34" charset="0"/>
              </a:rPr>
              <a:t>Induction heating system</a:t>
            </a:r>
            <a:endParaRPr lang="en-US" sz="1400" dirty="0">
              <a:solidFill>
                <a:schemeClr val="bg1"/>
              </a:solidFill>
              <a:latin typeface="Calibri" pitchFamily="34" charset="0"/>
            </a:endParaRPr>
          </a:p>
        </p:txBody>
      </p:sp>
      <p:sp>
        <p:nvSpPr>
          <p:cNvPr id="31" name="CasellaDiTesto 30"/>
          <p:cNvSpPr txBox="1"/>
          <p:nvPr/>
        </p:nvSpPr>
        <p:spPr>
          <a:xfrm>
            <a:off x="6984268" y="3861048"/>
            <a:ext cx="1620180" cy="307777"/>
          </a:xfrm>
          <a:prstGeom prst="rect">
            <a:avLst/>
          </a:prstGeom>
          <a:solidFill>
            <a:schemeClr val="tx1">
              <a:alpha val="38000"/>
            </a:schemeClr>
          </a:solidFill>
        </p:spPr>
        <p:txBody>
          <a:bodyPr wrap="square" rtlCol="0">
            <a:spAutoFit/>
          </a:bodyPr>
          <a:lstStyle/>
          <a:p>
            <a:r>
              <a:rPr lang="it-IT" sz="1400" dirty="0" smtClean="0">
                <a:solidFill>
                  <a:schemeClr val="bg1"/>
                </a:solidFill>
                <a:latin typeface="Calibri" pitchFamily="34" charset="0"/>
              </a:rPr>
              <a:t>Infrared pyrometer</a:t>
            </a:r>
            <a:endParaRPr lang="en-US" sz="1400" dirty="0">
              <a:solidFill>
                <a:schemeClr val="bg1"/>
              </a:solidFill>
              <a:latin typeface="Calibri" pitchFamily="34" charset="0"/>
            </a:endParaRPr>
          </a:p>
        </p:txBody>
      </p:sp>
      <p:cxnSp>
        <p:nvCxnSpPr>
          <p:cNvPr id="33" name="Connettore 2 32"/>
          <p:cNvCxnSpPr/>
          <p:nvPr/>
        </p:nvCxnSpPr>
        <p:spPr>
          <a:xfrm flipH="1">
            <a:off x="6660232" y="4185084"/>
            <a:ext cx="252028" cy="79208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6336196" y="5949280"/>
            <a:ext cx="1476164" cy="307777"/>
          </a:xfrm>
          <a:prstGeom prst="rect">
            <a:avLst/>
          </a:prstGeom>
          <a:solidFill>
            <a:schemeClr val="tx1">
              <a:alpha val="38000"/>
            </a:schemeClr>
          </a:solidFill>
        </p:spPr>
        <p:txBody>
          <a:bodyPr wrap="square" rtlCol="0">
            <a:spAutoFit/>
          </a:bodyPr>
          <a:lstStyle/>
          <a:p>
            <a:r>
              <a:rPr lang="it-IT" sz="1400" dirty="0" smtClean="0">
                <a:solidFill>
                  <a:schemeClr val="bg1"/>
                </a:solidFill>
                <a:latin typeface="Calibri" pitchFamily="34" charset="0"/>
              </a:rPr>
              <a:t>Infrared camera</a:t>
            </a:r>
            <a:endParaRPr lang="en-US" sz="1400" dirty="0">
              <a:solidFill>
                <a:schemeClr val="bg1"/>
              </a:solidFill>
              <a:latin typeface="Calibri" pitchFamily="34" charset="0"/>
            </a:endParaRPr>
          </a:p>
        </p:txBody>
      </p:sp>
      <p:sp>
        <p:nvSpPr>
          <p:cNvPr id="37" name="CasellaDiTesto 36"/>
          <p:cNvSpPr txBox="1"/>
          <p:nvPr/>
        </p:nvSpPr>
        <p:spPr>
          <a:xfrm>
            <a:off x="8063880" y="5013176"/>
            <a:ext cx="1080120" cy="307777"/>
          </a:xfrm>
          <a:prstGeom prst="rect">
            <a:avLst/>
          </a:prstGeom>
          <a:solidFill>
            <a:schemeClr val="tx1">
              <a:alpha val="38000"/>
            </a:schemeClr>
          </a:solidFill>
        </p:spPr>
        <p:txBody>
          <a:bodyPr wrap="square" rtlCol="0">
            <a:spAutoFit/>
          </a:bodyPr>
          <a:lstStyle/>
          <a:p>
            <a:r>
              <a:rPr lang="it-IT" sz="1400" dirty="0" smtClean="0">
                <a:solidFill>
                  <a:schemeClr val="bg1"/>
                </a:solidFill>
                <a:latin typeface="Calibri" pitchFamily="34" charset="0"/>
              </a:rPr>
              <a:t>Fast camera</a:t>
            </a:r>
            <a:endParaRPr lang="en-US" sz="1400" dirty="0">
              <a:solidFill>
                <a:schemeClr val="bg1"/>
              </a:solidFill>
              <a:latin typeface="Calibri" pitchFamily="34" charset="0"/>
            </a:endParaRPr>
          </a:p>
        </p:txBody>
      </p:sp>
      <p:cxnSp>
        <p:nvCxnSpPr>
          <p:cNvPr id="38" name="Connettore 2 37"/>
          <p:cNvCxnSpPr/>
          <p:nvPr/>
        </p:nvCxnSpPr>
        <p:spPr>
          <a:xfrm flipH="1" flipV="1">
            <a:off x="6768244" y="5265204"/>
            <a:ext cx="972108" cy="50405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flipV="1">
            <a:off x="6876256" y="5193196"/>
            <a:ext cx="1404156" cy="36004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5148064" y="3825044"/>
            <a:ext cx="0" cy="2520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4984998" y="3825044"/>
            <a:ext cx="1800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6993793" y="3897052"/>
            <a:ext cx="0" cy="2520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a:off x="6984268" y="4149080"/>
            <a:ext cx="1800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8073913" y="5049180"/>
            <a:ext cx="0" cy="2520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8064388" y="5301208"/>
            <a:ext cx="1800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7785881" y="5949280"/>
            <a:ext cx="0" cy="2520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7605861" y="5966234"/>
            <a:ext cx="1800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0108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3714" y="262200"/>
            <a:ext cx="6513231" cy="576000"/>
          </a:xfrm>
        </p:spPr>
        <p:txBody>
          <a:bodyPr lIns="72000" tIns="36000" rIns="72000" bIns="36000"/>
          <a:lstStyle/>
          <a:p>
            <a:r>
              <a:rPr lang="en-GB" sz="2800" dirty="0" smtClean="0"/>
              <a:t>Mechanical characterization – Dynamic</a:t>
            </a:r>
            <a:endParaRPr lang="en-GB" sz="2800" dirty="0"/>
          </a:p>
        </p:txBody>
      </p:sp>
      <p:sp>
        <p:nvSpPr>
          <p:cNvPr id="7" name="Footer Placeholder 6"/>
          <p:cNvSpPr>
            <a:spLocks noGrp="1"/>
          </p:cNvSpPr>
          <p:nvPr>
            <p:ph type="ftr" sz="quarter" idx="11"/>
          </p:nvPr>
        </p:nvSpPr>
        <p:spPr>
          <a:xfrm>
            <a:off x="3503837" y="6492116"/>
            <a:ext cx="2268234" cy="213484"/>
          </a:xfrm>
        </p:spPr>
        <p:txBody>
          <a:bodyPr/>
          <a:lstStyle/>
          <a:p>
            <a:r>
              <a:rPr lang="fr-FR" dirty="0" smtClean="0">
                <a:solidFill>
                  <a:prstClr val="black">
                    <a:lumMod val="50000"/>
                    <a:lumOff val="50000"/>
                  </a:prstClr>
                </a:solidFill>
              </a:rPr>
              <a:t>L. Peroni (POLITO)</a:t>
            </a:r>
            <a:endParaRPr lang="en-US" dirty="0">
              <a:solidFill>
                <a:prstClr val="black">
                  <a:lumMod val="50000"/>
                  <a:lumOff val="50000"/>
                </a:prstClr>
              </a:solidFill>
            </a:endParaRPr>
          </a:p>
        </p:txBody>
      </p:sp>
      <p:sp>
        <p:nvSpPr>
          <p:cNvPr id="23" name="Content Placeholder 8"/>
          <p:cNvSpPr txBox="1">
            <a:spLocks/>
          </p:cNvSpPr>
          <p:nvPr/>
        </p:nvSpPr>
        <p:spPr>
          <a:xfrm>
            <a:off x="152400" y="1193155"/>
            <a:ext cx="5980710" cy="2539157"/>
          </a:xfrm>
          <a:prstGeom prst="rect">
            <a:avLst/>
          </a:prstGeom>
        </p:spPr>
        <p:txBody>
          <a:bodyPr wrap="square">
            <a:spAutoFit/>
          </a:bodyPr>
          <a:lstStyle>
            <a:defPPr>
              <a:defRPr lang="en-US"/>
            </a:defPPr>
            <a:lvl1pPr marL="228600" indent="-228600">
              <a:spcBef>
                <a:spcPts val="600"/>
              </a:spcBef>
              <a:spcAft>
                <a:spcPts val="600"/>
              </a:spcAft>
              <a:buClr>
                <a:schemeClr val="accent1"/>
              </a:buClr>
              <a:buSzPct val="95000"/>
              <a:buFont typeface="Wingdings" charset="2"/>
              <a:buChar char="§"/>
              <a:defRPr sz="1600">
                <a:solidFill>
                  <a:srgbClr val="002060"/>
                </a:solidFill>
                <a:latin typeface="+mj-lt"/>
              </a:defRPr>
            </a:lvl1pPr>
          </a:lstStyle>
          <a:p>
            <a:r>
              <a:rPr lang="en-GB" sz="1800" dirty="0" smtClean="0"/>
              <a:t>At </a:t>
            </a:r>
            <a:r>
              <a:rPr lang="en-GB" sz="1800" b="1" dirty="0" smtClean="0"/>
              <a:t>Politecnico di Torino</a:t>
            </a:r>
            <a:r>
              <a:rPr lang="en-GB" sz="1800" dirty="0" smtClean="0"/>
              <a:t>, dynamic measurements performed to determine the </a:t>
            </a:r>
            <a:r>
              <a:rPr lang="en-GB" sz="1800" b="1" dirty="0" smtClean="0"/>
              <a:t>effects of temperature and strain rate on the material behaviour</a:t>
            </a:r>
          </a:p>
          <a:p>
            <a:r>
              <a:rPr lang="en-GB" sz="1800" dirty="0" smtClean="0"/>
              <a:t>Characterization of metallic alloys with the Split-Hopkinson bar experimental setup:</a:t>
            </a:r>
          </a:p>
          <a:p>
            <a:pPr marL="742950" lvl="1" indent="-285750">
              <a:buClr>
                <a:schemeClr val="accent1"/>
              </a:buClr>
              <a:buFont typeface="Wingdings" panose="05000000000000000000" pitchFamily="2" charset="2"/>
              <a:buChar char="§"/>
            </a:pPr>
            <a:r>
              <a:rPr lang="en-GB" b="1" dirty="0">
                <a:solidFill>
                  <a:srgbClr val="002060"/>
                </a:solidFill>
                <a:latin typeface="+mj-lt"/>
              </a:rPr>
              <a:t>Inermet180 (W-alloy</a:t>
            </a:r>
            <a:r>
              <a:rPr lang="en-GB" b="1" dirty="0" smtClean="0">
                <a:solidFill>
                  <a:srgbClr val="002060"/>
                </a:solidFill>
                <a:latin typeface="+mj-lt"/>
              </a:rPr>
              <a:t>) </a:t>
            </a:r>
            <a:r>
              <a:rPr lang="en-GB" b="1" dirty="0" smtClean="0">
                <a:solidFill>
                  <a:srgbClr val="3FAE02"/>
                </a:solidFill>
                <a:latin typeface="+mj-lt"/>
              </a:rPr>
              <a:t>completed</a:t>
            </a:r>
            <a:endParaRPr lang="en-GB" b="1" dirty="0">
              <a:solidFill>
                <a:srgbClr val="3FAE02"/>
              </a:solidFill>
              <a:latin typeface="+mj-lt"/>
            </a:endParaRPr>
          </a:p>
          <a:p>
            <a:pPr marL="742950" lvl="1" indent="-285750">
              <a:buClr>
                <a:schemeClr val="accent1"/>
              </a:buClr>
              <a:buFont typeface="Wingdings" panose="05000000000000000000" pitchFamily="2" charset="2"/>
              <a:buChar char="§"/>
            </a:pPr>
            <a:r>
              <a:rPr lang="en-GB" b="1" dirty="0">
                <a:solidFill>
                  <a:srgbClr val="002060"/>
                </a:solidFill>
                <a:latin typeface="+mj-lt"/>
              </a:rPr>
              <a:t>Molybdenum (2 grades</a:t>
            </a:r>
            <a:r>
              <a:rPr lang="en-GB" b="1" dirty="0" smtClean="0">
                <a:solidFill>
                  <a:srgbClr val="002060"/>
                </a:solidFill>
                <a:latin typeface="+mj-lt"/>
              </a:rPr>
              <a:t>) </a:t>
            </a:r>
            <a:r>
              <a:rPr lang="en-GB" b="1" dirty="0" smtClean="0">
                <a:solidFill>
                  <a:srgbClr val="3FAE02"/>
                </a:solidFill>
                <a:latin typeface="+mj-lt"/>
              </a:rPr>
              <a:t>completed</a:t>
            </a:r>
            <a:endParaRPr lang="en-GB" b="1" dirty="0">
              <a:solidFill>
                <a:srgbClr val="3FAE02"/>
              </a:solidFill>
              <a:latin typeface="+mj-lt"/>
            </a:endParaRPr>
          </a:p>
          <a:p>
            <a:pPr marL="742950" lvl="1" indent="-285750">
              <a:buClr>
                <a:schemeClr val="accent1"/>
              </a:buClr>
              <a:buFont typeface="Wingdings" panose="05000000000000000000" pitchFamily="2" charset="2"/>
              <a:buChar char="§"/>
            </a:pPr>
            <a:r>
              <a:rPr lang="en-GB" b="1" dirty="0">
                <a:solidFill>
                  <a:srgbClr val="002060"/>
                </a:solidFill>
                <a:latin typeface="+mj-lt"/>
              </a:rPr>
              <a:t>Densamet (W-alloy</a:t>
            </a:r>
            <a:r>
              <a:rPr lang="en-GB" b="1" dirty="0" smtClean="0">
                <a:solidFill>
                  <a:srgbClr val="002060"/>
                </a:solidFill>
                <a:latin typeface="+mj-lt"/>
              </a:rPr>
              <a:t>) </a:t>
            </a:r>
            <a:r>
              <a:rPr lang="en-GB" b="1" dirty="0" smtClean="0">
                <a:solidFill>
                  <a:srgbClr val="FF9201"/>
                </a:solidFill>
                <a:latin typeface="+mj-lt"/>
              </a:rPr>
              <a:t>ongoing</a:t>
            </a:r>
            <a:endParaRPr lang="en-GB" b="1" dirty="0">
              <a:solidFill>
                <a:srgbClr val="FF9201"/>
              </a:solidFill>
              <a:latin typeface="+mj-lt"/>
            </a:endParaRPr>
          </a:p>
        </p:txBody>
      </p:sp>
      <p:grpSp>
        <p:nvGrpSpPr>
          <p:cNvPr id="2" name="Group 1"/>
          <p:cNvGrpSpPr/>
          <p:nvPr/>
        </p:nvGrpSpPr>
        <p:grpSpPr>
          <a:xfrm>
            <a:off x="6023355" y="1038201"/>
            <a:ext cx="2739645" cy="2771799"/>
            <a:chOff x="6918998" y="2000306"/>
            <a:chExt cx="2967949" cy="2771799"/>
          </a:xfrm>
        </p:grpSpPr>
        <p:pic>
          <p:nvPicPr>
            <p:cNvPr id="12" name="Immagine 79" descr="dyn_vs_stat_temp_IT180.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l="9835" r="9835"/>
            <a:stretch>
              <a:fillRect/>
            </a:stretch>
          </p:blipFill>
          <p:spPr>
            <a:xfrm>
              <a:off x="6918998" y="2000306"/>
              <a:ext cx="2967949" cy="2771799"/>
            </a:xfrm>
            <a:prstGeom prst="rect">
              <a:avLst/>
            </a:prstGeom>
          </p:spPr>
        </p:pic>
        <p:sp>
          <p:nvSpPr>
            <p:cNvPr id="13" name="CasellaDiTesto 83"/>
            <p:cNvSpPr txBox="1"/>
            <p:nvPr/>
          </p:nvSpPr>
          <p:spPr>
            <a:xfrm>
              <a:off x="7800048" y="2684382"/>
              <a:ext cx="1800200" cy="338554"/>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it-IT" sz="1600" b="1" dirty="0" smtClean="0">
                  <a:latin typeface="Calibri" pitchFamily="34" charset="0"/>
                </a:rPr>
                <a:t>10</a:t>
              </a:r>
              <a:r>
                <a:rPr lang="it-IT" sz="1600" b="1" baseline="30000" dirty="0" smtClean="0">
                  <a:latin typeface="Calibri" pitchFamily="34" charset="0"/>
                </a:rPr>
                <a:t>3</a:t>
              </a:r>
              <a:r>
                <a:rPr lang="it-IT" sz="1600" b="1" dirty="0" smtClean="0">
                  <a:latin typeface="Calibri" pitchFamily="34" charset="0"/>
                </a:rPr>
                <a:t> s</a:t>
              </a:r>
              <a:r>
                <a:rPr lang="it-IT" sz="1600" b="1" baseline="30000" dirty="0" smtClean="0">
                  <a:latin typeface="Calibri" pitchFamily="34" charset="0"/>
                </a:rPr>
                <a:t>-1</a:t>
              </a:r>
              <a:endParaRPr lang="it-IT" sz="1600" b="1" baseline="30000" dirty="0">
                <a:latin typeface="Calibri" pitchFamily="34" charset="0"/>
              </a:endParaRPr>
            </a:p>
          </p:txBody>
        </p:sp>
        <p:sp>
          <p:nvSpPr>
            <p:cNvPr id="14" name="CasellaDiTesto 84"/>
            <p:cNvSpPr txBox="1"/>
            <p:nvPr/>
          </p:nvSpPr>
          <p:spPr>
            <a:xfrm>
              <a:off x="7449533" y="3872514"/>
              <a:ext cx="1800200" cy="338554"/>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it-IT" sz="1600" b="1" dirty="0" smtClean="0">
                  <a:solidFill>
                    <a:srgbClr val="FF00FF"/>
                  </a:solidFill>
                  <a:latin typeface="Calibri" pitchFamily="34" charset="0"/>
                </a:rPr>
                <a:t>10</a:t>
              </a:r>
              <a:r>
                <a:rPr lang="it-IT" sz="1600" b="1" baseline="30000" dirty="0" smtClean="0">
                  <a:solidFill>
                    <a:srgbClr val="FF00FF"/>
                  </a:solidFill>
                  <a:latin typeface="Calibri" pitchFamily="34" charset="0"/>
                </a:rPr>
                <a:t>-3</a:t>
              </a:r>
              <a:r>
                <a:rPr lang="it-IT" sz="1600" b="1" dirty="0" smtClean="0">
                  <a:solidFill>
                    <a:srgbClr val="FF00FF"/>
                  </a:solidFill>
                  <a:latin typeface="Calibri" pitchFamily="34" charset="0"/>
                </a:rPr>
                <a:t> s</a:t>
              </a:r>
              <a:r>
                <a:rPr lang="it-IT" sz="1600" b="1" baseline="30000" dirty="0" smtClean="0">
                  <a:solidFill>
                    <a:srgbClr val="FF00FF"/>
                  </a:solidFill>
                  <a:latin typeface="Calibri" pitchFamily="34" charset="0"/>
                </a:rPr>
                <a:t>-1</a:t>
              </a:r>
              <a:endParaRPr lang="it-IT" sz="1600" b="1" baseline="30000" dirty="0">
                <a:solidFill>
                  <a:srgbClr val="FF00FF"/>
                </a:solidFill>
                <a:latin typeface="Calibri" pitchFamily="34" charset="0"/>
              </a:endParaRPr>
            </a:p>
          </p:txBody>
        </p:sp>
        <p:sp>
          <p:nvSpPr>
            <p:cNvPr id="15" name="CasellaDiTesto 85"/>
            <p:cNvSpPr txBox="1"/>
            <p:nvPr/>
          </p:nvSpPr>
          <p:spPr>
            <a:xfrm>
              <a:off x="8153397" y="2954973"/>
              <a:ext cx="1568450" cy="307777"/>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400" i="1" dirty="0" smtClean="0">
                  <a:latin typeface="Calibri" pitchFamily="34" charset="0"/>
                </a:rPr>
                <a:t>@5% max strain</a:t>
              </a:r>
              <a:endParaRPr lang="en-US" sz="1400" i="1" dirty="0">
                <a:latin typeface="Calibri" pitchFamily="34" charset="0"/>
              </a:endParaRPr>
            </a:p>
          </p:txBody>
        </p:sp>
      </p:grpSp>
      <p:grpSp>
        <p:nvGrpSpPr>
          <p:cNvPr id="3" name="Group 2"/>
          <p:cNvGrpSpPr/>
          <p:nvPr/>
        </p:nvGrpSpPr>
        <p:grpSpPr>
          <a:xfrm>
            <a:off x="5992526" y="3869488"/>
            <a:ext cx="2846674" cy="2880000"/>
            <a:chOff x="4734575" y="3978000"/>
            <a:chExt cx="3083897" cy="2880000"/>
          </a:xfrm>
        </p:grpSpPr>
        <p:pic>
          <p:nvPicPr>
            <p:cNvPr id="16" name="Immagine 93" descr="dyn_vs_stat_temp_MoP.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9835" r="9835"/>
            <a:stretch>
              <a:fillRect/>
            </a:stretch>
          </p:blipFill>
          <p:spPr>
            <a:xfrm>
              <a:off x="4734575" y="3978000"/>
              <a:ext cx="3083897" cy="2880000"/>
            </a:xfrm>
            <a:prstGeom prst="rect">
              <a:avLst/>
            </a:prstGeom>
          </p:spPr>
        </p:pic>
        <p:sp>
          <p:nvSpPr>
            <p:cNvPr id="18" name="CasellaDiTesto 94"/>
            <p:cNvSpPr txBox="1"/>
            <p:nvPr/>
          </p:nvSpPr>
          <p:spPr>
            <a:xfrm>
              <a:off x="5437656" y="4698080"/>
              <a:ext cx="1800200" cy="338554"/>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it-IT" sz="1600" b="1" dirty="0" smtClean="0">
                  <a:latin typeface="Calibri" pitchFamily="34" charset="0"/>
                </a:rPr>
                <a:t>10</a:t>
              </a:r>
              <a:r>
                <a:rPr lang="it-IT" sz="1600" b="1" baseline="30000" dirty="0" smtClean="0">
                  <a:latin typeface="Calibri" pitchFamily="34" charset="0"/>
                </a:rPr>
                <a:t>3</a:t>
              </a:r>
              <a:r>
                <a:rPr lang="it-IT" sz="1600" b="1" dirty="0" smtClean="0">
                  <a:latin typeface="Calibri" pitchFamily="34" charset="0"/>
                </a:rPr>
                <a:t> s</a:t>
              </a:r>
              <a:r>
                <a:rPr lang="it-IT" sz="1600" b="1" baseline="30000" dirty="0" smtClean="0">
                  <a:latin typeface="Calibri" pitchFamily="34" charset="0"/>
                </a:rPr>
                <a:t>-1</a:t>
              </a:r>
              <a:endParaRPr lang="it-IT" sz="1600" b="1" baseline="30000" dirty="0">
                <a:latin typeface="Calibri" pitchFamily="34" charset="0"/>
              </a:endParaRPr>
            </a:p>
          </p:txBody>
        </p:sp>
        <p:sp>
          <p:nvSpPr>
            <p:cNvPr id="19" name="CasellaDiTesto 95"/>
            <p:cNvSpPr txBox="1"/>
            <p:nvPr/>
          </p:nvSpPr>
          <p:spPr>
            <a:xfrm>
              <a:off x="5329644" y="5850208"/>
              <a:ext cx="1800200" cy="338554"/>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it-IT" sz="1600" b="1" dirty="0" smtClean="0">
                  <a:solidFill>
                    <a:srgbClr val="FF00FF"/>
                  </a:solidFill>
                  <a:latin typeface="Calibri" pitchFamily="34" charset="0"/>
                </a:rPr>
                <a:t>10</a:t>
              </a:r>
              <a:r>
                <a:rPr lang="it-IT" sz="1600" b="1" baseline="30000" dirty="0" smtClean="0">
                  <a:solidFill>
                    <a:srgbClr val="FF00FF"/>
                  </a:solidFill>
                  <a:latin typeface="Calibri" pitchFamily="34" charset="0"/>
                </a:rPr>
                <a:t>-3</a:t>
              </a:r>
              <a:r>
                <a:rPr lang="it-IT" sz="1600" b="1" dirty="0" smtClean="0">
                  <a:solidFill>
                    <a:srgbClr val="FF00FF"/>
                  </a:solidFill>
                  <a:latin typeface="Calibri" pitchFamily="34" charset="0"/>
                </a:rPr>
                <a:t> s</a:t>
              </a:r>
              <a:r>
                <a:rPr lang="it-IT" sz="1600" b="1" baseline="30000" dirty="0" smtClean="0">
                  <a:solidFill>
                    <a:srgbClr val="FF00FF"/>
                  </a:solidFill>
                  <a:latin typeface="Calibri" pitchFamily="34" charset="0"/>
                </a:rPr>
                <a:t>-1</a:t>
              </a:r>
              <a:endParaRPr lang="it-IT" sz="1600" b="1" baseline="30000" dirty="0">
                <a:solidFill>
                  <a:srgbClr val="FF00FF"/>
                </a:solidFill>
                <a:latin typeface="Calibri" pitchFamily="34" charset="0"/>
              </a:endParaRPr>
            </a:p>
          </p:txBody>
        </p:sp>
      </p:grpSp>
      <p:grpSp>
        <p:nvGrpSpPr>
          <p:cNvPr id="4" name="Group 3"/>
          <p:cNvGrpSpPr/>
          <p:nvPr/>
        </p:nvGrpSpPr>
        <p:grpSpPr>
          <a:xfrm>
            <a:off x="152400" y="4540472"/>
            <a:ext cx="5181600" cy="945928"/>
            <a:chOff x="-1478909" y="3596940"/>
            <a:chExt cx="8001850" cy="1460780"/>
          </a:xfrm>
        </p:grpSpPr>
        <p:pic>
          <p:nvPicPr>
            <p:cNvPr id="21" name="Immagine 14" descr="TD1040006.bmp"/>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67544" y="4425033"/>
              <a:ext cx="2101386" cy="632687"/>
            </a:xfrm>
            <a:prstGeom prst="rect">
              <a:avLst/>
            </a:prstGeom>
          </p:spPr>
        </p:pic>
        <p:pic>
          <p:nvPicPr>
            <p:cNvPr id="22" name="Immagine 15" descr="TD1040007.bmp"/>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294550" y="4425033"/>
              <a:ext cx="2101386" cy="632687"/>
            </a:xfrm>
            <a:prstGeom prst="rect">
              <a:avLst/>
            </a:prstGeom>
          </p:spPr>
        </p:pic>
        <p:pic>
          <p:nvPicPr>
            <p:cNvPr id="24" name="Immagine 16" descr="TD1040008.bmp"/>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421555" y="4425033"/>
              <a:ext cx="2101386" cy="632687"/>
            </a:xfrm>
            <a:prstGeom prst="rect">
              <a:avLst/>
            </a:prstGeom>
          </p:spPr>
        </p:pic>
        <p:grpSp>
          <p:nvGrpSpPr>
            <p:cNvPr id="25" name="Gruppo 28"/>
            <p:cNvGrpSpPr/>
            <p:nvPr/>
          </p:nvGrpSpPr>
          <p:grpSpPr>
            <a:xfrm>
              <a:off x="167545" y="3596940"/>
              <a:ext cx="6347783" cy="712146"/>
              <a:chOff x="1727684" y="2060848"/>
              <a:chExt cx="7178854" cy="784154"/>
            </a:xfrm>
          </p:grpSpPr>
          <p:pic>
            <p:nvPicPr>
              <p:cNvPr id="28" name="Immagine 24" descr="IT1800004.bmp"/>
              <p:cNvPicPr>
                <a:picLocks noChangeAspect="1"/>
              </p:cNvPicPr>
              <p:nvPr/>
            </p:nvPicPr>
            <p:blipFill>
              <a:blip r:embed="rId7" cstate="print">
                <a:lum contrast="10000"/>
                <a:extLst>
                  <a:ext uri="{28A0092B-C50C-407E-A947-70E740481C1C}">
                    <a14:useLocalDpi xmlns:a14="http://schemas.microsoft.com/office/drawing/2010/main"/>
                  </a:ext>
                </a:extLst>
              </a:blip>
              <a:srcRect/>
              <a:stretch>
                <a:fillRect/>
              </a:stretch>
            </p:blipFill>
            <p:spPr>
              <a:xfrm>
                <a:off x="1727684" y="2060848"/>
                <a:ext cx="2370082" cy="784154"/>
              </a:xfrm>
              <a:prstGeom prst="rect">
                <a:avLst/>
              </a:prstGeom>
            </p:spPr>
          </p:pic>
          <p:pic>
            <p:nvPicPr>
              <p:cNvPr id="29" name="Immagine 25" descr="IT1800005.bmp"/>
              <p:cNvPicPr>
                <a:picLocks noChangeAspect="1"/>
              </p:cNvPicPr>
              <p:nvPr/>
            </p:nvPicPr>
            <p:blipFill>
              <a:blip r:embed="rId8" cstate="print">
                <a:lum contrast="10000"/>
                <a:extLst>
                  <a:ext uri="{28A0092B-C50C-407E-A947-70E740481C1C}">
                    <a14:useLocalDpi xmlns:a14="http://schemas.microsoft.com/office/drawing/2010/main"/>
                  </a:ext>
                </a:extLst>
              </a:blip>
              <a:srcRect/>
              <a:stretch>
                <a:fillRect/>
              </a:stretch>
            </p:blipFill>
            <p:spPr>
              <a:xfrm>
                <a:off x="4139952" y="2060848"/>
                <a:ext cx="2370082" cy="784154"/>
              </a:xfrm>
              <a:prstGeom prst="rect">
                <a:avLst/>
              </a:prstGeom>
            </p:spPr>
          </p:pic>
          <p:pic>
            <p:nvPicPr>
              <p:cNvPr id="30" name="Immagine 26" descr="IT1800006.bmp"/>
              <p:cNvPicPr>
                <a:picLocks noChangeAspect="1"/>
              </p:cNvPicPr>
              <p:nvPr/>
            </p:nvPicPr>
            <p:blipFill>
              <a:blip r:embed="rId9" cstate="print">
                <a:lum contrast="10000"/>
                <a:extLst>
                  <a:ext uri="{28A0092B-C50C-407E-A947-70E740481C1C}">
                    <a14:useLocalDpi xmlns:a14="http://schemas.microsoft.com/office/drawing/2010/main"/>
                  </a:ext>
                </a:extLst>
              </a:blip>
              <a:srcRect/>
              <a:stretch>
                <a:fillRect/>
              </a:stretch>
            </p:blipFill>
            <p:spPr>
              <a:xfrm>
                <a:off x="6536456" y="2060848"/>
                <a:ext cx="2370082" cy="784154"/>
              </a:xfrm>
              <a:prstGeom prst="rect">
                <a:avLst/>
              </a:prstGeom>
            </p:spPr>
          </p:pic>
        </p:grpSp>
        <p:sp>
          <p:nvSpPr>
            <p:cNvPr id="26" name="CasellaDiTesto 18"/>
            <p:cNvSpPr txBox="1"/>
            <p:nvPr/>
          </p:nvSpPr>
          <p:spPr>
            <a:xfrm>
              <a:off x="-1478909" y="3601585"/>
              <a:ext cx="1378395" cy="661739"/>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it-IT" sz="2400" b="1" dirty="0" smtClean="0">
                  <a:solidFill>
                    <a:schemeClr val="bg1">
                      <a:lumMod val="50000"/>
                    </a:schemeClr>
                  </a:solidFill>
                  <a:latin typeface="Calibri" pitchFamily="34" charset="0"/>
                </a:rPr>
                <a:t>IT180</a:t>
              </a:r>
              <a:endParaRPr lang="it-IT" sz="2400" b="1" dirty="0">
                <a:solidFill>
                  <a:schemeClr val="bg1">
                    <a:lumMod val="50000"/>
                  </a:schemeClr>
                </a:solidFill>
                <a:latin typeface="Calibri" pitchFamily="34" charset="0"/>
              </a:endParaRPr>
            </a:p>
          </p:txBody>
        </p:sp>
        <p:sp>
          <p:nvSpPr>
            <p:cNvPr id="27" name="CasellaDiTesto 19"/>
            <p:cNvSpPr txBox="1"/>
            <p:nvPr/>
          </p:nvSpPr>
          <p:spPr>
            <a:xfrm>
              <a:off x="-1243560" y="4425305"/>
              <a:ext cx="997035" cy="461665"/>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it-IT" sz="2400" b="1" dirty="0" smtClean="0">
                  <a:solidFill>
                    <a:schemeClr val="bg1">
                      <a:lumMod val="50000"/>
                    </a:schemeClr>
                  </a:solidFill>
                  <a:latin typeface="Calibri" pitchFamily="34" charset="0"/>
                </a:rPr>
                <a:t>Mo</a:t>
              </a:r>
              <a:endParaRPr lang="it-IT" sz="2400" b="1" dirty="0">
                <a:solidFill>
                  <a:schemeClr val="bg1">
                    <a:lumMod val="50000"/>
                  </a:schemeClr>
                </a:solidFill>
                <a:latin typeface="Calibri" pitchFamily="34" charset="0"/>
              </a:endParaRPr>
            </a:p>
          </p:txBody>
        </p:sp>
      </p:grpSp>
      <p:sp>
        <p:nvSpPr>
          <p:cNvPr id="31" name="TextBox 30"/>
          <p:cNvSpPr txBox="1"/>
          <p:nvPr/>
        </p:nvSpPr>
        <p:spPr>
          <a:xfrm>
            <a:off x="6629400" y="1295400"/>
            <a:ext cx="1866531" cy="318924"/>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dirty="0" smtClean="0"/>
              <a:t>Inermet180</a:t>
            </a:r>
          </a:p>
        </p:txBody>
      </p:sp>
      <p:sp>
        <p:nvSpPr>
          <p:cNvPr id="32" name="TextBox 31"/>
          <p:cNvSpPr txBox="1"/>
          <p:nvPr/>
        </p:nvSpPr>
        <p:spPr>
          <a:xfrm>
            <a:off x="6705600" y="4114800"/>
            <a:ext cx="1866531" cy="318924"/>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dirty="0" smtClean="0"/>
              <a:t>Molybdenum grade1</a:t>
            </a:r>
          </a:p>
        </p:txBody>
      </p:sp>
      <p:pic>
        <p:nvPicPr>
          <p:cNvPr id="33" name="Picture 3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6200" y="5791200"/>
            <a:ext cx="1047465" cy="1020600"/>
          </a:xfrm>
          <a:prstGeom prst="rect">
            <a:avLst/>
          </a:prstGeom>
          <a:noFill/>
          <a:ln w="9525">
            <a:noFill/>
            <a:miter lim="800000"/>
            <a:headEnd/>
            <a:tailEnd/>
          </a:ln>
        </p:spPr>
      </p:pic>
      <p:cxnSp>
        <p:nvCxnSpPr>
          <p:cNvPr id="8" name="Straight Arrow Connector 7"/>
          <p:cNvCxnSpPr>
            <a:stCxn id="9" idx="3"/>
          </p:cNvCxnSpPr>
          <p:nvPr/>
        </p:nvCxnSpPr>
        <p:spPr>
          <a:xfrm flipV="1">
            <a:off x="5882378" y="3048000"/>
            <a:ext cx="2194822" cy="300335"/>
          </a:xfrm>
          <a:prstGeom prst="straightConnector1">
            <a:avLst/>
          </a:prstGeom>
          <a:ln w="9525" cmpd="sng">
            <a:solidFill>
              <a:srgbClr val="FF00FF"/>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9600" y="2886670"/>
            <a:ext cx="5272778"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smtClean="0"/>
              <a:t>Constitutive models to be used to predict material behaviour under extreme conditions (high strain rate, high temperature)</a:t>
            </a:r>
            <a:endParaRPr lang="en-US" dirty="0"/>
          </a:p>
        </p:txBody>
      </p:sp>
      <p:cxnSp>
        <p:nvCxnSpPr>
          <p:cNvPr id="35" name="Straight Arrow Connector 34"/>
          <p:cNvCxnSpPr>
            <a:stCxn id="9" idx="3"/>
          </p:cNvCxnSpPr>
          <p:nvPr/>
        </p:nvCxnSpPr>
        <p:spPr>
          <a:xfrm flipV="1">
            <a:off x="5882378" y="2590800"/>
            <a:ext cx="1509022" cy="757535"/>
          </a:xfrm>
          <a:prstGeom prst="straightConnector1">
            <a:avLst/>
          </a:prstGeom>
          <a:ln w="9525"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52400" y="4286071"/>
            <a:ext cx="5715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latin typeface="Calibri" pitchFamily="34" charset="0"/>
                <a:ea typeface="Times New Roman" pitchFamily="18" charset="0"/>
                <a:cs typeface="Arial" pitchFamily="34" charset="0"/>
              </a:rPr>
              <a:t>A recent improvement in the setup allows the fast video recording of the test at high temperature and strain rates; a miniaturized setup was developed in order to reach strain-rates greater than 10</a:t>
            </a:r>
            <a:r>
              <a:rPr lang="en-US" baseline="30000" dirty="0">
                <a:latin typeface="Calibri" pitchFamily="34" charset="0"/>
                <a:ea typeface="Times New Roman" pitchFamily="18" charset="0"/>
                <a:cs typeface="Arial" pitchFamily="34" charset="0"/>
              </a:rPr>
              <a:t>4</a:t>
            </a:r>
            <a:r>
              <a:rPr lang="en-US" dirty="0">
                <a:latin typeface="Calibri" pitchFamily="34" charset="0"/>
                <a:ea typeface="Times New Roman" pitchFamily="18" charset="0"/>
                <a:cs typeface="Arial" pitchFamily="34" charset="0"/>
              </a:rPr>
              <a:t> s</a:t>
            </a:r>
            <a:r>
              <a:rPr lang="en-US" baseline="30000" dirty="0">
                <a:latin typeface="Calibri" pitchFamily="34" charset="0"/>
                <a:ea typeface="Times New Roman" pitchFamily="18" charset="0"/>
                <a:cs typeface="Arial" pitchFamily="34" charset="0"/>
              </a:rPr>
              <a:t>-1</a:t>
            </a:r>
            <a:endParaRPr lang="en-US" dirty="0"/>
          </a:p>
        </p:txBody>
      </p:sp>
      <p:sp>
        <p:nvSpPr>
          <p:cNvPr id="46" name="CasellaDiTesto 85"/>
          <p:cNvSpPr txBox="1"/>
          <p:nvPr/>
        </p:nvSpPr>
        <p:spPr>
          <a:xfrm>
            <a:off x="7239000" y="4953000"/>
            <a:ext cx="1447800" cy="307777"/>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400" i="1" dirty="0" smtClean="0">
                <a:latin typeface="Calibri" pitchFamily="34" charset="0"/>
              </a:rPr>
              <a:t>@5% max strain</a:t>
            </a:r>
            <a:endParaRPr lang="en-US" sz="1400" i="1" dirty="0">
              <a:latin typeface="Calibri" pitchFamily="34" charset="0"/>
            </a:endParaRPr>
          </a:p>
        </p:txBody>
      </p:sp>
    </p:spTree>
    <p:extLst>
      <p:ext uri="{BB962C8B-B14F-4D97-AF65-F5344CB8AC3E}">
        <p14:creationId xmlns:p14="http://schemas.microsoft.com/office/powerpoint/2010/main" val="1838549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3714" y="262200"/>
            <a:ext cx="6513231" cy="576000"/>
          </a:xfrm>
        </p:spPr>
        <p:txBody>
          <a:bodyPr lIns="72000" tIns="36000" rIns="72000" bIns="36000"/>
          <a:lstStyle/>
          <a:p>
            <a:r>
              <a:rPr lang="en-GB" sz="2800" dirty="0" smtClean="0"/>
              <a:t>Mechanical characterization – Dynamic</a:t>
            </a:r>
            <a:endParaRPr lang="en-GB" sz="2800" dirty="0"/>
          </a:p>
        </p:txBody>
      </p:sp>
      <p:sp>
        <p:nvSpPr>
          <p:cNvPr id="23" name="Content Placeholder 8"/>
          <p:cNvSpPr txBox="1">
            <a:spLocks/>
          </p:cNvSpPr>
          <p:nvPr/>
        </p:nvSpPr>
        <p:spPr>
          <a:xfrm>
            <a:off x="343890" y="1150116"/>
            <a:ext cx="8643803" cy="1631216"/>
          </a:xfrm>
          <a:prstGeom prst="rect">
            <a:avLst/>
          </a:prstGeom>
        </p:spPr>
        <p:txBody>
          <a:bodyPr wrap="square">
            <a:spAutoFit/>
          </a:bodyPr>
          <a:lstStyle>
            <a:defPPr>
              <a:defRPr lang="en-US"/>
            </a:defPPr>
            <a:lvl1pPr marL="228600" indent="-228600">
              <a:spcBef>
                <a:spcPts val="600"/>
              </a:spcBef>
              <a:spcAft>
                <a:spcPts val="600"/>
              </a:spcAft>
              <a:buClr>
                <a:schemeClr val="accent1"/>
              </a:buClr>
              <a:buSzPct val="95000"/>
              <a:buFont typeface="Wingdings" charset="2"/>
              <a:buChar char="§"/>
              <a:defRPr sz="1600">
                <a:solidFill>
                  <a:srgbClr val="002060"/>
                </a:solidFill>
                <a:latin typeface="+mj-lt"/>
              </a:defRPr>
            </a:lvl1pPr>
          </a:lstStyle>
          <a:p>
            <a:r>
              <a:rPr lang="en-GB" b="1" dirty="0" smtClean="0"/>
              <a:t>Brittle materials are more difficult to evaluate</a:t>
            </a:r>
            <a:r>
              <a:rPr lang="en-GB" dirty="0" smtClean="0"/>
              <a:t>, since the failure usually occurs in a tensile state</a:t>
            </a:r>
          </a:p>
          <a:p>
            <a:r>
              <a:rPr lang="en-GB" dirty="0" smtClean="0">
                <a:solidFill>
                  <a:srgbClr val="002060"/>
                </a:solidFill>
              </a:rPr>
              <a:t>The </a:t>
            </a:r>
            <a:r>
              <a:rPr lang="en-GB" b="1" dirty="0" smtClean="0">
                <a:solidFill>
                  <a:srgbClr val="002060"/>
                </a:solidFill>
              </a:rPr>
              <a:t>dynamic tensile testing method</a:t>
            </a:r>
            <a:r>
              <a:rPr lang="en-GB" dirty="0" smtClean="0">
                <a:solidFill>
                  <a:srgbClr val="002060"/>
                </a:solidFill>
              </a:rPr>
              <a:t> developed for graphite in 2013 (presented at DAMAS conference) is not suitable for the novel composites because of </a:t>
            </a:r>
            <a:r>
              <a:rPr lang="en-GB" b="1" dirty="0" smtClean="0">
                <a:solidFill>
                  <a:srgbClr val="002060"/>
                </a:solidFill>
              </a:rPr>
              <a:t>size constraints</a:t>
            </a:r>
          </a:p>
          <a:p>
            <a:r>
              <a:rPr lang="en-GB" dirty="0" smtClean="0"/>
              <a:t>A </a:t>
            </a:r>
            <a:r>
              <a:rPr lang="en-GB" b="1" dirty="0" smtClean="0"/>
              <a:t>Brazilian-Test setup </a:t>
            </a:r>
            <a:r>
              <a:rPr lang="en-GB" dirty="0" smtClean="0"/>
              <a:t>is being prepared; it makes use of the Hopkinson bar as a striker for the specimen. </a:t>
            </a:r>
            <a:r>
              <a:rPr lang="en-GB" b="1" dirty="0" smtClean="0"/>
              <a:t>OK for CuCD and MoGr testing!</a:t>
            </a:r>
            <a:endParaRPr lang="en-GB" b="1" dirty="0">
              <a:solidFill>
                <a:srgbClr val="002060"/>
              </a:solidFill>
            </a:endParaRPr>
          </a:p>
        </p:txBody>
      </p:sp>
      <p:pic>
        <p:nvPicPr>
          <p:cNvPr id="10" name="Brazilian_Test.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3889" y="3676774"/>
            <a:ext cx="3503837" cy="1951442"/>
          </a:xfrm>
          <a:prstGeom prst="rect">
            <a:avLst/>
          </a:prstGeom>
        </p:spPr>
      </p:pic>
      <p:pic>
        <p:nvPicPr>
          <p:cNvPr id="17" name="Immagine 16"/>
          <p:cNvPicPr>
            <a:picLocks noChangeAspect="1"/>
          </p:cNvPicPr>
          <p:nvPr/>
        </p:nvPicPr>
        <p:blipFill>
          <a:blip r:embed="rId5" cstate="print">
            <a:lum bright="10000" contrast="10000"/>
            <a:extLst>
              <a:ext uri="{28A0092B-C50C-407E-A947-70E740481C1C}">
                <a14:useLocalDpi xmlns:a14="http://schemas.microsoft.com/office/drawing/2010/main"/>
              </a:ext>
            </a:extLst>
          </a:blip>
          <a:srcRect/>
          <a:stretch>
            <a:fillRect/>
          </a:stretch>
        </p:blipFill>
        <p:spPr bwMode="auto">
          <a:xfrm>
            <a:off x="4168696" y="3354060"/>
            <a:ext cx="4818997" cy="3020202"/>
          </a:xfrm>
          <a:prstGeom prst="rect">
            <a:avLst/>
          </a:prstGeom>
          <a:noFill/>
          <a:ln w="9525">
            <a:noFill/>
            <a:miter lim="800000"/>
            <a:headEnd/>
            <a:tailEnd/>
          </a:ln>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200" y="5791200"/>
            <a:ext cx="1047465" cy="1020600"/>
          </a:xfrm>
          <a:prstGeom prst="rect">
            <a:avLst/>
          </a:prstGeom>
          <a:noFill/>
          <a:ln w="9525">
            <a:noFill/>
            <a:miter lim="800000"/>
            <a:headEnd/>
            <a:tailEnd/>
          </a:ln>
        </p:spPr>
      </p:pic>
    </p:spTree>
    <p:extLst>
      <p:ext uri="{BB962C8B-B14F-4D97-AF65-F5344CB8AC3E}">
        <p14:creationId xmlns:p14="http://schemas.microsoft.com/office/powerpoint/2010/main" val="279041874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from industries</a:t>
            </a:r>
            <a:endParaRPr lang="en-US" dirty="0"/>
          </a:p>
        </p:txBody>
      </p:sp>
      <p:sp>
        <p:nvSpPr>
          <p:cNvPr id="3" name="Content Placeholder 2"/>
          <p:cNvSpPr>
            <a:spLocks noGrp="1"/>
          </p:cNvSpPr>
          <p:nvPr>
            <p:ph idx="1"/>
          </p:nvPr>
        </p:nvSpPr>
        <p:spPr/>
        <p:txBody>
          <a:bodyPr/>
          <a:lstStyle/>
          <a:p>
            <a:r>
              <a:rPr lang="en-US" sz="2000" dirty="0" smtClean="0"/>
              <a:t>RHP : New samples for characterisation and large blocks of CuCD for a full scale collimator test.</a:t>
            </a:r>
            <a:br>
              <a:rPr lang="en-US" sz="2000" dirty="0" smtClean="0"/>
            </a:br>
            <a:endParaRPr lang="en-US" sz="2000" dirty="0"/>
          </a:p>
        </p:txBody>
      </p:sp>
      <p:pic>
        <p:nvPicPr>
          <p:cNvPr id="8" name="Picture 7" descr="IMG_1588.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362200"/>
            <a:ext cx="5791200" cy="4343400"/>
          </a:xfrm>
          <a:prstGeom prst="rect">
            <a:avLst/>
          </a:prstGeom>
        </p:spPr>
      </p:pic>
      <p:pic>
        <p:nvPicPr>
          <p:cNvPr id="9" name="Picture 8" descr="IMG_1587.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41600" y="1981200"/>
            <a:ext cx="6502400" cy="4876800"/>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9000" y="2133600"/>
            <a:ext cx="1600200" cy="30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837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from industries</a:t>
            </a:r>
            <a:endParaRPr lang="en-US" dirty="0"/>
          </a:p>
        </p:txBody>
      </p:sp>
      <p:sp>
        <p:nvSpPr>
          <p:cNvPr id="3" name="Content Placeholder 2"/>
          <p:cNvSpPr>
            <a:spLocks noGrp="1"/>
          </p:cNvSpPr>
          <p:nvPr>
            <p:ph idx="1"/>
          </p:nvPr>
        </p:nvSpPr>
        <p:spPr/>
        <p:txBody>
          <a:bodyPr/>
          <a:lstStyle/>
          <a:p>
            <a:r>
              <a:rPr lang="en-US" sz="2000" dirty="0" smtClean="0"/>
              <a:t>  </a:t>
            </a:r>
          </a:p>
          <a:p>
            <a:pPr lvl="1"/>
            <a:r>
              <a:rPr lang="en-US" sz="2000" dirty="0" smtClean="0"/>
              <a:t>Improvement in MoGr production after irradiation tests feedback and in close collaborator with CERN.</a:t>
            </a:r>
          </a:p>
          <a:p>
            <a:pPr lvl="1"/>
            <a:r>
              <a:rPr lang="en-US" sz="2000" dirty="0" smtClean="0"/>
              <a:t>Samples </a:t>
            </a:r>
            <a:r>
              <a:rPr lang="en-US" sz="2000" dirty="0"/>
              <a:t>provided for TiN, </a:t>
            </a:r>
            <a:r>
              <a:rPr lang="en-US" sz="2000" dirty="0" smtClean="0"/>
              <a:t>TiB2 </a:t>
            </a:r>
            <a:r>
              <a:rPr lang="en-US" sz="2000" dirty="0"/>
              <a:t>coating </a:t>
            </a:r>
            <a:r>
              <a:rPr lang="en-US" sz="2000" dirty="0" smtClean="0"/>
              <a:t>(light material, high conductivity)</a:t>
            </a:r>
          </a:p>
          <a:p>
            <a:pPr lvl="1"/>
            <a:r>
              <a:rPr lang="en-US" sz="2000" dirty="0"/>
              <a:t>Large blocks of MoGr for a full scale collimator tests.</a:t>
            </a:r>
          </a:p>
          <a:p>
            <a:pPr marL="457200" lvl="1" indent="0">
              <a:buNone/>
            </a:pPr>
            <a:endParaRPr lang="en-US" sz="2000" dirty="0" smtClean="0"/>
          </a:p>
        </p:txBody>
      </p:sp>
      <p:pic>
        <p:nvPicPr>
          <p:cNvPr id="8" name="Picture 7"/>
          <p:cNvPicPr>
            <a:picLocks noChangeAspect="1"/>
          </p:cNvPicPr>
          <p:nvPr/>
        </p:nvPicPr>
        <p:blipFill>
          <a:blip r:embed="rId2"/>
          <a:stretch>
            <a:fillRect/>
          </a:stretch>
        </p:blipFill>
        <p:spPr>
          <a:xfrm>
            <a:off x="381000" y="3857733"/>
            <a:ext cx="4495800" cy="2314467"/>
          </a:xfrm>
          <a:prstGeom prst="rect">
            <a:avLst/>
          </a:prstGeom>
        </p:spPr>
      </p:pic>
      <p:pic>
        <p:nvPicPr>
          <p:cNvPr id="9" name="Picture 8" descr="brevbizz t+b 1°.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400" y="1676400"/>
            <a:ext cx="7543800" cy="5029200"/>
          </a:xfrm>
          <a:prstGeom prst="rect">
            <a:avLst/>
          </a:prstGeom>
        </p:spPr>
      </p:pic>
      <p:pic>
        <p:nvPicPr>
          <p:cNvPr id="10" name="Picture 9" descr="logobrevettibizz.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4400" y="1295400"/>
            <a:ext cx="2309918" cy="324000"/>
          </a:xfrm>
          <a:prstGeom prst="rect">
            <a:avLst/>
          </a:prstGeom>
        </p:spPr>
      </p:pic>
    </p:spTree>
    <p:extLst>
      <p:ext uri="{BB962C8B-B14F-4D97-AF65-F5344CB8AC3E}">
        <p14:creationId xmlns:p14="http://schemas.microsoft.com/office/powerpoint/2010/main" val="2125639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0"/>
          <p:cNvSpPr txBox="1">
            <a:spLocks/>
          </p:cNvSpPr>
          <p:nvPr/>
        </p:nvSpPr>
        <p:spPr>
          <a:xfrm>
            <a:off x="228600" y="1066800"/>
            <a:ext cx="6019799" cy="5181600"/>
          </a:xfrm>
          <a:prstGeom prst="rect">
            <a:avLst/>
          </a:prstGeom>
        </p:spPr>
        <p:txBody>
          <a:bodyPr/>
          <a:lstStyle/>
          <a:p>
            <a:pPr>
              <a:spcAft>
                <a:spcPts val="600"/>
              </a:spcAft>
              <a:buClr>
                <a:schemeClr val="accent1"/>
              </a:buClr>
              <a:buSzPct val="95000"/>
              <a:defRPr/>
            </a:pPr>
            <a:r>
              <a:rPr lang="en-US" sz="1600" b="1" dirty="0" smtClean="0">
                <a:solidFill>
                  <a:srgbClr val="002060"/>
                </a:solidFill>
                <a:latin typeface="+mj-lt"/>
              </a:rPr>
              <a:t>Numerical simulations (CERN)</a:t>
            </a:r>
            <a:endParaRPr lang="en-US" sz="1600" b="1" dirty="0">
              <a:solidFill>
                <a:srgbClr val="002060"/>
              </a:solidFill>
              <a:latin typeface="+mj-lt"/>
              <a:sym typeface="Wingdings" panose="05000000000000000000" pitchFamily="2" charset="2"/>
            </a:endParaRPr>
          </a:p>
          <a:p>
            <a:pPr marL="360000" indent="-360000" defTabSz="457200">
              <a:spcBef>
                <a:spcPts val="0"/>
              </a:spcBef>
              <a:spcAft>
                <a:spcPts val="600"/>
              </a:spcAft>
              <a:buClr>
                <a:schemeClr val="accent1"/>
              </a:buClr>
              <a:buSzPct val="95000"/>
              <a:buFont typeface="Wingdings" panose="05000000000000000000" pitchFamily="2" charset="2"/>
              <a:buChar char="§"/>
              <a:defRPr/>
            </a:pPr>
            <a:r>
              <a:rPr lang="en-US" sz="1600" b="1" dirty="0" smtClean="0">
                <a:solidFill>
                  <a:srgbClr val="002060"/>
                </a:solidFill>
                <a:latin typeface="+mj-lt"/>
                <a:sym typeface="Wingdings" panose="05000000000000000000" pitchFamily="2" charset="2"/>
              </a:rPr>
              <a:t>Design of HL-LHC collimator (TCSPM)</a:t>
            </a:r>
          </a:p>
          <a:p>
            <a:pPr marL="817200" lvl="1"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MoGr and CuCD jaws simulated</a:t>
            </a:r>
          </a:p>
          <a:p>
            <a:pPr marL="817200" lvl="1"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Melting of CuCD is expected at HL-LHC beam parameters</a:t>
            </a:r>
          </a:p>
          <a:p>
            <a:pPr marL="817200" lvl="1"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latin typeface="+mj-lt"/>
                <a:sym typeface="Wingdings" panose="05000000000000000000" pitchFamily="2" charset="2"/>
              </a:rPr>
              <a:t>Strains induced on MoGr are at the limits of the material resistance; possible local crack formation</a:t>
            </a:r>
          </a:p>
          <a:p>
            <a:pPr marL="360000" indent="-360000">
              <a:spcAft>
                <a:spcPts val="600"/>
              </a:spcAft>
              <a:buClr>
                <a:schemeClr val="accent1"/>
              </a:buClr>
              <a:buSzPct val="95000"/>
              <a:buFont typeface="Wingdings" panose="05000000000000000000" pitchFamily="2" charset="2"/>
              <a:buChar char="§"/>
              <a:defRPr/>
            </a:pPr>
            <a:r>
              <a:rPr lang="en-US" sz="1600" b="1" dirty="0" smtClean="0">
                <a:solidFill>
                  <a:srgbClr val="002060"/>
                </a:solidFill>
                <a:sym typeface="Wingdings" panose="05000000000000000000" pitchFamily="2" charset="2"/>
              </a:rPr>
              <a:t>Update of HRMT14 analyses (beam impact on samples – 2012)</a:t>
            </a:r>
          </a:p>
          <a:p>
            <a:pPr marL="817200" lvl="1"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sym typeface="Wingdings" panose="05000000000000000000" pitchFamily="2" charset="2"/>
              </a:rPr>
              <a:t>After 2 ½ years cool down, HRMT14 test bench can be opened for sample extraction (May’15)</a:t>
            </a:r>
          </a:p>
          <a:p>
            <a:pPr marL="817200" lvl="1" indent="-360000">
              <a:spcAft>
                <a:spcPts val="600"/>
              </a:spcAft>
              <a:buClr>
                <a:schemeClr val="accent1"/>
              </a:buClr>
              <a:buSzPct val="95000"/>
              <a:buFont typeface="Wingdings" panose="05000000000000000000" pitchFamily="2" charset="2"/>
              <a:buChar char="§"/>
              <a:defRPr/>
            </a:pPr>
            <a:r>
              <a:rPr lang="en-US" sz="1600" dirty="0" smtClean="0">
                <a:solidFill>
                  <a:srgbClr val="002060"/>
                </a:solidFill>
                <a:sym typeface="Wingdings" panose="05000000000000000000" pitchFamily="2" charset="2"/>
              </a:rPr>
              <a:t>Non-destructive and destructive tests of specimens; results to be compared with refined FLUKA simulations (courtesy of T. Manousos and A. Lechner)</a:t>
            </a:r>
            <a:endParaRPr lang="en-US" sz="1600" dirty="0" smtClean="0">
              <a:solidFill>
                <a:srgbClr val="002060"/>
              </a:solidFill>
              <a:latin typeface="+mj-lt"/>
              <a:sym typeface="Wingdings" panose="05000000000000000000" pitchFamily="2" charset="2"/>
            </a:endParaRPr>
          </a:p>
          <a:p>
            <a:pPr marL="817200" lvl="1" indent="-360000">
              <a:spcAft>
                <a:spcPts val="600"/>
              </a:spcAft>
              <a:buClr>
                <a:schemeClr val="accent1"/>
              </a:buClr>
              <a:buSzPct val="95000"/>
              <a:buFont typeface="Wingdings" panose="05000000000000000000" pitchFamily="2" charset="2"/>
              <a:buChar char="§"/>
              <a:defRPr/>
            </a:pPr>
            <a:endParaRPr lang="en-US" sz="1600" dirty="0" smtClean="0">
              <a:solidFill>
                <a:srgbClr val="002060"/>
              </a:solidFill>
              <a:latin typeface="+mj-lt"/>
              <a:sym typeface="Wingdings" panose="05000000000000000000" pitchFamily="2" charset="2"/>
            </a:endParaRPr>
          </a:p>
        </p:txBody>
      </p:sp>
      <p:pic>
        <p:nvPicPr>
          <p:cNvPr id="921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67400" y="1488467"/>
            <a:ext cx="3132016" cy="201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696820" y="262200"/>
            <a:ext cx="6513231" cy="576000"/>
          </a:xfrm>
        </p:spPr>
        <p:txBody>
          <a:bodyPr lIns="72000" tIns="36000" rIns="72000" bIns="36000"/>
          <a:lstStyle/>
          <a:p>
            <a:pPr fontAlgn="base">
              <a:spcAft>
                <a:spcPct val="0"/>
              </a:spcAft>
            </a:pPr>
            <a:r>
              <a:rPr lang="en-GB" sz="2800" dirty="0" smtClean="0"/>
              <a:t>Numerical simulations at CERN</a:t>
            </a:r>
            <a:endParaRPr lang="en-GB" sz="2800" dirty="0"/>
          </a:p>
        </p:txBody>
      </p:sp>
      <p:sp>
        <p:nvSpPr>
          <p:cNvPr id="7" name="Footer Placeholder 6"/>
          <p:cNvSpPr>
            <a:spLocks noGrp="1"/>
          </p:cNvSpPr>
          <p:nvPr>
            <p:ph type="ftr" sz="quarter" idx="11"/>
          </p:nvPr>
        </p:nvSpPr>
        <p:spPr>
          <a:xfrm>
            <a:off x="152400" y="6477000"/>
            <a:ext cx="3581400" cy="304800"/>
          </a:xfrm>
        </p:spPr>
        <p:txBody>
          <a:bodyPr/>
          <a:lstStyle/>
          <a:p>
            <a:r>
              <a:rPr lang="fr-FR" dirty="0" smtClean="0">
                <a:solidFill>
                  <a:prstClr val="black">
                    <a:lumMod val="50000"/>
                    <a:lumOff val="50000"/>
                  </a:prstClr>
                </a:solidFill>
              </a:rPr>
              <a:t>F. Carra (CERN EN/MME)</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AC5B1FEA-406A-7749-A5C3-DDCB5F67A4CE}" type="slidenum">
              <a:rPr lang="en-US" smtClean="0">
                <a:solidFill>
                  <a:prstClr val="black">
                    <a:lumMod val="50000"/>
                    <a:lumOff val="50000"/>
                  </a:prstClr>
                </a:solidFill>
              </a:rPr>
              <a:pPr/>
              <a:t>17</a:t>
            </a:fld>
            <a:endParaRPr lang="en-US" dirty="0">
              <a:solidFill>
                <a:prstClr val="black">
                  <a:lumMod val="50000"/>
                  <a:lumOff val="50000"/>
                </a:prstClr>
              </a:solidFill>
            </a:endParaRPr>
          </a:p>
        </p:txBody>
      </p:sp>
      <p:sp>
        <p:nvSpPr>
          <p:cNvPr id="24" name="TextBox 23"/>
          <p:cNvSpPr txBox="1"/>
          <p:nvPr/>
        </p:nvSpPr>
        <p:spPr>
          <a:xfrm>
            <a:off x="5951699" y="1386765"/>
            <a:ext cx="1451761" cy="442035"/>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200" dirty="0" smtClean="0"/>
              <a:t>HL-LHC  </a:t>
            </a:r>
          </a:p>
          <a:p>
            <a:r>
              <a:rPr lang="en-GB" sz="1200" dirty="0" smtClean="0"/>
              <a:t>secondary collimator</a:t>
            </a:r>
            <a:endParaRPr lang="en-GB" sz="1200" dirty="0"/>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01826" y="4419600"/>
            <a:ext cx="376597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978343" y="4699000"/>
            <a:ext cx="1016950" cy="584776"/>
          </a:xfrm>
          <a:prstGeom prst="rect">
            <a:avLst/>
          </a:prstGeom>
        </p:spPr>
        <p:txBody>
          <a:bodyPr wrap="none">
            <a:spAutoFit/>
          </a:bodyPr>
          <a:lstStyle/>
          <a:p>
            <a:r>
              <a:rPr lang="en-GB" dirty="0" smtClean="0">
                <a:solidFill>
                  <a:srgbClr val="FF0000"/>
                </a:solidFill>
                <a:latin typeface="Symbol" panose="05050102010706020507" pitchFamily="18" charset="2"/>
              </a:rPr>
              <a:t>e</a:t>
            </a:r>
            <a:r>
              <a:rPr lang="en-GB" baseline="-25000" dirty="0" smtClean="0">
                <a:solidFill>
                  <a:srgbClr val="FF0000"/>
                </a:solidFill>
              </a:rPr>
              <a:t>y+</a:t>
            </a:r>
            <a:r>
              <a:rPr lang="en-GB" dirty="0" smtClean="0">
                <a:solidFill>
                  <a:srgbClr val="FF0000"/>
                </a:solidFill>
              </a:rPr>
              <a:t>&gt;</a:t>
            </a:r>
            <a:r>
              <a:rPr lang="en-GB" sz="1400" dirty="0" smtClean="0">
                <a:solidFill>
                  <a:srgbClr val="FF0000"/>
                </a:solidFill>
              </a:rPr>
              <a:t>4500</a:t>
            </a:r>
          </a:p>
          <a:p>
            <a:r>
              <a:rPr lang="en-GB" sz="1400" dirty="0" smtClean="0">
                <a:solidFill>
                  <a:srgbClr val="FF0000"/>
                </a:solidFill>
              </a:rPr>
              <a:t>microstrain</a:t>
            </a:r>
            <a:endParaRPr lang="en-GB" sz="1400" dirty="0">
              <a:solidFill>
                <a:srgbClr val="FF0000"/>
              </a:solidFill>
            </a:endParaRPr>
          </a:p>
        </p:txBody>
      </p:sp>
      <p:sp>
        <p:nvSpPr>
          <p:cNvPr id="28" name="TextBox 27"/>
          <p:cNvSpPr txBox="1"/>
          <p:nvPr/>
        </p:nvSpPr>
        <p:spPr>
          <a:xfrm>
            <a:off x="6019800" y="4724400"/>
            <a:ext cx="837840" cy="472813"/>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400" dirty="0" smtClean="0">
                <a:latin typeface="Symbol" panose="05050102010706020507" pitchFamily="18" charset="2"/>
              </a:rPr>
              <a:t>e</a:t>
            </a:r>
            <a:r>
              <a:rPr lang="en-GB" sz="1400" baseline="-25000" dirty="0" smtClean="0"/>
              <a:t>y </a:t>
            </a:r>
            <a:r>
              <a:rPr lang="en-GB" sz="1200" dirty="0" smtClean="0"/>
              <a:t>on MoGr jaw</a:t>
            </a:r>
            <a:endParaRPr lang="en-GB" sz="1200" baseline="-25000" dirty="0"/>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4242" y="4610077"/>
            <a:ext cx="2438400" cy="20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191000" y="4419600"/>
            <a:ext cx="1018884" cy="472813"/>
          </a:xfrm>
          <a:prstGeom prst="rect">
            <a:avLst/>
          </a:prstGeom>
          <a:solidFill>
            <a:srgbClr val="C00000"/>
          </a:solidFill>
          <a:ln>
            <a:solidFill>
              <a:srgbClr val="C00000"/>
            </a:solidFill>
          </a:ln>
          <a:scene3d>
            <a:camera prst="orthographicFront"/>
            <a:lightRig rig="balanced" dir="t"/>
          </a:scene3d>
          <a:sp3d extrusionH="31750" prstMaterial="plastic">
            <a:bevelT w="381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algn="ctr" fontAlgn="base">
              <a:spcBef>
                <a:spcPct val="0"/>
              </a:spcBef>
              <a:spcAft>
                <a:spcPct val="0"/>
              </a:spcAft>
              <a:defRPr sz="1600" b="0"/>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vl6pPr defTabSz="914400"/>
            <a:lvl7pPr defTabSz="914400"/>
            <a:lvl8pPr defTabSz="914400"/>
            <a:lvl9pPr defTabSz="914400"/>
          </a:lstStyle>
          <a:p>
            <a:r>
              <a:rPr lang="en-GB" sz="1200" dirty="0" smtClean="0"/>
              <a:t>72b @450GeV</a:t>
            </a:r>
          </a:p>
          <a:p>
            <a:r>
              <a:rPr lang="en-GB" sz="1200" dirty="0" smtClean="0"/>
              <a:t>on Inermet180</a:t>
            </a:r>
            <a:r>
              <a:rPr lang="en-GB" sz="1400" dirty="0" smtClean="0"/>
              <a:t> </a:t>
            </a:r>
            <a:endParaRPr lang="en-GB" sz="1200" baseline="-25000" dirty="0"/>
          </a:p>
        </p:txBody>
      </p:sp>
      <p:pic>
        <p:nvPicPr>
          <p:cNvPr id="13" name="Content Placeholder 9" descr="HUD_homepage-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4800" y="5029200"/>
            <a:ext cx="1068577" cy="1066800"/>
          </a:xfrm>
          <a:prstGeom prst="rect">
            <a:avLst/>
          </a:prstGeom>
        </p:spPr>
      </p:pic>
      <p:sp>
        <p:nvSpPr>
          <p:cNvPr id="2" name="Rounded Rectangle 1"/>
          <p:cNvSpPr/>
          <p:nvPr/>
        </p:nvSpPr>
        <p:spPr>
          <a:xfrm rot="20310763">
            <a:off x="304800" y="2945870"/>
            <a:ext cx="83820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t>Much more with A. </a:t>
            </a:r>
            <a:r>
              <a:rPr lang="en-US" sz="3200" dirty="0" err="1" smtClean="0"/>
              <a:t>Bertarelli</a:t>
            </a:r>
            <a:r>
              <a:rPr lang="en-US" sz="3200" dirty="0" err="1" smtClean="0"/>
              <a:t>’s</a:t>
            </a:r>
            <a:r>
              <a:rPr lang="en-US" sz="3200" smtClean="0"/>
              <a:t> </a:t>
            </a:r>
            <a:r>
              <a:rPr lang="en-US" sz="3200" smtClean="0"/>
              <a:t>talk</a:t>
            </a:r>
            <a:endParaRPr lang="en-US" sz="3200" dirty="0"/>
          </a:p>
        </p:txBody>
      </p:sp>
    </p:spTree>
    <p:extLst>
      <p:ext uri="{BB962C8B-B14F-4D97-AF65-F5344CB8AC3E}">
        <p14:creationId xmlns:p14="http://schemas.microsoft.com/office/powerpoint/2010/main" val="87736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Halo cleaning simulations with </a:t>
            </a:r>
            <a:br>
              <a:rPr lang="en-US" sz="3200" dirty="0" smtClean="0"/>
            </a:br>
            <a:r>
              <a:rPr lang="en-US" sz="3200" dirty="0" smtClean="0"/>
              <a:t>advanced collimator materials</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07789316"/>
              </p:ext>
            </p:extLst>
          </p:nvPr>
        </p:nvGraphicFramePr>
        <p:xfrm>
          <a:off x="762000" y="4432205"/>
          <a:ext cx="1524000" cy="2236587"/>
        </p:xfrm>
        <a:graphic>
          <a:graphicData uri="http://schemas.openxmlformats.org/drawingml/2006/table">
            <a:tbl>
              <a:tblPr/>
              <a:tblGrid>
                <a:gridCol w="381000"/>
                <a:gridCol w="550333"/>
                <a:gridCol w="592667"/>
              </a:tblGrid>
              <a:tr h="307715">
                <a:tc gridSpan="3">
                  <a:txBody>
                    <a:bodyPr/>
                    <a:lstStyle/>
                    <a:p>
                      <a:pPr algn="ctr" fontAlgn="ctr"/>
                      <a:r>
                        <a:rPr lang="el-GR" sz="1050" b="1" i="0" u="none" strike="noStrike" dirty="0">
                          <a:solidFill>
                            <a:schemeClr val="tx1"/>
                          </a:solidFill>
                          <a:effectLst/>
                          <a:latin typeface="Calibri"/>
                        </a:rPr>
                        <a:t>Collimator </a:t>
                      </a:r>
                      <a:r>
                        <a:rPr lang="fr-CH" sz="1050" b="1" i="0" u="none" strike="noStrike" dirty="0" smtClean="0">
                          <a:solidFill>
                            <a:schemeClr val="tx1"/>
                          </a:solidFill>
                          <a:effectLst/>
                          <a:latin typeface="Calibri"/>
                        </a:rPr>
                        <a:t>settings </a:t>
                      </a:r>
                      <a:br>
                        <a:rPr lang="fr-CH" sz="1050" b="1" i="0" u="none" strike="noStrike" dirty="0" smtClean="0">
                          <a:solidFill>
                            <a:schemeClr val="tx1"/>
                          </a:solidFill>
                          <a:effectLst/>
                          <a:latin typeface="Calibri"/>
                        </a:rPr>
                      </a:br>
                      <a:r>
                        <a:rPr lang="fr-CH" sz="1050" b="1" i="0" u="none" strike="noStrike" dirty="0" smtClean="0">
                          <a:solidFill>
                            <a:schemeClr val="tx1"/>
                          </a:solidFill>
                          <a:effectLst/>
                          <a:latin typeface="Calibri"/>
                        </a:rPr>
                        <a:t>at 7 TeV</a:t>
                      </a:r>
                      <a:r>
                        <a:rPr lang="el-GR" sz="1050" b="0" i="0" u="none" strike="noStrike" dirty="0" smtClean="0">
                          <a:solidFill>
                            <a:schemeClr val="tx1"/>
                          </a:solidFill>
                          <a:effectLst/>
                          <a:latin typeface="Calibri"/>
                        </a:rPr>
                        <a:t> </a:t>
                      </a:r>
                      <a:r>
                        <a:rPr lang="el-GR" sz="1050" b="0" i="0" u="none" strike="noStrike" dirty="0">
                          <a:solidFill>
                            <a:schemeClr val="tx1"/>
                          </a:solidFill>
                          <a:effectLst/>
                          <a:latin typeface="Calibri"/>
                        </a:rPr>
                        <a:t>[σ]</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hMerge="1">
                  <a:txBody>
                    <a:bodyPr/>
                    <a:lstStyle/>
                    <a:p>
                      <a:endParaRPr lang="en-US"/>
                    </a:p>
                  </a:txBody>
                  <a:tcPr/>
                </a:tc>
                <a:tc hMerge="1">
                  <a:txBody>
                    <a:bodyPr/>
                    <a:lstStyle/>
                    <a:p>
                      <a:endParaRPr lang="en-US"/>
                    </a:p>
                  </a:txBody>
                  <a:tcPr/>
                </a:tc>
              </a:tr>
              <a:tr h="191834">
                <a:tc rowSpan="3">
                  <a:txBody>
                    <a:bodyPr/>
                    <a:lstStyle/>
                    <a:p>
                      <a:pPr algn="ctr" fontAlgn="ctr"/>
                      <a:r>
                        <a:rPr lang="en-US" sz="1050" b="0" i="0" u="none" strike="noStrike" dirty="0">
                          <a:solidFill>
                            <a:schemeClr val="tx1"/>
                          </a:solidFill>
                          <a:effectLst/>
                          <a:latin typeface="Calibri"/>
                        </a:rPr>
                        <a:t>IR7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ctr"/>
                      <a:r>
                        <a:rPr lang="en-US" sz="1050" b="0" i="0" u="none" strike="noStrike" dirty="0">
                          <a:solidFill>
                            <a:schemeClr val="tx1"/>
                          </a:solidFill>
                          <a:effectLst/>
                          <a:latin typeface="Calibri"/>
                        </a:rPr>
                        <a:t>TCP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smtClean="0">
                          <a:solidFill>
                            <a:srgbClr val="0000FF"/>
                          </a:solidFill>
                          <a:effectLst/>
                          <a:latin typeface="Calibri"/>
                        </a:rPr>
                        <a:t>6</a:t>
                      </a:r>
                      <a:endParaRPr lang="en-US" sz="1050" b="0" i="0" u="none" strike="noStrike" dirty="0">
                        <a:solidFill>
                          <a:srgbClr val="0000FF"/>
                        </a:solidFill>
                        <a:effectLst/>
                        <a:latin typeface="Calibri"/>
                      </a:endParaRP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vMerge="1">
                  <a:txBody>
                    <a:bodyPr/>
                    <a:lstStyle/>
                    <a:p>
                      <a:endParaRPr lang="en-US"/>
                    </a:p>
                  </a:txBody>
                  <a:tcPr/>
                </a:tc>
                <a:tc>
                  <a:txBody>
                    <a:bodyPr/>
                    <a:lstStyle/>
                    <a:p>
                      <a:pPr algn="ctr" fontAlgn="ctr"/>
                      <a:r>
                        <a:rPr lang="en-US" sz="1050" b="0" i="0" u="none" strike="noStrike" dirty="0">
                          <a:solidFill>
                            <a:schemeClr val="tx1"/>
                          </a:solidFill>
                          <a:effectLst/>
                          <a:latin typeface="Calibri"/>
                        </a:rPr>
                        <a:t>TCSG</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smtClean="0">
                          <a:solidFill>
                            <a:srgbClr val="0000FF"/>
                          </a:solidFill>
                          <a:effectLst/>
                          <a:latin typeface="Calibri"/>
                        </a:rPr>
                        <a:t>7</a:t>
                      </a:r>
                      <a:endParaRPr lang="en-US" sz="1050" b="0" i="0" u="none" strike="noStrike" dirty="0">
                        <a:solidFill>
                          <a:srgbClr val="0000FF"/>
                        </a:solidFill>
                        <a:effectLst/>
                        <a:latin typeface="Calibri"/>
                      </a:endParaRP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vMerge="1">
                  <a:txBody>
                    <a:bodyPr/>
                    <a:lstStyle/>
                    <a:p>
                      <a:endParaRPr lang="en-US"/>
                    </a:p>
                  </a:txBody>
                  <a:tcPr/>
                </a:tc>
                <a:tc>
                  <a:txBody>
                    <a:bodyPr/>
                    <a:lstStyle/>
                    <a:p>
                      <a:pPr algn="ctr" fontAlgn="ctr"/>
                      <a:r>
                        <a:rPr lang="en-US" sz="1050" b="0" i="0" u="none" strike="noStrike" dirty="0">
                          <a:solidFill>
                            <a:schemeClr val="tx1"/>
                          </a:solidFill>
                          <a:effectLst/>
                          <a:latin typeface="Calibri"/>
                        </a:rPr>
                        <a:t>TCL</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smtClean="0">
                          <a:solidFill>
                            <a:srgbClr val="0000FF"/>
                          </a:solidFill>
                          <a:effectLst/>
                          <a:latin typeface="Calibri"/>
                        </a:rPr>
                        <a:t>10</a:t>
                      </a:r>
                      <a:endParaRPr lang="en-US" sz="1050" b="0" i="0" u="none" strike="noStrike" dirty="0">
                        <a:solidFill>
                          <a:srgbClr val="0000FF"/>
                        </a:solidFill>
                        <a:effectLst/>
                        <a:latin typeface="Calibri"/>
                      </a:endParaRP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rowSpan="2">
                  <a:txBody>
                    <a:bodyPr/>
                    <a:lstStyle/>
                    <a:p>
                      <a:pPr algn="ctr" fontAlgn="ctr"/>
                      <a:r>
                        <a:rPr lang="en-US" sz="1050" b="0" i="0" u="none" strike="noStrike" dirty="0">
                          <a:solidFill>
                            <a:schemeClr val="tx1"/>
                          </a:solidFill>
                          <a:effectLst/>
                          <a:latin typeface="Calibri"/>
                        </a:rPr>
                        <a:t>IR6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ctr"/>
                      <a:r>
                        <a:rPr lang="en-US" sz="1050" b="0" i="0" u="none" strike="noStrike" dirty="0">
                          <a:solidFill>
                            <a:schemeClr val="tx1"/>
                          </a:solidFill>
                          <a:effectLst/>
                          <a:latin typeface="Calibri"/>
                        </a:rPr>
                        <a:t>TCSG</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smtClean="0">
                          <a:solidFill>
                            <a:srgbClr val="0000FF"/>
                          </a:solidFill>
                          <a:effectLst/>
                          <a:latin typeface="Calibri"/>
                        </a:rPr>
                        <a:t>7.5</a:t>
                      </a:r>
                      <a:endParaRPr lang="en-US" sz="1050" b="0" i="0" u="none" strike="noStrike" dirty="0">
                        <a:solidFill>
                          <a:srgbClr val="0000FF"/>
                        </a:solidFill>
                        <a:effectLst/>
                        <a:latin typeface="Calibri"/>
                      </a:endParaRP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vMerge="1">
                  <a:txBody>
                    <a:bodyPr/>
                    <a:lstStyle/>
                    <a:p>
                      <a:endParaRPr lang="en-US"/>
                    </a:p>
                  </a:txBody>
                  <a:tcPr/>
                </a:tc>
                <a:tc>
                  <a:txBody>
                    <a:bodyPr/>
                    <a:lstStyle/>
                    <a:p>
                      <a:pPr algn="ctr" fontAlgn="ctr"/>
                      <a:r>
                        <a:rPr lang="en-US" sz="1050" b="0" i="0" u="none" strike="noStrike" dirty="0">
                          <a:solidFill>
                            <a:schemeClr val="tx1"/>
                          </a:solidFill>
                          <a:effectLst/>
                          <a:latin typeface="Calibri"/>
                        </a:rPr>
                        <a:t>TCDQ</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smtClean="0">
                          <a:solidFill>
                            <a:srgbClr val="0000FF"/>
                          </a:solidFill>
                          <a:effectLst/>
                          <a:latin typeface="Calibri"/>
                        </a:rPr>
                        <a:t>8</a:t>
                      </a:r>
                      <a:endParaRPr lang="en-US" sz="1050" b="0" i="0" u="none" strike="noStrike" dirty="0">
                        <a:solidFill>
                          <a:srgbClr val="0000FF"/>
                        </a:solidFill>
                        <a:effectLst/>
                        <a:latin typeface="Calibri"/>
                      </a:endParaRP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rowSpan="3">
                  <a:txBody>
                    <a:bodyPr/>
                    <a:lstStyle/>
                    <a:p>
                      <a:pPr algn="ctr" fontAlgn="ctr"/>
                      <a:r>
                        <a:rPr lang="en-US" sz="1050" b="0" i="0" u="none" strike="noStrike" dirty="0">
                          <a:solidFill>
                            <a:schemeClr val="tx1"/>
                          </a:solidFill>
                          <a:effectLst/>
                          <a:latin typeface="Calibri"/>
                        </a:rPr>
                        <a:t>IR3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ctr"/>
                      <a:r>
                        <a:rPr lang="en-US" sz="1050" b="0" i="0" u="none" strike="noStrike" dirty="0">
                          <a:solidFill>
                            <a:schemeClr val="tx1"/>
                          </a:solidFill>
                          <a:effectLst/>
                          <a:latin typeface="Calibri"/>
                        </a:rPr>
                        <a:t>TCP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a:solidFill>
                            <a:srgbClr val="0000FF"/>
                          </a:solidFill>
                          <a:effectLst/>
                          <a:latin typeface="Calibri"/>
                        </a:rPr>
                        <a:t>15</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vMerge="1">
                  <a:txBody>
                    <a:bodyPr/>
                    <a:lstStyle/>
                    <a:p>
                      <a:endParaRPr lang="en-US"/>
                    </a:p>
                  </a:txBody>
                  <a:tcPr/>
                </a:tc>
                <a:tc>
                  <a:txBody>
                    <a:bodyPr/>
                    <a:lstStyle/>
                    <a:p>
                      <a:pPr algn="ctr" fontAlgn="ctr"/>
                      <a:r>
                        <a:rPr lang="en-US" sz="1050" b="0" i="0" u="none" strike="noStrike" dirty="0">
                          <a:solidFill>
                            <a:schemeClr val="tx1"/>
                          </a:solidFill>
                          <a:effectLst/>
                          <a:latin typeface="Calibri"/>
                        </a:rPr>
                        <a:t>TCSG</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a:solidFill>
                            <a:srgbClr val="0000FF"/>
                          </a:solidFill>
                          <a:effectLst/>
                          <a:latin typeface="Calibri"/>
                        </a:rPr>
                        <a:t>18</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vMerge="1">
                  <a:txBody>
                    <a:bodyPr/>
                    <a:lstStyle/>
                    <a:p>
                      <a:endParaRPr lang="en-US"/>
                    </a:p>
                  </a:txBody>
                  <a:tcPr/>
                </a:tc>
                <a:tc>
                  <a:txBody>
                    <a:bodyPr/>
                    <a:lstStyle/>
                    <a:p>
                      <a:pPr algn="ctr" fontAlgn="ctr"/>
                      <a:r>
                        <a:rPr lang="en-US" sz="1050" b="0" i="0" u="none" strike="noStrike" dirty="0">
                          <a:solidFill>
                            <a:schemeClr val="tx1"/>
                          </a:solidFill>
                          <a:effectLst/>
                          <a:latin typeface="Calibri"/>
                        </a:rPr>
                        <a:t>TCL</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a:solidFill>
                            <a:srgbClr val="0000FF"/>
                          </a:solidFill>
                          <a:effectLst/>
                          <a:latin typeface="Calibri"/>
                        </a:rPr>
                        <a:t>20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a:txBody>
                    <a:bodyPr/>
                    <a:lstStyle/>
                    <a:p>
                      <a:pPr algn="ctr" fontAlgn="ctr"/>
                      <a:r>
                        <a:rPr lang="en-US" sz="1050" b="0" i="0" u="none" strike="noStrike" dirty="0" smtClean="0">
                          <a:solidFill>
                            <a:schemeClr val="tx1"/>
                          </a:solidFill>
                          <a:effectLst/>
                          <a:latin typeface="Calibri"/>
                        </a:rPr>
                        <a:t>IR1/5</a:t>
                      </a:r>
                      <a:endParaRPr lang="en-US" sz="1050" b="0" i="0" u="none" strike="noStrike" dirty="0">
                        <a:solidFill>
                          <a:schemeClr val="tx1"/>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ctr"/>
                      <a:r>
                        <a:rPr lang="en-US" sz="1050" b="0" i="0" u="none" strike="noStrike" dirty="0">
                          <a:solidFill>
                            <a:schemeClr val="tx1"/>
                          </a:solidFill>
                          <a:effectLst/>
                          <a:latin typeface="Calibri"/>
                        </a:rPr>
                        <a:t>TCT</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B439"/>
                    </a:solidFill>
                  </a:tcPr>
                </a:tc>
                <a:tc>
                  <a:txBody>
                    <a:bodyPr/>
                    <a:lstStyle/>
                    <a:p>
                      <a:pPr algn="ctr" fontAlgn="b"/>
                      <a:r>
                        <a:rPr lang="en-US" sz="1050" b="0" i="0" u="none" strike="noStrike" dirty="0" smtClean="0">
                          <a:solidFill>
                            <a:srgbClr val="0000FF"/>
                          </a:solidFill>
                          <a:effectLst/>
                          <a:latin typeface="Calibri"/>
                        </a:rPr>
                        <a:t>8.3</a:t>
                      </a:r>
                      <a:endParaRPr lang="en-US" sz="1050" b="0" i="0" u="none" strike="noStrike" dirty="0">
                        <a:solidFill>
                          <a:srgbClr val="0000FF"/>
                        </a:solidFill>
                        <a:effectLst/>
                        <a:latin typeface="Calibri"/>
                      </a:endParaRP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191834">
                <a:tc>
                  <a:txBody>
                    <a:bodyPr/>
                    <a:lstStyle/>
                    <a:p>
                      <a:pPr algn="ctr" fontAlgn="ctr"/>
                      <a:r>
                        <a:rPr lang="en-US" sz="1050" b="0" i="0" u="none" strike="noStrike" dirty="0" smtClean="0">
                          <a:solidFill>
                            <a:schemeClr val="tx1"/>
                          </a:solidFill>
                          <a:effectLst/>
                          <a:latin typeface="Calibri"/>
                        </a:rPr>
                        <a:t>IR2/8</a:t>
                      </a:r>
                      <a:endParaRPr lang="en-US" sz="1050" b="0" i="0" u="none" strike="noStrike" dirty="0">
                        <a:solidFill>
                          <a:schemeClr val="tx1"/>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39"/>
                    </a:solidFill>
                  </a:tcPr>
                </a:tc>
                <a:tc>
                  <a:txBody>
                    <a:bodyPr/>
                    <a:lstStyle/>
                    <a:p>
                      <a:pPr algn="ctr" fontAlgn="ctr"/>
                      <a:r>
                        <a:rPr lang="en-US" sz="1050" b="0" i="0" u="none" strike="noStrike" dirty="0" smtClean="0">
                          <a:solidFill>
                            <a:schemeClr val="tx1"/>
                          </a:solidFill>
                          <a:effectLst/>
                          <a:latin typeface="Calibri"/>
                        </a:rPr>
                        <a:t>TCT</a:t>
                      </a:r>
                      <a:endParaRPr lang="en-US" sz="1050" b="0" i="0" u="none" strike="noStrike" dirty="0">
                        <a:solidFill>
                          <a:schemeClr val="tx1"/>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39"/>
                    </a:solidFill>
                  </a:tcPr>
                </a:tc>
                <a:tc>
                  <a:txBody>
                    <a:bodyPr/>
                    <a:lstStyle/>
                    <a:p>
                      <a:pPr algn="ctr" fontAlgn="b"/>
                      <a:r>
                        <a:rPr lang="en-US" sz="1050" b="0" i="0" u="none" strike="noStrike" dirty="0" smtClean="0">
                          <a:solidFill>
                            <a:srgbClr val="0000FF"/>
                          </a:solidFill>
                          <a:effectLst/>
                          <a:latin typeface="Calibri"/>
                        </a:rPr>
                        <a:t>25</a:t>
                      </a:r>
                      <a:endParaRPr lang="en-US" sz="1050" b="0" i="0" u="none" strike="noStrike" dirty="0">
                        <a:solidFill>
                          <a:srgbClr val="0000FF"/>
                        </a:solidFill>
                        <a:effectLst/>
                        <a:latin typeface="Calibri"/>
                      </a:endParaRP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0" y="2144185"/>
            <a:ext cx="4572000" cy="1742015"/>
          </a:xfrm>
          <a:prstGeom prst="rect">
            <a:avLst/>
          </a:prstGeom>
        </p:spPr>
        <p:txBody>
          <a:bodyPr wrap="square">
            <a:spAutoFit/>
          </a:bodyPr>
          <a:lstStyle/>
          <a:p>
            <a:pPr marL="615950" lvl="1">
              <a:lnSpc>
                <a:spcPct val="130000"/>
              </a:lnSpc>
              <a:buClr>
                <a:schemeClr val="accent6"/>
              </a:buClr>
            </a:pPr>
            <a:r>
              <a:rPr lang="en-US" sz="1400" dirty="0" smtClean="0">
                <a:solidFill>
                  <a:srgbClr val="0070C0"/>
                </a:solidFill>
                <a:latin typeface="Calibri"/>
                <a:cs typeface="Calibri"/>
              </a:rPr>
              <a:t>Main simulation parameters:</a:t>
            </a:r>
          </a:p>
          <a:p>
            <a:pPr marL="987425" lvl="1" indent="-371475">
              <a:buClr>
                <a:schemeClr val="accent6"/>
              </a:buClr>
              <a:buFont typeface="Wingdings" charset="2"/>
              <a:buChar char="§"/>
            </a:pPr>
            <a:r>
              <a:rPr lang="en-US" sz="1400" dirty="0" smtClean="0">
                <a:solidFill>
                  <a:srgbClr val="0070C0"/>
                </a:solidFill>
                <a:latin typeface="Calibri"/>
                <a:cs typeface="Calibri"/>
              </a:rPr>
              <a:t>Energy</a:t>
            </a:r>
            <a:r>
              <a:rPr lang="en-US" sz="1400" dirty="0">
                <a:solidFill>
                  <a:srgbClr val="0070C0"/>
                </a:solidFill>
                <a:latin typeface="Calibri"/>
                <a:cs typeface="Calibri"/>
              </a:rPr>
              <a:t>: 7 TeV</a:t>
            </a:r>
          </a:p>
          <a:p>
            <a:pPr marL="987425" lvl="1" indent="-371475">
              <a:buClr>
                <a:schemeClr val="accent6"/>
              </a:buClr>
              <a:buFont typeface="Wingdings" charset="2"/>
              <a:buChar char="§"/>
            </a:pPr>
            <a:r>
              <a:rPr lang="en-US" sz="1400" dirty="0">
                <a:solidFill>
                  <a:srgbClr val="0070C0"/>
                </a:solidFill>
                <a:latin typeface="Calibri"/>
                <a:cs typeface="Calibri"/>
              </a:rPr>
              <a:t>Beam </a:t>
            </a:r>
            <a:r>
              <a:rPr lang="en-US" sz="1400" dirty="0" smtClean="0">
                <a:solidFill>
                  <a:srgbClr val="0070C0"/>
                </a:solidFill>
                <a:latin typeface="Calibri"/>
                <a:cs typeface="Calibri"/>
              </a:rPr>
              <a:t>1, Hor. halo</a:t>
            </a:r>
            <a:endParaRPr lang="en-US" sz="1400" dirty="0">
              <a:solidFill>
                <a:srgbClr val="0070C0"/>
              </a:solidFill>
              <a:latin typeface="Calibri"/>
              <a:cs typeface="Calibri"/>
            </a:endParaRPr>
          </a:p>
          <a:p>
            <a:pPr marL="987425" lvl="1" indent="-371475">
              <a:buClr>
                <a:schemeClr val="accent6"/>
              </a:buClr>
              <a:buFont typeface="Wingdings" charset="2"/>
              <a:buChar char="§"/>
            </a:pPr>
            <a:r>
              <a:rPr lang="en-US" sz="1400" dirty="0">
                <a:solidFill>
                  <a:srgbClr val="0070C0"/>
                </a:solidFill>
                <a:latin typeface="Calibri"/>
                <a:cs typeface="Calibri"/>
              </a:rPr>
              <a:t>Statistics: 6.4 x 10</a:t>
            </a:r>
            <a:r>
              <a:rPr lang="en-US" sz="1400" baseline="30000" dirty="0">
                <a:solidFill>
                  <a:srgbClr val="0070C0"/>
                </a:solidFill>
                <a:latin typeface="Calibri"/>
                <a:cs typeface="Calibri"/>
              </a:rPr>
              <a:t>6</a:t>
            </a:r>
            <a:r>
              <a:rPr lang="en-US" sz="1400" dirty="0">
                <a:solidFill>
                  <a:srgbClr val="0070C0"/>
                </a:solidFill>
                <a:latin typeface="Calibri"/>
                <a:cs typeface="Calibri"/>
              </a:rPr>
              <a:t> SixTrack particles</a:t>
            </a:r>
            <a:endParaRPr lang="en-US" sz="1400" baseline="30000" dirty="0">
              <a:solidFill>
                <a:srgbClr val="0070C0"/>
              </a:solidFill>
              <a:latin typeface="Calibri"/>
              <a:cs typeface="Calibri"/>
            </a:endParaRPr>
          </a:p>
          <a:p>
            <a:pPr marL="987425" lvl="1" indent="-371475">
              <a:spcAft>
                <a:spcPts val="600"/>
              </a:spcAft>
              <a:buClr>
                <a:schemeClr val="accent6"/>
              </a:buClr>
              <a:buFont typeface="Wingdings" charset="2"/>
              <a:buChar char="§"/>
            </a:pPr>
            <a:r>
              <a:rPr lang="en-US" sz="1400" dirty="0">
                <a:solidFill>
                  <a:srgbClr val="0070C0"/>
                </a:solidFill>
                <a:latin typeface="Calibri"/>
                <a:cs typeface="Calibri"/>
              </a:rPr>
              <a:t>Nominal 7 TeV optics and post </a:t>
            </a:r>
            <a:r>
              <a:rPr lang="en-US" sz="1400" dirty="0" smtClean="0">
                <a:solidFill>
                  <a:srgbClr val="0070C0"/>
                </a:solidFill>
                <a:latin typeface="Calibri"/>
                <a:cs typeface="Calibri"/>
              </a:rPr>
              <a:t>LS1 LHC layout</a:t>
            </a:r>
            <a:endParaRPr lang="en-US" sz="1400" dirty="0">
              <a:solidFill>
                <a:srgbClr val="0070C0"/>
              </a:solidFill>
              <a:latin typeface="Calibri"/>
              <a:cs typeface="Calibri"/>
            </a:endParaRPr>
          </a:p>
          <a:p>
            <a:pPr marL="987425" lvl="1" indent="-371475">
              <a:buClr>
                <a:schemeClr val="accent6"/>
              </a:buClr>
              <a:buFont typeface="Wingdings" charset="2"/>
              <a:buChar char="§"/>
            </a:pPr>
            <a:r>
              <a:rPr lang="en-US" sz="1400" dirty="0" smtClean="0">
                <a:solidFill>
                  <a:srgbClr val="0070C0"/>
                </a:solidFill>
                <a:latin typeface="Calibri"/>
                <a:cs typeface="Calibri"/>
              </a:rPr>
              <a:t>All </a:t>
            </a:r>
            <a:r>
              <a:rPr lang="en-US" sz="1400" b="1" dirty="0" smtClean="0">
                <a:solidFill>
                  <a:srgbClr val="0070C0"/>
                </a:solidFill>
                <a:latin typeface="Calibri"/>
                <a:cs typeface="Calibri"/>
              </a:rPr>
              <a:t>CFC</a:t>
            </a:r>
            <a:r>
              <a:rPr lang="en-US" sz="1400" dirty="0" smtClean="0">
                <a:solidFill>
                  <a:srgbClr val="0070C0"/>
                </a:solidFill>
                <a:latin typeface="Calibri"/>
                <a:cs typeface="Calibri"/>
              </a:rPr>
              <a:t> secondary collimators in IR7 replaced by new materials: </a:t>
            </a:r>
            <a:r>
              <a:rPr lang="en-US" sz="1400" b="1" dirty="0" smtClean="0">
                <a:solidFill>
                  <a:srgbClr val="0070C0"/>
                </a:solidFill>
                <a:latin typeface="Calibri"/>
                <a:cs typeface="Calibri"/>
              </a:rPr>
              <a:t>MoGr</a:t>
            </a:r>
            <a:r>
              <a:rPr lang="en-US" sz="1400" dirty="0" smtClean="0">
                <a:solidFill>
                  <a:srgbClr val="0070C0"/>
                </a:solidFill>
                <a:latin typeface="Calibri"/>
                <a:cs typeface="Calibri"/>
              </a:rPr>
              <a:t>, </a:t>
            </a:r>
            <a:r>
              <a:rPr lang="en-US" sz="1400" b="1" dirty="0" smtClean="0">
                <a:solidFill>
                  <a:srgbClr val="0070C0"/>
                </a:solidFill>
                <a:latin typeface="Calibri"/>
                <a:cs typeface="Calibri"/>
              </a:rPr>
              <a:t>CuCD</a:t>
            </a:r>
            <a:r>
              <a:rPr lang="en-US" sz="1400" dirty="0">
                <a:solidFill>
                  <a:srgbClr val="0070C0"/>
                </a:solidFill>
                <a:latin typeface="Calibri"/>
                <a:cs typeface="Calibri"/>
              </a:rPr>
              <a:t>,</a:t>
            </a:r>
            <a:r>
              <a:rPr lang="en-US" sz="1400" dirty="0" smtClean="0">
                <a:solidFill>
                  <a:srgbClr val="0070C0"/>
                </a:solidFill>
                <a:latin typeface="Calibri"/>
                <a:cs typeface="Calibri"/>
              </a:rPr>
              <a:t> </a:t>
            </a:r>
            <a:r>
              <a:rPr lang="en-US" sz="1400" b="1" dirty="0" smtClean="0">
                <a:solidFill>
                  <a:srgbClr val="0070C0"/>
                </a:solidFill>
                <a:latin typeface="Calibri"/>
                <a:cs typeface="Calibri"/>
              </a:rPr>
              <a:t>Inermet180</a:t>
            </a:r>
            <a:r>
              <a:rPr lang="en-US" sz="1400" dirty="0" smtClean="0">
                <a:solidFill>
                  <a:srgbClr val="0070C0"/>
                </a:solidFill>
                <a:latin typeface="Calibri"/>
                <a:cs typeface="Calibri"/>
              </a:rPr>
              <a:t>.</a:t>
            </a:r>
          </a:p>
        </p:txBody>
      </p:sp>
      <p:pic>
        <p:nvPicPr>
          <p:cNvPr id="11" name="Picture 10" descr="CuCD-allTCSG7_zoomIR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86400" y="4343400"/>
            <a:ext cx="3657600" cy="2363372"/>
          </a:xfrm>
          <a:prstGeom prst="rect">
            <a:avLst/>
          </a:prstGeom>
        </p:spPr>
      </p:pic>
      <p:pic>
        <p:nvPicPr>
          <p:cNvPr id="12" name="Picture 11" descr="CFC-allTCSG7_zoomIR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1676400"/>
            <a:ext cx="3657600" cy="2363372"/>
          </a:xfrm>
          <a:prstGeom prst="rect">
            <a:avLst/>
          </a:prstGeom>
        </p:spPr>
      </p:pic>
      <p:sp>
        <p:nvSpPr>
          <p:cNvPr id="13" name="TextBox 12"/>
          <p:cNvSpPr txBox="1"/>
          <p:nvPr/>
        </p:nvSpPr>
        <p:spPr>
          <a:xfrm>
            <a:off x="5867400" y="4114800"/>
            <a:ext cx="698403" cy="369332"/>
          </a:xfrm>
          <a:prstGeom prst="rect">
            <a:avLst/>
          </a:prstGeom>
          <a:noFill/>
        </p:spPr>
        <p:txBody>
          <a:bodyPr wrap="none" rtlCol="0">
            <a:spAutoFit/>
          </a:bodyPr>
          <a:lstStyle/>
          <a:p>
            <a:r>
              <a:rPr lang="en-US" sz="1800" b="1" dirty="0" smtClean="0">
                <a:solidFill>
                  <a:srgbClr val="FF00FF"/>
                </a:solidFill>
                <a:latin typeface="Calibri"/>
                <a:cs typeface="Calibri"/>
              </a:rPr>
              <a:t>CuCD</a:t>
            </a:r>
            <a:endParaRPr lang="en-US" sz="1800" b="1" dirty="0">
              <a:solidFill>
                <a:srgbClr val="FF00FF"/>
              </a:solidFill>
              <a:latin typeface="Calibri"/>
              <a:cs typeface="Calibri"/>
            </a:endParaRPr>
          </a:p>
        </p:txBody>
      </p:sp>
      <p:sp>
        <p:nvSpPr>
          <p:cNvPr id="14" name="TextBox 13"/>
          <p:cNvSpPr txBox="1"/>
          <p:nvPr/>
        </p:nvSpPr>
        <p:spPr>
          <a:xfrm>
            <a:off x="5867400" y="1447800"/>
            <a:ext cx="534972" cy="369332"/>
          </a:xfrm>
          <a:prstGeom prst="rect">
            <a:avLst/>
          </a:prstGeom>
          <a:noFill/>
        </p:spPr>
        <p:txBody>
          <a:bodyPr wrap="none" rtlCol="0">
            <a:spAutoFit/>
          </a:bodyPr>
          <a:lstStyle/>
          <a:p>
            <a:r>
              <a:rPr lang="en-US" sz="1800" b="1" dirty="0" smtClean="0">
                <a:solidFill>
                  <a:srgbClr val="FF00FF"/>
                </a:solidFill>
                <a:latin typeface="Calibri"/>
                <a:cs typeface="Calibri"/>
              </a:rPr>
              <a:t>CFC</a:t>
            </a:r>
            <a:endParaRPr lang="en-US" sz="1800" b="1" dirty="0">
              <a:solidFill>
                <a:srgbClr val="FF00FF"/>
              </a:solidFill>
              <a:latin typeface="Calibri"/>
              <a:cs typeface="Calibri"/>
            </a:endParaRPr>
          </a:p>
        </p:txBody>
      </p:sp>
      <p:sp>
        <p:nvSpPr>
          <p:cNvPr id="15" name="TextBox 14"/>
          <p:cNvSpPr txBox="1"/>
          <p:nvPr/>
        </p:nvSpPr>
        <p:spPr>
          <a:xfrm>
            <a:off x="3038797" y="4775145"/>
            <a:ext cx="2133600" cy="1323439"/>
          </a:xfrm>
          <a:prstGeom prst="rect">
            <a:avLst/>
          </a:prstGeom>
          <a:solidFill>
            <a:schemeClr val="bg1"/>
          </a:solidFill>
          <a:ln w="28575" cmpd="sng">
            <a:solidFill>
              <a:srgbClr val="00FF00"/>
            </a:solidFill>
          </a:ln>
        </p:spPr>
        <p:txBody>
          <a:bodyPr wrap="square" rtlCol="0">
            <a:spAutoFit/>
          </a:bodyPr>
          <a:lstStyle/>
          <a:p>
            <a:pPr algn="ctr"/>
            <a:r>
              <a:rPr lang="en-US" sz="1600" u="sng" dirty="0" smtClean="0">
                <a:latin typeface="Calibri"/>
                <a:cs typeface="Calibri"/>
              </a:rPr>
              <a:t>Not largely affected </a:t>
            </a:r>
            <a:r>
              <a:rPr lang="en-US" sz="1600" dirty="0" smtClean="0">
                <a:latin typeface="Calibri"/>
                <a:cs typeface="Calibri"/>
              </a:rPr>
              <a:t>by TCSG materials, losses dominated by single diffractive events in primary collimators.</a:t>
            </a:r>
            <a:endParaRPr lang="en-US" sz="1600" dirty="0">
              <a:latin typeface="Calibri"/>
              <a:cs typeface="Calibri"/>
            </a:endParaRPr>
          </a:p>
        </p:txBody>
      </p:sp>
      <p:sp>
        <p:nvSpPr>
          <p:cNvPr id="16" name="TextBox 15"/>
          <p:cNvSpPr txBox="1"/>
          <p:nvPr/>
        </p:nvSpPr>
        <p:spPr>
          <a:xfrm>
            <a:off x="2612951" y="4419600"/>
            <a:ext cx="3016646" cy="369332"/>
          </a:xfrm>
          <a:prstGeom prst="rect">
            <a:avLst/>
          </a:prstGeom>
          <a:solidFill>
            <a:srgbClr val="00FF00"/>
          </a:solidFill>
        </p:spPr>
        <p:txBody>
          <a:bodyPr wrap="none" rtlCol="0">
            <a:spAutoFit/>
          </a:bodyPr>
          <a:lstStyle/>
          <a:p>
            <a:r>
              <a:rPr lang="en-US" dirty="0" smtClean="0">
                <a:solidFill>
                  <a:srgbClr val="0000FF"/>
                </a:solidFill>
                <a:latin typeface="Calibri"/>
                <a:cs typeface="Calibri"/>
              </a:rPr>
              <a:t>IR7 DS </a:t>
            </a:r>
            <a:r>
              <a:rPr lang="en-US" dirty="0" smtClean="0">
                <a:solidFill>
                  <a:srgbClr val="0000FF"/>
                </a:solidFill>
                <a:latin typeface="Calibri"/>
                <a:cs typeface="Calibri"/>
                <a:sym typeface="Wingdings"/>
              </a:rPr>
              <a:t> highest loss location</a:t>
            </a:r>
            <a:endParaRPr lang="en-US" sz="1800" dirty="0">
              <a:solidFill>
                <a:srgbClr val="0000FF"/>
              </a:solidFill>
              <a:latin typeface="Calibri"/>
              <a:cs typeface="Calibri"/>
            </a:endParaRPr>
          </a:p>
        </p:txBody>
      </p:sp>
      <p:sp>
        <p:nvSpPr>
          <p:cNvPr id="17" name="Rectangle 16"/>
          <p:cNvSpPr/>
          <p:nvPr/>
        </p:nvSpPr>
        <p:spPr bwMode="auto">
          <a:xfrm>
            <a:off x="7543800" y="2819400"/>
            <a:ext cx="609600" cy="3692941"/>
          </a:xfrm>
          <a:prstGeom prst="rect">
            <a:avLst/>
          </a:prstGeom>
          <a:noFill/>
          <a:ln w="38100" cap="flat" cmpd="sng" algn="ctr">
            <a:solidFill>
              <a:srgbClr val="00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Arial" pitchFamily="34" charset="0"/>
              <a:ea typeface="MS PGothic" pitchFamily="2" charset="-128"/>
            </a:endParaRPr>
          </a:p>
        </p:txBody>
      </p:sp>
      <p:sp>
        <p:nvSpPr>
          <p:cNvPr id="19" name="TextBox 18"/>
          <p:cNvSpPr txBox="1"/>
          <p:nvPr/>
        </p:nvSpPr>
        <p:spPr>
          <a:xfrm>
            <a:off x="685800" y="3943290"/>
            <a:ext cx="3962400" cy="400110"/>
          </a:xfrm>
          <a:prstGeom prst="rect">
            <a:avLst/>
          </a:prstGeom>
          <a:noFill/>
        </p:spPr>
        <p:txBody>
          <a:bodyPr wrap="square" rtlCol="0">
            <a:spAutoFit/>
          </a:bodyPr>
          <a:lstStyle/>
          <a:p>
            <a:r>
              <a:rPr lang="en-US" sz="1000" b="1" u="sng" dirty="0" smtClean="0">
                <a:solidFill>
                  <a:schemeClr val="tx2"/>
                </a:solidFill>
              </a:rPr>
              <a:t>Note</a:t>
            </a:r>
            <a:r>
              <a:rPr lang="en-US" sz="1000" dirty="0" smtClean="0">
                <a:solidFill>
                  <a:schemeClr val="tx2"/>
                </a:solidFill>
              </a:rPr>
              <a:t>: the high-Z Inermet180 is not part of any LHC upgrade plan, due to its limited robustness. It was included in the study for comparison.</a:t>
            </a:r>
            <a:endParaRPr lang="en-US" sz="1000" dirty="0">
              <a:solidFill>
                <a:schemeClr val="tx2"/>
              </a:solidFill>
            </a:endParaRPr>
          </a:p>
        </p:txBody>
      </p:sp>
      <p:sp>
        <p:nvSpPr>
          <p:cNvPr id="18" name="TextBox 17"/>
          <p:cNvSpPr txBox="1"/>
          <p:nvPr/>
        </p:nvSpPr>
        <p:spPr>
          <a:xfrm>
            <a:off x="2971800" y="6324600"/>
            <a:ext cx="2478237" cy="369332"/>
          </a:xfrm>
          <a:prstGeom prst="rect">
            <a:avLst/>
          </a:prstGeom>
          <a:noFill/>
        </p:spPr>
        <p:txBody>
          <a:bodyPr wrap="none" rtlCol="0">
            <a:spAutoFit/>
          </a:bodyPr>
          <a:lstStyle/>
          <a:p>
            <a:r>
              <a:rPr lang="en-US" i="1" dirty="0" smtClean="0"/>
              <a:t>Courtesy of E. Quaranta</a:t>
            </a:r>
            <a:endParaRPr lang="en-US" i="1" dirty="0"/>
          </a:p>
        </p:txBody>
      </p:sp>
      <p:sp>
        <p:nvSpPr>
          <p:cNvPr id="3" name="Rectangle 2"/>
          <p:cNvSpPr/>
          <p:nvPr/>
        </p:nvSpPr>
        <p:spPr>
          <a:xfrm>
            <a:off x="152400" y="1447800"/>
            <a:ext cx="6172200" cy="697114"/>
          </a:xfrm>
          <a:prstGeom prst="rect">
            <a:avLst/>
          </a:prstGeom>
        </p:spPr>
        <p:txBody>
          <a:bodyPr wrap="square">
            <a:spAutoFit/>
          </a:bodyPr>
          <a:lstStyle/>
          <a:p>
            <a:pPr marL="285750" indent="-285750">
              <a:lnSpc>
                <a:spcPct val="110000"/>
              </a:lnSpc>
              <a:spcBef>
                <a:spcPts val="600"/>
              </a:spcBef>
              <a:spcAft>
                <a:spcPts val="1200"/>
              </a:spcAft>
              <a:buFont typeface="Wingdings" charset="2"/>
              <a:buChar char="§"/>
            </a:pPr>
            <a:r>
              <a:rPr lang="en-US" dirty="0">
                <a:solidFill>
                  <a:srgbClr val="3366FF"/>
                </a:solidFill>
                <a:cs typeface="Calibri"/>
              </a:rPr>
              <a:t>SixTrack material </a:t>
            </a:r>
            <a:r>
              <a:rPr lang="en-US" dirty="0" smtClean="0">
                <a:solidFill>
                  <a:srgbClr val="3366FF"/>
                </a:solidFill>
                <a:cs typeface="Calibri"/>
              </a:rPr>
              <a:t>DB updated with new </a:t>
            </a:r>
            <a:r>
              <a:rPr lang="en-US" dirty="0">
                <a:solidFill>
                  <a:srgbClr val="3366FF"/>
                </a:solidFill>
                <a:cs typeface="Calibri"/>
              </a:rPr>
              <a:t>composites materials.</a:t>
            </a:r>
          </a:p>
        </p:txBody>
      </p:sp>
    </p:spTree>
    <p:extLst>
      <p:ext uri="{BB962C8B-B14F-4D97-AF65-F5344CB8AC3E}">
        <p14:creationId xmlns:p14="http://schemas.microsoft.com/office/powerpoint/2010/main" val="3452856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P spid="14" grpId="0"/>
      <p:bldP spid="15" grpId="0" animBg="1"/>
      <p:bldP spid="16" grpId="0" animBg="1"/>
      <p:bldP spid="17" grpId="0" animBg="1"/>
      <p:bldP spid="1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Simulated losses in TCSGs in IR7 (I)</a:t>
            </a:r>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34255" y="1923195"/>
            <a:ext cx="5780945" cy="4477605"/>
          </a:xfrm>
          <a:prstGeom prst="rect">
            <a:avLst/>
          </a:prstGeom>
        </p:spPr>
      </p:pic>
      <p:sp>
        <p:nvSpPr>
          <p:cNvPr id="8" name="Rectangle 7"/>
          <p:cNvSpPr/>
          <p:nvPr/>
        </p:nvSpPr>
        <p:spPr bwMode="auto">
          <a:xfrm>
            <a:off x="3048000" y="1838980"/>
            <a:ext cx="4404296" cy="4629246"/>
          </a:xfrm>
          <a:prstGeom prst="rect">
            <a:avLst/>
          </a:prstGeom>
          <a:noFill/>
          <a:ln w="38100" cap="flat" cmpd="sng" algn="ctr">
            <a:solidFill>
              <a:srgbClr val="00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Arial" pitchFamily="34" charset="0"/>
              <a:ea typeface="MS PGothic" pitchFamily="2" charset="-128"/>
            </a:endParaRPr>
          </a:p>
        </p:txBody>
      </p:sp>
      <p:sp>
        <p:nvSpPr>
          <p:cNvPr id="9" name="Rectangle 8"/>
          <p:cNvSpPr/>
          <p:nvPr/>
        </p:nvSpPr>
        <p:spPr bwMode="auto">
          <a:xfrm>
            <a:off x="1752600" y="1838980"/>
            <a:ext cx="1266116" cy="4638020"/>
          </a:xfrm>
          <a:prstGeom prst="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Arial" pitchFamily="34" charset="0"/>
              <a:ea typeface="MS PGothic" pitchFamily="2" charset="-128"/>
            </a:endParaRPr>
          </a:p>
        </p:txBody>
      </p:sp>
      <p:sp>
        <p:nvSpPr>
          <p:cNvPr id="10" name="TextBox 9"/>
          <p:cNvSpPr txBox="1"/>
          <p:nvPr/>
        </p:nvSpPr>
        <p:spPr>
          <a:xfrm>
            <a:off x="304800" y="1421172"/>
            <a:ext cx="3352800" cy="523220"/>
          </a:xfrm>
          <a:prstGeom prst="rect">
            <a:avLst/>
          </a:prstGeom>
          <a:solidFill>
            <a:srgbClr val="FFFF00"/>
          </a:solidFill>
        </p:spPr>
        <p:txBody>
          <a:bodyPr wrap="square" rtlCol="0">
            <a:spAutoFit/>
          </a:bodyPr>
          <a:lstStyle/>
          <a:p>
            <a:pPr algn="ctr"/>
            <a:r>
              <a:rPr lang="en-US" sz="1400" b="1" dirty="0" smtClean="0">
                <a:solidFill>
                  <a:schemeClr val="tx2"/>
                </a:solidFill>
                <a:latin typeface="Calibri"/>
                <a:cs typeface="Calibri"/>
              </a:rPr>
              <a:t>First two TCSG more loaded than CFC case </a:t>
            </a:r>
          </a:p>
          <a:p>
            <a:pPr algn="ctr"/>
            <a:r>
              <a:rPr lang="en-US" sz="1400" b="1" dirty="0" smtClean="0">
                <a:solidFill>
                  <a:schemeClr val="tx2"/>
                </a:solidFill>
                <a:latin typeface="Calibri"/>
                <a:cs typeface="Calibri"/>
              </a:rPr>
              <a:t>(load      as effective Z      )</a:t>
            </a:r>
            <a:endParaRPr lang="en-US" sz="1400" b="1" dirty="0">
              <a:solidFill>
                <a:schemeClr val="tx2"/>
              </a:solidFill>
              <a:latin typeface="Calibri"/>
              <a:cs typeface="Calibri"/>
            </a:endParaRPr>
          </a:p>
        </p:txBody>
      </p:sp>
      <p:pic>
        <p:nvPicPr>
          <p:cNvPr id="3" name="Picture 2" descr="legen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0" y="5181600"/>
            <a:ext cx="1317172" cy="990600"/>
          </a:xfrm>
          <a:prstGeom prst="rect">
            <a:avLst/>
          </a:prstGeom>
        </p:spPr>
      </p:pic>
      <p:cxnSp>
        <p:nvCxnSpPr>
          <p:cNvPr id="12" name="Straight Arrow Connector 11"/>
          <p:cNvCxnSpPr/>
          <p:nvPr/>
        </p:nvCxnSpPr>
        <p:spPr>
          <a:xfrm flipV="1">
            <a:off x="1544982" y="1706590"/>
            <a:ext cx="0" cy="152400"/>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752403" y="1704006"/>
            <a:ext cx="0" cy="152400"/>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657600" y="1421172"/>
            <a:ext cx="4343400" cy="523220"/>
          </a:xfrm>
          <a:prstGeom prst="rect">
            <a:avLst/>
          </a:prstGeom>
          <a:solidFill>
            <a:srgbClr val="00FFFF"/>
          </a:solidFill>
        </p:spPr>
        <p:txBody>
          <a:bodyPr wrap="square" rtlCol="0">
            <a:spAutoFit/>
          </a:bodyPr>
          <a:lstStyle/>
          <a:p>
            <a:r>
              <a:rPr lang="en-US" sz="1400" dirty="0" smtClean="0">
                <a:solidFill>
                  <a:schemeClr val="tx1"/>
                </a:solidFill>
                <a:latin typeface="Calibri"/>
                <a:cs typeface="Calibri"/>
              </a:rPr>
              <a:t>Distribution of losses in downstream TCSGs influenced by different scattering behavior of the different materials</a:t>
            </a:r>
            <a:endParaRPr lang="en-US" sz="1400" dirty="0">
              <a:solidFill>
                <a:schemeClr val="tx1"/>
              </a:solidFill>
              <a:latin typeface="Calibri"/>
              <a:cs typeface="Calibri"/>
            </a:endParaRPr>
          </a:p>
        </p:txBody>
      </p:sp>
      <p:sp>
        <p:nvSpPr>
          <p:cNvPr id="20" name="TextBox 19"/>
          <p:cNvSpPr txBox="1"/>
          <p:nvPr/>
        </p:nvSpPr>
        <p:spPr>
          <a:xfrm>
            <a:off x="914400" y="6535579"/>
            <a:ext cx="7369707" cy="246221"/>
          </a:xfrm>
          <a:prstGeom prst="rect">
            <a:avLst/>
          </a:prstGeom>
          <a:noFill/>
        </p:spPr>
        <p:txBody>
          <a:bodyPr wrap="square" rtlCol="0">
            <a:spAutoFit/>
          </a:bodyPr>
          <a:lstStyle/>
          <a:p>
            <a:r>
              <a:rPr lang="en-US" sz="1000" b="1" u="sng" dirty="0" smtClean="0">
                <a:solidFill>
                  <a:schemeClr val="tx2"/>
                </a:solidFill>
              </a:rPr>
              <a:t>Note</a:t>
            </a:r>
            <a:r>
              <a:rPr lang="en-US" sz="1000" dirty="0" smtClean="0">
                <a:solidFill>
                  <a:schemeClr val="tx2"/>
                </a:solidFill>
              </a:rPr>
              <a:t>: the high-Z Inermet180 is not part of any LHC upgrade plan, due to its limited robustness. It was included in the study for comparison.</a:t>
            </a:r>
            <a:endParaRPr lang="en-US" sz="1000" dirty="0">
              <a:solidFill>
                <a:schemeClr val="tx2"/>
              </a:solidFill>
            </a:endParaRPr>
          </a:p>
        </p:txBody>
      </p:sp>
    </p:spTree>
    <p:extLst>
      <p:ext uri="{BB962C8B-B14F-4D97-AF65-F5344CB8AC3E}">
        <p14:creationId xmlns:p14="http://schemas.microsoft.com/office/powerpoint/2010/main" val="24177889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019800" cy="792162"/>
          </a:xfrm>
        </p:spPr>
        <p:txBody>
          <a:bodyPr/>
          <a:lstStyle/>
          <a:p>
            <a:r>
              <a:rPr lang="en-US" sz="2600" b="1" dirty="0"/>
              <a:t>ColMat-HDED </a:t>
            </a:r>
            <a:r>
              <a:rPr lang="en-US" sz="2600" b="1" dirty="0" smtClean="0"/>
              <a:t>collaboration and </a:t>
            </a:r>
            <a:r>
              <a:rPr lang="en-US" sz="2600" b="1" dirty="0"/>
              <a:t>beyond</a:t>
            </a:r>
          </a:p>
        </p:txBody>
      </p:sp>
      <p:sp>
        <p:nvSpPr>
          <p:cNvPr id="3" name="Content Placeholder 2"/>
          <p:cNvSpPr>
            <a:spLocks noGrp="1"/>
          </p:cNvSpPr>
          <p:nvPr>
            <p:ph idx="1"/>
          </p:nvPr>
        </p:nvSpPr>
        <p:spPr>
          <a:xfrm>
            <a:off x="457200" y="1447801"/>
            <a:ext cx="8229600" cy="1752600"/>
          </a:xfrm>
        </p:spPr>
        <p:txBody>
          <a:bodyPr/>
          <a:lstStyle/>
          <a:p>
            <a:pPr>
              <a:tabLst>
                <a:tab pos="3224213" algn="l"/>
              </a:tabLst>
            </a:pPr>
            <a:r>
              <a:rPr lang="en-US" sz="2400" dirty="0"/>
              <a:t>ColMat-</a:t>
            </a:r>
            <a:r>
              <a:rPr lang="en-US" sz="2400" dirty="0" smtClean="0"/>
              <a:t>HDED partners: scientific, </a:t>
            </a:r>
            <a:endParaRPr lang="en-US" dirty="0" smtClean="0"/>
          </a:p>
          <a:p>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76400" y="2133600"/>
            <a:ext cx="812848" cy="792000"/>
          </a:xfrm>
          <a:prstGeom prst="rect">
            <a:avLst/>
          </a:prstGeom>
          <a:noFill/>
          <a:ln w="9525">
            <a:noFill/>
            <a:miter lim="800000"/>
            <a:headEnd/>
            <a:tailEnd/>
          </a:ln>
        </p:spPr>
      </p:pic>
      <p:pic>
        <p:nvPicPr>
          <p:cNvPr id="6"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895600" y="2202543"/>
            <a:ext cx="1219200" cy="616857"/>
          </a:xfrm>
          <a:prstGeom prst="rect">
            <a:avLst/>
          </a:prstGeom>
          <a:noFill/>
          <a:ln w="9525">
            <a:noFill/>
            <a:miter lim="800000"/>
            <a:headEnd/>
            <a:tailEnd/>
          </a:ln>
        </p:spPr>
      </p:pic>
      <p:pic>
        <p:nvPicPr>
          <p:cNvPr id="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95800" y="2364388"/>
            <a:ext cx="1600200" cy="30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l="8051" t="-1" r="3363" b="47014"/>
          <a:stretch/>
        </p:blipFill>
        <p:spPr>
          <a:xfrm>
            <a:off x="7315200" y="2256000"/>
            <a:ext cx="792000" cy="792000"/>
          </a:xfrm>
          <a:prstGeom prst="rect">
            <a:avLst/>
          </a:prstGeom>
        </p:spPr>
      </p:pic>
      <p:pic>
        <p:nvPicPr>
          <p:cNvPr id="9" name="Content Placeholder 9" descr="HUD_homepage-logo.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5801" y="2133601"/>
            <a:ext cx="793319" cy="792000"/>
          </a:xfrm>
          <a:prstGeom prst="rect">
            <a:avLst/>
          </a:prstGeom>
        </p:spPr>
      </p:pic>
      <p:pic>
        <p:nvPicPr>
          <p:cNvPr id="10" name="Picture 9"/>
          <p:cNvPicPr>
            <a:picLocks noChangeAspect="1"/>
          </p:cNvPicPr>
          <p:nvPr/>
        </p:nvPicPr>
        <p:blipFill>
          <a:blip r:embed="rId8"/>
          <a:stretch>
            <a:fillRect/>
          </a:stretch>
        </p:blipFill>
        <p:spPr>
          <a:xfrm>
            <a:off x="6477000" y="3434966"/>
            <a:ext cx="2209800" cy="613834"/>
          </a:xfrm>
          <a:prstGeom prst="teardrop">
            <a:avLst/>
          </a:prstGeom>
        </p:spPr>
      </p:pic>
      <p:pic>
        <p:nvPicPr>
          <p:cNvPr id="11" name="Content Placeholder 9" descr="HUD_homepage-logo.jpg"/>
          <p:cNvPicPr>
            <a:picLocks noChangeAspect="1"/>
          </p:cNvPicPr>
          <p:nvPr/>
        </p:nvPicPr>
        <p:blipFill>
          <a:blip r:embed="rId9"/>
          <a:stretch>
            <a:fillRect/>
          </a:stretch>
        </p:blipFill>
        <p:spPr>
          <a:xfrm>
            <a:off x="2756268" y="3466800"/>
            <a:ext cx="1587132" cy="648000"/>
          </a:xfrm>
          <a:prstGeom prst="rect">
            <a:avLst/>
          </a:prstGeom>
        </p:spPr>
      </p:pic>
      <p:pic>
        <p:nvPicPr>
          <p:cNvPr id="12" name="Content Placeholder 9" descr="HUD_homepage-logo.jpg"/>
          <p:cNvPicPr>
            <a:picLocks noChangeAspect="1"/>
          </p:cNvPicPr>
          <p:nvPr/>
        </p:nvPicPr>
        <p:blipFill rotWithShape="1">
          <a:blip r:embed="rId10" cstate="print">
            <a:extLst>
              <a:ext uri="{28A0092B-C50C-407E-A947-70E740481C1C}">
                <a14:useLocalDpi xmlns:a14="http://schemas.microsoft.com/office/drawing/2010/main"/>
              </a:ext>
            </a:extLst>
          </a:blip>
          <a:srcRect l="-3881" r="-6431"/>
          <a:stretch/>
        </p:blipFill>
        <p:spPr>
          <a:xfrm>
            <a:off x="381000" y="3439200"/>
            <a:ext cx="1174797" cy="82800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48400" y="2133600"/>
            <a:ext cx="768059" cy="756000"/>
          </a:xfrm>
          <a:prstGeom prst="rect">
            <a:avLst/>
          </a:prstGeom>
        </p:spPr>
      </p:pic>
      <p:pic>
        <p:nvPicPr>
          <p:cNvPr id="14" name="Picture 13" descr="RHULBrandLogo.png"/>
          <p:cNvPicPr>
            <a:picLocks noChangeAspect="1"/>
          </p:cNvPicPr>
          <p:nvPr/>
        </p:nvPicPr>
        <p:blipFill>
          <a:blip r:embed="rId12"/>
          <a:stretch>
            <a:fillRect/>
          </a:stretch>
        </p:blipFill>
        <p:spPr>
          <a:xfrm>
            <a:off x="4495800" y="3448674"/>
            <a:ext cx="1828799" cy="523926"/>
          </a:xfrm>
          <a:prstGeom prst="rect">
            <a:avLst/>
          </a:prstGeom>
        </p:spPr>
      </p:pic>
      <p:pic>
        <p:nvPicPr>
          <p:cNvPr id="15" name="Picture 14"/>
          <p:cNvPicPr>
            <a:picLocks noChangeAspect="1"/>
          </p:cNvPicPr>
          <p:nvPr/>
        </p:nvPicPr>
        <p:blipFill>
          <a:blip r:embed="rId13"/>
          <a:stretch>
            <a:fillRect/>
          </a:stretch>
        </p:blipFill>
        <p:spPr>
          <a:xfrm>
            <a:off x="1676400" y="3447758"/>
            <a:ext cx="914400" cy="590842"/>
          </a:xfrm>
          <a:prstGeom prst="rect">
            <a:avLst/>
          </a:prstGeom>
        </p:spPr>
      </p:pic>
      <p:grpSp>
        <p:nvGrpSpPr>
          <p:cNvPr id="18" name="Group 17"/>
          <p:cNvGrpSpPr/>
          <p:nvPr/>
        </p:nvGrpSpPr>
        <p:grpSpPr>
          <a:xfrm>
            <a:off x="457200" y="4343400"/>
            <a:ext cx="8229600" cy="1600200"/>
            <a:chOff x="457200" y="4343400"/>
            <a:chExt cx="8229600" cy="1600200"/>
          </a:xfrm>
        </p:grpSpPr>
        <p:sp>
          <p:nvSpPr>
            <p:cNvPr id="27" name="Content Placeholder 2"/>
            <p:cNvSpPr txBox="1">
              <a:spLocks/>
            </p:cNvSpPr>
            <p:nvPr/>
          </p:nvSpPr>
          <p:spPr>
            <a:xfrm>
              <a:off x="457200" y="4343400"/>
              <a:ext cx="8229600" cy="1600200"/>
            </a:xfrm>
            <a:prstGeom prst="rect">
              <a:avLst/>
            </a:prstGeom>
            <a:gradFill flip="none" rotWithShape="1">
              <a:gsLst>
                <a:gs pos="84000">
                  <a:schemeClr val="tx1">
                    <a:lumMod val="20000"/>
                    <a:lumOff val="80000"/>
                  </a:schemeClr>
                </a:gs>
                <a:gs pos="9000">
                  <a:srgbClr val="FFFFFF"/>
                </a:gs>
              </a:gsLst>
              <a:lin ang="0" scaled="1"/>
              <a:tileRect/>
            </a:gradFill>
            <a:effectLst/>
          </p:spPr>
          <p:txBody>
            <a:bodyPr vert="horz" lIns="91440" tIns="45720" rIns="91440" bIns="45720" rtlCol="0">
              <a:norm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000" dirty="0" smtClean="0">
                <a:solidFill>
                  <a:srgbClr val="40B0FF"/>
                </a:solidFill>
              </a:endParaRPr>
            </a:p>
            <a:p>
              <a:r>
                <a:rPr lang="en-US" sz="2000" dirty="0" smtClean="0">
                  <a:solidFill>
                    <a:srgbClr val="40B0FF"/>
                  </a:solidFill>
                </a:rPr>
                <a:t>Partnership </a:t>
              </a:r>
              <a:r>
                <a:rPr lang="en-US" sz="2000" dirty="0">
                  <a:solidFill>
                    <a:srgbClr val="40B0FF"/>
                  </a:solidFill>
                </a:rPr>
                <a:t>agreement with CERN (KN2045</a:t>
              </a:r>
              <a:r>
                <a:rPr lang="en-US" sz="2000" dirty="0" smtClean="0">
                  <a:solidFill>
                    <a:srgbClr val="40B0FF"/>
                  </a:solidFill>
                </a:rPr>
                <a:t>)</a:t>
              </a:r>
              <a:endParaRPr lang="en-US" sz="2000" dirty="0" smtClean="0"/>
            </a:p>
          </p:txBody>
        </p:sp>
        <p:pic>
          <p:nvPicPr>
            <p:cNvPr id="16" name="Picture 15" descr="logobrevettibizz.jp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224482" y="4572000"/>
              <a:ext cx="2309918" cy="324000"/>
            </a:xfrm>
            <a:prstGeom prst="rect">
              <a:avLst/>
            </a:prstGeom>
          </p:spPr>
        </p:pic>
      </p:grpSp>
      <p:grpSp>
        <p:nvGrpSpPr>
          <p:cNvPr id="17" name="Group 16"/>
          <p:cNvGrpSpPr/>
          <p:nvPr/>
        </p:nvGrpSpPr>
        <p:grpSpPr>
          <a:xfrm>
            <a:off x="457200" y="5052060"/>
            <a:ext cx="8229600" cy="1577340"/>
            <a:chOff x="457200" y="5052060"/>
            <a:chExt cx="8229600" cy="1577340"/>
          </a:xfrm>
        </p:grpSpPr>
        <p:sp>
          <p:nvSpPr>
            <p:cNvPr id="22" name="Content Placeholder 2"/>
            <p:cNvSpPr txBox="1">
              <a:spLocks/>
            </p:cNvSpPr>
            <p:nvPr/>
          </p:nvSpPr>
          <p:spPr>
            <a:xfrm>
              <a:off x="457200" y="5114994"/>
              <a:ext cx="8229600" cy="1514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tx1">
                      <a:lumMod val="60000"/>
                      <a:lumOff val="40000"/>
                    </a:schemeClr>
                  </a:solidFill>
                </a:rPr>
                <a:t>Collaboration CERN with US-LARP</a:t>
              </a:r>
            </a:p>
            <a:p>
              <a:pPr marL="0" indent="0">
                <a:buNone/>
              </a:pPr>
              <a:endParaRPr lang="en-US" sz="2000" dirty="0" smtClean="0"/>
            </a:p>
            <a:p>
              <a:endParaRPr lang="en-US" dirty="0"/>
            </a:p>
          </p:txBody>
        </p:sp>
        <p:pic>
          <p:nvPicPr>
            <p:cNvPr id="25" name="Picture 24" descr="BNL_Logo_Small.jp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553200" y="5052060"/>
              <a:ext cx="1810512" cy="662940"/>
            </a:xfrm>
            <a:prstGeom prst="rect">
              <a:avLst/>
            </a:prstGeom>
          </p:spPr>
        </p:pic>
      </p:grpSp>
      <p:sp>
        <p:nvSpPr>
          <p:cNvPr id="4" name="Rectangle 3"/>
          <p:cNvSpPr/>
          <p:nvPr/>
        </p:nvSpPr>
        <p:spPr>
          <a:xfrm>
            <a:off x="7315200" y="1951200"/>
            <a:ext cx="793143" cy="307777"/>
          </a:xfrm>
          <a:prstGeom prst="rect">
            <a:avLst/>
          </a:prstGeom>
        </p:spPr>
        <p:txBody>
          <a:bodyPr wrap="none">
            <a:spAutoFit/>
          </a:bodyPr>
          <a:lstStyle/>
          <a:p>
            <a:r>
              <a:rPr lang="en-US" sz="1400" dirty="0">
                <a:solidFill>
                  <a:srgbClr val="FF6600"/>
                </a:solidFill>
                <a:latin typeface="Arial" charset="0"/>
              </a:rPr>
              <a:t>NRC KI </a:t>
            </a:r>
            <a:endParaRPr lang="en-US" sz="1400" dirty="0">
              <a:solidFill>
                <a:srgbClr val="FF6600"/>
              </a:solidFill>
            </a:endParaRPr>
          </a:p>
        </p:txBody>
      </p:sp>
      <p:sp>
        <p:nvSpPr>
          <p:cNvPr id="19" name="Rectangle 18"/>
          <p:cNvSpPr/>
          <p:nvPr/>
        </p:nvSpPr>
        <p:spPr>
          <a:xfrm>
            <a:off x="5029200" y="1447800"/>
            <a:ext cx="1436661" cy="461665"/>
          </a:xfrm>
          <a:prstGeom prst="rect">
            <a:avLst/>
          </a:prstGeom>
        </p:spPr>
        <p:txBody>
          <a:bodyPr wrap="none">
            <a:spAutoFit/>
          </a:bodyPr>
          <a:lstStyle/>
          <a:p>
            <a:r>
              <a:rPr lang="en-US" sz="2400" dirty="0">
                <a:solidFill>
                  <a:srgbClr val="FF6600"/>
                </a:solidFill>
              </a:rPr>
              <a:t>industrial, </a:t>
            </a:r>
          </a:p>
        </p:txBody>
      </p:sp>
      <p:sp>
        <p:nvSpPr>
          <p:cNvPr id="20" name="Rectangle 19"/>
          <p:cNvSpPr/>
          <p:nvPr/>
        </p:nvSpPr>
        <p:spPr>
          <a:xfrm>
            <a:off x="6400800" y="1447800"/>
            <a:ext cx="1270901" cy="461665"/>
          </a:xfrm>
          <a:prstGeom prst="rect">
            <a:avLst/>
          </a:prstGeom>
        </p:spPr>
        <p:txBody>
          <a:bodyPr wrap="none">
            <a:spAutoFit/>
          </a:bodyPr>
          <a:lstStyle/>
          <a:p>
            <a:pPr>
              <a:tabLst>
                <a:tab pos="3224213" algn="l"/>
              </a:tabLst>
            </a:pPr>
            <a:r>
              <a:rPr lang="en-US" sz="2400" dirty="0">
                <a:solidFill>
                  <a:srgbClr val="008000"/>
                </a:solidFill>
              </a:rPr>
              <a:t>extra-EU</a:t>
            </a:r>
          </a:p>
        </p:txBody>
      </p:sp>
    </p:spTree>
    <p:extLst>
      <p:ext uri="{BB962C8B-B14F-4D97-AF65-F5344CB8AC3E}">
        <p14:creationId xmlns:p14="http://schemas.microsoft.com/office/powerpoint/2010/main" val="12523397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Losses in collimators in other LHC locations</a:t>
            </a:r>
            <a:endParaRPr lang="en-US" sz="3000" dirty="0"/>
          </a:p>
        </p:txBody>
      </p:sp>
      <p:pic>
        <p:nvPicPr>
          <p:cNvPr id="10" name="Picture 9" descr="other_col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2133600"/>
            <a:ext cx="5203825" cy="3784600"/>
          </a:xfrm>
          <a:prstGeom prst="rect">
            <a:avLst/>
          </a:prstGeom>
        </p:spPr>
      </p:pic>
      <p:sp>
        <p:nvSpPr>
          <p:cNvPr id="11" name="TextBox 10"/>
          <p:cNvSpPr txBox="1"/>
          <p:nvPr/>
        </p:nvSpPr>
        <p:spPr>
          <a:xfrm>
            <a:off x="1905000" y="1447800"/>
            <a:ext cx="5382340" cy="646331"/>
          </a:xfrm>
          <a:prstGeom prst="rect">
            <a:avLst/>
          </a:prstGeom>
          <a:noFill/>
        </p:spPr>
        <p:txBody>
          <a:bodyPr wrap="none" rtlCol="0">
            <a:spAutoFit/>
          </a:bodyPr>
          <a:lstStyle/>
          <a:p>
            <a:pPr algn="ctr"/>
            <a:r>
              <a:rPr lang="en-US" sz="1800" dirty="0" smtClean="0">
                <a:solidFill>
                  <a:srgbClr val="FF0000"/>
                </a:solidFill>
                <a:latin typeface="Calibri"/>
                <a:cs typeface="Calibri"/>
              </a:rPr>
              <a:t>Load </a:t>
            </a:r>
            <a:r>
              <a:rPr lang="en-US" dirty="0" smtClean="0">
                <a:solidFill>
                  <a:srgbClr val="FF0000"/>
                </a:solidFill>
                <a:latin typeface="Calibri"/>
                <a:cs typeface="Calibri"/>
              </a:rPr>
              <a:t>significantly reduced </a:t>
            </a:r>
            <a:r>
              <a:rPr lang="en-US" sz="1800" dirty="0" smtClean="0">
                <a:solidFill>
                  <a:srgbClr val="FF0000"/>
                </a:solidFill>
                <a:latin typeface="Calibri"/>
                <a:cs typeface="Calibri"/>
              </a:rPr>
              <a:t>further downstream</a:t>
            </a:r>
            <a:br>
              <a:rPr lang="en-US" sz="1800" dirty="0" smtClean="0">
                <a:solidFill>
                  <a:srgbClr val="FF0000"/>
                </a:solidFill>
                <a:latin typeface="Calibri"/>
                <a:cs typeface="Calibri"/>
              </a:rPr>
            </a:br>
            <a:r>
              <a:rPr lang="en-US" sz="1800" dirty="0" smtClean="0">
                <a:latin typeface="Calibri"/>
                <a:cs typeface="Calibri"/>
              </a:rPr>
              <a:t>(momentum cleaning, IR1/5 triplet protection, dump) </a:t>
            </a:r>
            <a:endParaRPr lang="en-US" sz="1800" dirty="0">
              <a:latin typeface="Calibri"/>
              <a:cs typeface="Calibri"/>
            </a:endParaRPr>
          </a:p>
        </p:txBody>
      </p:sp>
      <p:sp>
        <p:nvSpPr>
          <p:cNvPr id="3" name="Rectangle 2"/>
          <p:cNvSpPr/>
          <p:nvPr/>
        </p:nvSpPr>
        <p:spPr>
          <a:xfrm>
            <a:off x="1524000" y="6019800"/>
            <a:ext cx="6324600" cy="400110"/>
          </a:xfrm>
          <a:prstGeom prst="rect">
            <a:avLst/>
          </a:prstGeom>
        </p:spPr>
        <p:txBody>
          <a:bodyPr wrap="square">
            <a:spAutoFit/>
          </a:bodyPr>
          <a:lstStyle/>
          <a:p>
            <a:pPr algn="ctr"/>
            <a:r>
              <a:rPr lang="en-US" sz="2000" b="1" dirty="0">
                <a:cs typeface="Calibri"/>
              </a:rPr>
              <a:t>Comparison with other particle tracking codes foreseen</a:t>
            </a:r>
            <a:endParaRPr lang="en-US" sz="2000" b="1" dirty="0"/>
          </a:p>
        </p:txBody>
      </p:sp>
      <p:pic>
        <p:nvPicPr>
          <p:cNvPr id="7" name="Picture 6" descr="legen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3962400"/>
            <a:ext cx="1317172" cy="990600"/>
          </a:xfrm>
          <a:prstGeom prst="rect">
            <a:avLst/>
          </a:prstGeom>
        </p:spPr>
      </p:pic>
    </p:spTree>
    <p:extLst>
      <p:ext uri="{BB962C8B-B14F-4D97-AF65-F5344CB8AC3E}">
        <p14:creationId xmlns:p14="http://schemas.microsoft.com/office/powerpoint/2010/main" val="2013182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019800" cy="792162"/>
          </a:xfrm>
        </p:spPr>
        <p:txBody>
          <a:bodyPr/>
          <a:lstStyle/>
          <a:p>
            <a:r>
              <a:rPr lang="en-US" sz="3000" b="1" dirty="0" smtClean="0"/>
              <a:t>Radiation Damage </a:t>
            </a:r>
            <a:br>
              <a:rPr lang="en-US" sz="3000" b="1" dirty="0" smtClean="0"/>
            </a:br>
            <a:r>
              <a:rPr lang="en-US" sz="2400" dirty="0" smtClean="0"/>
              <a:t>(discussion at WP11 annual meeting ‘14)</a:t>
            </a:r>
            <a:endParaRPr lang="en-US" sz="2400" dirty="0"/>
          </a:p>
        </p:txBody>
      </p:sp>
      <p:sp>
        <p:nvSpPr>
          <p:cNvPr id="6" name="Content Placeholder 2"/>
          <p:cNvSpPr txBox="1">
            <a:spLocks/>
          </p:cNvSpPr>
          <p:nvPr/>
        </p:nvSpPr>
        <p:spPr>
          <a:xfrm>
            <a:off x="381000" y="3352800"/>
            <a:ext cx="8382000" cy="32004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lvl="0">
              <a:spcBef>
                <a:spcPts val="1080"/>
              </a:spcBef>
            </a:pPr>
            <a:r>
              <a:rPr lang="en-GB" sz="2000" dirty="0"/>
              <a:t>Damage correlation between different types of irradiations (projectile and energy) should take into account:</a:t>
            </a:r>
            <a:endParaRPr lang="en-US" sz="2000" dirty="0"/>
          </a:p>
          <a:p>
            <a:pPr lvl="1">
              <a:lnSpc>
                <a:spcPct val="90000"/>
              </a:lnSpc>
            </a:pPr>
            <a:r>
              <a:rPr lang="en-GB" sz="2000" dirty="0"/>
              <a:t>Primary recoil energy spectra;</a:t>
            </a:r>
            <a:endParaRPr lang="en-US" sz="2000" dirty="0"/>
          </a:p>
          <a:p>
            <a:pPr lvl="1">
              <a:lnSpc>
                <a:spcPct val="90000"/>
              </a:lnSpc>
            </a:pPr>
            <a:r>
              <a:rPr lang="en-GB" sz="2000" dirty="0"/>
              <a:t>Displacement dose rate, DPA/s; </a:t>
            </a:r>
            <a:endParaRPr lang="en-US" sz="2000" dirty="0"/>
          </a:p>
          <a:p>
            <a:pPr lvl="1">
              <a:lnSpc>
                <a:spcPct val="90000"/>
              </a:lnSpc>
            </a:pPr>
            <a:r>
              <a:rPr lang="en-GB" sz="2000" dirty="0"/>
              <a:t>Transmutation production rates, He/DPA and H/DPA;</a:t>
            </a:r>
            <a:endParaRPr lang="en-US" sz="2000" dirty="0"/>
          </a:p>
          <a:p>
            <a:pPr lvl="1">
              <a:lnSpc>
                <a:spcPct val="90000"/>
              </a:lnSpc>
            </a:pPr>
            <a:r>
              <a:rPr lang="en-GB" sz="2000" dirty="0"/>
              <a:t>Kinetics of irradiation-induced defect production and accumulation behaviour due to pulsed irradiation.</a:t>
            </a:r>
            <a:endParaRPr lang="en-US" sz="2000" dirty="0"/>
          </a:p>
          <a:p>
            <a:pPr lvl="1">
              <a:lnSpc>
                <a:spcPct val="90000"/>
              </a:lnSpc>
            </a:pPr>
            <a:r>
              <a:rPr lang="en-GB" sz="2000" dirty="0"/>
              <a:t>Production of single point defects and defect clusters</a:t>
            </a:r>
            <a:r>
              <a:rPr lang="en-GB" sz="2000" dirty="0" smtClean="0"/>
              <a:t>.</a:t>
            </a:r>
          </a:p>
          <a:p>
            <a:pPr marL="457200" lvl="1" indent="0">
              <a:lnSpc>
                <a:spcPct val="90000"/>
              </a:lnSpc>
              <a:spcBef>
                <a:spcPts val="624"/>
              </a:spcBef>
              <a:buNone/>
            </a:pPr>
            <a:r>
              <a:rPr lang="en-US" sz="2000" dirty="0" smtClean="0"/>
              <a:t>     </a:t>
            </a:r>
            <a:r>
              <a:rPr lang="en-US" sz="2400" dirty="0" smtClean="0"/>
              <a:t>Extrapolating from ion to high energetic protons challenging</a:t>
            </a:r>
            <a:endParaRPr lang="en-US" sz="2400" dirty="0"/>
          </a:p>
        </p:txBody>
      </p:sp>
      <p:sp>
        <p:nvSpPr>
          <p:cNvPr id="8" name="Notched Right Arrow 7"/>
          <p:cNvSpPr/>
          <p:nvPr/>
        </p:nvSpPr>
        <p:spPr>
          <a:xfrm>
            <a:off x="533400" y="6172200"/>
            <a:ext cx="533400" cy="152400"/>
          </a:xfrm>
          <a:prstGeom prst="notchedRightArrow">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381000" y="1295400"/>
            <a:ext cx="8382000" cy="18288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lvl="0"/>
            <a:r>
              <a:rPr lang="en-GB" sz="2400" dirty="0">
                <a:solidFill>
                  <a:schemeClr val="tx1"/>
                </a:solidFill>
              </a:rPr>
              <a:t>Parameters to account for damage are:</a:t>
            </a:r>
            <a:endParaRPr lang="en-US" sz="2400" dirty="0">
              <a:solidFill>
                <a:schemeClr val="tx1"/>
              </a:solidFill>
            </a:endParaRPr>
          </a:p>
          <a:p>
            <a:pPr lvl="1">
              <a:spcBef>
                <a:spcPts val="0"/>
              </a:spcBef>
            </a:pPr>
            <a:r>
              <a:rPr lang="en-GB" sz="2000" dirty="0">
                <a:solidFill>
                  <a:srgbClr val="FF0000"/>
                </a:solidFill>
              </a:rPr>
              <a:t>Displacement Per Atom</a:t>
            </a:r>
            <a:endParaRPr lang="en-US" sz="2000" dirty="0">
              <a:solidFill>
                <a:srgbClr val="FF0000"/>
              </a:solidFill>
            </a:endParaRPr>
          </a:p>
          <a:p>
            <a:pPr lvl="1">
              <a:spcBef>
                <a:spcPts val="0"/>
              </a:spcBef>
            </a:pPr>
            <a:r>
              <a:rPr lang="en-GB" sz="2000" dirty="0">
                <a:solidFill>
                  <a:srgbClr val="FF0000"/>
                </a:solidFill>
              </a:rPr>
              <a:t>He/H transmutation </a:t>
            </a:r>
            <a:r>
              <a:rPr lang="en-GB" sz="2000" dirty="0"/>
              <a:t>(especially for high energetic particles);</a:t>
            </a:r>
            <a:endParaRPr lang="en-US" sz="2000" dirty="0"/>
          </a:p>
          <a:p>
            <a:pPr lvl="1">
              <a:spcBef>
                <a:spcPts val="0"/>
              </a:spcBef>
            </a:pPr>
            <a:r>
              <a:rPr lang="en-GB" sz="2000" dirty="0">
                <a:solidFill>
                  <a:srgbClr val="FF0000"/>
                </a:solidFill>
              </a:rPr>
              <a:t>Electronic stopping </a:t>
            </a:r>
            <a:r>
              <a:rPr lang="en-GB" sz="2000" dirty="0"/>
              <a:t>(presently taken into account only as temperature increase, could produce damage – DPA – in non-metallic materials);</a:t>
            </a:r>
          </a:p>
        </p:txBody>
      </p:sp>
    </p:spTree>
    <p:extLst>
      <p:ext uri="{BB962C8B-B14F-4D97-AF65-F5344CB8AC3E}">
        <p14:creationId xmlns:p14="http://schemas.microsoft.com/office/powerpoint/2010/main" val="3655260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5490"/>
                </a:solidFill>
              </a:rPr>
              <a:t>Radiation Damage </a:t>
            </a:r>
            <a:br>
              <a:rPr lang="en-US" sz="3200" b="1" dirty="0">
                <a:solidFill>
                  <a:srgbClr val="005490"/>
                </a:solidFill>
              </a:rPr>
            </a:br>
            <a:r>
              <a:rPr lang="en-US" sz="2400" dirty="0">
                <a:solidFill>
                  <a:srgbClr val="005490"/>
                </a:solidFill>
              </a:rPr>
              <a:t>(discussion at WP11 annual meeting ‘14)</a:t>
            </a:r>
            <a:endParaRPr lang="en-US" sz="2400" dirty="0"/>
          </a:p>
        </p:txBody>
      </p:sp>
      <p:sp>
        <p:nvSpPr>
          <p:cNvPr id="6" name="Content Placeholder 2"/>
          <p:cNvSpPr txBox="1">
            <a:spLocks/>
          </p:cNvSpPr>
          <p:nvPr/>
        </p:nvSpPr>
        <p:spPr>
          <a:xfrm>
            <a:off x="457200" y="4191000"/>
            <a:ext cx="8229600" cy="13716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285750" indent="-285750">
              <a:spcBef>
                <a:spcPts val="0"/>
              </a:spcBef>
              <a:buFont typeface="Arial"/>
              <a:buChar char="•"/>
            </a:pPr>
            <a:r>
              <a:rPr lang="en-GB" sz="2400" dirty="0"/>
              <a:t>Graphite is a metal-like in the graphitic plane and an insulator in the perpendicular one. The electronic contribution to DPA </a:t>
            </a:r>
            <a:r>
              <a:rPr lang="en-GB" sz="2400" dirty="0" smtClean="0"/>
              <a:t>should </a:t>
            </a:r>
            <a:r>
              <a:rPr lang="en-GB" sz="2400" dirty="0"/>
              <a:t>be taken into account.</a:t>
            </a:r>
          </a:p>
        </p:txBody>
      </p:sp>
      <p:sp>
        <p:nvSpPr>
          <p:cNvPr id="7" name="Content Placeholder 2"/>
          <p:cNvSpPr txBox="1">
            <a:spLocks/>
          </p:cNvSpPr>
          <p:nvPr/>
        </p:nvSpPr>
        <p:spPr>
          <a:xfrm>
            <a:off x="457200" y="1371600"/>
            <a:ext cx="8229600" cy="25908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GB" sz="2400" dirty="0">
                <a:solidFill>
                  <a:schemeClr val="bg1"/>
                </a:solidFill>
              </a:rPr>
              <a:t>Damage threshold for graphitic </a:t>
            </a:r>
            <a:r>
              <a:rPr lang="en-GB" sz="2400" dirty="0" smtClean="0">
                <a:solidFill>
                  <a:schemeClr val="bg1"/>
                </a:solidFill>
              </a:rPr>
              <a:t>materials </a:t>
            </a:r>
            <a:r>
              <a:rPr lang="en-GB" sz="2400" dirty="0">
                <a:solidFill>
                  <a:schemeClr val="bg1"/>
                </a:solidFill>
              </a:rPr>
              <a:t>under proton irradiation ~ 0.2 DPA.</a:t>
            </a:r>
          </a:p>
          <a:p>
            <a:pPr lvl="1">
              <a:spcBef>
                <a:spcPts val="0"/>
              </a:spcBef>
            </a:pPr>
            <a:r>
              <a:rPr lang="en-GB" sz="2000" dirty="0">
                <a:solidFill>
                  <a:schemeClr val="accent4">
                    <a:lumMod val="20000"/>
                    <a:lumOff val="80000"/>
                  </a:schemeClr>
                </a:solidFill>
              </a:rPr>
              <a:t>Threshold </a:t>
            </a:r>
            <a:r>
              <a:rPr lang="en-GB" sz="2000" dirty="0" smtClean="0">
                <a:solidFill>
                  <a:schemeClr val="accent4">
                    <a:lumMod val="20000"/>
                    <a:lumOff val="80000"/>
                  </a:schemeClr>
                </a:solidFill>
              </a:rPr>
              <a:t>corresponds to ~ </a:t>
            </a:r>
            <a:r>
              <a:rPr lang="en-GB" sz="2000" dirty="0">
                <a:solidFill>
                  <a:schemeClr val="accent4">
                    <a:lumMod val="20000"/>
                    <a:lumOff val="80000"/>
                  </a:schemeClr>
                </a:solidFill>
              </a:rPr>
              <a:t>30-40% </a:t>
            </a:r>
            <a:r>
              <a:rPr lang="en-GB" sz="2000" dirty="0" smtClean="0">
                <a:solidFill>
                  <a:schemeClr val="accent4">
                    <a:lumMod val="20000"/>
                    <a:lumOff val="80000"/>
                  </a:schemeClr>
                </a:solidFill>
              </a:rPr>
              <a:t>degradation. Such degradation could </a:t>
            </a:r>
            <a:r>
              <a:rPr lang="en-GB" sz="2000" dirty="0">
                <a:solidFill>
                  <a:schemeClr val="accent4">
                    <a:lumMod val="20000"/>
                    <a:lumOff val="80000"/>
                  </a:schemeClr>
                </a:solidFill>
              </a:rPr>
              <a:t>be nevertheless relevant to </a:t>
            </a:r>
            <a:r>
              <a:rPr lang="en-GB" sz="2000" dirty="0" smtClean="0">
                <a:solidFill>
                  <a:schemeClr val="accent4">
                    <a:lumMod val="20000"/>
                    <a:lumOff val="80000"/>
                  </a:schemeClr>
                </a:solidFill>
              </a:rPr>
              <a:t>LHC (</a:t>
            </a:r>
            <a:r>
              <a:rPr lang="en-GB" sz="2000" dirty="0">
                <a:solidFill>
                  <a:schemeClr val="accent4">
                    <a:lumMod val="20000"/>
                    <a:lumOff val="80000"/>
                  </a:schemeClr>
                </a:solidFill>
              </a:rPr>
              <a:t>electrical </a:t>
            </a:r>
            <a:r>
              <a:rPr lang="en-GB" sz="2000" dirty="0" smtClean="0">
                <a:solidFill>
                  <a:schemeClr val="accent4">
                    <a:lumMod val="20000"/>
                    <a:lumOff val="80000"/>
                  </a:schemeClr>
                </a:solidFill>
              </a:rPr>
              <a:t>conductivity).</a:t>
            </a:r>
            <a:endParaRPr lang="en-GB" sz="2000" dirty="0">
              <a:solidFill>
                <a:schemeClr val="accent4">
                  <a:lumMod val="20000"/>
                  <a:lumOff val="80000"/>
                </a:schemeClr>
              </a:solidFill>
            </a:endParaRPr>
          </a:p>
          <a:p>
            <a:pPr lvl="1">
              <a:spcBef>
                <a:spcPts val="0"/>
              </a:spcBef>
            </a:pPr>
            <a:r>
              <a:rPr lang="en-GB" sz="2000" dirty="0">
                <a:solidFill>
                  <a:schemeClr val="accent4">
                    <a:lumMod val="20000"/>
                    <a:lumOff val="80000"/>
                  </a:schemeClr>
                </a:solidFill>
              </a:rPr>
              <a:t>Is this threshold valid also for energetic protons, where He/H transmutation is relevant?</a:t>
            </a:r>
          </a:p>
          <a:p>
            <a:pPr lvl="1">
              <a:spcBef>
                <a:spcPts val="0"/>
              </a:spcBef>
            </a:pPr>
            <a:r>
              <a:rPr lang="en-GB" sz="2000" dirty="0">
                <a:solidFill>
                  <a:schemeClr val="accent4">
                    <a:lumMod val="20000"/>
                    <a:lumOff val="80000"/>
                  </a:schemeClr>
                </a:solidFill>
              </a:rPr>
              <a:t>FLUKA estimates 0.3 DPA for HL-LHC (4000 fb</a:t>
            </a:r>
            <a:r>
              <a:rPr lang="en-GB" sz="2000" baseline="30000" dirty="0">
                <a:solidFill>
                  <a:schemeClr val="accent4">
                    <a:lumMod val="20000"/>
                    <a:lumOff val="80000"/>
                  </a:schemeClr>
                </a:solidFill>
              </a:rPr>
              <a:t>-1</a:t>
            </a:r>
            <a:r>
              <a:rPr lang="en-GB" sz="2000" dirty="0">
                <a:solidFill>
                  <a:schemeClr val="accent4">
                    <a:lumMod val="20000"/>
                    <a:lumOff val="80000"/>
                  </a:schemeClr>
                </a:solidFill>
              </a:rPr>
              <a:t>), H primary collimators.</a:t>
            </a:r>
          </a:p>
        </p:txBody>
      </p:sp>
      <p:grpSp>
        <p:nvGrpSpPr>
          <p:cNvPr id="11" name="Group 10"/>
          <p:cNvGrpSpPr/>
          <p:nvPr/>
        </p:nvGrpSpPr>
        <p:grpSpPr>
          <a:xfrm>
            <a:off x="990600" y="2819400"/>
            <a:ext cx="7315200" cy="3276600"/>
            <a:chOff x="990600" y="2133600"/>
            <a:chExt cx="7315200" cy="3276600"/>
          </a:xfrm>
        </p:grpSpPr>
        <p:sp>
          <p:nvSpPr>
            <p:cNvPr id="9" name="Content Placeholder 2"/>
            <p:cNvSpPr txBox="1">
              <a:spLocks/>
            </p:cNvSpPr>
            <p:nvPr/>
          </p:nvSpPr>
          <p:spPr>
            <a:xfrm>
              <a:off x="990600" y="2133600"/>
              <a:ext cx="7315200" cy="32766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285750" indent="-285750">
                <a:spcBef>
                  <a:spcPts val="0"/>
                </a:spcBef>
                <a:buFont typeface="Arial"/>
                <a:buChar char="•"/>
              </a:pPr>
              <a:r>
                <a:rPr lang="en-GB" sz="2400" dirty="0" smtClean="0"/>
                <a:t>Meeting outcome: how to judge a material</a:t>
              </a:r>
              <a:endParaRPr lang="en-GB"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87271072"/>
                </p:ext>
              </p:extLst>
            </p:nvPr>
          </p:nvGraphicFramePr>
          <p:xfrm>
            <a:off x="1868487" y="2590800"/>
            <a:ext cx="5675313" cy="2165350"/>
          </p:xfrm>
          <a:graphic>
            <a:graphicData uri="http://schemas.openxmlformats.org/presentationml/2006/ole">
              <mc:AlternateContent xmlns:mc="http://schemas.openxmlformats.org/markup-compatibility/2006">
                <mc:Choice xmlns:v="urn:schemas-microsoft-com:vml" Requires="v">
                  <p:oleObj spid="_x0000_s1057" name="Equation" r:id="rId3" imgW="2463800" imgH="939800" progId="Equation.3">
                    <p:embed/>
                  </p:oleObj>
                </mc:Choice>
                <mc:Fallback>
                  <p:oleObj name="Equation" r:id="rId3" imgW="2463800" imgH="939800" progId="Equation.3">
                    <p:embed/>
                    <p:pic>
                      <p:nvPicPr>
                        <p:cNvPr id="0" name=""/>
                        <p:cNvPicPr/>
                        <p:nvPr/>
                      </p:nvPicPr>
                      <p:blipFill>
                        <a:blip r:embed="rId4"/>
                        <a:stretch>
                          <a:fillRect/>
                        </a:stretch>
                      </p:blipFill>
                      <p:spPr>
                        <a:xfrm>
                          <a:off x="1868487" y="2590800"/>
                          <a:ext cx="5675313" cy="2165350"/>
                        </a:xfrm>
                        <a:prstGeom prst="rect">
                          <a:avLst/>
                        </a:prstGeom>
                      </p:spPr>
                    </p:pic>
                  </p:oleObj>
                </mc:Fallback>
              </mc:AlternateContent>
            </a:graphicData>
          </a:graphic>
        </p:graphicFrame>
      </p:grpSp>
    </p:spTree>
    <p:extLst>
      <p:ext uri="{BB962C8B-B14F-4D97-AF65-F5344CB8AC3E}">
        <p14:creationId xmlns:p14="http://schemas.microsoft.com/office/powerpoint/2010/main" val="4132413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WP11 Future work</a:t>
            </a:r>
            <a:endParaRPr lang="en-US" dirty="0"/>
          </a:p>
        </p:txBody>
      </p:sp>
      <p:sp>
        <p:nvSpPr>
          <p:cNvPr id="3" name="Content Placeholder 2"/>
          <p:cNvSpPr>
            <a:spLocks noGrp="1"/>
          </p:cNvSpPr>
          <p:nvPr>
            <p:ph idx="1"/>
          </p:nvPr>
        </p:nvSpPr>
        <p:spPr>
          <a:xfrm>
            <a:off x="457200" y="1295400"/>
            <a:ext cx="8229600" cy="5410200"/>
          </a:xfrm>
        </p:spPr>
        <p:txBody>
          <a:bodyPr>
            <a:normAutofit fontScale="77500" lnSpcReduction="20000"/>
          </a:bodyPr>
          <a:lstStyle/>
          <a:p>
            <a:pPr>
              <a:spcAft>
                <a:spcPts val="600"/>
              </a:spcAft>
            </a:pPr>
            <a:r>
              <a:rPr lang="en-US" dirty="0" smtClean="0"/>
              <a:t>Waiting from report on CuCD irradiation results from NRC KI.</a:t>
            </a:r>
          </a:p>
          <a:p>
            <a:pPr>
              <a:spcAft>
                <a:spcPts val="600"/>
              </a:spcAft>
            </a:pPr>
            <a:r>
              <a:rPr lang="en-US" dirty="0" smtClean="0">
                <a:solidFill>
                  <a:schemeClr val="tx1">
                    <a:lumMod val="60000"/>
                    <a:lumOff val="40000"/>
                  </a:schemeClr>
                </a:solidFill>
              </a:rPr>
              <a:t>Irradiation tests on going at BNL on MoGr, to be discussed at LARP meeting in May ‘15.</a:t>
            </a:r>
          </a:p>
          <a:p>
            <a:pPr>
              <a:spcAft>
                <a:spcPts val="600"/>
              </a:spcAft>
            </a:pPr>
            <a:r>
              <a:rPr lang="en-US" dirty="0" smtClean="0"/>
              <a:t>HiRadMat irradiation tests on CuCD and MoGr jaws.</a:t>
            </a:r>
          </a:p>
          <a:p>
            <a:pPr>
              <a:spcAft>
                <a:spcPts val="600"/>
              </a:spcAft>
            </a:pPr>
            <a:r>
              <a:rPr lang="en-US" dirty="0" smtClean="0">
                <a:solidFill>
                  <a:schemeClr val="tx1">
                    <a:lumMod val="60000"/>
                    <a:lumOff val="40000"/>
                  </a:schemeClr>
                </a:solidFill>
              </a:rPr>
              <a:t>Irradiation at GSI with light ions under tracking threshold.</a:t>
            </a:r>
          </a:p>
          <a:p>
            <a:pPr>
              <a:spcAft>
                <a:spcPts val="600"/>
              </a:spcAft>
            </a:pPr>
            <a:r>
              <a:rPr lang="en-US" dirty="0" smtClean="0"/>
              <a:t>Thermomechanical and beam simulations and </a:t>
            </a:r>
            <a:r>
              <a:rPr lang="en-US" dirty="0" err="1" smtClean="0"/>
              <a:t>characterisation</a:t>
            </a:r>
            <a:r>
              <a:rPr lang="en-US" dirty="0" smtClean="0"/>
              <a:t>.</a:t>
            </a:r>
          </a:p>
          <a:p>
            <a:pPr>
              <a:spcAft>
                <a:spcPts val="600"/>
              </a:spcAft>
            </a:pPr>
            <a:r>
              <a:rPr lang="en-US" dirty="0" smtClean="0">
                <a:solidFill>
                  <a:srgbClr val="40B0FF"/>
                </a:solidFill>
              </a:rPr>
              <a:t>Estimation of radiation effects (DPA, H/He transmutation, ion tracking) on material properties.</a:t>
            </a:r>
            <a:endParaRPr lang="en-US" dirty="0" smtClean="0">
              <a:solidFill>
                <a:schemeClr val="tx1"/>
              </a:solidFill>
            </a:endParaRPr>
          </a:p>
          <a:p>
            <a:pPr>
              <a:spcAft>
                <a:spcPts val="600"/>
              </a:spcAft>
            </a:pPr>
            <a:r>
              <a:rPr lang="en-US" dirty="0" smtClean="0"/>
              <a:t>Further beam simulation and comparison with MERLIN.</a:t>
            </a:r>
          </a:p>
          <a:p>
            <a:pPr>
              <a:spcAft>
                <a:spcPts val="600"/>
              </a:spcAft>
            </a:pPr>
            <a:r>
              <a:rPr lang="en-US" dirty="0" smtClean="0">
                <a:solidFill>
                  <a:schemeClr val="tx1">
                    <a:lumMod val="60000"/>
                    <a:lumOff val="40000"/>
                  </a:schemeClr>
                </a:solidFill>
              </a:rPr>
              <a:t>Continuation of R&amp;D on ceramic and metal matrix composites.</a:t>
            </a:r>
            <a:endParaRPr lang="en-US" dirty="0">
              <a:solidFill>
                <a:schemeClr val="tx1">
                  <a:lumMod val="60000"/>
                  <a:lumOff val="40000"/>
                </a:schemeClr>
              </a:solidFill>
            </a:endParaRPr>
          </a:p>
        </p:txBody>
      </p:sp>
    </p:spTree>
    <p:extLst>
      <p:ext uri="{BB962C8B-B14F-4D97-AF65-F5344CB8AC3E}">
        <p14:creationId xmlns:p14="http://schemas.microsoft.com/office/powerpoint/2010/main" val="5990900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042589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tracking (Wikipedia)</a:t>
            </a:r>
            <a:endParaRPr lang="en-US" dirty="0"/>
          </a:p>
        </p:txBody>
      </p:sp>
      <p:sp>
        <p:nvSpPr>
          <p:cNvPr id="3" name="Content Placeholder 2"/>
          <p:cNvSpPr>
            <a:spLocks noGrp="1"/>
          </p:cNvSpPr>
          <p:nvPr>
            <p:ph idx="1"/>
          </p:nvPr>
        </p:nvSpPr>
        <p:spPr/>
        <p:txBody>
          <a:bodyPr>
            <a:normAutofit fontScale="85000" lnSpcReduction="20000"/>
          </a:bodyPr>
          <a:lstStyle/>
          <a:p>
            <a:r>
              <a:rPr lang="en-US" dirty="0"/>
              <a:t>Ion tracks are damage-trails created by swift heavy ions penetrating through solids, which may be sufficiently-contiguous for chemical etching in a variety of crystalline, glassy, and/or polymeric solids</a:t>
            </a:r>
            <a:r>
              <a:rPr lang="en-US" dirty="0" smtClean="0"/>
              <a:t>.</a:t>
            </a:r>
          </a:p>
          <a:p>
            <a:r>
              <a:rPr lang="en-US" dirty="0"/>
              <a:t>Swift heavy ion leave behind a trace of irregular and modified material confined to a cylinder of few nanometers in diameter. The energy transfer between the heavy projectile ion and the light target electrons occurs in binary collisions. The knocked-off primary electrons leave a charged region behind, inducing a secondary electron collision cascade. The remaining energy leads to atomic excitation and vibration, producing (heat</a:t>
            </a:r>
            <a:r>
              <a:rPr lang="en-US" dirty="0" smtClean="0"/>
              <a:t>).</a:t>
            </a:r>
            <a:endParaRPr lang="en-US" dirty="0"/>
          </a:p>
        </p:txBody>
      </p:sp>
      <p:pic>
        <p:nvPicPr>
          <p:cNvPr id="4" name="Picture 3" descr="nano_whiskers.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08382" y="2514600"/>
            <a:ext cx="5202218" cy="3492500"/>
          </a:xfrm>
          <a:prstGeom prst="rect">
            <a:avLst/>
          </a:prstGeom>
        </p:spPr>
      </p:pic>
    </p:spTree>
    <p:extLst>
      <p:ext uri="{BB962C8B-B14F-4D97-AF65-F5344CB8AC3E}">
        <p14:creationId xmlns:p14="http://schemas.microsoft.com/office/powerpoint/2010/main" val="3685495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studies</a:t>
            </a:r>
            <a:endParaRPr lang="en-US" dirty="0"/>
          </a:p>
        </p:txBody>
      </p:sp>
      <p:sp>
        <p:nvSpPr>
          <p:cNvPr id="3" name="Content Placeholder 2"/>
          <p:cNvSpPr>
            <a:spLocks noGrp="1"/>
          </p:cNvSpPr>
          <p:nvPr>
            <p:ph idx="1"/>
          </p:nvPr>
        </p:nvSpPr>
        <p:spPr>
          <a:xfrm>
            <a:off x="457200" y="1295400"/>
            <a:ext cx="4648200" cy="5410200"/>
          </a:xfrm>
          <a:ln>
            <a:no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en-US" sz="4000" dirty="0" smtClean="0"/>
              <a:t>Requirements</a:t>
            </a:r>
            <a:r>
              <a:rPr lang="en-US" dirty="0" smtClean="0"/>
              <a:t/>
            </a:r>
            <a:br>
              <a:rPr lang="en-US" dirty="0" smtClean="0"/>
            </a:br>
            <a:endParaRPr lang="en-US" dirty="0" smtClean="0"/>
          </a:p>
          <a:p>
            <a:pPr>
              <a:spcAft>
                <a:spcPts val="600"/>
              </a:spcAft>
            </a:pPr>
            <a:r>
              <a:rPr lang="en-US" dirty="0" smtClean="0">
                <a:solidFill>
                  <a:srgbClr val="FF0000"/>
                </a:solidFill>
              </a:rPr>
              <a:t>Higher </a:t>
            </a:r>
            <a:r>
              <a:rPr lang="en-US" dirty="0">
                <a:solidFill>
                  <a:srgbClr val="FF0000"/>
                </a:solidFill>
              </a:rPr>
              <a:t>robustness</a:t>
            </a:r>
            <a:r>
              <a:rPr lang="en-US" dirty="0"/>
              <a:t> (LHC </a:t>
            </a:r>
            <a:r>
              <a:rPr lang="en-US" dirty="0" smtClean="0"/>
              <a:t>beam energy </a:t>
            </a:r>
            <a:r>
              <a:rPr lang="en-US" dirty="0"/>
              <a:t>density up to </a:t>
            </a:r>
            <a:r>
              <a:rPr lang="en-US" dirty="0" smtClean="0"/>
              <a:t>15 </a:t>
            </a:r>
            <a:r>
              <a:rPr lang="en-US" dirty="0"/>
              <a:t>GJ/mm2, 2-3 orders &gt; </a:t>
            </a:r>
            <a:r>
              <a:rPr lang="en-US" dirty="0" smtClean="0"/>
              <a:t>other machines</a:t>
            </a:r>
            <a:r>
              <a:rPr lang="en-US" dirty="0"/>
              <a:t>)</a:t>
            </a:r>
            <a:r>
              <a:rPr lang="en-US" dirty="0" smtClean="0"/>
              <a:t>.</a:t>
            </a:r>
            <a:endParaRPr lang="en-US" dirty="0"/>
          </a:p>
          <a:p>
            <a:pPr>
              <a:spcAft>
                <a:spcPts val="600"/>
              </a:spcAft>
            </a:pPr>
            <a:r>
              <a:rPr lang="en-US" dirty="0">
                <a:solidFill>
                  <a:srgbClr val="FF0000"/>
                </a:solidFill>
              </a:rPr>
              <a:t>Lower impedance </a:t>
            </a:r>
            <a:r>
              <a:rPr lang="en-US" dirty="0" smtClean="0"/>
              <a:t>since collimators </a:t>
            </a:r>
            <a:r>
              <a:rPr lang="en-US" dirty="0"/>
              <a:t>give</a:t>
            </a:r>
            <a:r>
              <a:rPr lang="en-US" dirty="0" smtClean="0"/>
              <a:t>, by </a:t>
            </a:r>
            <a:r>
              <a:rPr lang="en-US" dirty="0"/>
              <a:t>far, the highest contribution to </a:t>
            </a:r>
            <a:r>
              <a:rPr lang="en-US" dirty="0" smtClean="0"/>
              <a:t>machine </a:t>
            </a:r>
            <a:r>
              <a:rPr lang="en-US" dirty="0"/>
              <a:t>impedance, potentially leading </a:t>
            </a:r>
            <a:r>
              <a:rPr lang="en-US" dirty="0" smtClean="0"/>
              <a:t>to </a:t>
            </a:r>
            <a:r>
              <a:rPr lang="en-US" dirty="0"/>
              <a:t>serious beam instabilities</a:t>
            </a:r>
            <a:r>
              <a:rPr lang="en-US" dirty="0" smtClean="0"/>
              <a:t>.</a:t>
            </a:r>
          </a:p>
          <a:p>
            <a:pPr>
              <a:spcAft>
                <a:spcPts val="600"/>
              </a:spcAft>
            </a:pPr>
            <a:r>
              <a:rPr lang="en-US" dirty="0" smtClean="0">
                <a:solidFill>
                  <a:srgbClr val="FF0000"/>
                </a:solidFill>
              </a:rPr>
              <a:t>Larger </a:t>
            </a:r>
            <a:r>
              <a:rPr lang="en-US" dirty="0">
                <a:solidFill>
                  <a:srgbClr val="FF0000"/>
                </a:solidFill>
              </a:rPr>
              <a:t>resistance to </a:t>
            </a:r>
            <a:r>
              <a:rPr lang="en-US" dirty="0" smtClean="0">
                <a:solidFill>
                  <a:srgbClr val="FF0000"/>
                </a:solidFill>
              </a:rPr>
              <a:t>radiation </a:t>
            </a:r>
            <a:r>
              <a:rPr lang="en-US" dirty="0" smtClean="0"/>
              <a:t/>
            </a:r>
            <a:br>
              <a:rPr lang="en-US" dirty="0" smtClean="0"/>
            </a:br>
            <a:r>
              <a:rPr lang="en-US" dirty="0" smtClean="0"/>
              <a:t>(</a:t>
            </a:r>
            <a:r>
              <a:rPr lang="en-US" dirty="0"/>
              <a:t>1E16 p/y doses in LHC </a:t>
            </a:r>
            <a:r>
              <a:rPr lang="en-US" dirty="0" smtClean="0"/>
              <a:t>betatron</a:t>
            </a:r>
            <a:br>
              <a:rPr lang="en-US" dirty="0" smtClean="0"/>
            </a:br>
            <a:r>
              <a:rPr lang="en-US" dirty="0" smtClean="0"/>
              <a:t>cleaning </a:t>
            </a:r>
            <a:r>
              <a:rPr lang="en-US" dirty="0"/>
              <a:t>insertion</a:t>
            </a:r>
            <a:r>
              <a:rPr lang="en-US" dirty="0" smtClean="0"/>
              <a:t>).</a:t>
            </a:r>
          </a:p>
          <a:p>
            <a:pPr>
              <a:spcAft>
                <a:spcPts val="600"/>
              </a:spcAft>
            </a:pPr>
            <a:r>
              <a:rPr lang="en-US" dirty="0" smtClean="0">
                <a:solidFill>
                  <a:srgbClr val="FF0000"/>
                </a:solidFill>
              </a:rPr>
              <a:t>Higher </a:t>
            </a:r>
            <a:r>
              <a:rPr lang="en-US" dirty="0">
                <a:solidFill>
                  <a:srgbClr val="FF0000"/>
                </a:solidFill>
              </a:rPr>
              <a:t>absorption </a:t>
            </a:r>
            <a:r>
              <a:rPr lang="en-US" dirty="0"/>
              <a:t>(</a:t>
            </a:r>
            <a:r>
              <a:rPr lang="en-US" dirty="0" smtClean="0"/>
              <a:t>clean efficiency for </a:t>
            </a:r>
            <a:r>
              <a:rPr lang="en-US" dirty="0"/>
              <a:t>machine protection</a:t>
            </a:r>
            <a:r>
              <a:rPr lang="en-US" dirty="0" smtClean="0"/>
              <a:t>)</a:t>
            </a:r>
          </a:p>
        </p:txBody>
      </p:sp>
      <p:sp>
        <p:nvSpPr>
          <p:cNvPr id="4" name="Rectangle 3"/>
          <p:cNvSpPr/>
          <p:nvPr/>
        </p:nvSpPr>
        <p:spPr>
          <a:xfrm>
            <a:off x="5257800" y="1524000"/>
            <a:ext cx="3581400" cy="187743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dirty="0"/>
              <a:t>Experimental </a:t>
            </a:r>
            <a:r>
              <a:rPr lang="en-US" sz="2800" dirty="0" smtClean="0"/>
              <a:t>characterisation:</a:t>
            </a:r>
          </a:p>
          <a:p>
            <a:pPr marL="457200" indent="-457200">
              <a:buFont typeface="Arial"/>
              <a:buChar char="•"/>
            </a:pPr>
            <a:r>
              <a:rPr lang="en-US" sz="2000" dirty="0" smtClean="0"/>
              <a:t>Irradiation</a:t>
            </a:r>
          </a:p>
          <a:p>
            <a:pPr marL="457200" indent="-457200">
              <a:buFont typeface="Arial"/>
              <a:buChar char="•"/>
            </a:pPr>
            <a:r>
              <a:rPr lang="en-US" sz="2000" dirty="0" smtClean="0"/>
              <a:t>Beam impact</a:t>
            </a:r>
          </a:p>
          <a:p>
            <a:pPr marL="457200" indent="-457200">
              <a:buFont typeface="Arial"/>
              <a:buChar char="•"/>
            </a:pPr>
            <a:r>
              <a:rPr lang="en-US" sz="2000" dirty="0" smtClean="0"/>
              <a:t>Thermo-mechanical tests</a:t>
            </a:r>
            <a:endParaRPr lang="en-US" sz="2000" dirty="0"/>
          </a:p>
        </p:txBody>
      </p:sp>
      <p:sp>
        <p:nvSpPr>
          <p:cNvPr id="5" name="Rectangle 4"/>
          <p:cNvSpPr/>
          <p:nvPr/>
        </p:nvSpPr>
        <p:spPr>
          <a:xfrm>
            <a:off x="5257800" y="3733800"/>
            <a:ext cx="3534269" cy="95410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dirty="0"/>
              <a:t>Thermo-mechanical and beam simulations</a:t>
            </a:r>
          </a:p>
        </p:txBody>
      </p:sp>
      <p:sp>
        <p:nvSpPr>
          <p:cNvPr id="6" name="Rectangle 5"/>
          <p:cNvSpPr/>
          <p:nvPr/>
        </p:nvSpPr>
        <p:spPr>
          <a:xfrm>
            <a:off x="5257800" y="5105400"/>
            <a:ext cx="3534269" cy="954107"/>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solidFill>
                  <a:srgbClr val="FF0000"/>
                </a:solidFill>
              </a:rPr>
              <a:t>Radiation damage simulations</a:t>
            </a:r>
            <a:endParaRPr lang="en-US" sz="2800" dirty="0">
              <a:solidFill>
                <a:srgbClr val="FF0000"/>
              </a:solidFill>
            </a:endParaRPr>
          </a:p>
        </p:txBody>
      </p:sp>
    </p:spTree>
    <p:extLst>
      <p:ext uri="{BB962C8B-B14F-4D97-AF65-F5344CB8AC3E}">
        <p14:creationId xmlns:p14="http://schemas.microsoft.com/office/powerpoint/2010/main" val="3678065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material science: MoGr</a:t>
            </a:r>
            <a:br>
              <a:rPr lang="en-US" dirty="0" smtClean="0"/>
            </a:br>
            <a:r>
              <a:rPr lang="en-US" sz="2000" i="1" dirty="0" smtClean="0"/>
              <a:t>Courtesy of M. Tomut (GSI)</a:t>
            </a:r>
            <a:endParaRPr lang="en-US" sz="2000" i="1" dirty="0"/>
          </a:p>
        </p:txBody>
      </p:sp>
      <p:sp>
        <p:nvSpPr>
          <p:cNvPr id="4" name="Content Placeholder 3"/>
          <p:cNvSpPr>
            <a:spLocks noGrp="1"/>
          </p:cNvSpPr>
          <p:nvPr>
            <p:ph idx="1"/>
          </p:nvPr>
        </p:nvSpPr>
        <p:spPr>
          <a:xfrm>
            <a:off x="457200" y="1219200"/>
            <a:ext cx="8229600" cy="4906963"/>
          </a:xfrm>
        </p:spPr>
        <p:txBody>
          <a:bodyPr/>
          <a:lstStyle/>
          <a:p>
            <a:r>
              <a:rPr lang="en-US" sz="2400" dirty="0" smtClean="0"/>
              <a:t>Molybdenum-Graphite CF reinforced</a:t>
            </a:r>
            <a:endParaRPr lang="en-US" sz="2400" dirty="0"/>
          </a:p>
        </p:txBody>
      </p:sp>
      <p:pic>
        <p:nvPicPr>
          <p:cNvPr id="5" name="Grafik 41"/>
          <p:cNvPicPr/>
          <p:nvPr/>
        </p:nvPicPr>
        <p:blipFill>
          <a:blip r:embed="rId2">
            <a:extLst>
              <a:ext uri="{28A0092B-C50C-407E-A947-70E740481C1C}">
                <a14:useLocalDpi xmlns:a14="http://schemas.microsoft.com/office/drawing/2010/main"/>
              </a:ext>
            </a:extLst>
          </a:blip>
          <a:srcRect/>
          <a:stretch>
            <a:fillRect/>
          </a:stretch>
        </p:blipFill>
        <p:spPr bwMode="auto">
          <a:xfrm>
            <a:off x="6477000" y="1371600"/>
            <a:ext cx="1717039" cy="1678764"/>
          </a:xfrm>
          <a:prstGeom prst="rect">
            <a:avLst/>
          </a:prstGeom>
          <a:noFill/>
          <a:ln>
            <a:noFill/>
          </a:ln>
        </p:spPr>
      </p:pic>
      <p:sp>
        <p:nvSpPr>
          <p:cNvPr id="6" name="Rectangle 5"/>
          <p:cNvSpPr/>
          <p:nvPr/>
        </p:nvSpPr>
        <p:spPr>
          <a:xfrm>
            <a:off x="457200" y="1724561"/>
            <a:ext cx="5486400" cy="1323439"/>
          </a:xfrm>
          <a:prstGeom prst="rect">
            <a:avLst/>
          </a:prstGeom>
        </p:spPr>
        <p:txBody>
          <a:bodyPr wrap="square">
            <a:spAutoFit/>
          </a:bodyPr>
          <a:lstStyle/>
          <a:p>
            <a:r>
              <a:rPr lang="en-GB" sz="1600" u="sng" dirty="0" smtClean="0"/>
              <a:t>Graphite crystallite </a:t>
            </a:r>
            <a:r>
              <a:rPr lang="en-GB" sz="1600" u="sng" dirty="0"/>
              <a:t>is strongly anisotropic</a:t>
            </a:r>
            <a:r>
              <a:rPr lang="en-GB" sz="1600" dirty="0"/>
              <a:t>, having different physical properties for in-plane and </a:t>
            </a:r>
            <a:r>
              <a:rPr lang="en-GB" sz="1600" dirty="0" smtClean="0"/>
              <a:t>transverse direction</a:t>
            </a:r>
            <a:r>
              <a:rPr lang="en-GB" sz="1600" dirty="0"/>
              <a:t>. If the graphite grains are correctly oriented along the planar direction, then in this direction the extraordinary properties can be </a:t>
            </a:r>
            <a:r>
              <a:rPr lang="en-GB" sz="1600" dirty="0" smtClean="0"/>
              <a:t>realized</a:t>
            </a:r>
            <a:r>
              <a:rPr lang="en-US" sz="1600" dirty="0" smtClean="0"/>
              <a:t>.</a:t>
            </a:r>
          </a:p>
        </p:txBody>
      </p:sp>
      <p:sp>
        <p:nvSpPr>
          <p:cNvPr id="7" name="Rectangle 6"/>
          <p:cNvSpPr/>
          <p:nvPr/>
        </p:nvSpPr>
        <p:spPr>
          <a:xfrm>
            <a:off x="457200" y="3124200"/>
            <a:ext cx="8229600" cy="1569660"/>
          </a:xfrm>
          <a:prstGeom prst="rect">
            <a:avLst/>
          </a:prstGeom>
        </p:spPr>
        <p:txBody>
          <a:bodyPr wrap="square">
            <a:spAutoFit/>
          </a:bodyPr>
          <a:lstStyle/>
          <a:p>
            <a:r>
              <a:rPr lang="en-GB" sz="1600" u="sng" dirty="0"/>
              <a:t>Graphite and molybdenum have a chemically affinity for each other</a:t>
            </a:r>
            <a:r>
              <a:rPr lang="en-GB" sz="1600" dirty="0"/>
              <a:t>. </a:t>
            </a:r>
            <a:r>
              <a:rPr lang="en-GB" sz="1600" dirty="0" smtClean="0"/>
              <a:t/>
            </a:r>
            <a:br>
              <a:rPr lang="en-GB" sz="1600" dirty="0" smtClean="0"/>
            </a:br>
            <a:r>
              <a:rPr lang="en-GB" sz="1600" dirty="0" smtClean="0"/>
              <a:t>The </a:t>
            </a:r>
            <a:r>
              <a:rPr lang="en-GB" sz="1600" dirty="0"/>
              <a:t>hexagonal </a:t>
            </a:r>
            <a:r>
              <a:rPr lang="en-GB" sz="1600" i="1" dirty="0"/>
              <a:t>Mo</a:t>
            </a:r>
            <a:r>
              <a:rPr lang="en-GB" sz="1600" i="1" baseline="-25000" dirty="0"/>
              <a:t>2</a:t>
            </a:r>
            <a:r>
              <a:rPr lang="en-GB" sz="1600" i="1" dirty="0"/>
              <a:t>C</a:t>
            </a:r>
            <a:r>
              <a:rPr lang="en-GB" sz="1600" dirty="0"/>
              <a:t> can be formed when the powders of graphite and molybdenum are heated to 1000</a:t>
            </a:r>
            <a:r>
              <a:rPr lang="en-GB" sz="1600" i="1" dirty="0"/>
              <a:t>°C</a:t>
            </a:r>
            <a:r>
              <a:rPr lang="en-GB" sz="1600" dirty="0"/>
              <a:t>. During the process of the reaction, carbon atoms diffuse inside the molybdenum bcc lattice interstitials. When the amount of carbon reaches about 33%</a:t>
            </a:r>
            <a:r>
              <a:rPr lang="en-GB" sz="1600" i="1" baseline="-25000" dirty="0"/>
              <a:t>at</a:t>
            </a:r>
            <a:r>
              <a:rPr lang="en-GB" sz="1600" dirty="0"/>
              <a:t> the molybdenum grain is totally transformed.</a:t>
            </a:r>
            <a:endParaRPr lang="en-US" sz="1600" dirty="0"/>
          </a:p>
          <a:p>
            <a:pPr algn="ctr"/>
            <a:r>
              <a:rPr lang="en-GB" sz="1600" i="1" dirty="0" smtClean="0"/>
              <a:t>2Mo + C ↔ Mo</a:t>
            </a:r>
            <a:r>
              <a:rPr lang="en-GB" sz="1600" i="1" baseline="-25000" dirty="0" smtClean="0"/>
              <a:t>2</a:t>
            </a:r>
            <a:r>
              <a:rPr lang="en-GB" sz="1600" i="1" dirty="0" smtClean="0"/>
              <a:t>C</a:t>
            </a:r>
            <a:endParaRPr lang="en-US" sz="1600" dirty="0"/>
          </a:p>
        </p:txBody>
      </p:sp>
      <p:sp>
        <p:nvSpPr>
          <p:cNvPr id="8" name="Rectangle 7"/>
          <p:cNvSpPr/>
          <p:nvPr/>
        </p:nvSpPr>
        <p:spPr>
          <a:xfrm>
            <a:off x="457200" y="4800600"/>
            <a:ext cx="8229600" cy="1323439"/>
          </a:xfrm>
          <a:prstGeom prst="rect">
            <a:avLst/>
          </a:prstGeom>
        </p:spPr>
        <p:txBody>
          <a:bodyPr wrap="square">
            <a:spAutoFit/>
          </a:bodyPr>
          <a:lstStyle/>
          <a:p>
            <a:r>
              <a:rPr lang="en-GB" sz="1600" u="sng" dirty="0"/>
              <a:t>As the amount of carbon further increases, the MoC carbide is formed</a:t>
            </a:r>
            <a:r>
              <a:rPr lang="en-GB" sz="1600" dirty="0"/>
              <a:t>. MoC carbide exhibits good mechanical properties if it can be finely dispersed </a:t>
            </a:r>
            <a:r>
              <a:rPr lang="en-GB" sz="1600" dirty="0" smtClean="0"/>
              <a:t>inside </a:t>
            </a:r>
            <a:r>
              <a:rPr lang="en-GB" sz="1600" dirty="0"/>
              <a:t>the </a:t>
            </a:r>
            <a:r>
              <a:rPr lang="en-GB" sz="1600" i="1" dirty="0"/>
              <a:t>Mo</a:t>
            </a:r>
            <a:r>
              <a:rPr lang="en-GB" sz="1600" i="1" baseline="-25000" dirty="0"/>
              <a:t>2</a:t>
            </a:r>
            <a:r>
              <a:rPr lang="en-GB" sz="1600" i="1" dirty="0"/>
              <a:t>C</a:t>
            </a:r>
            <a:r>
              <a:rPr lang="en-GB" sz="1600" dirty="0"/>
              <a:t> matrix, while the strength of the final composites can be reduced if MoC exists at the grain boundary. Therefore, it is essential to find an adequate temperature of the thermal treatment to ensure a fine dispersion of MoC inside the </a:t>
            </a:r>
            <a:r>
              <a:rPr lang="en-GB" sz="1600" i="1" dirty="0"/>
              <a:t>Mo</a:t>
            </a:r>
            <a:r>
              <a:rPr lang="en-GB" sz="1600" i="1" baseline="-25000" dirty="0"/>
              <a:t>2</a:t>
            </a:r>
            <a:r>
              <a:rPr lang="en-GB" sz="1600" i="1" dirty="0"/>
              <a:t>C</a:t>
            </a:r>
            <a:r>
              <a:rPr lang="en-GB" sz="1600" dirty="0"/>
              <a:t> </a:t>
            </a:r>
            <a:r>
              <a:rPr lang="en-GB" sz="1600" dirty="0" smtClean="0"/>
              <a:t>matrix</a:t>
            </a:r>
            <a:r>
              <a:rPr lang="en-US" sz="1600" dirty="0" smtClean="0"/>
              <a:t>.</a:t>
            </a:r>
            <a:endParaRPr lang="en-US" sz="1600" dirty="0"/>
          </a:p>
        </p:txBody>
      </p:sp>
      <p:grpSp>
        <p:nvGrpSpPr>
          <p:cNvPr id="11" name="Group 10"/>
          <p:cNvGrpSpPr/>
          <p:nvPr/>
        </p:nvGrpSpPr>
        <p:grpSpPr>
          <a:xfrm>
            <a:off x="457200" y="3124200"/>
            <a:ext cx="8229600" cy="3352800"/>
            <a:chOff x="457200" y="3200400"/>
            <a:chExt cx="8229600" cy="3352800"/>
          </a:xfrm>
        </p:grpSpPr>
        <p:sp>
          <p:nvSpPr>
            <p:cNvPr id="10" name="Rectangle 9"/>
            <p:cNvSpPr/>
            <p:nvPr/>
          </p:nvSpPr>
          <p:spPr>
            <a:xfrm>
              <a:off x="457200" y="3200400"/>
              <a:ext cx="8229600" cy="3139321"/>
            </a:xfrm>
            <a:prstGeom prst="rect">
              <a:avLst/>
            </a:prstGeom>
            <a:solidFill>
              <a:schemeClr val="bg1"/>
            </a:solidFill>
          </p:spPr>
          <p:txBody>
            <a:bodyPr wrap="square">
              <a:spAutoFit/>
            </a:bodyPr>
            <a:lstStyle/>
            <a:p>
              <a:r>
                <a:rPr lang="en-GB" sz="1600" dirty="0"/>
                <a:t>In addition to </a:t>
              </a:r>
              <a:r>
                <a:rPr lang="en-GB" sz="1600" dirty="0" smtClean="0"/>
                <a:t>MoGr, </a:t>
              </a:r>
              <a:r>
                <a:rPr lang="en-GB" sz="1600" dirty="0"/>
                <a:t>Carbon Fiber (CF) is also added. CF’s have been widely used as a reinforcing phase for the advanced composites due to their extraordinary physical and mechanical properties, such as high strength and high thermal </a:t>
              </a:r>
              <a:r>
                <a:rPr lang="en-GB" sz="1600" dirty="0" smtClean="0"/>
                <a:t>conductivity</a:t>
              </a:r>
              <a:r>
                <a:rPr lang="en-GB" sz="1600" dirty="0"/>
                <a:t>. </a:t>
              </a:r>
              <a:endParaRPr lang="en-GB" sz="1600"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US" dirty="0"/>
            </a:p>
          </p:txBody>
        </p:sp>
        <p:pic>
          <p:nvPicPr>
            <p:cNvPr id="9" name="Grafik 18"/>
            <p:cNvPicPr/>
            <p:nvPr/>
          </p:nvPicPr>
          <p:blipFill>
            <a:blip r:embed="rId3">
              <a:extLst>
                <a:ext uri="{28A0092B-C50C-407E-A947-70E740481C1C}">
                  <a14:useLocalDpi xmlns:a14="http://schemas.microsoft.com/office/drawing/2010/main"/>
                </a:ext>
              </a:extLst>
            </a:blip>
            <a:srcRect/>
            <a:stretch>
              <a:fillRect/>
            </a:stretch>
          </p:blipFill>
          <p:spPr bwMode="auto">
            <a:xfrm>
              <a:off x="2971800" y="4195445"/>
              <a:ext cx="3057525" cy="2357755"/>
            </a:xfrm>
            <a:prstGeom prst="rect">
              <a:avLst/>
            </a:prstGeom>
            <a:noFill/>
            <a:ln>
              <a:noFill/>
            </a:ln>
          </p:spPr>
        </p:pic>
      </p:grpSp>
    </p:spTree>
    <p:extLst>
      <p:ext uri="{BB962C8B-B14F-4D97-AF65-F5344CB8AC3E}">
        <p14:creationId xmlns:p14="http://schemas.microsoft.com/office/powerpoint/2010/main" val="956654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characterisation</a:t>
            </a:r>
            <a:endParaRPr lang="en-US" dirty="0"/>
          </a:p>
        </p:txBody>
      </p:sp>
      <p:sp>
        <p:nvSpPr>
          <p:cNvPr id="3" name="Content Placeholder 2"/>
          <p:cNvSpPr>
            <a:spLocks noGrp="1"/>
          </p:cNvSpPr>
          <p:nvPr>
            <p:ph idx="1"/>
          </p:nvPr>
        </p:nvSpPr>
        <p:spPr/>
        <p:txBody>
          <a:bodyPr/>
          <a:lstStyle/>
          <a:p>
            <a:r>
              <a:rPr lang="en-US" dirty="0" smtClean="0"/>
              <a:t>GSI irradiation tests with swift heavy ions</a:t>
            </a:r>
          </a:p>
          <a:p>
            <a:endParaRPr lang="en-US" dirty="0"/>
          </a:p>
          <a:p>
            <a:pPr marL="0" indent="0">
              <a:buNone/>
            </a:pPr>
            <a:endParaRPr lang="en-US" dirty="0"/>
          </a:p>
        </p:txBody>
      </p:sp>
      <p:pic>
        <p:nvPicPr>
          <p:cNvPr id="12" name="Grafik 44"/>
          <p:cNvPicPr/>
          <p:nvPr/>
        </p:nvPicPr>
        <p:blipFill rotWithShape="1">
          <a:blip r:embed="rId2" cstate="print">
            <a:extLst>
              <a:ext uri="{28A0092B-C50C-407E-A947-70E740481C1C}">
                <a14:useLocalDpi xmlns:a14="http://schemas.microsoft.com/office/drawing/2010/main"/>
              </a:ext>
            </a:extLst>
          </a:blip>
          <a:srcRect/>
          <a:stretch/>
        </p:blipFill>
        <p:spPr bwMode="auto">
          <a:xfrm>
            <a:off x="706200" y="1981200"/>
            <a:ext cx="3484800" cy="1562400"/>
          </a:xfrm>
          <a:prstGeom prst="rect">
            <a:avLst/>
          </a:prstGeom>
          <a:noFill/>
          <a:ln>
            <a:noFill/>
          </a:ln>
        </p:spPr>
      </p:pic>
      <p:sp>
        <p:nvSpPr>
          <p:cNvPr id="14" name="Rectangle 13"/>
          <p:cNvSpPr/>
          <p:nvPr/>
        </p:nvSpPr>
        <p:spPr>
          <a:xfrm>
            <a:off x="4953000" y="3759875"/>
            <a:ext cx="3733800" cy="20313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GB" dirty="0" smtClean="0"/>
              <a:t>At higher accumulated </a:t>
            </a:r>
            <a:r>
              <a:rPr lang="en-GB" dirty="0"/>
              <a:t>doses the </a:t>
            </a:r>
            <a:r>
              <a:rPr lang="en-GB" dirty="0" smtClean="0"/>
              <a:t>transverse samples </a:t>
            </a:r>
            <a:r>
              <a:rPr lang="en-GB" dirty="0"/>
              <a:t>are deforming, whereas the </a:t>
            </a:r>
            <a:r>
              <a:rPr lang="en-GB" dirty="0" smtClean="0"/>
              <a:t>in-plane samples </a:t>
            </a:r>
            <a:r>
              <a:rPr lang="en-GB" dirty="0"/>
              <a:t>experience no change of the shape. Optimization of radiation hardness of these samples has been done by pre-irradiation annealing.</a:t>
            </a:r>
            <a:endParaRPr lang="en-US" dirty="0"/>
          </a:p>
        </p:txBody>
      </p:sp>
      <p:grpSp>
        <p:nvGrpSpPr>
          <p:cNvPr id="9" name="Group 8"/>
          <p:cNvGrpSpPr/>
          <p:nvPr/>
        </p:nvGrpSpPr>
        <p:grpSpPr>
          <a:xfrm>
            <a:off x="4800600" y="2133600"/>
            <a:ext cx="3962400" cy="1200329"/>
            <a:chOff x="4355123" y="2133599"/>
            <a:chExt cx="4572000" cy="727231"/>
          </a:xfrm>
        </p:grpSpPr>
        <p:sp>
          <p:nvSpPr>
            <p:cNvPr id="6" name="Rectangle 5"/>
            <p:cNvSpPr/>
            <p:nvPr/>
          </p:nvSpPr>
          <p:spPr>
            <a:xfrm>
              <a:off x="4355123" y="2133599"/>
              <a:ext cx="4572000" cy="727231"/>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n-GB" dirty="0" smtClean="0"/>
                <a:t>In</a:t>
              </a:r>
              <a:r>
                <a:rPr lang="en-GB" dirty="0"/>
                <a:t>-plane and transverse </a:t>
              </a:r>
              <a:r>
                <a:rPr lang="en-GB" b="1" dirty="0" smtClean="0"/>
                <a:t>MoGr</a:t>
              </a:r>
              <a:r>
                <a:rPr lang="en-GB" dirty="0" smtClean="0"/>
                <a:t> samples irradiated at ≈ Bragg peak energy with </a:t>
              </a:r>
              <a:br>
                <a:rPr lang="en-GB" dirty="0" smtClean="0"/>
              </a:br>
              <a:r>
                <a:rPr lang="en-GB" dirty="0" smtClean="0"/>
                <a:t>Au       U ions, with doses from 1E11 to 5E13 ions/cm</a:t>
              </a:r>
              <a:r>
                <a:rPr lang="en-GB" baseline="30000" dirty="0" smtClean="0"/>
                <a:t>2</a:t>
              </a:r>
              <a:r>
                <a:rPr lang="en-GB" dirty="0" smtClean="0"/>
                <a:t>.</a:t>
              </a:r>
              <a:endParaRPr lang="en-US" dirty="0"/>
            </a:p>
          </p:txBody>
        </p:sp>
        <p:cxnSp>
          <p:nvCxnSpPr>
            <p:cNvPr id="8" name="Straight Arrow Connector 7"/>
            <p:cNvCxnSpPr/>
            <p:nvPr/>
          </p:nvCxnSpPr>
          <p:spPr>
            <a:xfrm>
              <a:off x="4794738" y="2583830"/>
              <a:ext cx="304800" cy="0"/>
            </a:xfrm>
            <a:prstGeom prst="straightConnector1">
              <a:avLst/>
            </a:prstGeom>
            <a:ln>
              <a:solidFill>
                <a:schemeClr val="bg1"/>
              </a:solidFill>
              <a:tailEnd type="arrow" w="lg" len="med"/>
            </a:ln>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381000" y="3733800"/>
            <a:ext cx="4114800"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a:buChar char="•"/>
            </a:pPr>
            <a:r>
              <a:rPr lang="en-GB" dirty="0" smtClean="0"/>
              <a:t>All investigation methods </a:t>
            </a:r>
            <a:r>
              <a:rPr lang="en-GB" sz="1400" dirty="0" smtClean="0"/>
              <a:t>(Laser Flash Method, Raman Spectroscopy, SEM, X-ray diffraction) </a:t>
            </a:r>
            <a:r>
              <a:rPr lang="en-GB" dirty="0" smtClean="0"/>
              <a:t>show better stability if samples annealed prior exposure </a:t>
            </a:r>
            <a:r>
              <a:rPr lang="en-GB" sz="1400" dirty="0" smtClean="0"/>
              <a:t>(so far 1150</a:t>
            </a:r>
            <a:r>
              <a:rPr lang="en-GB" sz="1400" dirty="0"/>
              <a:t>°C </a:t>
            </a:r>
            <a:r>
              <a:rPr lang="en-GB" sz="1400" dirty="0" smtClean="0"/>
              <a:t>and </a:t>
            </a:r>
            <a:r>
              <a:rPr lang="en-GB" sz="1400" dirty="0"/>
              <a:t>1300°</a:t>
            </a:r>
            <a:r>
              <a:rPr lang="en-GB" sz="1400" dirty="0" smtClean="0"/>
              <a:t>C</a:t>
            </a:r>
            <a:r>
              <a:rPr lang="en-GB" sz="1400" dirty="0"/>
              <a:t> </a:t>
            </a:r>
            <a:r>
              <a:rPr lang="en-GB" sz="1400" dirty="0" smtClean="0"/>
              <a:t>- 1800</a:t>
            </a:r>
            <a:r>
              <a:rPr lang="en-GB" sz="1400" dirty="0"/>
              <a:t>°</a:t>
            </a:r>
            <a:r>
              <a:rPr lang="en-GB" sz="1400" dirty="0" smtClean="0"/>
              <a:t>C yet to be measured)</a:t>
            </a:r>
            <a:r>
              <a:rPr lang="en-GB" dirty="0" smtClean="0"/>
              <a:t>.</a:t>
            </a:r>
            <a:endParaRPr lang="en-US" dirty="0"/>
          </a:p>
          <a:p>
            <a:pPr marL="285750" indent="-285750">
              <a:buFont typeface="Arial"/>
              <a:buChar char="•"/>
            </a:pPr>
            <a:r>
              <a:rPr lang="en-US" dirty="0" smtClean="0"/>
              <a:t>There seem to be a threshold dose for damage (to be understood).</a:t>
            </a:r>
          </a:p>
          <a:p>
            <a:pPr marL="285750" indent="-285750">
              <a:buFont typeface="Arial"/>
              <a:buChar char="•"/>
            </a:pPr>
            <a:r>
              <a:rPr lang="en-US" dirty="0" smtClean="0"/>
              <a:t>Maximum irradiation dose should not be reached at LHC.</a:t>
            </a:r>
          </a:p>
          <a:p>
            <a:pPr marL="285750" indent="-285750">
              <a:buFont typeface="Arial"/>
              <a:buChar char="•"/>
            </a:pPr>
            <a:r>
              <a:rPr lang="en-US" dirty="0" smtClean="0"/>
              <a:t>Irradiation above ion track formation.</a:t>
            </a:r>
            <a:endParaRPr lang="en-GB" dirty="0" smtClean="0"/>
          </a:p>
        </p:txBody>
      </p:sp>
      <p:pic>
        <p:nvPicPr>
          <p:cNvPr id="1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848600" y="1288143"/>
            <a:ext cx="1219200" cy="616857"/>
          </a:xfrm>
          <a:prstGeom prst="rect">
            <a:avLst/>
          </a:prstGeom>
          <a:noFill/>
          <a:ln w="9525">
            <a:noFill/>
            <a:miter lim="800000"/>
            <a:headEnd/>
            <a:tailEnd/>
          </a:ln>
        </p:spPr>
      </p:pic>
    </p:spTree>
    <p:extLst>
      <p:ext uri="{BB962C8B-B14F-4D97-AF65-F5344CB8AC3E}">
        <p14:creationId xmlns:p14="http://schemas.microsoft.com/office/powerpoint/2010/main" val="2808880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Results to be understood: </a:t>
            </a:r>
            <a:br>
              <a:rPr lang="en-US" sz="2800" dirty="0" smtClean="0"/>
            </a:br>
            <a:r>
              <a:rPr lang="en-US" sz="2800" dirty="0" smtClean="0"/>
              <a:t>LFA thermal diffusivity measurements</a:t>
            </a:r>
            <a:endParaRPr lang="en-US" sz="2800" dirty="0"/>
          </a:p>
        </p:txBody>
      </p:sp>
      <p:pic>
        <p:nvPicPr>
          <p:cNvPr id="4" name="Content Placeholder 3"/>
          <p:cNvPicPr>
            <a:picLocks noGrp="1" noChangeAspect="1"/>
          </p:cNvPicPr>
          <p:nvPr>
            <p:ph idx="1"/>
          </p:nvPr>
        </p:nvPicPr>
        <p:blipFill>
          <a:blip r:embed="rId2"/>
          <a:srcRect l="1234" r="1234"/>
          <a:stretch>
            <a:fillRect/>
          </a:stretch>
        </p:blipFill>
        <p:spPr>
          <a:xfrm>
            <a:off x="304800" y="3810000"/>
            <a:ext cx="4679226" cy="2746699"/>
          </a:xfrm>
        </p:spPr>
      </p:pic>
      <p:sp>
        <p:nvSpPr>
          <p:cNvPr id="8" name="TextBox 7"/>
          <p:cNvSpPr txBox="1"/>
          <p:nvPr/>
        </p:nvSpPr>
        <p:spPr>
          <a:xfrm>
            <a:off x="5105400" y="4876800"/>
            <a:ext cx="2769583" cy="369332"/>
          </a:xfrm>
          <a:prstGeom prst="rect">
            <a:avLst/>
          </a:prstGeom>
          <a:noFill/>
        </p:spPr>
        <p:txBody>
          <a:bodyPr wrap="none" rtlCol="0">
            <a:spAutoFit/>
          </a:bodyPr>
          <a:lstStyle/>
          <a:p>
            <a:r>
              <a:rPr lang="en-US" dirty="0" smtClean="0"/>
              <a:t>1 layer model: as measured</a:t>
            </a:r>
            <a:endParaRPr lang="en-US" dirty="0"/>
          </a:p>
        </p:txBody>
      </p:sp>
      <p:sp>
        <p:nvSpPr>
          <p:cNvPr id="9" name="TextBox 8"/>
          <p:cNvSpPr txBox="1"/>
          <p:nvPr/>
        </p:nvSpPr>
        <p:spPr>
          <a:xfrm>
            <a:off x="762000" y="2133600"/>
            <a:ext cx="2317950" cy="646331"/>
          </a:xfrm>
          <a:prstGeom prst="rect">
            <a:avLst/>
          </a:prstGeom>
          <a:noFill/>
        </p:spPr>
        <p:txBody>
          <a:bodyPr wrap="none" rtlCol="0">
            <a:spAutoFit/>
          </a:bodyPr>
          <a:lstStyle/>
          <a:p>
            <a:r>
              <a:rPr lang="en-US" dirty="0" smtClean="0"/>
              <a:t>L = in-plane samples</a:t>
            </a:r>
          </a:p>
          <a:p>
            <a:r>
              <a:rPr lang="en-US" dirty="0" smtClean="0"/>
              <a:t>T = transverse samples</a:t>
            </a:r>
            <a:endParaRPr lang="en-US" dirty="0"/>
          </a:p>
        </p:txBody>
      </p:sp>
      <p:pic>
        <p:nvPicPr>
          <p:cNvPr id="7" name="Picture 6"/>
          <p:cNvPicPr>
            <a:picLocks noChangeAspect="1"/>
          </p:cNvPicPr>
          <p:nvPr/>
        </p:nvPicPr>
        <p:blipFill>
          <a:blip r:embed="rId3"/>
          <a:stretch>
            <a:fillRect/>
          </a:stretch>
        </p:blipFill>
        <p:spPr>
          <a:xfrm>
            <a:off x="228600" y="1219200"/>
            <a:ext cx="4685797" cy="2682655"/>
          </a:xfrm>
          <a:prstGeom prst="rect">
            <a:avLst/>
          </a:prstGeom>
          <a:solidFill>
            <a:schemeClr val="bg1"/>
          </a:solidFill>
        </p:spPr>
      </p:pic>
      <p:grpSp>
        <p:nvGrpSpPr>
          <p:cNvPr id="13" name="Group 12"/>
          <p:cNvGrpSpPr/>
          <p:nvPr/>
        </p:nvGrpSpPr>
        <p:grpSpPr>
          <a:xfrm>
            <a:off x="4618645" y="1219200"/>
            <a:ext cx="4525356" cy="5334000"/>
            <a:chOff x="4618645" y="1219200"/>
            <a:chExt cx="4525356" cy="5334000"/>
          </a:xfrm>
        </p:grpSpPr>
        <p:pic>
          <p:nvPicPr>
            <p:cNvPr id="11" name="Picture 10"/>
            <p:cNvPicPr>
              <a:picLocks noChangeAspect="1"/>
            </p:cNvPicPr>
            <p:nvPr/>
          </p:nvPicPr>
          <p:blipFill>
            <a:blip r:embed="rId4"/>
            <a:stretch>
              <a:fillRect/>
            </a:stretch>
          </p:blipFill>
          <p:spPr>
            <a:xfrm>
              <a:off x="4618645" y="3962400"/>
              <a:ext cx="4525356" cy="2590800"/>
            </a:xfrm>
            <a:prstGeom prst="rect">
              <a:avLst/>
            </a:prstGeom>
          </p:spPr>
        </p:pic>
        <p:pic>
          <p:nvPicPr>
            <p:cNvPr id="10" name="Picture 9"/>
            <p:cNvPicPr>
              <a:picLocks noChangeAspect="1"/>
            </p:cNvPicPr>
            <p:nvPr/>
          </p:nvPicPr>
          <p:blipFill>
            <a:blip r:embed="rId5"/>
            <a:stretch>
              <a:fillRect/>
            </a:stretch>
          </p:blipFill>
          <p:spPr>
            <a:xfrm>
              <a:off x="4927600" y="1219200"/>
              <a:ext cx="4216400" cy="2683163"/>
            </a:xfrm>
            <a:prstGeom prst="rect">
              <a:avLst/>
            </a:prstGeom>
          </p:spPr>
        </p:pic>
        <p:sp>
          <p:nvSpPr>
            <p:cNvPr id="12" name="TextBox 11"/>
            <p:cNvSpPr txBox="1"/>
            <p:nvPr/>
          </p:nvSpPr>
          <p:spPr>
            <a:xfrm>
              <a:off x="7239000" y="1524000"/>
              <a:ext cx="1554895" cy="369332"/>
            </a:xfrm>
            <a:prstGeom prst="rect">
              <a:avLst/>
            </a:prstGeom>
            <a:noFill/>
          </p:spPr>
          <p:txBody>
            <a:bodyPr wrap="none" rtlCol="0">
              <a:spAutoFit/>
            </a:bodyPr>
            <a:lstStyle/>
            <a:p>
              <a:r>
                <a:rPr lang="en-US" dirty="0" smtClean="0"/>
                <a:t>2 layers model</a:t>
              </a:r>
              <a:endParaRPr lang="en-US" dirty="0"/>
            </a:p>
          </p:txBody>
        </p:sp>
      </p:grpSp>
    </p:spTree>
    <p:extLst>
      <p:ext uri="{BB962C8B-B14F-4D97-AF65-F5344CB8AC3E}">
        <p14:creationId xmlns:p14="http://schemas.microsoft.com/office/powerpoint/2010/main" val="1292259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Parameters </a:t>
            </a:r>
            <a:r>
              <a:rPr lang="en-GB" dirty="0"/>
              <a:t>of the fist-order Raman spectrum </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GB" sz="2000" dirty="0" smtClean="0"/>
              <a:t>Look at the </a:t>
            </a:r>
            <a:r>
              <a:rPr lang="en-GB" sz="2000" dirty="0"/>
              <a:t>intensity ratio (I</a:t>
            </a:r>
            <a:r>
              <a:rPr lang="en-GB" sz="2000" baseline="-25000" dirty="0"/>
              <a:t>D</a:t>
            </a:r>
            <a:r>
              <a:rPr lang="en-GB" sz="2000" dirty="0"/>
              <a:t>/I</a:t>
            </a:r>
            <a:r>
              <a:rPr lang="en-GB" sz="2000" baseline="-25000" dirty="0"/>
              <a:t>G</a:t>
            </a:r>
            <a:r>
              <a:rPr lang="en-GB" sz="2000" dirty="0"/>
              <a:t>) and integrated area ratio (A</a:t>
            </a:r>
            <a:r>
              <a:rPr lang="en-GB" sz="2000" baseline="-25000" dirty="0"/>
              <a:t>D</a:t>
            </a:r>
            <a:r>
              <a:rPr lang="en-GB" sz="2000" dirty="0"/>
              <a:t>/A</a:t>
            </a:r>
            <a:r>
              <a:rPr lang="en-GB" sz="2000" baseline="-25000" dirty="0"/>
              <a:t>G</a:t>
            </a:r>
            <a:r>
              <a:rPr lang="en-GB" sz="2000" dirty="0"/>
              <a:t>) between D1 and G band as well as the broadening of G peak. </a:t>
            </a:r>
            <a:endParaRPr lang="en-GB" sz="2000" dirty="0" smtClean="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r>
              <a:rPr lang="en-GB" sz="2000" dirty="0" smtClean="0"/>
              <a:t>Most </a:t>
            </a:r>
            <a:r>
              <a:rPr lang="en-GB" sz="2000" dirty="0"/>
              <a:t>of the shown parameters are increasing with increasing ion dose which indicates the increasing disorder and the reduction of the in-plane grain size. These microscopic effects are the basic reason for the change of macroscopic property such as the thermal diffusivity. As above shown, the thermal diffusivity reduces with increasing ion implantation-induced disorder. </a:t>
            </a:r>
            <a:endParaRPr lang="en-US" sz="2000" dirty="0"/>
          </a:p>
          <a:p>
            <a:endParaRPr lang="en-US" sz="2000" dirty="0"/>
          </a:p>
        </p:txBody>
      </p:sp>
      <p:pic>
        <p:nvPicPr>
          <p:cNvPr id="5" name="Grafik 56"/>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05013"/>
            <a:ext cx="7423281" cy="2490787"/>
          </a:xfrm>
          <a:prstGeom prst="rect">
            <a:avLst/>
          </a:prstGeom>
          <a:noFill/>
          <a:ln>
            <a:noFill/>
          </a:ln>
        </p:spPr>
      </p:pic>
      <p:sp>
        <p:nvSpPr>
          <p:cNvPr id="6" name="Rectangle 5"/>
          <p:cNvSpPr/>
          <p:nvPr/>
        </p:nvSpPr>
        <p:spPr>
          <a:xfrm>
            <a:off x="4191000" y="2514600"/>
            <a:ext cx="4572000" cy="646331"/>
          </a:xfrm>
          <a:prstGeom prst="rect">
            <a:avLst/>
          </a:prstGeom>
        </p:spPr>
        <p:txBody>
          <a:bodyPr>
            <a:spAutoFit/>
          </a:bodyPr>
          <a:lstStyle/>
          <a:p>
            <a:r>
              <a:rPr lang="en-GB" dirty="0"/>
              <a:t>Raman spectrum of Mo-Gr sample “T-1150°C-5e13”</a:t>
            </a:r>
            <a:r>
              <a:rPr lang="en-US" dirty="0"/>
              <a:t> </a:t>
            </a:r>
          </a:p>
        </p:txBody>
      </p:sp>
    </p:spTree>
    <p:extLst>
      <p:ext uri="{BB962C8B-B14F-4D97-AF65-F5344CB8AC3E}">
        <p14:creationId xmlns:p14="http://schemas.microsoft.com/office/powerpoint/2010/main" val="29512726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Parameters </a:t>
            </a:r>
            <a:r>
              <a:rPr lang="en-GB" dirty="0"/>
              <a:t>of the fist-order Raman spectrum </a:t>
            </a:r>
            <a:endParaRPr lang="en-US" dirty="0"/>
          </a:p>
        </p:txBody>
      </p:sp>
      <p:sp>
        <p:nvSpPr>
          <p:cNvPr id="3" name="Content Placeholder 2"/>
          <p:cNvSpPr>
            <a:spLocks noGrp="1"/>
          </p:cNvSpPr>
          <p:nvPr>
            <p:ph idx="1"/>
          </p:nvPr>
        </p:nvSpPr>
        <p:spPr/>
        <p:txBody>
          <a:bodyPr>
            <a:normAutofit/>
          </a:bodyPr>
          <a:lstStyle/>
          <a:p>
            <a:r>
              <a:rPr lang="en-GB" sz="2000" dirty="0" smtClean="0"/>
              <a:t>Change </a:t>
            </a:r>
            <a:r>
              <a:rPr lang="en-GB" sz="2000" dirty="0"/>
              <a:t>in first order of transversal samples for various fluences</a:t>
            </a:r>
            <a:r>
              <a:rPr lang="en-US" sz="2000" i="1" dirty="0"/>
              <a:t> </a:t>
            </a:r>
            <a:r>
              <a:rPr lang="en-US" sz="2000" dirty="0"/>
              <a:t>  This table seems to point to a threshold effect: up to 1e12 no sign of degradation is evident, with even some indications of improved ordering at 1e11 </a:t>
            </a:r>
            <a:r>
              <a:rPr lang="en-US" sz="2000" dirty="0" smtClean="0"/>
              <a:t>…</a:t>
            </a:r>
            <a:endParaRPr lang="en-US" sz="2000" dirty="0"/>
          </a:p>
        </p:txBody>
      </p:sp>
      <p:pic>
        <p:nvPicPr>
          <p:cNvPr id="5" name="Picture 4"/>
          <p:cNvPicPr>
            <a:picLocks noChangeAspect="1"/>
          </p:cNvPicPr>
          <p:nvPr/>
        </p:nvPicPr>
        <p:blipFill rotWithShape="1">
          <a:blip r:embed="rId2"/>
          <a:srcRect r="25722"/>
          <a:stretch/>
        </p:blipFill>
        <p:spPr>
          <a:xfrm>
            <a:off x="2514600" y="2819400"/>
            <a:ext cx="4395888" cy="3594100"/>
          </a:xfrm>
          <a:prstGeom prst="rect">
            <a:avLst/>
          </a:prstGeom>
        </p:spPr>
      </p:pic>
    </p:spTree>
    <p:extLst>
      <p:ext uri="{BB962C8B-B14F-4D97-AF65-F5344CB8AC3E}">
        <p14:creationId xmlns:p14="http://schemas.microsoft.com/office/powerpoint/2010/main" val="1239197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Microstructure with SEM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GB" sz="2000" dirty="0" smtClean="0"/>
          </a:p>
          <a:p>
            <a:pPr marL="0" indent="0">
              <a:buNone/>
            </a:pPr>
            <a:r>
              <a:rPr lang="en-GB" sz="2000" dirty="0" smtClean="0"/>
              <a:t>In-plane samples annealed at 1300°C for pristine (left) and irradiated with </a:t>
            </a:r>
            <a:r>
              <a:rPr lang="en-GB" sz="2000" dirty="0"/>
              <a:t>1e12 ions/cm</a:t>
            </a:r>
            <a:r>
              <a:rPr lang="en-GB" sz="2000" baseline="30000" dirty="0"/>
              <a:t>2</a:t>
            </a:r>
            <a:r>
              <a:rPr lang="en-GB" sz="2000" dirty="0"/>
              <a:t> </a:t>
            </a:r>
            <a:r>
              <a:rPr lang="en-GB" sz="2000" dirty="0" smtClean="0"/>
              <a:t>(right)</a:t>
            </a:r>
          </a:p>
          <a:p>
            <a:pPr marL="0" indent="0">
              <a:buNone/>
            </a:pPr>
            <a:endParaRPr lang="en-GB" sz="2000" dirty="0"/>
          </a:p>
          <a:p>
            <a:r>
              <a:rPr lang="en-GB" sz="2000" dirty="0" smtClean="0"/>
              <a:t>By </a:t>
            </a:r>
            <a:r>
              <a:rPr lang="en-GB" sz="2000" dirty="0"/>
              <a:t>scanning electron microscopy (SEM) the radiation damage effects on microstructure can be observed. T</a:t>
            </a:r>
            <a:r>
              <a:rPr lang="en-GB" sz="2000" dirty="0" smtClean="0"/>
              <a:t>he </a:t>
            </a:r>
            <a:r>
              <a:rPr lang="en-GB" sz="2000" dirty="0"/>
              <a:t>white particles are molybdenum carbide, while the black area shows the graphite matrix. </a:t>
            </a:r>
            <a:endParaRPr lang="en-US" sz="2000" dirty="0"/>
          </a:p>
        </p:txBody>
      </p:sp>
      <p:grpSp>
        <p:nvGrpSpPr>
          <p:cNvPr id="4" name="Zeichenbereich 302"/>
          <p:cNvGrpSpPr/>
          <p:nvPr/>
        </p:nvGrpSpPr>
        <p:grpSpPr>
          <a:xfrm>
            <a:off x="1752600" y="1567180"/>
            <a:ext cx="5761032" cy="2166620"/>
            <a:chOff x="0" y="0"/>
            <a:chExt cx="5761032" cy="2166620"/>
          </a:xfrm>
        </p:grpSpPr>
        <p:sp>
          <p:nvSpPr>
            <p:cNvPr id="5" name="Rectangle 4"/>
            <p:cNvSpPr/>
            <p:nvPr/>
          </p:nvSpPr>
          <p:spPr>
            <a:xfrm>
              <a:off x="0" y="0"/>
              <a:ext cx="5759450" cy="2166620"/>
            </a:xfrm>
            <a:prstGeom prst="rect">
              <a:avLst/>
            </a:prstGeom>
          </p:spPr>
        </p:sp>
        <p:grpSp>
          <p:nvGrpSpPr>
            <p:cNvPr id="6" name="Gruppieren 299"/>
            <p:cNvGrpSpPr/>
            <p:nvPr/>
          </p:nvGrpSpPr>
          <p:grpSpPr>
            <a:xfrm>
              <a:off x="0" y="0"/>
              <a:ext cx="5761032" cy="2160001"/>
              <a:chOff x="0" y="0"/>
              <a:chExt cx="5761032" cy="2160001"/>
            </a:xfrm>
          </p:grpSpPr>
          <p:pic>
            <p:nvPicPr>
              <p:cNvPr id="7" name="Grafik 300"/>
              <p:cNvPicPr preferRelativeResize="0">
                <a:picLocks/>
              </p:cNvPicPr>
              <p:nvPr/>
            </p:nvPicPr>
            <p:blipFill>
              <a:blip r:embed="rId2"/>
              <a:stretch>
                <a:fillRect/>
              </a:stretch>
            </p:blipFill>
            <p:spPr>
              <a:xfrm>
                <a:off x="0" y="0"/>
                <a:ext cx="2808000" cy="2160000"/>
              </a:xfrm>
              <a:prstGeom prst="rect">
                <a:avLst/>
              </a:prstGeom>
            </p:spPr>
          </p:pic>
          <p:pic>
            <p:nvPicPr>
              <p:cNvPr id="8" name="Grafik 301"/>
              <p:cNvPicPr preferRelativeResize="0">
                <a:picLocks/>
              </p:cNvPicPr>
              <p:nvPr/>
            </p:nvPicPr>
            <p:blipFill>
              <a:blip r:embed="rId3"/>
              <a:stretch>
                <a:fillRect/>
              </a:stretch>
            </p:blipFill>
            <p:spPr>
              <a:xfrm>
                <a:off x="2953032" y="1"/>
                <a:ext cx="2808000" cy="2160000"/>
              </a:xfrm>
              <a:prstGeom prst="rect">
                <a:avLst/>
              </a:prstGeom>
            </p:spPr>
          </p:pic>
        </p:grpSp>
      </p:grpSp>
    </p:spTree>
    <p:extLst>
      <p:ext uri="{BB962C8B-B14F-4D97-AF65-F5344CB8AC3E}">
        <p14:creationId xmlns:p14="http://schemas.microsoft.com/office/powerpoint/2010/main" val="3199213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uCARD-2">
      <a:dk1>
        <a:srgbClr val="0070C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FFC000"/>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29321</TotalTime>
  <Words>2065</Words>
  <Application>Microsoft Macintosh PowerPoint</Application>
  <PresentationFormat>On-screen Show (4:3)</PresentationFormat>
  <Paragraphs>252</Paragraphs>
  <Slides>25</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Collimator materials for high-density energy deposition - report from WP 11</vt:lpstr>
      <vt:lpstr>ColMat-HDED collaboration and beyond</vt:lpstr>
      <vt:lpstr>Material studies</vt:lpstr>
      <vt:lpstr>Some material science: MoGr Courtesy of M. Tomut (GSI)</vt:lpstr>
      <vt:lpstr>Experimental characterisation</vt:lpstr>
      <vt:lpstr>Results to be understood:  LFA thermal diffusivity measurements</vt:lpstr>
      <vt:lpstr>Parameters of the fist-order Raman spectrum </vt:lpstr>
      <vt:lpstr>Parameters of the fist-order Raman spectrum </vt:lpstr>
      <vt:lpstr>Microstructure with SEM</vt:lpstr>
      <vt:lpstr>Microstructure with SEM</vt:lpstr>
      <vt:lpstr>EDX spectrum </vt:lpstr>
      <vt:lpstr>Experimental setup</vt:lpstr>
      <vt:lpstr>Mechanical characterization – Dynamic</vt:lpstr>
      <vt:lpstr>Mechanical characterization – Dynamic</vt:lpstr>
      <vt:lpstr>Contribution from industries</vt:lpstr>
      <vt:lpstr>Contribution from industries</vt:lpstr>
      <vt:lpstr>Numerical simulations at CERN</vt:lpstr>
      <vt:lpstr>Halo cleaning simulations with  advanced collimator materials</vt:lpstr>
      <vt:lpstr>Simulated losses in TCSGs in IR7 (I)</vt:lpstr>
      <vt:lpstr>Losses in collimators in other LHC locations</vt:lpstr>
      <vt:lpstr>Radiation Damage  (discussion at WP11 annual meeting ‘14)</vt:lpstr>
      <vt:lpstr>Radiation Damage  (discussion at WP11 annual meeting ‘14)</vt:lpstr>
      <vt:lpstr>WP11 Future work</vt:lpstr>
      <vt:lpstr>Back-up slides</vt:lpstr>
      <vt:lpstr>Ion tracking (Wikipedia)</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adriana rossi</dc:creator>
  <cp:keywords/>
  <dc:description/>
  <cp:lastModifiedBy>Adriana Rossi</cp:lastModifiedBy>
  <cp:revision>430</cp:revision>
  <cp:lastPrinted>2014-11-21T15:22:30Z</cp:lastPrinted>
  <dcterms:created xsi:type="dcterms:W3CDTF">2013-06-13T12:32:15Z</dcterms:created>
  <dcterms:modified xsi:type="dcterms:W3CDTF">2015-05-11T15:24:43Z</dcterms:modified>
  <cp:category/>
</cp:coreProperties>
</file>