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9" r:id="rId1"/>
    <p:sldMasterId id="2147483672" r:id="rId2"/>
    <p:sldMasterId id="2147483676" r:id="rId3"/>
  </p:sldMasterIdLst>
  <p:notesMasterIdLst>
    <p:notesMasterId r:id="rId37"/>
  </p:notesMasterIdLst>
  <p:handoutMasterIdLst>
    <p:handoutMasterId r:id="rId38"/>
  </p:handoutMasterIdLst>
  <p:sldIdLst>
    <p:sldId id="795" r:id="rId4"/>
    <p:sldId id="807" r:id="rId5"/>
    <p:sldId id="803" r:id="rId6"/>
    <p:sldId id="802" r:id="rId7"/>
    <p:sldId id="808" r:id="rId8"/>
    <p:sldId id="806" r:id="rId9"/>
    <p:sldId id="840" r:id="rId10"/>
    <p:sldId id="841" r:id="rId11"/>
    <p:sldId id="823" r:id="rId12"/>
    <p:sldId id="826" r:id="rId13"/>
    <p:sldId id="831" r:id="rId14"/>
    <p:sldId id="812" r:id="rId15"/>
    <p:sldId id="814" r:id="rId16"/>
    <p:sldId id="815" r:id="rId17"/>
    <p:sldId id="832" r:id="rId18"/>
    <p:sldId id="836" r:id="rId19"/>
    <p:sldId id="833" r:id="rId20"/>
    <p:sldId id="835" r:id="rId21"/>
    <p:sldId id="834" r:id="rId22"/>
    <p:sldId id="837" r:id="rId23"/>
    <p:sldId id="843" r:id="rId24"/>
    <p:sldId id="844" r:id="rId25"/>
    <p:sldId id="842" r:id="rId26"/>
    <p:sldId id="817" r:id="rId27"/>
    <p:sldId id="765" r:id="rId28"/>
    <p:sldId id="777" r:id="rId29"/>
    <p:sldId id="819" r:id="rId30"/>
    <p:sldId id="839" r:id="rId31"/>
    <p:sldId id="824" r:id="rId32"/>
    <p:sldId id="838" r:id="rId33"/>
    <p:sldId id="825" r:id="rId34"/>
    <p:sldId id="828" r:id="rId35"/>
    <p:sldId id="811" r:id="rId36"/>
  </p:sldIdLst>
  <p:sldSz cx="9906000" cy="6858000" type="A4"/>
  <p:notesSz cx="6811963" cy="9942513"/>
  <p:embeddedFontLst>
    <p:embeddedFont>
      <p:font typeface="Rage Italic" panose="03070502040507070304" pitchFamily="66" charset="0"/>
      <p:regular r:id="rId39"/>
    </p:embeddedFont>
    <p:embeddedFont>
      <p:font typeface="ＭＳ Ｐゴシック" panose="020B0600070205080204" pitchFamily="34" charset="-128"/>
      <p:regular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92">
          <p15:clr>
            <a:srgbClr val="A4A3A4"/>
          </p15:clr>
        </p15:guide>
        <p15:guide id="2" pos="354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carra" initials="fc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CC"/>
    <a:srgbClr val="C06E00"/>
    <a:srgbClr val="FF99FF"/>
    <a:srgbClr val="FF5353"/>
    <a:srgbClr val="FE9100"/>
    <a:srgbClr val="E68300"/>
    <a:srgbClr val="FF9201"/>
    <a:srgbClr val="58AF01"/>
    <a:srgbClr val="3F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1" autoAdjust="0"/>
    <p:restoredTop sz="84875" autoAdjust="0"/>
  </p:normalViewPr>
  <p:slideViewPr>
    <p:cSldViewPr snapToGrid="0" snapToObjects="1">
      <p:cViewPr>
        <p:scale>
          <a:sx n="90" d="100"/>
          <a:sy n="90" d="100"/>
        </p:scale>
        <p:origin x="-978" y="-66"/>
      </p:cViewPr>
      <p:guideLst>
        <p:guide orient="horz" pos="1292"/>
        <p:guide pos="3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-3516" y="-96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75883-5BA1-B245-AB5A-D62BEE1304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750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6125"/>
            <a:ext cx="538321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5ED40-D732-8547-95CE-FE60EF82A9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70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4375" y="746125"/>
            <a:ext cx="538321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D1D963-71B0-46DD-9D1E-1D60181F7D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08.09.2011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4187"/>
            <a:fld id="{EAAD7336-0C15-42A4-B1D7-7C05EFB41BA9}" type="slidenum">
              <a:rPr lang="it-IT" smtClean="0">
                <a:solidFill>
                  <a:prstClr val="black"/>
                </a:solidFill>
              </a:rPr>
              <a:pPr defTabSz="954187"/>
              <a:t>2</a:t>
            </a:fld>
            <a:endParaRPr lang="it-IT" dirty="0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3213" cy="3727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106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4187"/>
            <a:fld id="{EAAD7336-0C15-42A4-B1D7-7C05EFB41BA9}" type="slidenum">
              <a:rPr lang="it-IT" smtClean="0">
                <a:solidFill>
                  <a:prstClr val="black"/>
                </a:solidFill>
              </a:rPr>
              <a:pPr defTabSz="954187"/>
              <a:t>5</a:t>
            </a:fld>
            <a:endParaRPr lang="it-IT" dirty="0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3213" cy="3727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106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Characterised</a:t>
            </a:r>
            <a:r>
              <a:rPr lang="es-ES" dirty="0" smtClean="0"/>
              <a:t> 11 grades of</a:t>
            </a:r>
            <a:r>
              <a:rPr lang="es-ES" baseline="0" dirty="0" smtClean="0"/>
              <a:t> MG and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of CFC so </a:t>
            </a:r>
            <a:r>
              <a:rPr lang="es-ES" baseline="0" dirty="0" err="1" smtClean="0"/>
              <a:t>far</a:t>
            </a:r>
            <a:endParaRPr lang="es-ES" baseline="0" dirty="0" smtClean="0"/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D10B1-DA64-AB45-96C9-561AD691C1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54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5ED40-D732-8547-95CE-FE60EF82A9A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38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4187"/>
            <a:fld id="{EAAD7336-0C15-42A4-B1D7-7C05EFB41BA9}" type="slidenum">
              <a:rPr lang="it-IT" smtClean="0">
                <a:solidFill>
                  <a:prstClr val="black"/>
                </a:solidFill>
              </a:rPr>
              <a:pPr defTabSz="954187"/>
              <a:t>13</a:t>
            </a:fld>
            <a:endParaRPr lang="it-IT" dirty="0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6125"/>
            <a:ext cx="5383213" cy="3727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106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A77AFB-CB1E-4642-974B-BA8E701BECC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85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2788" y="746125"/>
            <a:ext cx="5386387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9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59042" y="9444428"/>
            <a:ext cx="2951315" cy="49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AD0514-C1B4-4401-864F-A07A698F9343}" type="slidenum">
              <a:rPr lang="it-IT" sz="1200"/>
              <a:pPr algn="r"/>
              <a:t>30</a:t>
            </a:fld>
            <a:endParaRPr lang="it-IT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6125"/>
            <a:ext cx="5383213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08.09.2011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cern.ch\dfs\Departments\EN\Groups\MME_MechanicalEngineering\Nicola.Mariani\Pictures\NMariani SEM\MoGRCF\MoGrCF_10_frac\MoGRCF_1007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"/>
            <a:ext cx="9900001" cy="68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" y="0"/>
            <a:ext cx="9900001" cy="687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6000" y="5940000"/>
            <a:ext cx="8696996" cy="576000"/>
          </a:xfrm>
          <a:prstGeom prst="rect">
            <a:avLst/>
          </a:prstGeom>
          <a:gradFill flip="none" rotWithShape="1">
            <a:gsLst>
              <a:gs pos="40000">
                <a:srgbClr val="315FA7"/>
              </a:gs>
              <a:gs pos="0">
                <a:srgbClr val="22529E"/>
              </a:gs>
              <a:gs pos="100000">
                <a:srgbClr val="A8C1E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42" y="8449103"/>
            <a:ext cx="234142" cy="216131"/>
          </a:xfrm>
          <a:prstGeom prst="rect">
            <a:avLst/>
          </a:prstGeom>
        </p:spPr>
      </p:pic>
      <p:pic>
        <p:nvPicPr>
          <p:cNvPr id="192514" name="Picture 2" descr="http://design-guidelines.web.cern.ch/sites/design-guidelines.web.cern.ch/files/u6/CERN-logo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9"/>
          <a:stretch/>
        </p:blipFill>
        <p:spPr bwMode="auto">
          <a:xfrm>
            <a:off x="312001" y="5940000"/>
            <a:ext cx="62104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8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 userDrawn="1"/>
        </p:nvCxnSpPr>
        <p:spPr>
          <a:xfrm flipV="1">
            <a:off x="585000" y="656692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7718" y="80628"/>
            <a:ext cx="7176282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12000" y="720000"/>
            <a:ext cx="9165000" cy="5544000"/>
          </a:xfrm>
          <a:prstGeom prst="rect">
            <a:avLst/>
          </a:prstGeom>
        </p:spPr>
        <p:txBody>
          <a:bodyPr/>
          <a:lstStyle>
            <a:lvl1pPr marL="180000" indent="-180000" algn="l" rtl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8000" y="6660000"/>
            <a:ext cx="6864763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1300" b="0" kern="1200" spc="-20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12000" y="6660000"/>
            <a:ext cx="288000" cy="18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300" b="0" kern="1200" spc="-2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648000"/>
            <a:ext cx="585000" cy="5688632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" y="6318000"/>
            <a:ext cx="585975" cy="5400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6408000"/>
            <a:ext cx="112817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1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cern.ch\dfs\Departments\EN\Groups\MME_MechanicalEngineering\Nicola.Mariani\Pictures\NMariani SEM\MoGRCF\MoGrCF_10_frac\MoGRCF_1007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"/>
            <a:ext cx="9900001" cy="68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" y="0"/>
            <a:ext cx="9900001" cy="687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6000" y="5940000"/>
            <a:ext cx="8696996" cy="576000"/>
          </a:xfrm>
          <a:prstGeom prst="rect">
            <a:avLst/>
          </a:prstGeom>
          <a:gradFill flip="none" rotWithShape="1">
            <a:gsLst>
              <a:gs pos="40000">
                <a:srgbClr val="315FA7"/>
              </a:gs>
              <a:gs pos="0">
                <a:srgbClr val="22529E"/>
              </a:gs>
              <a:gs pos="100000">
                <a:srgbClr val="A8C1E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42" y="8449103"/>
            <a:ext cx="234142" cy="216131"/>
          </a:xfrm>
          <a:prstGeom prst="rect">
            <a:avLst/>
          </a:prstGeom>
        </p:spPr>
      </p:pic>
      <p:pic>
        <p:nvPicPr>
          <p:cNvPr id="192514" name="Picture 2" descr="http://design-guidelines.web.cern.ch/sites/design-guidelines.web.cern.ch/files/u6/CERN-logo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9"/>
          <a:stretch/>
        </p:blipFill>
        <p:spPr bwMode="auto">
          <a:xfrm>
            <a:off x="312001" y="5940000"/>
            <a:ext cx="62104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0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648000"/>
            <a:ext cx="585000" cy="5688632"/>
          </a:xfrm>
          <a:prstGeom prst="rect">
            <a:avLst/>
          </a:prstGeom>
          <a:gradFill flip="none" rotWithShape="1">
            <a:gsLst>
              <a:gs pos="10000">
                <a:srgbClr val="D5E0F5"/>
              </a:gs>
              <a:gs pos="0">
                <a:schemeClr val="bg1"/>
              </a:gs>
              <a:gs pos="100000">
                <a:srgbClr val="21519C"/>
              </a:gs>
            </a:gsLst>
            <a:lin ang="5400000" scaled="1"/>
            <a:tileRect/>
          </a:gradFill>
        </p:spPr>
        <p:txBody>
          <a:bodyPr vert="vert270" lIns="0" tIns="0" rIns="0" bIns="360000" anchor="ctr" anchorCtr="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 flipV="1">
            <a:off x="585000" y="720000"/>
            <a:ext cx="0" cy="53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7718" y="80628"/>
            <a:ext cx="7176282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r">
              <a:defRPr kumimoji="0" lang="it-IT" sz="2200" b="1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12000" y="720000"/>
            <a:ext cx="9165000" cy="5544000"/>
          </a:xfrm>
          <a:prstGeom prst="rect">
            <a:avLst/>
          </a:prstGeom>
        </p:spPr>
        <p:txBody>
          <a:bodyPr/>
          <a:lstStyle>
            <a:lvl1pPr marL="180000" indent="-180000" algn="l" rtl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kern="120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algn="l" rtl="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kern="120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2000" y="6660000"/>
            <a:ext cx="6864763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1300" b="0" kern="1200" spc="-20" baseline="0" smtClean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12000" y="6660000"/>
            <a:ext cx="288000" cy="18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en-GB" sz="1300" b="0" kern="1200" spc="-2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Calibri" pitchFamily="34" charset="0"/>
                <a:ea typeface="ＭＳ Ｐゴシック"/>
                <a:cs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" y="6318000"/>
            <a:ext cx="585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2376000"/>
            <a:ext cx="470072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60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000" y="2181663"/>
            <a:ext cx="273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6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cern.ch\dfs\Departments\EN\Groups\MME_MechanicalEngineering\Nicola.Mariani\Pictures\NMariani SEM\MoGRCF\MoGrCF_10_frac\MoGRCF_1007.ti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"/>
            <a:ext cx="9900001" cy="68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" y="0"/>
            <a:ext cx="9900001" cy="687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936000" y="5940000"/>
            <a:ext cx="8696996" cy="576000"/>
          </a:xfrm>
          <a:prstGeom prst="rect">
            <a:avLst/>
          </a:prstGeom>
          <a:gradFill flip="none" rotWithShape="1">
            <a:gsLst>
              <a:gs pos="40000">
                <a:srgbClr val="315FA7"/>
              </a:gs>
              <a:gs pos="0">
                <a:srgbClr val="22529E"/>
              </a:gs>
              <a:gs pos="100000">
                <a:srgbClr val="A8C1E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42" y="8449095"/>
            <a:ext cx="234142" cy="216131"/>
          </a:xfrm>
          <a:prstGeom prst="rect">
            <a:avLst/>
          </a:prstGeom>
        </p:spPr>
      </p:pic>
      <p:pic>
        <p:nvPicPr>
          <p:cNvPr id="192514" name="Picture 2" descr="http://design-guidelines.web.cern.ch/sites/design-guidelines.web.cern.ch/files/u6/CERN-logo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9"/>
          <a:stretch/>
        </p:blipFill>
        <p:spPr bwMode="auto">
          <a:xfrm>
            <a:off x="312001" y="5940000"/>
            <a:ext cx="62104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9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340000" y="0"/>
            <a:ext cx="7566000" cy="648000"/>
          </a:xfrm>
          <a:prstGeom prst="rect">
            <a:avLst/>
          </a:prstGeom>
          <a:gradFill flip="none" rotWithShape="1">
            <a:gsLst>
              <a:gs pos="10000">
                <a:srgbClr val="B4C7EC"/>
              </a:gs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1792023" cy="64800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316442" y="6477000"/>
            <a:ext cx="9589558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340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9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727998" y="0"/>
            <a:ext cx="8178001" cy="648000"/>
          </a:xfrm>
          <a:prstGeom prst="rect">
            <a:avLst/>
          </a:prstGeom>
          <a:gradFill flip="none" rotWithShape="1">
            <a:gsLst>
              <a:gs pos="10000">
                <a:srgbClr val="B4C7EC"/>
              </a:gs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316442" y="6477000"/>
            <a:ext cx="9589558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61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ern.ch\dfs\Departments\EN\Groups\MME_MechanicalEngineering\Nicola.Mariani\Pictures\NMariani SEM\MoGRCF\MoGrCF_10_frac\MoGRCF_1007.t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"/>
            <a:ext cx="9900001" cy="68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227" y="6588014"/>
            <a:ext cx="2847729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 bwMode="auto">
          <a:xfrm rot="16200000">
            <a:off x="108000" y="1440002"/>
            <a:ext cx="614768" cy="666000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5823" y="6588000"/>
            <a:ext cx="2457254" cy="213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8000" y="6588014"/>
            <a:ext cx="23114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ＭＳ Ｐゴシック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7220" y="6516000"/>
            <a:ext cx="8856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 userDrawn="1"/>
        </p:nvSpPr>
        <p:spPr bwMode="auto">
          <a:xfrm rot="16200000">
            <a:off x="-1151995" y="3543849"/>
            <a:ext cx="3130009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spc="-40" dirty="0">
                <a:solidFill>
                  <a:srgbClr val="0055A0"/>
                </a:solidFill>
                <a:latin typeface="Calibri" pitchFamily="34" charset="0"/>
                <a:ea typeface="Palatino" charset="0"/>
                <a:cs typeface="Calibri" pitchFamily="34" charset="0"/>
              </a:rPr>
              <a:t>Engineering 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8001" y="5517712"/>
            <a:ext cx="576960" cy="57600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4001" y="36000"/>
            <a:ext cx="792000" cy="7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8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www.google.ch/url?sa=i&amp;rct=j&amp;q=&amp;esrc=s&amp;frm=1&amp;source=images&amp;cd=&amp;cad=rja&amp;uact=8&amp;docid=Myq32-OYYI0G5M&amp;tbnid=jnC2fTX0NmE6mM:&amp;ved=0CAUQjRw&amp;url=http://3tntgoboom.mihanblog.com/&amp;ei=Zmk-U7X7Cc72O8rogcgP&amp;bvm=bv.64125504,d.Yms&amp;psig=AFQjCNFSLlNqW50jhTwCsgs6ugMy0p6HWQ&amp;ust=1396685495134471" TargetMode="External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gsi.de/conferenceTimeTable.py?confId=3198#20141204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wmf"/><Relationship Id="rId3" Type="http://schemas.openxmlformats.org/officeDocument/2006/relationships/image" Target="../media/image21.jpeg"/><Relationship Id="rId7" Type="http://schemas.microsoft.com/office/2007/relationships/hdphoto" Target="../media/hdphoto3.wdp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18.wmf"/><Relationship Id="rId5" Type="http://schemas.microsoft.com/office/2007/relationships/hdphoto" Target="../media/hdphoto2.wdp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5.wdp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jpeg"/><Relationship Id="rId10" Type="http://schemas.openxmlformats.org/officeDocument/2006/relationships/image" Target="../media/image30.jpeg"/><Relationship Id="rId4" Type="http://schemas.openxmlformats.org/officeDocument/2006/relationships/image" Target="../media/image26.jpe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33.tiff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59947" y="2182584"/>
            <a:ext cx="8953501" cy="180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400" b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Report on Advanced </a:t>
            </a:r>
            <a:br>
              <a:rPr lang="en-US" sz="4400" b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4400" b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Collimation Materials</a:t>
            </a:r>
            <a:r>
              <a:rPr lang="en-GB" sz="40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40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 b="1" dirty="0" smtClean="0">
              <a:solidFill>
                <a:srgbClr val="0033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9224" y="5901057"/>
            <a:ext cx="7972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Joint </a:t>
            </a:r>
            <a:r>
              <a:rPr lang="en-US" b="1" dirty="0" err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HiLumi</a:t>
            </a:r>
            <a:r>
              <a:rPr lang="en-US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LHC-LARP Annual </a:t>
            </a:r>
            <a:r>
              <a:rPr lang="en-US" b="1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Meeting </a:t>
            </a:r>
            <a:br>
              <a:rPr lang="en-US" b="1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FNAL, Batavia, US – 11-13 May</a:t>
            </a:r>
            <a:r>
              <a:rPr lang="en-US" b="1" i="1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2015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4525" y="4938298"/>
            <a:ext cx="767715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Alessandro </a:t>
            </a:r>
            <a:r>
              <a:rPr lang="en-US" sz="2000" b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Bertarelli, CERN (EN/MME) </a:t>
            </a:r>
            <a:r>
              <a:rPr lang="en-US" sz="20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20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i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behalf of the </a:t>
            </a:r>
            <a:r>
              <a:rPr lang="en-US" sz="2000" i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Eucard2 WP11 </a:t>
            </a:r>
            <a:r>
              <a:rPr lang="en-US" sz="2000" i="1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collaborators</a:t>
            </a:r>
            <a:endParaRPr lang="en-GB" dirty="0">
              <a:solidFill>
                <a:srgbClr val="003399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88000"/>
            <a:ext cx="282043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Risultati immagini per Hilu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5040000"/>
            <a:ext cx="3444632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88000"/>
            <a:ext cx="331593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9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684000"/>
            <a:ext cx="5170337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4406" tIns="42203" rIns="84406" bIns="42203" rtlCol="0" anchor="ctr">
            <a:noAutofit/>
          </a:bodyPr>
          <a:lstStyle/>
          <a:p>
            <a:r>
              <a:rPr lang="en-GB" dirty="0" smtClean="0"/>
              <a:t>Molybdenum Carbide – Graphite Characterization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Materials R&amp;D and Characterization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45229"/>
              </p:ext>
            </p:extLst>
          </p:nvPr>
        </p:nvGraphicFramePr>
        <p:xfrm>
          <a:off x="6048000" y="684000"/>
          <a:ext cx="3800473" cy="2710374"/>
        </p:xfrm>
        <a:graphic>
          <a:graphicData uri="http://schemas.openxmlformats.org/drawingml/2006/table">
            <a:tbl>
              <a:tblPr firstCol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  <a:tableStyleId>{21E4AEA4-8DFA-4A89-87EB-49C32662AFE0}</a:tableStyleId>
              </a:tblPr>
              <a:tblGrid>
                <a:gridCol w="2778199"/>
                <a:gridCol w="1022274"/>
              </a:tblGrid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r</a:t>
                      </a:r>
                      <a:r>
                        <a:rPr lang="en-GB" sz="16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[g/cm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2.5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a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//</a:t>
                      </a: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 to 1000° C) 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[10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1-1.8</a:t>
                      </a:r>
                      <a:endParaRPr lang="en-GB" sz="1400" b="1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658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a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</a:t>
                      </a: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 to 1000° C) 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[10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12-15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//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[Wm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600 ÷ 770</a:t>
                      </a:r>
                      <a:endParaRPr lang="en-GB" sz="1400" b="1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658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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[Wm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 smtClean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85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g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//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</a:t>
                      </a:r>
                      <a:r>
                        <a:rPr lang="it-IT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[MS</a:t>
                      </a:r>
                      <a:r>
                        <a:rPr lang="it-IT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</a:t>
                      </a:r>
                      <a:r>
                        <a:rPr lang="it-IT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1÷18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658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g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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</a:t>
                      </a:r>
                      <a:r>
                        <a:rPr lang="it-IT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[MS/m]</a:t>
                      </a:r>
                      <a:endParaRPr lang="en-GB" sz="1400" dirty="0" smtClean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0.3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</a:t>
                      </a:r>
                      <a:r>
                        <a:rPr lang="it-IT" sz="1400" kern="12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/>
                        </a:rPr>
                        <a:t>//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</a:t>
                      </a:r>
                      <a:r>
                        <a:rPr lang="en-GB" sz="1400" dirty="0" err="1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GPa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48÷74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</a:t>
                      </a:r>
                      <a:r>
                        <a:rPr lang="en-GB" sz="14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M//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[MPa]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</a:t>
                      </a: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÷</a:t>
                      </a: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85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6064" y="4922075"/>
            <a:ext cx="2592000" cy="172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Callout 16"/>
          <p:cNvSpPr/>
          <p:nvPr/>
        </p:nvSpPr>
        <p:spPr>
          <a:xfrm>
            <a:off x="785953" y="4922076"/>
            <a:ext cx="1794275" cy="434988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3283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kern="0" dirty="0">
                <a:solidFill>
                  <a:prstClr val="white"/>
                </a:solidFill>
                <a:latin typeface="Cambria"/>
              </a:rPr>
              <a:t>Core: 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kern="0" dirty="0" smtClean="0">
                <a:solidFill>
                  <a:prstClr val="white"/>
                </a:solidFill>
                <a:latin typeface="Cambria"/>
              </a:rPr>
              <a:t>1.0 </a:t>
            </a:r>
            <a:r>
              <a:rPr lang="en-GB" sz="1292" kern="0" dirty="0">
                <a:solidFill>
                  <a:prstClr val="white"/>
                </a:solidFill>
                <a:latin typeface="Cambria"/>
              </a:rPr>
              <a:t>MS/m</a:t>
            </a:r>
          </a:p>
        </p:txBody>
      </p:sp>
      <p:sp>
        <p:nvSpPr>
          <p:cNvPr id="18" name="Right Arrow Callout 17"/>
          <p:cNvSpPr/>
          <p:nvPr/>
        </p:nvSpPr>
        <p:spPr>
          <a:xfrm>
            <a:off x="785951" y="6231494"/>
            <a:ext cx="1782888" cy="464486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2688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kern="0" dirty="0">
                <a:solidFill>
                  <a:prstClr val="white"/>
                </a:solidFill>
                <a:latin typeface="Cambria"/>
              </a:rPr>
              <a:t>Mo Coating: 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kern="0" dirty="0">
                <a:solidFill>
                  <a:prstClr val="white"/>
                </a:solidFill>
                <a:latin typeface="Cambria"/>
              </a:rPr>
              <a:t>18 MS/m</a:t>
            </a:r>
          </a:p>
        </p:txBody>
      </p:sp>
      <p:sp>
        <p:nvSpPr>
          <p:cNvPr id="19" name="Right Arrow Callout 18"/>
          <p:cNvSpPr/>
          <p:nvPr/>
        </p:nvSpPr>
        <p:spPr>
          <a:xfrm>
            <a:off x="785951" y="5620050"/>
            <a:ext cx="1787268" cy="434141"/>
          </a:xfrm>
          <a:prstGeom prst="rightArrowCallout">
            <a:avLst>
              <a:gd name="adj1" fmla="val 23965"/>
              <a:gd name="adj2" fmla="val 25000"/>
              <a:gd name="adj3" fmla="val 51924"/>
              <a:gd name="adj4" fmla="val 83686"/>
            </a:avLst>
          </a:prstGeom>
          <a:gradFill rotWithShape="1">
            <a:gsLst>
              <a:gs pos="5100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92" kern="0" dirty="0">
                <a:solidFill>
                  <a:prstClr val="white"/>
                </a:solidFill>
                <a:latin typeface="Cambria"/>
              </a:rPr>
              <a:t>Carbide layer: 1.5 MS/m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093" y="3919550"/>
            <a:ext cx="5085136" cy="636960"/>
          </a:xfrm>
          <a:prstGeom prst="rect">
            <a:avLst/>
          </a:prstGeom>
        </p:spPr>
        <p:txBody>
          <a:bodyPr/>
          <a:lstStyle>
            <a:lvl1pPr indent="0" eaLnBrk="0" fontAlgn="base" hangingPunc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None/>
              <a:defRPr lang="en-US" sz="1600" b="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1pPr>
            <a:lvl2pPr marL="540000" indent="-18000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2pPr>
            <a:lvl3pPr marL="900000" indent="-18000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3pPr>
            <a:lvl4pPr marL="1260000" indent="-18000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US" sz="1600" b="0" baseline="0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4pPr>
            <a:lvl5pPr marL="1620000" indent="-180000" eaLnBrk="0" fontAlgn="base" hangingPunct="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lang="en-GB" sz="1600" b="0" baseline="0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marL="180000" indent="-1800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err="1"/>
              <a:t>MoGr</a:t>
            </a:r>
            <a:r>
              <a:rPr lang="en-GB" sz="1400" dirty="0"/>
              <a:t> can be </a:t>
            </a:r>
            <a:r>
              <a:rPr lang="en-GB" sz="1400" b="1" dirty="0"/>
              <a:t>Mo-coated</a:t>
            </a:r>
            <a:r>
              <a:rPr lang="en-GB" sz="1400" dirty="0"/>
              <a:t> to increase </a:t>
            </a:r>
            <a:r>
              <a:rPr lang="en-GB" sz="1400" b="1" dirty="0"/>
              <a:t>surface </a:t>
            </a:r>
            <a:r>
              <a:rPr lang="en-GB" sz="1400" b="1" dirty="0" smtClean="0"/>
              <a:t>conductivity</a:t>
            </a:r>
          </a:p>
          <a:p>
            <a:pPr marL="180000" indent="-1800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Possibility of </a:t>
            </a:r>
            <a:r>
              <a:rPr lang="en-US" sz="1400" b="1" dirty="0" smtClean="0"/>
              <a:t>alternative lower-Z ceramic coatings </a:t>
            </a:r>
            <a:r>
              <a:rPr lang="en-US" sz="1400" dirty="0" smtClean="0"/>
              <a:t>being explored</a:t>
            </a:r>
            <a:endParaRPr lang="en-GB" sz="14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72" y="3929694"/>
            <a:ext cx="4356000" cy="284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US" dirty="0" smtClean="0"/>
              <a:t>Copper – Diamond Characterization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232" y="2504787"/>
            <a:ext cx="4925140" cy="10112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Moderate diffusivity </a:t>
            </a:r>
            <a:r>
              <a:rPr lang="en-US" dirty="0"/>
              <a:t>degradation </a:t>
            </a:r>
            <a:r>
              <a:rPr lang="en-US" dirty="0" smtClean="0"/>
              <a:t>was observed </a:t>
            </a:r>
            <a:r>
              <a:rPr lang="en-US" dirty="0"/>
              <a:t>after 48h cycles </a:t>
            </a:r>
            <a:r>
              <a:rPr lang="en-US" dirty="0" smtClean="0"/>
              <a:t>at 250</a:t>
            </a:r>
            <a:r>
              <a:rPr lang="en-US" dirty="0"/>
              <a:t>˚C</a:t>
            </a:r>
            <a:r>
              <a:rPr lang="en-US" dirty="0" smtClean="0"/>
              <a:t>, simulating bake-out treatments.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Materials R&amp;D and </a:t>
            </a:r>
            <a:r>
              <a:rPr lang="en-US" dirty="0" smtClean="0"/>
              <a:t>Characterization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77468"/>
              </p:ext>
            </p:extLst>
          </p:nvPr>
        </p:nvGraphicFramePr>
        <p:xfrm>
          <a:off x="4968000" y="792000"/>
          <a:ext cx="4800615" cy="13936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  <a:tableStyleId>{21E4AEA4-8DFA-4A89-87EB-49C32662AFE0}</a:tableStyleId>
              </a:tblPr>
              <a:tblGrid>
                <a:gridCol w="1566348"/>
                <a:gridCol w="1168400"/>
                <a:gridCol w="1115130"/>
                <a:gridCol w="950737"/>
              </a:tblGrid>
              <a:tr h="3266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Time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0h</a:t>
                      </a:r>
                      <a:endParaRPr lang="en-GB" sz="120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48 h</a:t>
                      </a:r>
                      <a:endParaRPr lang="en-GB" sz="120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Loss in diffusivity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42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1st treatment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192.0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176.5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8.8%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42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2nd treatment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175.8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168.6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4.3%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42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3rd treatment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158.0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150.8 mm</a:t>
                      </a:r>
                      <a:r>
                        <a:rPr lang="en-GB" sz="12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GB" sz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4.8%</a:t>
                      </a:r>
                      <a:endParaRPr lang="en-GB" sz="12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917372" y="3712473"/>
            <a:ext cx="4932000" cy="2947527"/>
            <a:chOff x="0" y="3910473"/>
            <a:chExt cx="4932000" cy="294752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10473"/>
              <a:ext cx="4932000" cy="2947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00961" y="3943131"/>
              <a:ext cx="1312973" cy="44203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Thermal </a:t>
              </a:r>
              <a:r>
                <a:rPr lang="en-GB" sz="1200" dirty="0"/>
                <a:t>D</a:t>
              </a:r>
              <a:r>
                <a:rPr lang="en-GB" sz="1200" dirty="0" smtClean="0"/>
                <a:t>iffusivity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72" y="3007526"/>
            <a:ext cx="4788000" cy="3832474"/>
            <a:chOff x="4923589" y="3198932"/>
            <a:chExt cx="4872716" cy="38324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3589" y="3198932"/>
              <a:ext cx="4872716" cy="38324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703461" y="3279538"/>
              <a:ext cx="1312973" cy="25736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CTE</a:t>
              </a: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65099"/>
              </p:ext>
            </p:extLst>
          </p:nvPr>
        </p:nvGraphicFramePr>
        <p:xfrm>
          <a:off x="792000" y="756000"/>
          <a:ext cx="3800473" cy="1817076"/>
        </p:xfrm>
        <a:graphic>
          <a:graphicData uri="http://schemas.openxmlformats.org/drawingml/2006/table">
            <a:tbl>
              <a:tblPr firstCol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  <a:tableStyleId>{21E4AEA4-8DFA-4A89-87EB-49C32662AFE0}</a:tableStyleId>
              </a:tblPr>
              <a:tblGrid>
                <a:gridCol w="2778199"/>
                <a:gridCol w="1022274"/>
              </a:tblGrid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r</a:t>
                      </a:r>
                      <a:r>
                        <a:rPr lang="en-GB" sz="16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[g/cm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5.3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a</a:t>
                      </a: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 to 250° C) 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[10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GB" sz="1400" b="1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[Wm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K</a:t>
                      </a:r>
                      <a:r>
                        <a:rPr lang="en-GB" sz="1400" baseline="30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380</a:t>
                      </a:r>
                      <a:endParaRPr lang="en-GB" sz="1400" b="1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latin typeface="Symbol" panose="05050102010706020507" pitchFamily="18" charset="2"/>
                          <a:cs typeface="Helvetica" panose="020B0604020202020204" pitchFamily="34" charset="0"/>
                        </a:rPr>
                        <a:t>g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(RT) </a:t>
                      </a:r>
                      <a:r>
                        <a:rPr lang="it-IT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[MS</a:t>
                      </a:r>
                      <a:r>
                        <a:rPr lang="it-IT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</a:t>
                      </a:r>
                      <a:r>
                        <a:rPr lang="it-IT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12.6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 [</a:t>
                      </a:r>
                      <a:r>
                        <a:rPr lang="en-GB" sz="1400" dirty="0" err="1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GPa</a:t>
                      </a: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160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</a:t>
                      </a:r>
                      <a:r>
                        <a:rPr lang="en-GB" sz="1400" baseline="-250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  <a:r>
                        <a:rPr lang="en-GB" sz="1400" baseline="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[MPa]</a:t>
                      </a:r>
                      <a:endParaRPr lang="en-GB" sz="1400" dirty="0"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99060" marR="99060" marT="42203" marB="42203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</a:t>
                      </a:r>
                      <a:endParaRPr lang="en-GB" sz="1400" b="1" kern="12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Calibri"/>
                        <a:cs typeface="Helvetica" panose="020B0604020202020204" pitchFamily="34" charset="0"/>
                      </a:endParaRPr>
                    </a:p>
                  </a:txBody>
                  <a:tcPr marL="4750" marR="4750" marT="438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0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Materials Performances and Benchmarking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2000" y="3441500"/>
            <a:ext cx="9165000" cy="55440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it-IT" sz="1400" b="1" dirty="0" smtClean="0"/>
              <a:t>Required Robustness Index (TRI) </a:t>
            </a:r>
            <a:r>
              <a:rPr lang="it-IT" sz="1400" dirty="0"/>
              <a:t>derived from </a:t>
            </a:r>
            <a:r>
              <a:rPr lang="it-IT" sz="1400" b="1" dirty="0"/>
              <a:t>Injection E</a:t>
            </a:r>
            <a:r>
              <a:rPr lang="it-IT" sz="1400" b="1" dirty="0" smtClean="0"/>
              <a:t>rror</a:t>
            </a:r>
            <a:r>
              <a:rPr lang="it-IT" sz="1400" dirty="0" smtClean="0"/>
              <a:t> scenarios </a:t>
            </a:r>
            <a:r>
              <a:rPr lang="it-IT" sz="1400" dirty="0"/>
              <a:t>(</a:t>
            </a:r>
            <a:r>
              <a:rPr lang="it-IT" sz="1400" b="1" dirty="0"/>
              <a:t>288 b at 450 GeV</a:t>
            </a:r>
            <a:r>
              <a:rPr lang="it-IT" sz="1400" dirty="0" smtClean="0"/>
              <a:t>); </a:t>
            </a:r>
          </a:p>
          <a:p>
            <a:pPr>
              <a:spcAft>
                <a:spcPts val="0"/>
              </a:spcAft>
            </a:pPr>
            <a:r>
              <a:rPr lang="it-IT" sz="1400" b="1" dirty="0"/>
              <a:t>R</a:t>
            </a:r>
            <a:r>
              <a:rPr lang="it-IT" sz="1400" b="1" dirty="0" smtClean="0"/>
              <a:t>equired Stability Index (TSI)</a:t>
            </a:r>
            <a:r>
              <a:rPr lang="it-IT" sz="1400" dirty="0" smtClean="0"/>
              <a:t> related </a:t>
            </a:r>
            <a:r>
              <a:rPr lang="it-IT" sz="1400" dirty="0"/>
              <a:t>to </a:t>
            </a:r>
            <a:r>
              <a:rPr lang="it-IT" sz="1400" dirty="0" smtClean="0"/>
              <a:t>admissible </a:t>
            </a:r>
            <a:r>
              <a:rPr lang="it-IT" sz="1400" b="1" dirty="0"/>
              <a:t>jaw flatness</a:t>
            </a:r>
            <a:r>
              <a:rPr lang="it-IT" sz="1400" dirty="0"/>
              <a:t> under </a:t>
            </a:r>
            <a:r>
              <a:rPr lang="it-IT" sz="1400" b="1" dirty="0"/>
              <a:t>slow losses </a:t>
            </a:r>
            <a:r>
              <a:rPr lang="it-IT" sz="1400" dirty="0"/>
              <a:t>(</a:t>
            </a:r>
            <a:r>
              <a:rPr lang="it-IT" sz="1400" b="1" dirty="0"/>
              <a:t>1 hr </a:t>
            </a:r>
            <a:r>
              <a:rPr lang="it-IT" sz="1400" b="1" dirty="0" smtClean="0"/>
              <a:t>beam </a:t>
            </a:r>
            <a:r>
              <a:rPr lang="it-IT" sz="1400" b="1" dirty="0"/>
              <a:t>lifetime</a:t>
            </a:r>
            <a:r>
              <a:rPr lang="it-IT" sz="1400" dirty="0"/>
              <a:t>)</a:t>
            </a:r>
          </a:p>
          <a:p>
            <a:pPr>
              <a:spcAft>
                <a:spcPts val="0"/>
              </a:spcAft>
            </a:pPr>
            <a:r>
              <a:rPr lang="it-IT" sz="1400" b="1" dirty="0" smtClean="0"/>
              <a:t>Required RFI </a:t>
            </a:r>
            <a:r>
              <a:rPr lang="it-IT" sz="1400" dirty="0" smtClean="0"/>
              <a:t>extrapolated </a:t>
            </a:r>
            <a:r>
              <a:rPr lang="it-IT" sz="1400" dirty="0"/>
              <a:t>for </a:t>
            </a:r>
            <a:r>
              <a:rPr lang="it-IT" sz="1400" b="1" dirty="0"/>
              <a:t>worst collimator </a:t>
            </a:r>
            <a:r>
              <a:rPr lang="it-IT" sz="1400" b="1" dirty="0" smtClean="0"/>
              <a:t>settings </a:t>
            </a:r>
            <a:r>
              <a:rPr lang="it-IT" sz="1400" dirty="0"/>
              <a:t>(E. Metral LMC september </a:t>
            </a:r>
            <a:r>
              <a:rPr lang="it-IT" sz="1400" dirty="0" smtClean="0"/>
              <a:t>2014)</a:t>
            </a:r>
            <a:endParaRPr lang="en-GB" sz="1400" b="1" i="1" dirty="0" smtClean="0"/>
          </a:p>
          <a:p>
            <a:pPr>
              <a:spcAft>
                <a:spcPts val="0"/>
              </a:spcAft>
            </a:pPr>
            <a:r>
              <a:rPr lang="en-GB" sz="1400" b="1" i="1" dirty="0" smtClean="0"/>
              <a:t>Carbon-based materials </a:t>
            </a:r>
            <a:r>
              <a:rPr lang="en-GB" sz="1400" dirty="0" smtClean="0"/>
              <a:t>feature </a:t>
            </a:r>
            <a:r>
              <a:rPr lang="en-GB" sz="1400" b="1" dirty="0" smtClean="0"/>
              <a:t>excellent</a:t>
            </a:r>
            <a:r>
              <a:rPr lang="en-GB" sz="1400" dirty="0" smtClean="0"/>
              <a:t> </a:t>
            </a:r>
            <a:r>
              <a:rPr lang="en-GB" sz="1400" b="1" dirty="0" smtClean="0"/>
              <a:t>TRI </a:t>
            </a:r>
            <a:r>
              <a:rPr lang="en-GB" sz="1400" dirty="0" smtClean="0"/>
              <a:t>and </a:t>
            </a:r>
            <a:r>
              <a:rPr lang="en-GB" sz="1400" b="1" dirty="0" smtClean="0"/>
              <a:t>TSI </a:t>
            </a:r>
            <a:r>
              <a:rPr lang="en-GB" sz="1400" dirty="0"/>
              <a:t>(</a:t>
            </a:r>
            <a:r>
              <a:rPr lang="en-GB" sz="1400" dirty="0" smtClean="0"/>
              <a:t>to low-Z, low CTE, low density, high degradation temperature, high conductivity), but are penalized by </a:t>
            </a:r>
            <a:r>
              <a:rPr lang="en-GB" sz="1400" b="1" dirty="0" smtClean="0"/>
              <a:t>low RFI </a:t>
            </a:r>
            <a:r>
              <a:rPr lang="en-GB" sz="1400" dirty="0" smtClean="0"/>
              <a:t>…. </a:t>
            </a:r>
          </a:p>
          <a:p>
            <a:pPr>
              <a:spcAft>
                <a:spcPts val="0"/>
              </a:spcAft>
            </a:pPr>
            <a:r>
              <a:rPr lang="en-US" sz="1400" b="1" dirty="0" err="1" smtClean="0"/>
              <a:t>CuCD</a:t>
            </a:r>
            <a:r>
              <a:rPr lang="en-US" sz="1400" b="1" dirty="0" smtClean="0"/>
              <a:t> </a:t>
            </a:r>
            <a:r>
              <a:rPr lang="en-US" sz="1400" dirty="0" smtClean="0"/>
              <a:t>possesses very good </a:t>
            </a:r>
            <a:r>
              <a:rPr lang="en-US" sz="1400" b="1" dirty="0" smtClean="0"/>
              <a:t>RFI.</a:t>
            </a:r>
            <a:r>
              <a:rPr lang="en-US" sz="1400" dirty="0" smtClean="0"/>
              <a:t> Its </a:t>
            </a:r>
            <a:r>
              <a:rPr lang="en-US" sz="1400" b="1" dirty="0" smtClean="0"/>
              <a:t>limited robustness </a:t>
            </a:r>
            <a:r>
              <a:rPr lang="en-US" sz="1400" dirty="0" smtClean="0"/>
              <a:t>may be penalizing in case of highly energetic accidents.</a:t>
            </a:r>
          </a:p>
          <a:p>
            <a:pPr>
              <a:spcAft>
                <a:spcPts val="0"/>
              </a:spcAft>
            </a:pPr>
            <a:r>
              <a:rPr lang="en-GB" sz="1400" dirty="0" smtClean="0"/>
              <a:t>In case </a:t>
            </a:r>
            <a:r>
              <a:rPr lang="en-GB" sz="1400" b="1" dirty="0" smtClean="0"/>
              <a:t>EM impedance becomes an issue </a:t>
            </a:r>
            <a:r>
              <a:rPr lang="en-GB" sz="1400" dirty="0" smtClean="0"/>
              <a:t>(e.g. for </a:t>
            </a:r>
            <a:r>
              <a:rPr lang="en-GB" sz="1400" b="1" dirty="0" smtClean="0"/>
              <a:t>HL-LHC</a:t>
            </a:r>
            <a:r>
              <a:rPr lang="en-GB" sz="1400" dirty="0" smtClean="0"/>
              <a:t>), </a:t>
            </a:r>
            <a:r>
              <a:rPr lang="en-GB" sz="1400" b="1" i="1" dirty="0" err="1"/>
              <a:t>MoGr</a:t>
            </a:r>
            <a:r>
              <a:rPr lang="en-GB" sz="1400" dirty="0"/>
              <a:t> </a:t>
            </a:r>
            <a:r>
              <a:rPr lang="en-GB" sz="1400" dirty="0" smtClean="0"/>
              <a:t>appears the </a:t>
            </a:r>
            <a:r>
              <a:rPr lang="en-GB" sz="1400" b="1" dirty="0"/>
              <a:t>most </a:t>
            </a:r>
            <a:r>
              <a:rPr lang="en-GB" sz="1400" b="1" dirty="0" smtClean="0"/>
              <a:t>appealing compromise</a:t>
            </a:r>
            <a:r>
              <a:rPr lang="en-GB" sz="1400" dirty="0"/>
              <a:t>.</a:t>
            </a:r>
            <a:r>
              <a:rPr lang="en-GB" sz="1400" dirty="0" smtClean="0"/>
              <a:t> Coating can further improve </a:t>
            </a:r>
            <a:r>
              <a:rPr lang="en-GB" sz="1400" dirty="0" err="1" smtClean="0"/>
              <a:t>MoGr</a:t>
            </a:r>
            <a:r>
              <a:rPr lang="en-GB" sz="1400" dirty="0" smtClean="0"/>
              <a:t> performances.</a:t>
            </a:r>
            <a:endParaRPr lang="en-GB" sz="1400" dirty="0"/>
          </a:p>
          <a:p>
            <a:pPr>
              <a:spcAft>
                <a:spcPts val="0"/>
              </a:spcAft>
            </a:pPr>
            <a:r>
              <a:rPr lang="en-US" sz="1400" dirty="0" smtClean="0"/>
              <a:t>Damage induced by </a:t>
            </a:r>
            <a:r>
              <a:rPr lang="en-US" sz="1400" b="1" dirty="0" smtClean="0"/>
              <a:t>long term irradiation </a:t>
            </a:r>
            <a:r>
              <a:rPr lang="en-US" sz="1400" dirty="0" smtClean="0"/>
              <a:t>and effects on materials lifetime is </a:t>
            </a:r>
            <a:r>
              <a:rPr lang="en-US" sz="1400" b="1" dirty="0" smtClean="0"/>
              <a:t>being assessed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Materials for Beam Intercepting Devices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7915683"/>
                  </p:ext>
                </p:extLst>
              </p:nvPr>
            </p:nvGraphicFramePr>
            <p:xfrm>
              <a:off x="72000" y="720000"/>
              <a:ext cx="4968000" cy="252000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1270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{21E4AEA4-8DFA-4A89-87EB-49C32662AFE0}</a:tableStyleId>
                  </a:tblPr>
                  <a:tblGrid>
                    <a:gridCol w="756000"/>
                    <a:gridCol w="936000"/>
                    <a:gridCol w="936000"/>
                    <a:gridCol w="792000"/>
                    <a:gridCol w="756000"/>
                    <a:gridCol w="792000"/>
                  </a:tblGrid>
                  <a:tr h="540000">
                    <a:tc>
                      <a:txBody>
                        <a:bodyPr/>
                        <a:lstStyle/>
                        <a:p>
                          <a:pPr algn="ctr"/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 smtClean="0"/>
                            <a:t>FOM for Existing Materials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kern="1200" dirty="0" smtClean="0"/>
                            <a:t>Carbon- </a:t>
                          </a:r>
                          <a:r>
                            <a:rPr lang="en-GB" sz="1400" kern="1200" baseline="0" dirty="0" smtClean="0"/>
                            <a:t>Carbon</a:t>
                          </a:r>
                          <a:endParaRPr lang="en-GB" sz="14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aseline="0" dirty="0" smtClean="0"/>
                            <a:t>Graphite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aseline="0" dirty="0" smtClean="0"/>
                            <a:t>Cu (</a:t>
                          </a:r>
                          <a:r>
                            <a:rPr lang="en-GB" sz="1400" baseline="0" dirty="0" err="1" smtClean="0"/>
                            <a:t>Glidcop</a:t>
                          </a:r>
                          <a:r>
                            <a:rPr lang="en-GB" sz="1400" baseline="0" dirty="0" smtClean="0"/>
                            <a:t>)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aseline="0" dirty="0" smtClean="0"/>
                            <a:t>Mo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aseline="0" dirty="0" smtClean="0"/>
                            <a:t>W Alloy </a:t>
                          </a:r>
                          <a:br>
                            <a:rPr lang="it-IT" sz="1400" baseline="0" dirty="0" smtClean="0"/>
                          </a:br>
                          <a:r>
                            <a:rPr lang="it-IT" sz="1400" baseline="0" dirty="0" smtClean="0"/>
                            <a:t>(IT180)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1600" dirty="0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GB" sz="1600" baseline="-25000" dirty="0" smtClean="0">
                                  <a:latin typeface="Cambria Math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GB" sz="1200" baseline="-25000" dirty="0" smtClean="0"/>
                            <a:t> </a:t>
                          </a:r>
                          <a:r>
                            <a:rPr lang="en-GB" sz="1200" baseline="0" dirty="0" smtClean="0"/>
                            <a:t>[</a:t>
                          </a:r>
                          <a:r>
                            <a:rPr lang="en-GB" sz="1200" dirty="0" smtClean="0"/>
                            <a:t>°C]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baseline="0" dirty="0"/>
                            <a:t>3650</a:t>
                          </a:r>
                          <a:endParaRPr lang="en-GB" sz="1400" b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baseline="0" dirty="0" smtClean="0"/>
                            <a:t>3650</a:t>
                          </a:r>
                          <a:endParaRPr lang="en-GB" sz="1400" b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/>
                            <a:t>1083</a:t>
                          </a:r>
                          <a:endParaRPr lang="en-GB" sz="1400" b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/>
                            <a:t>2623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baseline="0" dirty="0" smtClean="0"/>
                            <a:t>~1400</a:t>
                          </a:r>
                          <a:endParaRPr lang="en-GB" sz="1400" b="0" kern="1200" baseline="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smtClean="0"/>
                            <a:t>TRI [‒]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800</a:t>
                          </a:r>
                          <a:r>
                            <a:rPr lang="it-IT" sz="1400" kern="1200" dirty="0" smtClean="0">
                              <a:sym typeface="Symbol"/>
                            </a:rPr>
                            <a:t>1200</a:t>
                          </a:r>
                          <a:endParaRPr lang="en-GB" sz="1400" b="0" kern="120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800</a:t>
                          </a:r>
                          <a:r>
                            <a:rPr lang="it-IT" sz="1400" kern="1200" dirty="0" smtClean="0">
                              <a:sym typeface="Symbol"/>
                            </a:rPr>
                            <a:t>1100</a:t>
                          </a:r>
                          <a:endParaRPr lang="en-GB" sz="1400" b="0" kern="120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5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6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0.5</a:t>
                          </a:r>
                          <a:endParaRPr lang="en-GB" sz="1400" b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TSI [-]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45</a:t>
                          </a:r>
                          <a:endParaRPr lang="en-GB" sz="1400" b="0" kern="1200" dirty="0" smtClean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10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0.8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319" marR="10319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0.7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319" marR="10319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0.1</a:t>
                          </a:r>
                          <a:endParaRPr lang="en-GB" sz="1400" b="0" i="0" kern="1200" dirty="0" smtClean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 smtClean="0"/>
                            <a:t>RFI [-]</a:t>
                          </a:r>
                          <a:endParaRPr lang="en-GB" sz="1200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 smtClean="0"/>
                            <a:t>~0.38</a:t>
                          </a:r>
                          <a:endParaRPr lang="en-GB" sz="1400" b="0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 smtClean="0"/>
                            <a:t>~0.27</a:t>
                          </a:r>
                          <a:endParaRPr lang="en-GB" sz="1400" b="0" i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baseline="0" dirty="0"/>
                            <a:t>7.33</a:t>
                          </a:r>
                          <a:endParaRPr lang="en-GB" sz="1400" b="0" i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baseline="0" dirty="0"/>
                            <a:t>4.38</a:t>
                          </a:r>
                          <a:endParaRPr lang="en-GB" sz="1400" b="0" i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2.93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7915683"/>
                  </p:ext>
                </p:extLst>
              </p:nvPr>
            </p:nvGraphicFramePr>
            <p:xfrm>
              <a:off x="72000" y="720000"/>
              <a:ext cx="4968000" cy="252000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1270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{21E4AEA4-8DFA-4A89-87EB-49C32662AFE0}</a:tableStyleId>
                  </a:tblPr>
                  <a:tblGrid>
                    <a:gridCol w="756000"/>
                    <a:gridCol w="936000"/>
                    <a:gridCol w="936000"/>
                    <a:gridCol w="792000"/>
                    <a:gridCol w="756000"/>
                    <a:gridCol w="792000"/>
                  </a:tblGrid>
                  <a:tr h="540000">
                    <a:tc>
                      <a:txBody>
                        <a:bodyPr/>
                        <a:lstStyle/>
                        <a:p>
                          <a:pPr algn="ctr"/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 smtClean="0"/>
                            <a:t>FOM for </a:t>
                          </a:r>
                          <a:r>
                            <a:rPr lang="en-US" sz="1400" baseline="0" dirty="0" smtClean="0"/>
                            <a:t>Existing Materials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</a:tr>
                  <a:tr h="540000">
                    <a:tc>
                      <a:txBody>
                        <a:bodyPr/>
                        <a:lstStyle/>
                        <a:p>
                          <a:pPr algn="ctr"/>
                          <a:endParaRPr lang="en-GB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kern="1200" dirty="0" smtClean="0"/>
                            <a:t>Carbon- </a:t>
                          </a:r>
                          <a:r>
                            <a:rPr lang="en-GB" sz="1400" kern="1200" baseline="0" dirty="0" smtClean="0"/>
                            <a:t>Carbon</a:t>
                          </a:r>
                          <a:endParaRPr lang="en-GB" sz="14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aseline="0" dirty="0" smtClean="0"/>
                            <a:t>Graphite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aseline="0" dirty="0" smtClean="0"/>
                            <a:t>Cu (</a:t>
                          </a:r>
                          <a:r>
                            <a:rPr lang="en-GB" sz="1400" baseline="0" dirty="0" err="1" smtClean="0"/>
                            <a:t>Glidcop</a:t>
                          </a:r>
                          <a:r>
                            <a:rPr lang="en-GB" sz="1400" baseline="0" dirty="0" smtClean="0"/>
                            <a:t>)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aseline="0" dirty="0" smtClean="0"/>
                            <a:t>Mo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baseline="0" dirty="0" smtClean="0"/>
                            <a:t>W Alloy </a:t>
                          </a:r>
                          <a:br>
                            <a:rPr lang="it-IT" sz="1400" baseline="0" dirty="0" smtClean="0"/>
                          </a:br>
                          <a:r>
                            <a:rPr lang="it-IT" sz="1400" baseline="0" dirty="0" smtClean="0"/>
                            <a:t>(IT180)</a:t>
                          </a:r>
                          <a:endParaRPr lang="en-GB" sz="1400" b="1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0" marR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9060" marR="99060" anchor="ctr">
                        <a:blipFill rotWithShape="1">
                          <a:blip r:embed="rId2"/>
                          <a:stretch>
                            <a:fillRect l="-806" t="-300000" r="-575806" b="-3406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baseline="0" dirty="0"/>
                            <a:t>3650</a:t>
                          </a:r>
                          <a:endParaRPr lang="en-GB" sz="1400" b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baseline="0" dirty="0" smtClean="0"/>
                            <a:t>3650</a:t>
                          </a:r>
                          <a:endParaRPr lang="en-GB" sz="1400" b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/>
                            <a:t>1083</a:t>
                          </a:r>
                          <a:endParaRPr lang="en-GB" sz="1400" b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/>
                            <a:t>2623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baseline="0" dirty="0" smtClean="0"/>
                            <a:t>~1400</a:t>
                          </a:r>
                          <a:endParaRPr lang="en-GB" sz="1400" b="0" kern="1200" baseline="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200" dirty="0" smtClean="0"/>
                            <a:t>TRI [‒]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800</a:t>
                          </a:r>
                          <a:r>
                            <a:rPr lang="it-IT" sz="1400" kern="1200" dirty="0" smtClean="0">
                              <a:sym typeface="Symbol"/>
                            </a:rPr>
                            <a:t>1200</a:t>
                          </a:r>
                          <a:endParaRPr lang="en-GB" sz="1400" b="0" kern="120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800</a:t>
                          </a:r>
                          <a:r>
                            <a:rPr lang="it-IT" sz="1400" kern="1200" dirty="0" smtClean="0">
                              <a:sym typeface="Symbol"/>
                            </a:rPr>
                            <a:t>1100</a:t>
                          </a:r>
                          <a:endParaRPr lang="en-GB" sz="1400" b="0" kern="120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5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6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it-IT" sz="1400" kern="1200" dirty="0" smtClean="0"/>
                            <a:t>0.5</a:t>
                          </a:r>
                          <a:endParaRPr lang="en-GB" sz="1400" b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 smtClean="0"/>
                            <a:t>TSI [-]</a:t>
                          </a:r>
                          <a:endParaRPr lang="en-GB" sz="12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45</a:t>
                          </a:r>
                          <a:endParaRPr lang="en-GB" sz="1400" b="0" kern="1200" dirty="0" smtClean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10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0.8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319" marR="10319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0.7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10319" marR="10319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dirty="0" smtClean="0"/>
                            <a:t>0.1</a:t>
                          </a:r>
                          <a:endParaRPr lang="en-GB" sz="1400" b="0" i="0" kern="1200" dirty="0" smtClean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4295" marR="74295" marT="0" marB="0" anchor="ctr"/>
                    </a:tc>
                  </a:tr>
                  <a:tr h="360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dirty="0" smtClean="0"/>
                            <a:t>RFI [-]</a:t>
                          </a:r>
                          <a:endParaRPr lang="en-GB" sz="1200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9060" marR="9906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 smtClean="0"/>
                            <a:t>~0.38</a:t>
                          </a:r>
                          <a:endParaRPr lang="en-GB" sz="1400" b="0" kern="1200" dirty="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 smtClean="0"/>
                            <a:t>~0.27</a:t>
                          </a:r>
                          <a:endParaRPr lang="en-GB" sz="1400" b="0" i="0" kern="120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baseline="0" dirty="0"/>
                            <a:t>7.33</a:t>
                          </a:r>
                          <a:endParaRPr lang="en-GB" sz="1400" b="0" i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GB" sz="1400" kern="1200" baseline="0" dirty="0"/>
                            <a:t>4.38</a:t>
                          </a:r>
                          <a:endParaRPr lang="en-GB" sz="1400" b="0" i="0" kern="1200" baseline="0" dirty="0">
                            <a:solidFill>
                              <a:srgbClr val="00B050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400" kern="1200" dirty="0"/>
                            <a:t>2.93</a:t>
                          </a:r>
                          <a:endParaRPr lang="en-GB" sz="1400" b="0" i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246622"/>
              </p:ext>
            </p:extLst>
          </p:nvPr>
        </p:nvGraphicFramePr>
        <p:xfrm>
          <a:off x="7128000" y="720000"/>
          <a:ext cx="2736000" cy="252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368000"/>
                <a:gridCol w="1368000"/>
              </a:tblGrid>
              <a:tr h="540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Indicativ</a:t>
                      </a:r>
                      <a:r>
                        <a:rPr lang="en-GB" sz="1400" baseline="0" dirty="0" smtClean="0"/>
                        <a:t>e Required FOM for LHC Secondary Collimators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LHC (Nominal)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 dirty="0" smtClean="0"/>
                        <a:t>HL-LHC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400" b="1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400" b="1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/>
                        <a:t>300</a:t>
                      </a:r>
                      <a:r>
                        <a:rPr lang="it-IT" sz="1400" kern="1200" dirty="0" smtClean="0">
                          <a:sym typeface="Symbol"/>
                        </a:rPr>
                        <a:t>500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/>
                        <a:t>600</a:t>
                      </a:r>
                      <a:r>
                        <a:rPr lang="it-IT" sz="1400" kern="1200" dirty="0" smtClean="0">
                          <a:sym typeface="Symbol"/>
                        </a:rPr>
                        <a:t></a:t>
                      </a:r>
                      <a:r>
                        <a:rPr lang="en-GB" sz="1400" kern="1200" dirty="0" smtClean="0"/>
                        <a:t>1000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/>
                        <a:t>~20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/>
                        <a:t>~40</a:t>
                      </a:r>
                      <a:endParaRPr lang="en-GB" sz="1400" b="0" i="0" kern="1200" dirty="0" smtClean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kern="1200" dirty="0" smtClean="0"/>
                        <a:t>~0.4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kern="1200" dirty="0" smtClean="0"/>
                        <a:t>~1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720791"/>
              </p:ext>
            </p:extLst>
          </p:nvPr>
        </p:nvGraphicFramePr>
        <p:xfrm>
          <a:off x="5112000" y="720000"/>
          <a:ext cx="1908000" cy="252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972000"/>
                <a:gridCol w="936000"/>
              </a:tblGrid>
              <a:tr h="540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/>
                        <a:t>FOM</a:t>
                      </a:r>
                      <a:r>
                        <a:rPr lang="en-US" sz="1400" baseline="0" dirty="0" smtClean="0"/>
                        <a:t> for Novel Materials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smtClean="0"/>
                        <a:t>MoGr (uncoated)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err="1" smtClean="0"/>
                        <a:t>CuCD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1200" baseline="0" dirty="0" smtClean="0"/>
                        <a:t>~2590</a:t>
                      </a:r>
                      <a:endParaRPr lang="en-GB" sz="1400" b="0" kern="1200" baseline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 smtClean="0"/>
                        <a:t>~1083</a:t>
                      </a:r>
                      <a:endParaRPr lang="en-GB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1200" dirty="0" smtClean="0"/>
                        <a:t>500</a:t>
                      </a:r>
                      <a:r>
                        <a:rPr lang="it-IT" sz="1400" kern="1200" dirty="0" smtClean="0">
                          <a:sym typeface="Symbol"/>
                        </a:rPr>
                        <a:t></a:t>
                      </a:r>
                      <a:r>
                        <a:rPr lang="en-GB" sz="1400" kern="1200" dirty="0" smtClean="0">
                          <a:sym typeface="Symbol"/>
                        </a:rPr>
                        <a:t>800</a:t>
                      </a:r>
                      <a:endParaRPr lang="en-GB" sz="14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kern="1200" dirty="0" smtClean="0"/>
                        <a:t>7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/>
                        <a:t>70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 smtClean="0"/>
                        <a:t>10</a:t>
                      </a:r>
                      <a:endParaRPr lang="en-GB" sz="1400" b="0" i="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319" marR="10319" marT="9525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dirty="0" smtClean="0"/>
                        <a:t>~1</a:t>
                      </a:r>
                      <a:endParaRPr lang="en-GB" sz="1400" b="0" i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 baseline="0" dirty="0" smtClean="0"/>
                        <a:t>3.55</a:t>
                      </a:r>
                      <a:endParaRPr lang="en-GB" sz="1400" b="0" i="0" kern="1200" baseline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7128000" y="720000"/>
            <a:ext cx="2736000" cy="2520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2028" y="2124000"/>
            <a:ext cx="1941171" cy="1116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9657" y="2124000"/>
            <a:ext cx="930343" cy="1116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12000" y="2124000"/>
            <a:ext cx="977657" cy="1116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7" grpId="0" uiExpand="1" animBg="1"/>
      <p:bldP spid="18" grpId="0" uiExpand="1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/>
          <p:cNvSpPr txBox="1">
            <a:spLocks noChangeArrowheads="1"/>
          </p:cNvSpPr>
          <p:nvPr/>
        </p:nvSpPr>
        <p:spPr bwMode="auto">
          <a:xfrm>
            <a:off x="828000" y="936000"/>
            <a:ext cx="9000000" cy="53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320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 and Motivations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Novel Materials for Collimators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HL-LHC </a:t>
            </a: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 </a:t>
            </a:r>
            <a:r>
              <a:rPr lang="it-IT" sz="3200" kern="0" dirty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and </a:t>
            </a: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</a:t>
            </a:r>
            <a:endParaRPr lang="it-IT" sz="32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8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Preliminary Design of HL-LHC Collimator</a:t>
            </a: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2800" kern="0" dirty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Numerical Simulations for HL-LHC Collimators</a:t>
            </a:r>
            <a:endParaRPr lang="it-IT" sz="2800" kern="0" dirty="0" smtClean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8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 Experimental Tests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it-IT" sz="3200" kern="0" dirty="0">
              <a:solidFill>
                <a:srgbClr val="E1E8F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Testing</a:t>
            </a:r>
          </a:p>
        </p:txBody>
      </p:sp>
    </p:spTree>
    <p:extLst>
      <p:ext uri="{BB962C8B-B14F-4D97-AF65-F5344CB8AC3E}">
        <p14:creationId xmlns:p14="http://schemas.microsoft.com/office/powerpoint/2010/main" val="22770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ern.ch\dfs\Users\l\lgentini\Desktop\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31263" r="1704" b="27621"/>
          <a:stretch/>
        </p:blipFill>
        <p:spPr bwMode="auto">
          <a:xfrm>
            <a:off x="1105523" y="1904741"/>
            <a:ext cx="7794469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Design of HL-LHC </a:t>
            </a:r>
            <a:r>
              <a:rPr lang="en-US" dirty="0" smtClean="0"/>
              <a:t>Collimator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 smtClean="0"/>
              <a:t>A new </a:t>
            </a:r>
            <a:r>
              <a:rPr lang="en-US" sz="1400" b="1" dirty="0" smtClean="0"/>
              <a:t>modular design </a:t>
            </a:r>
            <a:r>
              <a:rPr lang="en-US" sz="1400" dirty="0" smtClean="0"/>
              <a:t>for </a:t>
            </a:r>
            <a:r>
              <a:rPr lang="en-US" sz="1400" b="1" dirty="0" smtClean="0"/>
              <a:t>HL-LHC Secondary Collimators </a:t>
            </a:r>
            <a:r>
              <a:rPr lang="en-US" sz="1400" dirty="0" smtClean="0"/>
              <a:t>is at an advanced stage of design. Work on-going to extend the range of embarked diagnostics.</a:t>
            </a:r>
          </a:p>
          <a:p>
            <a:r>
              <a:rPr lang="en-US" sz="1400" dirty="0" smtClean="0"/>
              <a:t>The concept allows to install </a:t>
            </a:r>
            <a:r>
              <a:rPr lang="en-US" sz="1400" b="1" dirty="0" smtClean="0"/>
              <a:t>8</a:t>
            </a:r>
            <a:r>
              <a:rPr lang="en-US" sz="1400" dirty="0" smtClean="0"/>
              <a:t> or </a:t>
            </a:r>
            <a:r>
              <a:rPr lang="en-US" sz="1400" b="1" dirty="0" smtClean="0"/>
              <a:t>10 jaw inserts </a:t>
            </a:r>
            <a:r>
              <a:rPr lang="en-US" sz="1400" dirty="0" smtClean="0"/>
              <a:t>made of either </a:t>
            </a:r>
            <a:r>
              <a:rPr lang="en-US" sz="1400" b="1" dirty="0" err="1" smtClean="0"/>
              <a:t>MoGr</a:t>
            </a:r>
            <a:r>
              <a:rPr lang="en-US" sz="1400" b="1" dirty="0" smtClean="0"/>
              <a:t> </a:t>
            </a:r>
            <a:r>
              <a:rPr lang="en-US" sz="1400" dirty="0" smtClean="0"/>
              <a:t>or </a:t>
            </a:r>
            <a:r>
              <a:rPr lang="en-US" sz="1400" b="1" dirty="0" err="1" smtClean="0"/>
              <a:t>CuCD</a:t>
            </a:r>
            <a:endParaRPr lang="en-US" sz="1400" b="1" dirty="0" smtClean="0"/>
          </a:p>
          <a:p>
            <a:r>
              <a:rPr lang="en-US" sz="1400" dirty="0" smtClean="0"/>
              <a:t>The </a:t>
            </a:r>
            <a:r>
              <a:rPr lang="en-US" sz="1400" b="1" dirty="0" smtClean="0"/>
              <a:t>BPM pickup</a:t>
            </a:r>
            <a:r>
              <a:rPr lang="en-US" sz="1400" dirty="0" smtClean="0"/>
              <a:t> end seat is lengthened to reduce RF perturbations</a:t>
            </a:r>
          </a:p>
          <a:p>
            <a:r>
              <a:rPr lang="en-US" sz="1400" dirty="0" smtClean="0"/>
              <a:t>A </a:t>
            </a:r>
            <a:r>
              <a:rPr lang="en-US" sz="1400" b="1" dirty="0" smtClean="0"/>
              <a:t>full-scale prototype </a:t>
            </a:r>
            <a:r>
              <a:rPr lang="en-US" sz="1400" dirty="0" smtClean="0"/>
              <a:t>should be </a:t>
            </a:r>
            <a:r>
              <a:rPr lang="en-US" sz="1400" b="1" dirty="0" smtClean="0"/>
              <a:t>installed in the LHC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for MD in first half of 2016</a:t>
            </a:r>
            <a:endParaRPr lang="en-GB"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HL-LHC Collimators Design and Testing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1844" y="3923893"/>
            <a:ext cx="4818110" cy="2794037"/>
            <a:chOff x="696404" y="2378351"/>
            <a:chExt cx="4818110" cy="2794037"/>
          </a:xfrm>
        </p:grpSpPr>
        <p:pic>
          <p:nvPicPr>
            <p:cNvPr id="4098" name="Picture 2" descr="\\cern.ch\dfs\Users\l\lgentini\Desktop\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0" t="21665" r="32247" b="13611"/>
            <a:stretch/>
          </p:blipFill>
          <p:spPr bwMode="auto">
            <a:xfrm>
              <a:off x="1113416" y="2378351"/>
              <a:ext cx="2688739" cy="279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1"/>
            <p:cNvSpPr>
              <a:spLocks/>
            </p:cNvSpPr>
            <p:nvPr/>
          </p:nvSpPr>
          <p:spPr bwMode="auto">
            <a:xfrm>
              <a:off x="3921295" y="2639901"/>
              <a:ext cx="1593219" cy="257369"/>
            </a:xfrm>
            <a:prstGeom prst="borderCallout2">
              <a:avLst>
                <a:gd name="adj1" fmla="val 50004"/>
                <a:gd name="adj2" fmla="val -1269"/>
                <a:gd name="adj3" fmla="val 49419"/>
                <a:gd name="adj4" fmla="val -18881"/>
                <a:gd name="adj5" fmla="val -8477"/>
                <a:gd name="adj6" fmla="val -39352"/>
              </a:avLst>
            </a:prstGeom>
            <a:ln w="15875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Screwed back stiffener</a:t>
              </a:r>
              <a:endPara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6" name="AutoShape 1"/>
            <p:cNvSpPr>
              <a:spLocks/>
            </p:cNvSpPr>
            <p:nvPr/>
          </p:nvSpPr>
          <p:spPr bwMode="auto">
            <a:xfrm>
              <a:off x="3921294" y="3363727"/>
              <a:ext cx="1593219" cy="257369"/>
            </a:xfrm>
            <a:prstGeom prst="borderCallout2">
              <a:avLst>
                <a:gd name="adj1" fmla="val 50004"/>
                <a:gd name="adj2" fmla="val -1269"/>
                <a:gd name="adj3" fmla="val 49419"/>
                <a:gd name="adj4" fmla="val -18881"/>
                <a:gd name="adj5" fmla="val -122092"/>
                <a:gd name="adj6" fmla="val -31026"/>
              </a:avLst>
            </a:prstGeom>
            <a:ln w="15875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Bloc clamps</a:t>
              </a:r>
              <a:endPara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7" name="AutoShape 1"/>
            <p:cNvSpPr>
              <a:spLocks/>
            </p:cNvSpPr>
            <p:nvPr/>
          </p:nvSpPr>
          <p:spPr bwMode="auto">
            <a:xfrm>
              <a:off x="3921295" y="3891501"/>
              <a:ext cx="1593219" cy="257369"/>
            </a:xfrm>
            <a:prstGeom prst="borderCallout2">
              <a:avLst>
                <a:gd name="adj1" fmla="val 50004"/>
                <a:gd name="adj2" fmla="val -1269"/>
                <a:gd name="adj3" fmla="val 49419"/>
                <a:gd name="adj4" fmla="val -18881"/>
                <a:gd name="adj5" fmla="val -76577"/>
                <a:gd name="adj6" fmla="val -41430"/>
              </a:avLst>
            </a:prstGeom>
            <a:ln w="15875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MoGr</a:t>
              </a: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or </a:t>
              </a:r>
              <a:r>
                <a:rPr lang="en-GB" sz="1200" b="1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CuCD</a:t>
              </a: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blocks</a:t>
              </a:r>
              <a:endPara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8" name="AutoShape 1"/>
            <p:cNvSpPr>
              <a:spLocks/>
            </p:cNvSpPr>
            <p:nvPr/>
          </p:nvSpPr>
          <p:spPr bwMode="auto">
            <a:xfrm>
              <a:off x="3921295" y="4331894"/>
              <a:ext cx="1593219" cy="257369"/>
            </a:xfrm>
            <a:prstGeom prst="borderCallout2">
              <a:avLst>
                <a:gd name="adj1" fmla="val 50004"/>
                <a:gd name="adj2" fmla="val -1269"/>
                <a:gd name="adj3" fmla="val 49419"/>
                <a:gd name="adj4" fmla="val -18881"/>
                <a:gd name="adj5" fmla="val -192041"/>
                <a:gd name="adj6" fmla="val -78411"/>
              </a:avLst>
            </a:prstGeom>
            <a:ln w="15875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Brazed cooling circuit</a:t>
              </a:r>
              <a:endPara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51" name="AutoShape 1"/>
            <p:cNvSpPr>
              <a:spLocks/>
            </p:cNvSpPr>
            <p:nvPr/>
          </p:nvSpPr>
          <p:spPr bwMode="auto">
            <a:xfrm>
              <a:off x="3921295" y="3016724"/>
              <a:ext cx="1593219" cy="257369"/>
            </a:xfrm>
            <a:prstGeom prst="borderCallout2">
              <a:avLst>
                <a:gd name="adj1" fmla="val 50004"/>
                <a:gd name="adj2" fmla="val -1269"/>
                <a:gd name="adj3" fmla="val 49419"/>
                <a:gd name="adj4" fmla="val -18881"/>
                <a:gd name="adj5" fmla="val -100105"/>
                <a:gd name="adj6" fmla="val -42395"/>
              </a:avLst>
            </a:prstGeom>
            <a:ln w="15875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Housing</a:t>
              </a:r>
              <a:endPara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flipV="1">
              <a:off x="1004181" y="2504058"/>
              <a:ext cx="0" cy="228982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 rot="16200000">
              <a:off x="659040" y="3530912"/>
              <a:ext cx="3825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61938" indent="-360363">
                <a:spcAft>
                  <a:spcPts val="600"/>
                </a:spcAft>
              </a:pPr>
              <a:r>
                <a:rPr lang="en-GB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88</a:t>
              </a:r>
              <a:endParaRPr lang="fr-F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842188" y="2504057"/>
              <a:ext cx="323985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902521" y="4793881"/>
              <a:ext cx="323985" cy="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5" name="Picture 7" descr="\\cern.ch\dfs\Users\l\lgentini\Desktop\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2" t="28674" r="30522" b="23397"/>
          <a:stretch/>
        </p:blipFill>
        <p:spPr bwMode="auto">
          <a:xfrm>
            <a:off x="6205177" y="4455386"/>
            <a:ext cx="3240454" cy="22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\\cern.ch\dfs\Users\l\lgentini\Desktop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18089" r="25328" b="12162"/>
          <a:stretch/>
        </p:blipFill>
        <p:spPr bwMode="auto">
          <a:xfrm>
            <a:off x="7822023" y="2854438"/>
            <a:ext cx="1801244" cy="15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1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pPr fontAlgn="base">
              <a:spcAft>
                <a:spcPct val="0"/>
              </a:spcAft>
            </a:pPr>
            <a:r>
              <a:rPr lang="en-GB" dirty="0" smtClean="0"/>
              <a:t>Numerical Simulations for HL-LHC Collimators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720000"/>
            <a:ext cx="3884125" cy="5544000"/>
          </a:xfrm>
        </p:spPr>
        <p:txBody>
          <a:bodyPr/>
          <a:lstStyle/>
          <a:p>
            <a:r>
              <a:rPr lang="en-US" sz="1400" dirty="0" smtClean="0"/>
              <a:t>Preliminary </a:t>
            </a:r>
            <a:r>
              <a:rPr lang="en-US" sz="1400" b="1" dirty="0"/>
              <a:t>b</a:t>
            </a:r>
            <a:r>
              <a:rPr lang="en-US" sz="1400" b="1" dirty="0" smtClean="0"/>
              <a:t>eam-impact </a:t>
            </a:r>
            <a:r>
              <a:rPr lang="en-US" sz="1400" b="1" dirty="0"/>
              <a:t>simulations</a:t>
            </a:r>
            <a:r>
              <a:rPr lang="en-US" sz="1400" dirty="0"/>
              <a:t> </a:t>
            </a:r>
            <a:r>
              <a:rPr lang="en-US" sz="1400" dirty="0" smtClean="0"/>
              <a:t>using </a:t>
            </a:r>
            <a:r>
              <a:rPr lang="en-US" sz="1400" b="1" dirty="0" smtClean="0"/>
              <a:t>HL-LHC</a:t>
            </a:r>
            <a:r>
              <a:rPr lang="en-US" sz="1400" dirty="0" smtClean="0"/>
              <a:t> parameters with </a:t>
            </a:r>
            <a:r>
              <a:rPr lang="en-US" sz="1400" b="1" dirty="0" err="1" smtClean="0"/>
              <a:t>CuCD</a:t>
            </a:r>
            <a:r>
              <a:rPr lang="en-US" sz="1400" b="1" dirty="0" smtClean="0"/>
              <a:t> </a:t>
            </a:r>
            <a:r>
              <a:rPr lang="en-US" sz="1400" dirty="0" smtClean="0"/>
              <a:t>and </a:t>
            </a:r>
            <a:r>
              <a:rPr lang="en-US" sz="1400" b="1" dirty="0" err="1" smtClean="0"/>
              <a:t>MoGr</a:t>
            </a:r>
            <a:r>
              <a:rPr lang="en-US" sz="1400" b="1" dirty="0" smtClean="0"/>
              <a:t> </a:t>
            </a:r>
            <a:r>
              <a:rPr lang="en-US" sz="1400" dirty="0" smtClean="0"/>
              <a:t>blocks</a:t>
            </a:r>
            <a:endParaRPr lang="en-US" sz="1400" dirty="0"/>
          </a:p>
          <a:p>
            <a:r>
              <a:rPr lang="en-US" sz="1400" b="1" dirty="0" smtClean="0"/>
              <a:t>HL-LHC Injection </a:t>
            </a:r>
            <a:r>
              <a:rPr lang="en-US" sz="1400" b="1" dirty="0"/>
              <a:t>error</a:t>
            </a:r>
            <a:r>
              <a:rPr lang="en-US" sz="1400" dirty="0"/>
              <a:t>: 440 </a:t>
            </a:r>
            <a:r>
              <a:rPr lang="en-US" sz="1400" dirty="0" err="1"/>
              <a:t>GeV</a:t>
            </a:r>
            <a:r>
              <a:rPr lang="en-US" sz="1400" dirty="0"/>
              <a:t>, 288b, 6.4E13p, </a:t>
            </a:r>
            <a:r>
              <a:rPr lang="en-US" sz="1400" dirty="0">
                <a:latin typeface="Symbol" panose="05050102010706020507" pitchFamily="18" charset="2"/>
              </a:rPr>
              <a:t>s</a:t>
            </a:r>
            <a:r>
              <a:rPr lang="en-US" sz="1400" dirty="0"/>
              <a:t>=1mm</a:t>
            </a:r>
          </a:p>
          <a:p>
            <a:r>
              <a:rPr lang="en-US" sz="1400" b="1" dirty="0"/>
              <a:t>High temperatures</a:t>
            </a:r>
            <a:r>
              <a:rPr lang="en-US" sz="1400" dirty="0"/>
              <a:t> reached </a:t>
            </a:r>
            <a:r>
              <a:rPr lang="en-US" sz="1400" b="1" dirty="0"/>
              <a:t>on </a:t>
            </a:r>
            <a:r>
              <a:rPr lang="en-US" sz="1400" b="1" dirty="0" err="1" smtClean="0"/>
              <a:t>CuCD</a:t>
            </a:r>
            <a:r>
              <a:rPr lang="en-US" sz="1400" dirty="0" smtClean="0"/>
              <a:t>: </a:t>
            </a:r>
            <a:r>
              <a:rPr lang="en-US" sz="1400" dirty="0"/>
              <a:t>relevant molten volume</a:t>
            </a:r>
          </a:p>
          <a:p>
            <a:r>
              <a:rPr lang="en-US" sz="1400" dirty="0"/>
              <a:t>Simulations at lower intensities to </a:t>
            </a:r>
            <a:r>
              <a:rPr lang="en-US" sz="1400" b="1" dirty="0"/>
              <a:t>determine </a:t>
            </a:r>
            <a:r>
              <a:rPr lang="en-US" sz="1400" b="1" dirty="0" err="1"/>
              <a:t>CuCD</a:t>
            </a:r>
            <a:r>
              <a:rPr lang="en-US" sz="1400" b="1" dirty="0"/>
              <a:t> damage </a:t>
            </a:r>
            <a:r>
              <a:rPr lang="en-US" sz="1400" b="1" dirty="0" smtClean="0"/>
              <a:t>threshold</a:t>
            </a:r>
            <a:r>
              <a:rPr lang="en-US" sz="1400" dirty="0" smtClean="0"/>
              <a:t>, results </a:t>
            </a:r>
            <a:r>
              <a:rPr lang="en-US" sz="1400" dirty="0"/>
              <a:t>being analyzed</a:t>
            </a:r>
          </a:p>
          <a:p>
            <a:r>
              <a:rPr lang="en-US" sz="1400" dirty="0"/>
              <a:t>Maximum temperature on </a:t>
            </a:r>
            <a:r>
              <a:rPr lang="en-US" sz="1400" b="1" dirty="0" err="1"/>
              <a:t>MoGr</a:t>
            </a:r>
            <a:r>
              <a:rPr lang="en-US" sz="1400" b="1" dirty="0"/>
              <a:t> </a:t>
            </a:r>
            <a:r>
              <a:rPr lang="en-US" sz="1400" dirty="0"/>
              <a:t>~1200˚C (melting point~2590˚C): </a:t>
            </a:r>
            <a:r>
              <a:rPr lang="en-US" sz="1400" b="1" dirty="0"/>
              <a:t>no melting of the jaw</a:t>
            </a:r>
          </a:p>
          <a:p>
            <a:r>
              <a:rPr lang="en-US" sz="1400" dirty="0"/>
              <a:t>Induced </a:t>
            </a:r>
            <a:r>
              <a:rPr lang="en-US" sz="1400" b="1" dirty="0"/>
              <a:t>stresses and strains </a:t>
            </a:r>
            <a:r>
              <a:rPr lang="en-US" sz="1400" dirty="0"/>
              <a:t>seem </a:t>
            </a:r>
            <a:r>
              <a:rPr lang="en-US" sz="1400" b="1" dirty="0"/>
              <a:t>close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or </a:t>
            </a:r>
            <a:r>
              <a:rPr lang="en-US" sz="1400" b="1" dirty="0"/>
              <a:t>above </a:t>
            </a:r>
            <a:r>
              <a:rPr lang="en-US" sz="1400" dirty="0"/>
              <a:t>the material </a:t>
            </a:r>
            <a:r>
              <a:rPr lang="en-US" sz="1400" b="1" dirty="0" smtClean="0"/>
              <a:t>limits. </a:t>
            </a:r>
            <a:r>
              <a:rPr lang="en-US" sz="1400" dirty="0" smtClean="0"/>
              <a:t>Local damage </a:t>
            </a:r>
            <a:br>
              <a:rPr lang="en-US" sz="1400" dirty="0" smtClean="0"/>
            </a:br>
            <a:r>
              <a:rPr lang="en-US" sz="1400" dirty="0" smtClean="0"/>
              <a:t>is possible</a:t>
            </a:r>
            <a:endParaRPr lang="en-US" sz="1400" b="1" dirty="0"/>
          </a:p>
          <a:p>
            <a:r>
              <a:rPr lang="en-US" sz="1400" dirty="0"/>
              <a:t>Limited </a:t>
            </a:r>
            <a:r>
              <a:rPr lang="en-US" sz="1400" b="1" dirty="0"/>
              <a:t>plastic deformation</a:t>
            </a:r>
            <a:r>
              <a:rPr lang="en-US" sz="1400" dirty="0"/>
              <a:t> of the </a:t>
            </a:r>
            <a:r>
              <a:rPr lang="en-US" sz="1400" b="1" dirty="0" err="1"/>
              <a:t>Glidcop</a:t>
            </a:r>
            <a:r>
              <a:rPr lang="en-US" sz="1400" b="1" dirty="0"/>
              <a:t> housing </a:t>
            </a:r>
            <a:r>
              <a:rPr lang="en-US" sz="1400" dirty="0"/>
              <a:t>is expected</a:t>
            </a:r>
          </a:p>
          <a:p>
            <a:endParaRPr lang="en-GB" sz="14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676543" y="827820"/>
            <a:ext cx="5216633" cy="2078466"/>
            <a:chOff x="4841307" y="773391"/>
            <a:chExt cx="5064693" cy="2017928"/>
          </a:xfrm>
        </p:grpSpPr>
        <p:grpSp>
          <p:nvGrpSpPr>
            <p:cNvPr id="2" name="Gruppo 1"/>
            <p:cNvGrpSpPr/>
            <p:nvPr/>
          </p:nvGrpSpPr>
          <p:grpSpPr>
            <a:xfrm>
              <a:off x="4841307" y="773391"/>
              <a:ext cx="5064693" cy="2017928"/>
              <a:chOff x="1680090" y="3470283"/>
              <a:chExt cx="5064693" cy="2017928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090" y="3873761"/>
                <a:ext cx="677428" cy="141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4968" y="3470283"/>
                <a:ext cx="4239815" cy="2017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725422" y="4035425"/>
                <a:ext cx="465282" cy="14605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A63212">
                      <a:lumMod val="75000"/>
                    </a:srgbClr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2106155" y="4101563"/>
                <a:ext cx="797627" cy="0"/>
              </a:xfrm>
              <a:prstGeom prst="straightConnector1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106155" y="4657215"/>
                <a:ext cx="1848391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600" b="1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Molten</a:t>
                </a:r>
                <a:r>
                  <a:rPr lang="fr-CH" sz="1600" b="1" dirty="0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 </a:t>
                </a:r>
                <a:r>
                  <a:rPr lang="fr-CH" sz="1600" b="1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region</a:t>
                </a:r>
                <a:endParaRPr lang="en-US" sz="1600" b="1" dirty="0">
                  <a:solidFill>
                    <a:srgbClr val="A63212">
                      <a:lumMod val="75000"/>
                    </a:srgbClr>
                  </a:solidFill>
                  <a:latin typeface="Arial" charset="0"/>
                  <a:ea typeface="ＭＳ Ｐゴシック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CH" sz="1100" b="1" dirty="0">
                  <a:solidFill>
                    <a:srgbClr val="A63212">
                      <a:lumMod val="75000"/>
                    </a:srgbClr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600" b="1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T</a:t>
                </a:r>
                <a:r>
                  <a:rPr lang="fr-CH" sz="1600" baseline="-25000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max</a:t>
                </a:r>
                <a:r>
                  <a:rPr lang="fr-CH" sz="1600" b="1" dirty="0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&gt;&gt;</a:t>
                </a:r>
                <a:r>
                  <a:rPr lang="fr-CH" sz="1600" b="1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T</a:t>
                </a:r>
                <a:r>
                  <a:rPr lang="fr-CH" sz="1600" baseline="-25000" dirty="0" err="1" smtClean="0">
                    <a:solidFill>
                      <a:srgbClr val="A63212">
                        <a:lumMod val="75000"/>
                      </a:srgbClr>
                    </a:solidFill>
                    <a:latin typeface="Arial" charset="0"/>
                    <a:ea typeface="ＭＳ Ｐゴシック"/>
                  </a:rPr>
                  <a:t>melt,Cu</a:t>
                </a:r>
                <a:endParaRPr lang="fr-CH" sz="1600" baseline="-25000" dirty="0" smtClean="0">
                  <a:solidFill>
                    <a:srgbClr val="A63212">
                      <a:lumMod val="75000"/>
                    </a:srgbClr>
                  </a:solidFill>
                  <a:latin typeface="Arial" charset="0"/>
                  <a:ea typeface="ＭＳ Ｐゴシック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 rot="1354597">
              <a:off x="5745574" y="1479572"/>
              <a:ext cx="3522853" cy="48797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25" y="3259865"/>
            <a:ext cx="5400000" cy="31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/>
          <p:nvPr/>
        </p:nvSpPr>
        <p:spPr>
          <a:xfrm>
            <a:off x="8689596" y="5393078"/>
            <a:ext cx="1149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GB" baseline="-25000" dirty="0" err="1" smtClean="0">
                <a:solidFill>
                  <a:srgbClr val="FF0000"/>
                </a:solidFill>
              </a:rPr>
              <a:t>y</a:t>
            </a:r>
            <a:r>
              <a:rPr lang="en-GB" baseline="-25000" dirty="0" smtClean="0">
                <a:solidFill>
                  <a:srgbClr val="FF0000"/>
                </a:solidFill>
              </a:rPr>
              <a:t>+</a:t>
            </a:r>
            <a:r>
              <a:rPr lang="en-GB" dirty="0" smtClean="0">
                <a:solidFill>
                  <a:srgbClr val="FF0000"/>
                </a:solidFill>
              </a:rPr>
              <a:t>&gt;</a:t>
            </a:r>
            <a:r>
              <a:rPr lang="en-GB" sz="1400" dirty="0" smtClean="0">
                <a:solidFill>
                  <a:srgbClr val="FF0000"/>
                </a:solidFill>
              </a:rPr>
              <a:t>4500</a:t>
            </a:r>
          </a:p>
          <a:p>
            <a:r>
              <a:rPr lang="en-GB" sz="1400" dirty="0" err="1" smtClean="0">
                <a:solidFill>
                  <a:srgbClr val="FF0000"/>
                </a:solidFill>
              </a:rPr>
              <a:t>microstrains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9" name="TextBox 27"/>
          <p:cNvSpPr txBox="1"/>
          <p:nvPr/>
        </p:nvSpPr>
        <p:spPr>
          <a:xfrm>
            <a:off x="6529664" y="3696090"/>
            <a:ext cx="907660" cy="50359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sz="1400" dirty="0" err="1" smtClean="0">
                <a:latin typeface="+mj-lt"/>
              </a:rPr>
              <a:t>MoGr</a:t>
            </a:r>
            <a:r>
              <a:rPr lang="en-GB" sz="1400" dirty="0" smtClean="0">
                <a:latin typeface="+mj-lt"/>
              </a:rPr>
              <a:t> strains</a:t>
            </a:r>
            <a:endParaRPr lang="en-GB" sz="1200" baseline="-25000" dirty="0">
              <a:latin typeface="+mj-lt"/>
            </a:endParaRPr>
          </a:p>
        </p:txBody>
      </p:sp>
      <p:sp>
        <p:nvSpPr>
          <p:cNvPr id="23" name="TextBox 27"/>
          <p:cNvSpPr txBox="1"/>
          <p:nvPr/>
        </p:nvSpPr>
        <p:spPr>
          <a:xfrm>
            <a:off x="8299800" y="814797"/>
            <a:ext cx="1139599" cy="50359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sz="1400" dirty="0" err="1" smtClean="0">
                <a:latin typeface="+mj-lt"/>
              </a:rPr>
              <a:t>CuCD</a:t>
            </a:r>
            <a:r>
              <a:rPr lang="en-GB" sz="1400" dirty="0" smtClean="0">
                <a:latin typeface="+mj-lt"/>
              </a:rPr>
              <a:t> temperatures</a:t>
            </a:r>
            <a:endParaRPr lang="en-GB" sz="12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05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HRMT09 </a:t>
            </a:r>
            <a:r>
              <a:rPr lang="en-US" dirty="0" smtClean="0"/>
              <a:t>Experiment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792000"/>
            <a:ext cx="9165000" cy="2600996"/>
          </a:xfrm>
        </p:spPr>
        <p:txBody>
          <a:bodyPr/>
          <a:lstStyle/>
          <a:p>
            <a:r>
              <a:rPr lang="en-GB" b="1" dirty="0" smtClean="0"/>
              <a:t>Experiment Goals</a:t>
            </a:r>
          </a:p>
          <a:p>
            <a:pPr lvl="1"/>
            <a:r>
              <a:rPr lang="en-GB" dirty="0" smtClean="0"/>
              <a:t>Integral test under SPS beam of 2 LHC Tertiary Collimator Jaws</a:t>
            </a:r>
          </a:p>
          <a:p>
            <a:pPr lvl="1"/>
            <a:r>
              <a:rPr lang="en-GB" dirty="0" smtClean="0"/>
              <a:t>Beam </a:t>
            </a:r>
            <a:r>
              <a:rPr lang="en-GB" dirty="0"/>
              <a:t>energy: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440 </a:t>
            </a:r>
            <a:r>
              <a:rPr lang="en-GB" dirty="0" err="1"/>
              <a:t>GeV</a:t>
            </a:r>
            <a:endParaRPr lang="en-GB" dirty="0"/>
          </a:p>
          <a:p>
            <a:pPr lvl="1"/>
            <a:r>
              <a:rPr lang="en-GB" dirty="0"/>
              <a:t>Impact depth: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2mm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 err="1"/>
              <a:t>HiRadMat</a:t>
            </a:r>
            <a:r>
              <a:rPr lang="fr-CH" dirty="0"/>
              <a:t> </a:t>
            </a:r>
            <a:r>
              <a:rPr lang="fr-CH" dirty="0" err="1"/>
              <a:t>Experiments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7113"/>
              </p:ext>
            </p:extLst>
          </p:nvPr>
        </p:nvGraphicFramePr>
        <p:xfrm>
          <a:off x="702533" y="4257092"/>
          <a:ext cx="9048000" cy="2376264"/>
        </p:xfrm>
        <a:graphic>
          <a:graphicData uri="http://schemas.openxmlformats.org/drawingml/2006/table">
            <a:tbl>
              <a:tblPr firstRow="1" firstCol="1" bandRow="1"/>
              <a:tblGrid>
                <a:gridCol w="1950000"/>
                <a:gridCol w="2340000"/>
                <a:gridCol w="2340000"/>
                <a:gridCol w="2418000"/>
              </a:tblGrid>
              <a:tr h="365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endParaRPr lang="en-GB" sz="1200" b="1" dirty="0"/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/>
                        <a:t>Test 1</a:t>
                      </a:r>
                      <a:endParaRPr lang="en-GB" sz="1200" b="1" dirty="0"/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Test 2</a:t>
                      </a:r>
                      <a:endParaRPr lang="en-GB" sz="1200" b="1" dirty="0"/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Test 3</a:t>
                      </a:r>
                      <a:endParaRPr lang="en-GB" sz="1200" b="1" dirty="0"/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</a:tr>
              <a:tr h="475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Goal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Beam impact equivalent to</a:t>
                      </a:r>
                      <a:b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 LHC bunch @</a:t>
                      </a:r>
                      <a:r>
                        <a:rPr lang="en-GB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7TeV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 onset of plastic damage</a:t>
                      </a:r>
                    </a:p>
                  </a:txBody>
                  <a:tcPr marL="39000" marR="39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Induce severe damage on the collimator jaw</a:t>
                      </a:r>
                      <a:endParaRPr lang="en-GB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</a:tr>
              <a:tr h="255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Impact location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Left jaw, up (+10</a:t>
                      </a:r>
                      <a:r>
                        <a:rPr lang="en-GB" sz="1200" baseline="0" dirty="0" smtClean="0"/>
                        <a:t> mm)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Left jaw, down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(-8.3 mm)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Right jaw, down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(-8.3 mm)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</a:tr>
              <a:tr h="292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Pulse intensity [p]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3.36 x 10</a:t>
                      </a:r>
                      <a:r>
                        <a:rPr lang="en-GB" sz="1200" baseline="30000" dirty="0" smtClean="0"/>
                        <a:t>12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1.04 x 10</a:t>
                      </a:r>
                      <a:r>
                        <a:rPr lang="en-GB" sz="1200" baseline="30000" dirty="0" smtClean="0"/>
                        <a:t>12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9.34 x 10</a:t>
                      </a:r>
                      <a:r>
                        <a:rPr lang="en-GB" sz="1200" baseline="30000" dirty="0" smtClean="0"/>
                        <a:t>12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</a:tr>
              <a:tr h="292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Number</a:t>
                      </a:r>
                      <a:r>
                        <a:rPr lang="en-GB" sz="1200" baseline="0" dirty="0" smtClean="0"/>
                        <a:t> of bunches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24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6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72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</a:tr>
              <a:tr h="292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Bunch spacing [ns]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50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50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50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40000"/>
                      </a:srgbClr>
                    </a:solidFill>
                  </a:tcPr>
                </a:tc>
              </a:tr>
              <a:tr h="402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Beam</a:t>
                      </a:r>
                      <a:r>
                        <a:rPr lang="en-GB" sz="1200" baseline="0" dirty="0" smtClean="0"/>
                        <a:t> size 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[</a:t>
                      </a:r>
                      <a:r>
                        <a:rPr lang="en-GB" sz="1200" baseline="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GB" sz="1200" baseline="-25000" dirty="0" err="1" smtClean="0"/>
                        <a:t>x</a:t>
                      </a:r>
                      <a:r>
                        <a:rPr lang="en-GB" sz="1200" baseline="0" dirty="0" smtClean="0"/>
                        <a:t> - </a:t>
                      </a:r>
                      <a:r>
                        <a:rPr lang="en-GB" sz="1200" baseline="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GB" sz="1200" baseline="-25000" dirty="0" err="1" smtClean="0"/>
                        <a:t>y</a:t>
                      </a:r>
                      <a:r>
                        <a:rPr lang="en-GB" sz="1200" baseline="0" dirty="0" smtClean="0"/>
                        <a:t> mm</a:t>
                      </a:r>
                      <a:r>
                        <a:rPr lang="en-GB" sz="1200" strike="noStrike" baseline="0" dirty="0" smtClean="0"/>
                        <a:t>]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0.53 x 0.36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0.53 x 0.36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mbria"/>
                        </a:defRPr>
                      </a:lvl9pPr>
                    </a:lstStyle>
                    <a:p>
                      <a:pPr algn="ctr"/>
                      <a:r>
                        <a:rPr lang="en-GB" sz="1200" dirty="0" smtClean="0"/>
                        <a:t>0.53 x 0.36</a:t>
                      </a:r>
                      <a:endParaRPr lang="en-GB" sz="1200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3212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400847" y="1556792"/>
            <a:ext cx="6388691" cy="2700000"/>
            <a:chOff x="2360712" y="548680"/>
            <a:chExt cx="7155333" cy="3276000"/>
          </a:xfrm>
        </p:grpSpPr>
        <p:pic>
          <p:nvPicPr>
            <p:cNvPr id="20" name="Picture 19" descr="TCT_CrossSectio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19976" r="4702"/>
            <a:stretch>
              <a:fillRect/>
            </a:stretch>
          </p:blipFill>
          <p:spPr>
            <a:xfrm>
              <a:off x="5780712" y="548680"/>
              <a:ext cx="3735333" cy="32400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22" name="Picture 21" descr="TCT_CrossSection.png"/>
            <p:cNvPicPr>
              <a:picLocks noChangeAspect="1"/>
            </p:cNvPicPr>
            <p:nvPr/>
          </p:nvPicPr>
          <p:blipFill>
            <a:blip r:embed="rId4" cstate="print"/>
            <a:srcRect l="19976" r="4702"/>
            <a:stretch>
              <a:fillRect/>
            </a:stretch>
          </p:blipFill>
          <p:spPr>
            <a:xfrm>
              <a:off x="2360712" y="548680"/>
              <a:ext cx="3776837" cy="327600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5024712" y="1880680"/>
              <a:ext cx="72000" cy="3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17648" y="1748722"/>
              <a:ext cx="648072" cy="312274"/>
            </a:xfrm>
            <a:prstGeom prst="rect">
              <a:avLst/>
            </a:prstGeom>
            <a:gradFill rotWithShape="1">
              <a:gsLst>
                <a:gs pos="0">
                  <a:srgbClr val="A63212">
                    <a:tint val="10000"/>
                    <a:alpha val="94000"/>
                    <a:satMod val="120000"/>
                    <a:lumMod val="110000"/>
                  </a:srgbClr>
                </a:gs>
                <a:gs pos="100000">
                  <a:srgbClr val="A63212">
                    <a:tint val="80000"/>
                    <a:shade val="100000"/>
                    <a:satMod val="140000"/>
                    <a:lumMod val="120000"/>
                  </a:srgbClr>
                </a:gs>
              </a:gsLst>
              <a:lin ang="5400000" scaled="0"/>
            </a:gradFill>
            <a:ln w="15875" cap="flat" cmpd="sng" algn="ctr">
              <a:solidFill>
                <a:srgbClr val="3366CB"/>
              </a:solidFill>
              <a:prstDash val="solid"/>
              <a:headEnd/>
              <a:tailEnd/>
            </a:ln>
            <a:effectLst/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Aft>
                  <a:spcPts val="0"/>
                </a:spcAft>
                <a:defRPr sz="1200" b="1">
                  <a:solidFill>
                    <a:srgbClr val="FF0000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Test 1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024712" y="2456680"/>
              <a:ext cx="72000" cy="3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17648" y="2324786"/>
              <a:ext cx="648072" cy="312274"/>
            </a:xfrm>
            <a:prstGeom prst="rect">
              <a:avLst/>
            </a:prstGeom>
            <a:gradFill rotWithShape="1">
              <a:gsLst>
                <a:gs pos="0">
                  <a:srgbClr val="A63212">
                    <a:tint val="10000"/>
                    <a:alpha val="94000"/>
                    <a:satMod val="120000"/>
                    <a:lumMod val="110000"/>
                  </a:srgbClr>
                </a:gs>
                <a:gs pos="100000">
                  <a:srgbClr val="A63212">
                    <a:tint val="80000"/>
                    <a:shade val="100000"/>
                    <a:satMod val="140000"/>
                    <a:lumMod val="120000"/>
                  </a:srgbClr>
                </a:gs>
              </a:gsLst>
              <a:lin ang="5400000" scaled="0"/>
            </a:gradFill>
            <a:ln w="15875" cap="flat" cmpd="sng" algn="ctr">
              <a:solidFill>
                <a:srgbClr val="3366CB"/>
              </a:solidFill>
              <a:prstDash val="solid"/>
              <a:headEnd/>
              <a:tailEnd/>
            </a:ln>
            <a:effectLst/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Aft>
                  <a:spcPts val="0"/>
                </a:spcAft>
                <a:defRPr sz="1200" b="1">
                  <a:solidFill>
                    <a:srgbClr val="FF0000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Test </a:t>
              </a: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788712" y="2456680"/>
              <a:ext cx="72000" cy="3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97968" y="2294124"/>
              <a:ext cx="648072" cy="312274"/>
            </a:xfrm>
            <a:prstGeom prst="rect">
              <a:avLst/>
            </a:prstGeom>
            <a:gradFill rotWithShape="1">
              <a:gsLst>
                <a:gs pos="0">
                  <a:srgbClr val="A63212">
                    <a:tint val="10000"/>
                    <a:alpha val="94000"/>
                    <a:satMod val="120000"/>
                    <a:lumMod val="110000"/>
                  </a:srgbClr>
                </a:gs>
                <a:gs pos="100000">
                  <a:srgbClr val="A63212">
                    <a:tint val="80000"/>
                    <a:shade val="100000"/>
                    <a:satMod val="140000"/>
                    <a:lumMod val="120000"/>
                  </a:srgbClr>
                </a:gs>
              </a:gsLst>
              <a:lin ang="5400000" scaled="0"/>
            </a:gradFill>
            <a:ln w="15875" cap="flat" cmpd="sng" algn="ctr">
              <a:solidFill>
                <a:srgbClr val="3366CB"/>
              </a:solidFill>
              <a:prstDash val="solid"/>
              <a:headEnd/>
              <a:tailEnd/>
            </a:ln>
            <a:effectLst/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Aft>
                  <a:spcPts val="0"/>
                </a:spcAft>
                <a:defRPr sz="1200" b="1">
                  <a:solidFill>
                    <a:srgbClr val="FF0000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Test 3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smtClean="0"/>
              <a:t>A. Bertarelli, CERN                                   Joint HiLumi LHC-LARP Annual Meeting, FNAL, US – 11-13 May 2015</a:t>
            </a:r>
            <a:endParaRPr lang="en-GB" sz="1200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612000" y="6660000"/>
            <a:ext cx="288000" cy="200055"/>
          </a:xfrm>
        </p:spPr>
        <p:txBody>
          <a:bodyPr/>
          <a:lstStyle/>
          <a:p>
            <a:fld id="{AC5B1FEA-406A-7749-A5C3-DDCB5F67A4CE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000" y="720000"/>
            <a:ext cx="5288057" cy="5544000"/>
          </a:xfrm>
        </p:spPr>
        <p:txBody>
          <a:bodyPr/>
          <a:lstStyle/>
          <a:p>
            <a:r>
              <a:rPr lang="en-US" sz="1400" b="1" dirty="0"/>
              <a:t>HRMT09</a:t>
            </a:r>
            <a:r>
              <a:rPr lang="en-US" sz="1400" dirty="0"/>
              <a:t>: impact test on LHC tertiary collimator (Inermet180), </a:t>
            </a:r>
            <a:r>
              <a:rPr lang="en-US" sz="1400" dirty="0" smtClean="0"/>
              <a:t>SPS beam (450 </a:t>
            </a:r>
            <a:r>
              <a:rPr lang="en-US" sz="1400" dirty="0" err="1" smtClean="0"/>
              <a:t>GeV</a:t>
            </a:r>
            <a:r>
              <a:rPr lang="en-US" sz="1400" dirty="0" smtClean="0"/>
              <a:t>), 2 mm impact parameter, 3 intensities</a:t>
            </a:r>
            <a:endParaRPr lang="en-US" sz="1400" dirty="0"/>
          </a:p>
          <a:p>
            <a:r>
              <a:rPr lang="en-US" sz="1400" b="1" dirty="0"/>
              <a:t>HRMT14</a:t>
            </a:r>
            <a:r>
              <a:rPr lang="en-US" sz="1400" dirty="0"/>
              <a:t>: impacts on samples of 6 different materials </a:t>
            </a:r>
            <a:r>
              <a:rPr lang="en-US" sz="1400" dirty="0" smtClean="0"/>
              <a:t>(</a:t>
            </a:r>
            <a:r>
              <a:rPr lang="en-US" sz="1400" dirty="0" err="1" smtClean="0"/>
              <a:t>Inermet</a:t>
            </a:r>
            <a:r>
              <a:rPr lang="en-US" sz="1400" dirty="0" smtClean="0"/>
              <a:t> 180</a:t>
            </a:r>
            <a:r>
              <a:rPr lang="en-US" sz="1400" dirty="0"/>
              <a:t>, Molybdenum, </a:t>
            </a:r>
            <a:r>
              <a:rPr lang="en-US" sz="1400" dirty="0" err="1"/>
              <a:t>Glidcop</a:t>
            </a:r>
            <a:r>
              <a:rPr lang="en-US" sz="1400" dirty="0"/>
              <a:t>, </a:t>
            </a:r>
            <a:r>
              <a:rPr lang="en-US" sz="1400" dirty="0" err="1"/>
              <a:t>MoCuCD</a:t>
            </a:r>
            <a:r>
              <a:rPr lang="en-US" sz="1400" dirty="0"/>
              <a:t>, </a:t>
            </a:r>
            <a:r>
              <a:rPr lang="en-US" sz="1400" dirty="0" err="1"/>
              <a:t>CuCD</a:t>
            </a:r>
            <a:r>
              <a:rPr lang="en-US" sz="1400" dirty="0"/>
              <a:t>, </a:t>
            </a:r>
            <a:r>
              <a:rPr lang="en-US" sz="1400" dirty="0" err="1" smtClean="0"/>
              <a:t>MoGr</a:t>
            </a:r>
            <a:r>
              <a:rPr lang="en-US" sz="1400" dirty="0" smtClean="0"/>
              <a:t>), </a:t>
            </a:r>
            <a:r>
              <a:rPr lang="en-US" sz="1400" dirty="0"/>
              <a:t>2 shapes x </a:t>
            </a:r>
            <a:r>
              <a:rPr lang="en-US" sz="1400" dirty="0" smtClean="0"/>
              <a:t>material. Medium and high intensity tests.</a:t>
            </a:r>
            <a:endParaRPr lang="en-US" sz="1400" dirty="0"/>
          </a:p>
          <a:p>
            <a:r>
              <a:rPr lang="en-US" sz="1400" dirty="0" smtClean="0"/>
              <a:t>Dose </a:t>
            </a:r>
            <a:r>
              <a:rPr lang="en-US" sz="1400" dirty="0"/>
              <a:t>rate </a:t>
            </a:r>
            <a:r>
              <a:rPr lang="en-US" sz="1400" dirty="0" smtClean="0"/>
              <a:t>low </a:t>
            </a:r>
            <a:r>
              <a:rPr lang="en-US" sz="1400" dirty="0"/>
              <a:t>enough </a:t>
            </a:r>
            <a:r>
              <a:rPr lang="en-US" sz="1400" dirty="0" smtClean="0"/>
              <a:t>to allow opening </a:t>
            </a:r>
            <a:r>
              <a:rPr lang="en-US" sz="1400" dirty="0"/>
              <a:t>of the two </a:t>
            </a:r>
            <a:r>
              <a:rPr lang="en-US" sz="1400" dirty="0" smtClean="0"/>
              <a:t>tanks</a:t>
            </a:r>
            <a:endParaRPr lang="en-US" sz="1400" dirty="0"/>
          </a:p>
          <a:p>
            <a:r>
              <a:rPr lang="en-US" sz="1400" dirty="0" smtClean="0"/>
              <a:t>Non-destructive </a:t>
            </a:r>
            <a:r>
              <a:rPr lang="en-US" sz="1400" dirty="0"/>
              <a:t>and destructive observations </a:t>
            </a:r>
            <a:r>
              <a:rPr lang="en-US" sz="1400" dirty="0" smtClean="0"/>
              <a:t>coming soon.</a:t>
            </a:r>
            <a:endParaRPr lang="en-US" sz="1400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Rectangle 189"/>
          <p:cNvSpPr/>
          <p:nvPr/>
        </p:nvSpPr>
        <p:spPr>
          <a:xfrm>
            <a:off x="667067" y="6222298"/>
            <a:ext cx="2952000" cy="2881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GB" sz="1400" b="1" dirty="0" smtClean="0"/>
              <a:t>Copper-Diamond,  1.3 MJ</a:t>
            </a:r>
            <a:endParaRPr lang="en-GB" sz="1400" b="1" dirty="0"/>
          </a:p>
        </p:txBody>
      </p:sp>
      <p:sp>
        <p:nvSpPr>
          <p:cNvPr id="16" name="Rectangle 189"/>
          <p:cNvSpPr/>
          <p:nvPr/>
        </p:nvSpPr>
        <p:spPr>
          <a:xfrm>
            <a:off x="3619067" y="6220338"/>
            <a:ext cx="2952000" cy="2881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1" algn="ctr"/>
            <a:r>
              <a:rPr lang="en-GB" sz="1400" b="1" dirty="0" smtClean="0"/>
              <a:t>Mo-Graphite </a:t>
            </a:r>
            <a:r>
              <a:rPr lang="en-GB" sz="1400" b="1" dirty="0"/>
              <a:t>(3 grades</a:t>
            </a:r>
            <a:r>
              <a:rPr lang="en-GB" sz="1400" b="1" dirty="0" smtClean="0"/>
              <a:t>), 1.3 MJ</a:t>
            </a:r>
            <a:endParaRPr lang="en-GB" sz="1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719999"/>
            <a:ext cx="396607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9"/>
          <p:cNvSpPr/>
          <p:nvPr/>
        </p:nvSpPr>
        <p:spPr>
          <a:xfrm>
            <a:off x="6585837" y="6213712"/>
            <a:ext cx="2952000" cy="2881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400" b="1" dirty="0"/>
              <a:t>Tungsten Alloy, </a:t>
            </a:r>
            <a:r>
              <a:rPr lang="en-GB" sz="1400" b="1" dirty="0" smtClean="0"/>
              <a:t>0.65 MJ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7067" y="3097131"/>
            <a:ext cx="3396119" cy="3804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sz="2000" dirty="0" smtClean="0"/>
              <a:t>HRMT14</a:t>
            </a:r>
            <a:endParaRPr lang="en-GB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939695" y="720000"/>
            <a:ext cx="1880533" cy="3804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sz="2000" dirty="0" smtClean="0"/>
              <a:t>HRMT09</a:t>
            </a:r>
            <a:endParaRPr lang="en-GB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5" y="3391053"/>
            <a:ext cx="3620475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eft Arrow 20"/>
          <p:cNvSpPr>
            <a:spLocks noChangeAspect="1"/>
          </p:cNvSpPr>
          <p:nvPr/>
        </p:nvSpPr>
        <p:spPr>
          <a:xfrm>
            <a:off x="3186200" y="5089410"/>
            <a:ext cx="1064722" cy="288000"/>
          </a:xfrm>
          <a:prstGeom prst="leftArrow">
            <a:avLst>
              <a:gd name="adj1" fmla="val 50000"/>
              <a:gd name="adj2" fmla="val 81996"/>
            </a:avLst>
          </a:prstGeom>
          <a:solidFill>
            <a:srgbClr val="FF0000"/>
          </a:solidFill>
          <a:ln w="0">
            <a:noFill/>
          </a:ln>
          <a:effectLst/>
          <a:scene3d>
            <a:camera prst="isometricRightUp">
              <a:rot lat="1800000" lon="2400000" rev="0"/>
            </a:camera>
            <a:lightRig rig="threePt" dir="t"/>
          </a:scene3d>
          <a:sp3d extrusionH="25400" prstMaterial="plastic">
            <a:bevelT w="63500" h="44450"/>
            <a:bevelB w="63500" h="44450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tIns="0" bIns="0" rtlCol="0" anchor="b" anchorCtr="0">
            <a:noAutofit/>
          </a:bodyPr>
          <a:lstStyle/>
          <a:p>
            <a:pPr algn="ctr"/>
            <a:r>
              <a:rPr lang="en-US" sz="1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4796" y="3287371"/>
            <a:ext cx="1819972" cy="2808000"/>
          </a:xfrm>
          <a:prstGeom prst="rect">
            <a:avLst/>
          </a:prstGeom>
          <a:ln w="12700">
            <a:solidFill>
              <a:srgbClr val="A63212"/>
            </a:solidFill>
          </a:ln>
        </p:spPr>
      </p:pic>
      <p:cxnSp>
        <p:nvCxnSpPr>
          <p:cNvPr id="25" name="Straight Connector 24"/>
          <p:cNvCxnSpPr>
            <a:endCxn id="24" idx="1"/>
          </p:cNvCxnSpPr>
          <p:nvPr/>
        </p:nvCxnSpPr>
        <p:spPr>
          <a:xfrm flipV="1">
            <a:off x="2590282" y="4691371"/>
            <a:ext cx="1634514" cy="70144"/>
          </a:xfrm>
          <a:prstGeom prst="line">
            <a:avLst/>
          </a:prstGeom>
          <a:ln w="12700">
            <a:solidFill>
              <a:srgbClr val="A63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0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HRMT14 Experiment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HRMT14 (2012) Experiment Goals</a:t>
            </a:r>
          </a:p>
          <a:p>
            <a:pPr lvl="1"/>
            <a:r>
              <a:rPr lang="en-GB" b="1" dirty="0" smtClean="0"/>
              <a:t>Benchmark</a:t>
            </a:r>
            <a:r>
              <a:rPr lang="en-GB" dirty="0" smtClean="0"/>
              <a:t> </a:t>
            </a:r>
            <a:r>
              <a:rPr lang="en-GB" dirty="0"/>
              <a:t>advanced </a:t>
            </a:r>
            <a:r>
              <a:rPr lang="en-GB" b="1" dirty="0"/>
              <a:t>numerical simulations </a:t>
            </a:r>
            <a:r>
              <a:rPr lang="en-GB" dirty="0"/>
              <a:t>and material </a:t>
            </a:r>
            <a:r>
              <a:rPr lang="en-GB" b="1" dirty="0"/>
              <a:t>constitutive models </a:t>
            </a:r>
            <a:r>
              <a:rPr lang="en-GB" dirty="0"/>
              <a:t>through extensive acquisition </a:t>
            </a:r>
            <a:r>
              <a:rPr lang="en-GB" dirty="0" smtClean="0"/>
              <a:t>system</a:t>
            </a:r>
            <a:endParaRPr lang="en-GB" dirty="0"/>
          </a:p>
          <a:p>
            <a:pPr lvl="1"/>
            <a:r>
              <a:rPr lang="en-GB" dirty="0"/>
              <a:t>Characterize </a:t>
            </a:r>
            <a:r>
              <a:rPr lang="en-GB" b="1" dirty="0" smtClean="0"/>
              <a:t>six existing </a:t>
            </a:r>
            <a:r>
              <a:rPr lang="en-GB" dirty="0"/>
              <a:t>and </a:t>
            </a:r>
            <a:r>
              <a:rPr lang="en-GB" b="1" dirty="0"/>
              <a:t>novel materials </a:t>
            </a:r>
            <a:r>
              <a:rPr lang="en-GB" dirty="0"/>
              <a:t>currently under development for </a:t>
            </a:r>
            <a:r>
              <a:rPr lang="en-GB" dirty="0" smtClean="0"/>
              <a:t>future Collimators</a:t>
            </a:r>
            <a:r>
              <a:rPr lang="en-GB" dirty="0"/>
              <a:t>: </a:t>
            </a:r>
            <a:r>
              <a:rPr lang="en-GB" b="1" dirty="0"/>
              <a:t>Inermet180</a:t>
            </a:r>
            <a:r>
              <a:rPr lang="en-GB" dirty="0"/>
              <a:t>,</a:t>
            </a:r>
            <a:r>
              <a:rPr lang="en-GB" b="1" dirty="0"/>
              <a:t> Molybdenum</a:t>
            </a:r>
            <a:r>
              <a:rPr lang="en-GB" dirty="0"/>
              <a:t>, </a:t>
            </a:r>
            <a:r>
              <a:rPr lang="en-GB" b="1" dirty="0"/>
              <a:t>Glidcop</a:t>
            </a:r>
            <a:r>
              <a:rPr lang="en-GB" dirty="0"/>
              <a:t>, </a:t>
            </a:r>
            <a:r>
              <a:rPr lang="en-GB" b="1" dirty="0" err="1"/>
              <a:t>MoCuCD</a:t>
            </a:r>
            <a:r>
              <a:rPr lang="en-GB" dirty="0"/>
              <a:t>, </a:t>
            </a:r>
            <a:r>
              <a:rPr lang="en-GB" b="1" dirty="0"/>
              <a:t>CuCD</a:t>
            </a:r>
            <a:r>
              <a:rPr lang="en-GB" dirty="0"/>
              <a:t>, </a:t>
            </a:r>
            <a:r>
              <a:rPr lang="en-GB" b="1" dirty="0" smtClean="0"/>
              <a:t>MoGr</a:t>
            </a:r>
            <a:endParaRPr lang="en-GB" dirty="0"/>
          </a:p>
          <a:p>
            <a:pPr lvl="1"/>
            <a:r>
              <a:rPr lang="en-GB" dirty="0"/>
              <a:t>Collect, </a:t>
            </a:r>
            <a:r>
              <a:rPr lang="en-GB" dirty="0" smtClean="0"/>
              <a:t>primarily in </a:t>
            </a:r>
            <a:r>
              <a:rPr lang="en-GB" b="1" dirty="0"/>
              <a:t>real time</a:t>
            </a:r>
            <a:r>
              <a:rPr lang="en-GB" dirty="0"/>
              <a:t>,  experimental data from different acquisition </a:t>
            </a:r>
            <a:r>
              <a:rPr lang="en-GB" dirty="0" smtClean="0"/>
              <a:t>systems </a:t>
            </a:r>
            <a:r>
              <a:rPr lang="en-GB" dirty="0"/>
              <a:t>(</a:t>
            </a:r>
            <a:r>
              <a:rPr lang="en-GB" b="1" dirty="0"/>
              <a:t>Strain Gauges</a:t>
            </a:r>
            <a:r>
              <a:rPr lang="en-GB" dirty="0"/>
              <a:t>, </a:t>
            </a:r>
            <a:r>
              <a:rPr lang="en-GB" b="1" dirty="0"/>
              <a:t>Laser Doppler </a:t>
            </a:r>
            <a:r>
              <a:rPr lang="en-GB" b="1" dirty="0" err="1"/>
              <a:t>Vibrometer</a:t>
            </a:r>
            <a:r>
              <a:rPr lang="en-GB" dirty="0"/>
              <a:t>, </a:t>
            </a:r>
            <a:r>
              <a:rPr lang="en-GB" b="1" dirty="0"/>
              <a:t>High Speed video Camera</a:t>
            </a:r>
            <a:r>
              <a:rPr lang="en-GB" dirty="0"/>
              <a:t>, </a:t>
            </a:r>
            <a:r>
              <a:rPr lang="en-GB" b="1" dirty="0"/>
              <a:t>Temperature and Vacuum probes</a:t>
            </a:r>
            <a:r>
              <a:rPr lang="en-GB" dirty="0" smtClean="0"/>
              <a:t>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and Testing for HL-LHC Collimators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2" y="3325020"/>
            <a:ext cx="3620475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Left Arrow 31"/>
          <p:cNvSpPr>
            <a:spLocks noChangeAspect="1"/>
          </p:cNvSpPr>
          <p:nvPr/>
        </p:nvSpPr>
        <p:spPr>
          <a:xfrm>
            <a:off x="3186200" y="5013208"/>
            <a:ext cx="1064722" cy="288000"/>
          </a:xfrm>
          <a:prstGeom prst="leftArrow">
            <a:avLst>
              <a:gd name="adj1" fmla="val 50000"/>
              <a:gd name="adj2" fmla="val 81996"/>
            </a:avLst>
          </a:prstGeom>
          <a:solidFill>
            <a:srgbClr val="FF0000"/>
          </a:solidFill>
          <a:ln w="0">
            <a:noFill/>
          </a:ln>
          <a:effectLst/>
          <a:scene3d>
            <a:camera prst="isometricRightUp">
              <a:rot lat="1800000" lon="2400000" rev="0"/>
            </a:camera>
            <a:lightRig rig="threePt" dir="t"/>
          </a:scene3d>
          <a:sp3d extrusionH="25400" prstMaterial="plastic">
            <a:bevelT w="63500" h="44450"/>
            <a:bevelB w="63500" h="44450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tIns="0" bIns="0" rtlCol="0" anchor="b" anchorCtr="0">
            <a:noAutofit/>
          </a:bodyPr>
          <a:lstStyle/>
          <a:p>
            <a:pPr algn="ctr"/>
            <a:r>
              <a:rPr lang="en-US" sz="12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49" b="4354"/>
          <a:stretch/>
        </p:blipFill>
        <p:spPr bwMode="auto">
          <a:xfrm>
            <a:off x="4874993" y="4617132"/>
            <a:ext cx="2376514" cy="152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745" y="4977175"/>
            <a:ext cx="1804775" cy="1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AutoShape 2"/>
          <p:cNvSpPr>
            <a:spLocks/>
          </p:cNvSpPr>
          <p:nvPr/>
        </p:nvSpPr>
        <p:spPr bwMode="auto">
          <a:xfrm>
            <a:off x="5032115" y="6196263"/>
            <a:ext cx="2687442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>
                <a:solidFill>
                  <a:schemeClr val="lt1"/>
                </a:solidFill>
                <a:latin typeface="+mj-lt"/>
              </a:rPr>
              <a:t>Medium Intensity Tests:</a:t>
            </a:r>
          </a:p>
          <a:p>
            <a:pPr algn="ctr"/>
            <a:r>
              <a:rPr lang="en-GB" sz="1200" dirty="0" smtClean="0">
                <a:solidFill>
                  <a:schemeClr val="lt1"/>
                </a:solidFill>
                <a:latin typeface="+mj-lt"/>
              </a:rPr>
              <a:t>Sample: </a:t>
            </a:r>
            <a:r>
              <a:rPr lang="en-US" sz="1200" dirty="0" smtClean="0">
                <a:solidFill>
                  <a:schemeClr val="lt1"/>
                </a:solidFill>
                <a:latin typeface="+mj-lt"/>
              </a:rPr>
              <a:t>Ø </a:t>
            </a:r>
            <a:r>
              <a:rPr lang="en-US" sz="1200" dirty="0">
                <a:solidFill>
                  <a:schemeClr val="lt1"/>
                </a:solidFill>
                <a:latin typeface="+mj-lt"/>
              </a:rPr>
              <a:t>40 mm </a:t>
            </a:r>
            <a:r>
              <a:rPr lang="en-US" sz="1200" dirty="0" smtClean="0">
                <a:solidFill>
                  <a:schemeClr val="lt1"/>
                </a:solidFill>
                <a:latin typeface="+mj-lt"/>
              </a:rPr>
              <a:t>, </a:t>
            </a:r>
            <a:r>
              <a:rPr lang="en-US" sz="1200" dirty="0">
                <a:solidFill>
                  <a:schemeClr val="lt1"/>
                </a:solidFill>
                <a:latin typeface="+mj-lt"/>
              </a:rPr>
              <a:t>L30 </a:t>
            </a:r>
            <a:r>
              <a:rPr lang="en-US" sz="1200" dirty="0" smtClean="0">
                <a:solidFill>
                  <a:schemeClr val="lt1"/>
                </a:solidFill>
                <a:latin typeface="+mj-lt"/>
              </a:rPr>
              <a:t>mm</a:t>
            </a:r>
            <a:endParaRPr lang="en-GB" sz="12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6" name="AutoShape 2"/>
          <p:cNvSpPr>
            <a:spLocks/>
          </p:cNvSpPr>
          <p:nvPr/>
        </p:nvSpPr>
        <p:spPr bwMode="auto">
          <a:xfrm>
            <a:off x="7059236" y="4365107"/>
            <a:ext cx="2645479" cy="626701"/>
          </a:xfrm>
          <a:prstGeom prst="borderCallout2">
            <a:avLst>
              <a:gd name="adj1" fmla="val 101243"/>
              <a:gd name="adj2" fmla="val 51022"/>
              <a:gd name="adj3" fmla="val 133905"/>
              <a:gd name="adj4" fmla="val 58318"/>
              <a:gd name="adj5" fmla="val 171159"/>
              <a:gd name="adj6" fmla="val 66473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>
                <a:solidFill>
                  <a:schemeClr val="lt1"/>
                </a:solidFill>
                <a:latin typeface="+mj-lt"/>
              </a:rPr>
              <a:t>High Intensity Tests:</a:t>
            </a:r>
          </a:p>
          <a:p>
            <a:pPr algn="ctr"/>
            <a:r>
              <a:rPr lang="en-GB" sz="1200" dirty="0" smtClean="0">
                <a:solidFill>
                  <a:schemeClr val="lt1"/>
                </a:solidFill>
                <a:latin typeface="+mj-lt"/>
              </a:rPr>
              <a:t>Sample: </a:t>
            </a:r>
            <a:r>
              <a:rPr lang="en-US" sz="1200" dirty="0" smtClean="0">
                <a:solidFill>
                  <a:schemeClr val="lt1"/>
                </a:solidFill>
                <a:latin typeface="+mj-lt"/>
              </a:rPr>
              <a:t>half-moon</a:t>
            </a:r>
            <a:r>
              <a:rPr lang="en-US" sz="1200" dirty="0" smtClean="0">
                <a:latin typeface="+mj-lt"/>
              </a:rPr>
              <a:t>;</a:t>
            </a:r>
            <a:endParaRPr lang="en-US" sz="1200" dirty="0">
              <a:latin typeface="+mj-lt"/>
            </a:endParaRPr>
          </a:p>
          <a:p>
            <a:pPr algn="ctr"/>
            <a:r>
              <a:rPr lang="en-US" sz="1200" dirty="0" smtClean="0">
                <a:solidFill>
                  <a:schemeClr val="lt1"/>
                </a:solidFill>
                <a:latin typeface="+mj-lt"/>
              </a:rPr>
              <a:t>Beam Offset </a:t>
            </a:r>
            <a:r>
              <a:rPr lang="en-US" sz="1200" dirty="0">
                <a:solidFill>
                  <a:schemeClr val="lt1"/>
                </a:solidFill>
                <a:latin typeface="+mj-lt"/>
              </a:rPr>
              <a:t>2 </a:t>
            </a:r>
            <a:r>
              <a:rPr lang="en-US" sz="1200" dirty="0" smtClean="0">
                <a:solidFill>
                  <a:schemeClr val="lt1"/>
                </a:solidFill>
                <a:latin typeface="+mj-lt"/>
              </a:rPr>
              <a:t>mm</a:t>
            </a:r>
            <a:endParaRPr lang="en-GB" sz="1200" dirty="0">
              <a:solidFill>
                <a:schemeClr val="lt1"/>
              </a:solidFill>
              <a:latin typeface="+mj-lt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78286"/>
              </p:ext>
            </p:extLst>
          </p:nvPr>
        </p:nvGraphicFramePr>
        <p:xfrm>
          <a:off x="7070705" y="3089136"/>
          <a:ext cx="2562817" cy="1203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8181"/>
                <a:gridCol w="894636"/>
              </a:tblGrid>
              <a:tr h="232792">
                <a:tc gridSpan="2">
                  <a:txBody>
                    <a:bodyPr/>
                    <a:lstStyle/>
                    <a:p>
                      <a:pPr algn="ctr"/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Parameters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3216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440 GeV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</a:tr>
              <a:tr h="121528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of protons per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1.1</a:t>
                      </a:r>
                      <a:r>
                        <a:rPr lang="fr-CH" sz="1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Bunch</a:t>
                      </a:r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CH" sz="11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Spacing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fr-CH" sz="1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 ns</a:t>
                      </a:r>
                      <a:endParaRPr lang="en-US" sz="11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  <p:pic>
        <p:nvPicPr>
          <p:cNvPr id="14" name="Picture 13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4377" y="3069284"/>
            <a:ext cx="1259931" cy="1943924"/>
          </a:xfrm>
          <a:prstGeom prst="rect">
            <a:avLst/>
          </a:prstGeom>
          <a:ln w="12700">
            <a:solidFill>
              <a:srgbClr val="A63212"/>
            </a:solidFill>
          </a:ln>
        </p:spPr>
      </p:pic>
      <p:cxnSp>
        <p:nvCxnSpPr>
          <p:cNvPr id="4" name="Straight Connector 3"/>
          <p:cNvCxnSpPr>
            <a:endCxn id="14" idx="1"/>
          </p:cNvCxnSpPr>
          <p:nvPr/>
        </p:nvCxnSpPr>
        <p:spPr>
          <a:xfrm flipV="1">
            <a:off x="2609850" y="4041248"/>
            <a:ext cx="1634526" cy="502179"/>
          </a:xfrm>
          <a:prstGeom prst="line">
            <a:avLst/>
          </a:prstGeom>
          <a:ln w="12700">
            <a:solidFill>
              <a:srgbClr val="A63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bertare\Desktop\CERN\HiRadMat\Photo demontage HRMT14\DSCN52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 b="4988"/>
          <a:stretch/>
        </p:blipFill>
        <p:spPr bwMode="auto">
          <a:xfrm>
            <a:off x="667067" y="744021"/>
            <a:ext cx="857177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9" name="Rectangle 189"/>
          <p:cNvSpPr/>
          <p:nvPr/>
        </p:nvSpPr>
        <p:spPr>
          <a:xfrm>
            <a:off x="1302559" y="4994406"/>
            <a:ext cx="1080000" cy="43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Inermet</a:t>
            </a:r>
            <a:r>
              <a:rPr lang="en-GB" sz="1200" b="1" dirty="0" smtClean="0"/>
              <a:t> 180 0.65 MJ</a:t>
            </a:r>
            <a:endParaRPr lang="en-GB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19658" y="804482"/>
            <a:ext cx="2589599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pPr algn="l"/>
            <a:r>
              <a:rPr lang="en-GB" b="1" dirty="0" smtClean="0"/>
              <a:t>HRMT14</a:t>
            </a:r>
          </a:p>
          <a:p>
            <a:pPr algn="l"/>
            <a:r>
              <a:rPr lang="en-US" dirty="0" smtClean="0"/>
              <a:t>Dismounted sample holder (May 2015)</a:t>
            </a:r>
            <a:endParaRPr lang="en-GB" dirty="0"/>
          </a:p>
        </p:txBody>
      </p:sp>
      <p:sp>
        <p:nvSpPr>
          <p:cNvPr id="12" name="Rectangle 189"/>
          <p:cNvSpPr/>
          <p:nvPr/>
        </p:nvSpPr>
        <p:spPr>
          <a:xfrm>
            <a:off x="2602780" y="4907941"/>
            <a:ext cx="1080000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smtClean="0"/>
              <a:t>Molybdenum 0.65 MJ and</a:t>
            </a:r>
          </a:p>
          <a:p>
            <a:pPr marL="0" lvl="2" algn="ctr"/>
            <a:r>
              <a:rPr lang="en-US" sz="1200" b="1" dirty="0" smtClean="0"/>
              <a:t>1.3 MJ</a:t>
            </a:r>
            <a:endParaRPr lang="en-GB" sz="1200" b="1" dirty="0"/>
          </a:p>
        </p:txBody>
      </p:sp>
      <p:sp>
        <p:nvSpPr>
          <p:cNvPr id="13" name="Rectangle 189"/>
          <p:cNvSpPr/>
          <p:nvPr/>
        </p:nvSpPr>
        <p:spPr>
          <a:xfrm>
            <a:off x="3869445" y="5027255"/>
            <a:ext cx="1080000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Glidcop</a:t>
            </a:r>
            <a:r>
              <a:rPr lang="en-GB" sz="1200" b="1" dirty="0" smtClean="0"/>
              <a:t> </a:t>
            </a:r>
          </a:p>
          <a:p>
            <a:pPr marL="0" lvl="2" algn="ctr"/>
            <a:r>
              <a:rPr lang="en-GB" sz="1200" b="1" dirty="0" smtClean="0"/>
              <a:t>0.65 MJ (twice)</a:t>
            </a:r>
            <a:endParaRPr lang="en-GB" sz="1200" b="1" dirty="0"/>
          </a:p>
        </p:txBody>
      </p:sp>
      <p:sp>
        <p:nvSpPr>
          <p:cNvPr id="14" name="Rectangle 189"/>
          <p:cNvSpPr/>
          <p:nvPr/>
        </p:nvSpPr>
        <p:spPr>
          <a:xfrm>
            <a:off x="5210705" y="5441481"/>
            <a:ext cx="1080000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MoCuCD</a:t>
            </a:r>
            <a:endParaRPr lang="en-GB" sz="1200" b="1" dirty="0" smtClean="0"/>
          </a:p>
          <a:p>
            <a:pPr marL="0" lvl="2" algn="ctr"/>
            <a:r>
              <a:rPr lang="en-GB" sz="1200" b="1" dirty="0" smtClean="0"/>
              <a:t>1.3 MJ</a:t>
            </a:r>
            <a:endParaRPr lang="en-GB" sz="1200" b="1" dirty="0"/>
          </a:p>
        </p:txBody>
      </p:sp>
      <p:sp>
        <p:nvSpPr>
          <p:cNvPr id="17" name="Rectangle 189"/>
          <p:cNvSpPr/>
          <p:nvPr/>
        </p:nvSpPr>
        <p:spPr>
          <a:xfrm>
            <a:off x="6508421" y="5474138"/>
            <a:ext cx="1080000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CuCD</a:t>
            </a:r>
            <a:endParaRPr lang="en-GB" sz="1200" b="1" dirty="0" smtClean="0"/>
          </a:p>
          <a:p>
            <a:pPr marL="0" lvl="2" algn="ctr"/>
            <a:r>
              <a:rPr lang="en-GB" sz="1200" b="1" dirty="0" smtClean="0"/>
              <a:t>1.3 MJ</a:t>
            </a:r>
            <a:endParaRPr lang="en-GB" sz="1200" b="1" dirty="0"/>
          </a:p>
        </p:txBody>
      </p:sp>
      <p:sp>
        <p:nvSpPr>
          <p:cNvPr id="18" name="Rectangle 189"/>
          <p:cNvSpPr/>
          <p:nvPr/>
        </p:nvSpPr>
        <p:spPr>
          <a:xfrm>
            <a:off x="7855937" y="5345846"/>
            <a:ext cx="1080000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MoGr</a:t>
            </a:r>
            <a:r>
              <a:rPr lang="en-GB" sz="1200" b="1" dirty="0" smtClean="0"/>
              <a:t> </a:t>
            </a:r>
          </a:p>
          <a:p>
            <a:pPr marL="0" lvl="2" algn="ctr"/>
            <a:r>
              <a:rPr lang="en-GB" sz="1200" b="1" dirty="0" smtClean="0"/>
              <a:t>(3 grades)</a:t>
            </a:r>
          </a:p>
          <a:p>
            <a:pPr marL="0" lvl="2" algn="ctr"/>
            <a:r>
              <a:rPr lang="en-GB" sz="1200" b="1" dirty="0" smtClean="0"/>
              <a:t>1.3 MJ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761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/>
          <p:cNvSpPr txBox="1">
            <a:spLocks noChangeArrowheads="1"/>
          </p:cNvSpPr>
          <p:nvPr/>
        </p:nvSpPr>
        <p:spPr bwMode="auto">
          <a:xfrm>
            <a:off x="720000" y="838026"/>
            <a:ext cx="9180000" cy="53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320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 and Motivations</a:t>
            </a:r>
          </a:p>
          <a:p>
            <a:pPr marL="914400" lvl="1" indent="-4320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2400" kern="0" dirty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Requirements for LHC </a:t>
            </a:r>
            <a:r>
              <a:rPr lang="en-US" sz="24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Collimators</a:t>
            </a:r>
          </a:p>
          <a:p>
            <a:pPr marL="914400" lvl="1" indent="-4320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4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Figures of Merit for Collimator Materials</a:t>
            </a:r>
            <a:endParaRPr lang="it-IT" sz="24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Advanced Materials: R&amp;D and Characterization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HL-LHC Collimator Design and Testing</a:t>
            </a:r>
            <a:endParaRPr lang="it-IT" sz="32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it-IT" sz="32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 of Collimation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ertare\Desktop\CERN\HiRadMat\HRMT14_pics_7may15\IMG_38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10794" r="5119" b="15556"/>
          <a:stretch/>
        </p:blipFill>
        <p:spPr bwMode="auto">
          <a:xfrm rot="5400000">
            <a:off x="-252999" y="2027028"/>
            <a:ext cx="5760000" cy="344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194" name="Picture 2" descr="C:\Users\abertare\Desktop\CERN\HiRadMat\HRMT14_pics_7may15\IMG_39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22213" b="4176"/>
          <a:stretch/>
        </p:blipFill>
        <p:spPr bwMode="auto">
          <a:xfrm rot="16200000">
            <a:off x="4397973" y="1652755"/>
            <a:ext cx="5760000" cy="419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9"/>
          <p:cNvSpPr/>
          <p:nvPr/>
        </p:nvSpPr>
        <p:spPr>
          <a:xfrm>
            <a:off x="636891" y="869583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smtClean="0"/>
              <a:t>Molybdenum </a:t>
            </a:r>
            <a:br>
              <a:rPr lang="en-GB" sz="1200" b="1" dirty="0" smtClean="0"/>
            </a:br>
            <a:r>
              <a:rPr lang="en-US" sz="1200" b="1" dirty="0" smtClean="0"/>
              <a:t>High intensity sample 2</a:t>
            </a:r>
            <a:endParaRPr lang="en-GB" sz="1200" b="1" dirty="0"/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1685660" y="2965387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78520"/>
              <a:gd name="adj6" fmla="val 1272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lt1"/>
                </a:solidFill>
                <a:latin typeface="+mj-lt"/>
              </a:rPr>
              <a:t>0.65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8" name="AutoShape 2"/>
          <p:cNvSpPr>
            <a:spLocks/>
          </p:cNvSpPr>
          <p:nvPr/>
        </p:nvSpPr>
        <p:spPr bwMode="auto">
          <a:xfrm>
            <a:off x="1496024" y="4535695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24049"/>
              <a:gd name="adj6" fmla="val 14274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1.3</a:t>
            </a:r>
            <a:r>
              <a:rPr lang="en-US" sz="1400" dirty="0" smtClean="0">
                <a:solidFill>
                  <a:schemeClr val="lt1"/>
                </a:solidFill>
                <a:latin typeface="+mj-lt"/>
              </a:rPr>
              <a:t>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0" name="Rectangle 189"/>
          <p:cNvSpPr/>
          <p:nvPr/>
        </p:nvSpPr>
        <p:spPr>
          <a:xfrm>
            <a:off x="7793210" y="975290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smtClean="0"/>
              <a:t>Molybdenum </a:t>
            </a:r>
            <a:br>
              <a:rPr lang="en-GB" sz="1200" b="1" dirty="0" smtClean="0"/>
            </a:br>
            <a:r>
              <a:rPr lang="en-US" sz="1200" b="1" dirty="0" smtClean="0"/>
              <a:t>High intensity sample 5</a:t>
            </a:r>
            <a:endParaRPr lang="en-GB" sz="1200" b="1" dirty="0"/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5708893" y="2451733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49001"/>
              <a:gd name="adj6" fmla="val 146532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lt1"/>
                </a:solidFill>
                <a:latin typeface="+mj-lt"/>
              </a:rPr>
              <a:t>0.65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5132987" y="3605508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345819"/>
              <a:gd name="adj6" fmla="val 1325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1.3</a:t>
            </a:r>
            <a:r>
              <a:rPr lang="en-US" sz="1400" dirty="0" smtClean="0">
                <a:solidFill>
                  <a:schemeClr val="lt1"/>
                </a:solidFill>
                <a:latin typeface="+mj-lt"/>
              </a:rPr>
              <a:t>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74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ertare\Desktop\CERN\HiRadMat\HRMT14_pics_7may15\IMG_38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 bwMode="auto">
          <a:xfrm rot="5400000">
            <a:off x="-104426" y="2016953"/>
            <a:ext cx="5760000" cy="34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tangle 189"/>
          <p:cNvSpPr/>
          <p:nvPr/>
        </p:nvSpPr>
        <p:spPr>
          <a:xfrm>
            <a:off x="822333" y="869584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Glidcop</a:t>
            </a:r>
            <a:r>
              <a:rPr lang="en-GB" sz="1200" b="1" dirty="0" smtClean="0"/>
              <a:t/>
            </a:r>
            <a:br>
              <a:rPr lang="en-GB" sz="1200" b="1" dirty="0" smtClean="0"/>
            </a:br>
            <a:r>
              <a:rPr lang="en-US" sz="1200" b="1" dirty="0" smtClean="0"/>
              <a:t>High intensity </a:t>
            </a:r>
            <a:r>
              <a:rPr lang="en-US" sz="1200" b="1" dirty="0" smtClean="0"/>
              <a:t>Sample </a:t>
            </a:r>
            <a:r>
              <a:rPr lang="en-US" sz="1200" b="1" dirty="0"/>
              <a:t>6</a:t>
            </a:r>
            <a:endParaRPr lang="en-GB" sz="1200" b="1" dirty="0"/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1949718" y="2210477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78520"/>
              <a:gd name="adj6" fmla="val 1272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lt1"/>
                </a:solidFill>
                <a:latin typeface="+mj-lt"/>
              </a:rPr>
              <a:t>0.65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0" name="Rectangle 189"/>
          <p:cNvSpPr/>
          <p:nvPr/>
        </p:nvSpPr>
        <p:spPr>
          <a:xfrm>
            <a:off x="5166968" y="1102881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smtClean="0"/>
              <a:t>Molybdenum </a:t>
            </a:r>
            <a:br>
              <a:rPr lang="en-GB" sz="1200" b="1" dirty="0" smtClean="0"/>
            </a:br>
            <a:r>
              <a:rPr lang="en-US" sz="1200" b="1" dirty="0" smtClean="0"/>
              <a:t>High intensity sample 5</a:t>
            </a:r>
            <a:endParaRPr lang="en-GB" sz="1200" b="1" dirty="0"/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5402800" y="2844531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186271"/>
              <a:gd name="adj6" fmla="val 11018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lt1"/>
                </a:solidFill>
                <a:latin typeface="+mj-lt"/>
              </a:rPr>
              <a:t>0.65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5087200" y="3867788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24049"/>
              <a:gd name="adj6" fmla="val 14274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1.3</a:t>
            </a:r>
            <a:r>
              <a:rPr lang="en-US" sz="1400" dirty="0" smtClean="0">
                <a:solidFill>
                  <a:schemeClr val="lt1"/>
                </a:solidFill>
                <a:latin typeface="+mj-lt"/>
              </a:rPr>
              <a:t>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7171" name="Picture 3" descr="C:\Users\abertare\Desktop\CERN\HiRadMat\HRMT14_pics_7may15\IMG_38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35251" r="14130"/>
          <a:stretch/>
        </p:blipFill>
        <p:spPr bwMode="auto">
          <a:xfrm rot="16200000">
            <a:off x="3735191" y="1919043"/>
            <a:ext cx="5760000" cy="36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/>
          <p:cNvSpPr>
            <a:spLocks/>
          </p:cNvSpPr>
          <p:nvPr/>
        </p:nvSpPr>
        <p:spPr bwMode="auto">
          <a:xfrm>
            <a:off x="1949718" y="3351704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78520"/>
              <a:gd name="adj6" fmla="val 12722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lt1"/>
                </a:solidFill>
                <a:latin typeface="+mj-lt"/>
              </a:rPr>
              <a:t>0.65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2" name="Rectangle 189"/>
          <p:cNvSpPr/>
          <p:nvPr/>
        </p:nvSpPr>
        <p:spPr>
          <a:xfrm>
            <a:off x="7832733" y="849575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Glidcop</a:t>
            </a:r>
            <a:r>
              <a:rPr lang="en-GB" sz="1200" b="1" dirty="0" smtClean="0"/>
              <a:t/>
            </a:r>
            <a:br>
              <a:rPr lang="en-GB" sz="1200" b="1" dirty="0" smtClean="0"/>
            </a:br>
            <a:r>
              <a:rPr lang="en-US" sz="1200" b="1" dirty="0" smtClean="0"/>
              <a:t>High intensity </a:t>
            </a:r>
            <a:r>
              <a:rPr lang="en-US" sz="1200" b="1" dirty="0" smtClean="0"/>
              <a:t>Sample </a:t>
            </a:r>
            <a:r>
              <a:rPr lang="en-US" sz="1200" b="1" dirty="0" smtClean="0"/>
              <a:t>4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4090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bertare\Desktop\CERN\HiRadMat\HRMT14_pics_7may15\IMG_38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15678"/>
          <a:stretch/>
        </p:blipFill>
        <p:spPr bwMode="auto">
          <a:xfrm>
            <a:off x="720000" y="720000"/>
            <a:ext cx="5832000" cy="54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tangle 189"/>
          <p:cNvSpPr/>
          <p:nvPr/>
        </p:nvSpPr>
        <p:spPr>
          <a:xfrm>
            <a:off x="720000" y="720000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CuCD</a:t>
            </a:r>
            <a:r>
              <a:rPr lang="en-GB" sz="1200" b="1" dirty="0" smtClean="0"/>
              <a:t/>
            </a:r>
            <a:br>
              <a:rPr lang="en-GB" sz="1200" b="1" dirty="0" smtClean="0"/>
            </a:br>
            <a:r>
              <a:rPr lang="en-US" sz="1200" b="1" dirty="0" smtClean="0"/>
              <a:t>High intensity </a:t>
            </a:r>
            <a:r>
              <a:rPr lang="en-US" sz="1200" b="1" dirty="0" smtClean="0"/>
              <a:t>Sample 10</a:t>
            </a:r>
            <a:endParaRPr lang="en-GB" sz="1200" b="1" dirty="0"/>
          </a:p>
        </p:txBody>
      </p:sp>
      <p:sp>
        <p:nvSpPr>
          <p:cNvPr id="22" name="Rectangle 189"/>
          <p:cNvSpPr/>
          <p:nvPr/>
        </p:nvSpPr>
        <p:spPr>
          <a:xfrm>
            <a:off x="7832733" y="849575"/>
            <a:ext cx="1407664" cy="62670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Glidcop</a:t>
            </a:r>
            <a:r>
              <a:rPr lang="en-GB" sz="1200" b="1" dirty="0" smtClean="0"/>
              <a:t/>
            </a:r>
            <a:br>
              <a:rPr lang="en-GB" sz="1200" b="1" dirty="0" smtClean="0"/>
            </a:br>
            <a:r>
              <a:rPr lang="en-US" sz="1200" b="1" dirty="0" smtClean="0"/>
              <a:t>High intensity </a:t>
            </a:r>
            <a:r>
              <a:rPr lang="en-US" sz="1200" b="1" dirty="0" smtClean="0"/>
              <a:t>Sample </a:t>
            </a:r>
            <a:r>
              <a:rPr lang="en-US" sz="1200" b="1" dirty="0" smtClean="0"/>
              <a:t>4</a:t>
            </a:r>
            <a:endParaRPr lang="en-GB" sz="1200" b="1" dirty="0"/>
          </a:p>
        </p:txBody>
      </p:sp>
      <p:pic>
        <p:nvPicPr>
          <p:cNvPr id="8194" name="Picture 2" descr="C:\Users\abertare\Desktop\CERN\HiRadMat\HRMT14_pics_7may15\IMG_38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0"/>
          <a:stretch/>
        </p:blipFill>
        <p:spPr bwMode="auto">
          <a:xfrm rot="16200000">
            <a:off x="5364000" y="1991865"/>
            <a:ext cx="5760000" cy="32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2"/>
          <p:cNvSpPr>
            <a:spLocks/>
          </p:cNvSpPr>
          <p:nvPr/>
        </p:nvSpPr>
        <p:spPr bwMode="auto">
          <a:xfrm>
            <a:off x="6084000" y="2915936"/>
            <a:ext cx="936000" cy="288147"/>
          </a:xfrm>
          <a:prstGeom prst="borderCallout2">
            <a:avLst>
              <a:gd name="adj1" fmla="val 101243"/>
              <a:gd name="adj2" fmla="val 51022"/>
              <a:gd name="adj3" fmla="val 164127"/>
              <a:gd name="adj4" fmla="val 57388"/>
              <a:gd name="adj5" fmla="val 224049"/>
              <a:gd name="adj6" fmla="val 14274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1.3</a:t>
            </a:r>
            <a:r>
              <a:rPr lang="en-US" sz="1400" dirty="0" smtClean="0">
                <a:solidFill>
                  <a:schemeClr val="lt1"/>
                </a:solidFill>
                <a:latin typeface="+mj-lt"/>
              </a:rPr>
              <a:t> MJ</a:t>
            </a:r>
            <a:endParaRPr lang="en-GB" sz="1400" dirty="0">
              <a:solidFill>
                <a:schemeClr val="l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4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bertare\Desktop\CERN\HiRadMat\HRMT14_pics_7may15\IMG_38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29748" r="33518" b="13044"/>
          <a:stretch/>
        </p:blipFill>
        <p:spPr bwMode="auto">
          <a:xfrm>
            <a:off x="648000" y="1080000"/>
            <a:ext cx="39168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Update on HRMT09 and HRMT14 Experiments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Rectangle 189"/>
          <p:cNvSpPr/>
          <p:nvPr/>
        </p:nvSpPr>
        <p:spPr>
          <a:xfrm>
            <a:off x="2913324" y="5585177"/>
            <a:ext cx="1498550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MoGr</a:t>
            </a:r>
            <a:r>
              <a:rPr lang="en-GB" sz="1200" b="1" dirty="0" smtClean="0"/>
              <a:t> </a:t>
            </a:r>
          </a:p>
          <a:p>
            <a:pPr marL="0" lvl="2" algn="ctr"/>
            <a:r>
              <a:rPr lang="en-US" sz="1200" b="1" dirty="0" smtClean="0"/>
              <a:t>Sample 8</a:t>
            </a:r>
            <a:endParaRPr lang="en-GB" sz="1200" b="1" dirty="0" smtClean="0"/>
          </a:p>
          <a:p>
            <a:pPr marL="0" lvl="2" algn="ctr"/>
            <a:r>
              <a:rPr lang="en-US" sz="1200" b="1" dirty="0" smtClean="0"/>
              <a:t>Grade 2 </a:t>
            </a:r>
            <a:br>
              <a:rPr lang="en-US" sz="1200" b="1" dirty="0" smtClean="0"/>
            </a:br>
            <a:r>
              <a:rPr lang="en-US" sz="1200" b="1" dirty="0" smtClean="0"/>
              <a:t>(2</a:t>
            </a:r>
            <a:r>
              <a:rPr lang="en-US" sz="1200" b="1" baseline="30000" dirty="0" smtClean="0"/>
              <a:t>nd</a:t>
            </a:r>
            <a:r>
              <a:rPr lang="en-US" sz="1200" b="1" dirty="0" smtClean="0"/>
              <a:t> Generation)</a:t>
            </a:r>
            <a:endParaRPr lang="en-GB" sz="1200" b="1" dirty="0"/>
          </a:p>
        </p:txBody>
      </p:sp>
      <p:pic>
        <p:nvPicPr>
          <p:cNvPr id="7171" name="Picture 3" descr="C:\Users\abertare\Desktop\CERN\HiRadMat\HRMT14_pics_7may15\IMG_38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12682" r="14310" b="5426"/>
          <a:stretch/>
        </p:blipFill>
        <p:spPr bwMode="auto">
          <a:xfrm>
            <a:off x="4608000" y="1080000"/>
            <a:ext cx="52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89"/>
          <p:cNvSpPr/>
          <p:nvPr/>
        </p:nvSpPr>
        <p:spPr>
          <a:xfrm>
            <a:off x="8113450" y="5609702"/>
            <a:ext cx="1498550" cy="81136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lvl="2" algn="ctr"/>
            <a:r>
              <a:rPr lang="en-GB" sz="1200" b="1" dirty="0" err="1" smtClean="0"/>
              <a:t>MoGr</a:t>
            </a:r>
            <a:r>
              <a:rPr lang="en-GB" sz="1200" b="1" dirty="0" smtClean="0"/>
              <a:t> </a:t>
            </a:r>
          </a:p>
          <a:p>
            <a:pPr marL="0" lvl="2" algn="ctr"/>
            <a:r>
              <a:rPr lang="en-US" sz="1200" b="1" dirty="0" smtClean="0"/>
              <a:t>Sample 7</a:t>
            </a:r>
            <a:endParaRPr lang="en-GB" sz="1200" b="1" dirty="0" smtClean="0"/>
          </a:p>
          <a:p>
            <a:pPr marL="0" lvl="2" algn="ctr"/>
            <a:r>
              <a:rPr lang="en-US" sz="1200" b="1" dirty="0" smtClean="0"/>
              <a:t>Grade 3 </a:t>
            </a:r>
            <a:br>
              <a:rPr lang="en-US" sz="1200" b="1" dirty="0" smtClean="0"/>
            </a:br>
            <a:r>
              <a:rPr lang="en-US" sz="1200" b="1" dirty="0" smtClean="0"/>
              <a:t>(2</a:t>
            </a:r>
            <a:r>
              <a:rPr lang="en-US" sz="1200" b="1" baseline="30000" dirty="0" smtClean="0"/>
              <a:t>nd</a:t>
            </a:r>
            <a:r>
              <a:rPr lang="en-US" sz="1200" b="1" dirty="0" smtClean="0"/>
              <a:t> Generation)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6513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HiRadMat</a:t>
            </a:r>
            <a:r>
              <a:rPr lang="en-US" dirty="0" smtClean="0"/>
              <a:t> Experiment (HRMT-23)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</a:t>
            </a:r>
            <a:r>
              <a:rPr lang="en-US" dirty="0" smtClean="0"/>
              <a:t>Collimator </a:t>
            </a:r>
            <a:r>
              <a:rPr lang="en-US" dirty="0"/>
              <a:t>Design and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10" name="Picture 9" descr="C:\Users\abertare\AppData\Local\Microsoft\Windows\Temporary Internet Files\Content.Outlook\I58GSHQR\foto (4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2882" b="12882"/>
          <a:stretch/>
        </p:blipFill>
        <p:spPr bwMode="auto">
          <a:xfrm>
            <a:off x="6062228" y="4680000"/>
            <a:ext cx="383068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66" y="650925"/>
            <a:ext cx="30543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5" y="4309299"/>
            <a:ext cx="532288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000" y="720000"/>
            <a:ext cx="6226566" cy="5544000"/>
          </a:xfrm>
        </p:spPr>
        <p:txBody>
          <a:bodyPr/>
          <a:lstStyle/>
          <a:p>
            <a:r>
              <a:rPr lang="en-US" sz="1400" dirty="0" smtClean="0"/>
              <a:t>A </a:t>
            </a:r>
            <a:r>
              <a:rPr lang="en-US" sz="1400" b="1" dirty="0" smtClean="0"/>
              <a:t>new experiment (HRMT23) </a:t>
            </a:r>
            <a:r>
              <a:rPr lang="en-US" sz="1400" dirty="0" smtClean="0"/>
              <a:t>currently </a:t>
            </a:r>
            <a:r>
              <a:rPr lang="en-US" sz="1400" b="1" dirty="0" smtClean="0"/>
              <a:t>under manufacturing </a:t>
            </a:r>
            <a:r>
              <a:rPr lang="en-US" sz="1400" dirty="0" smtClean="0"/>
              <a:t>is planned for mid-2015 to simultaneously test </a:t>
            </a:r>
            <a:r>
              <a:rPr lang="en-US" sz="1400" b="1" dirty="0"/>
              <a:t>3 separate complete jaws</a:t>
            </a:r>
            <a:r>
              <a:rPr lang="en-US" sz="1400" dirty="0"/>
              <a:t> extensively </a:t>
            </a:r>
            <a:r>
              <a:rPr lang="en-US" sz="1400" dirty="0" smtClean="0"/>
              <a:t>instrumented</a:t>
            </a:r>
          </a:p>
          <a:p>
            <a:r>
              <a:rPr lang="en-US" sz="1400" dirty="0" smtClean="0"/>
              <a:t>Main goal is to </a:t>
            </a:r>
            <a:r>
              <a:rPr lang="en-US" sz="1400" b="1" dirty="0" smtClean="0"/>
              <a:t>qualify</a:t>
            </a:r>
            <a:r>
              <a:rPr lang="en-US" sz="1400" dirty="0" smtClean="0"/>
              <a:t> (or disqualify) </a:t>
            </a:r>
            <a:r>
              <a:rPr lang="en-US" sz="1400" b="1" dirty="0" smtClean="0"/>
              <a:t>jaws</a:t>
            </a:r>
            <a:r>
              <a:rPr lang="en-US" sz="1400" dirty="0" smtClean="0"/>
              <a:t> to be used in a full-scale HL-LHC prototype </a:t>
            </a:r>
            <a:r>
              <a:rPr lang="en-US" sz="1400" b="1" dirty="0" smtClean="0"/>
              <a:t>under highest and brightest 450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beam available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US" sz="1400" dirty="0"/>
              <a:t>e.g. </a:t>
            </a:r>
            <a:r>
              <a:rPr lang="en-US" sz="1400" b="1" dirty="0"/>
              <a:t>288 b </a:t>
            </a:r>
            <a:r>
              <a:rPr lang="en-US" sz="1400" dirty="0"/>
              <a:t>x</a:t>
            </a:r>
            <a:r>
              <a:rPr lang="en-US" sz="1400" b="1" dirty="0"/>
              <a:t> ~1.5e11 </a:t>
            </a:r>
            <a:r>
              <a:rPr lang="en-US" sz="1400" b="1" dirty="0" smtClean="0"/>
              <a:t>p/b</a:t>
            </a:r>
            <a:r>
              <a:rPr lang="en-US" sz="1400" dirty="0" smtClean="0"/>
              <a:t>) in view of </a:t>
            </a:r>
            <a:r>
              <a:rPr lang="en-US" sz="1400" b="1" dirty="0" smtClean="0"/>
              <a:t>LIU </a:t>
            </a:r>
            <a:r>
              <a:rPr lang="en-US" sz="1400" dirty="0" smtClean="0"/>
              <a:t>parameters</a:t>
            </a:r>
          </a:p>
          <a:p>
            <a:r>
              <a:rPr lang="en-US" sz="1400" b="1" dirty="0" smtClean="0"/>
              <a:t>2 HL-LHC jaws </a:t>
            </a:r>
            <a:r>
              <a:rPr lang="en-US" sz="1400" dirty="0" smtClean="0"/>
              <a:t>(inserts in </a:t>
            </a:r>
            <a:r>
              <a:rPr lang="en-US" sz="1400" dirty="0" err="1" smtClean="0"/>
              <a:t>CuCD</a:t>
            </a:r>
            <a:r>
              <a:rPr lang="en-US" sz="1400" dirty="0" smtClean="0"/>
              <a:t> and </a:t>
            </a:r>
            <a:r>
              <a:rPr lang="en-US" sz="1400" dirty="0" err="1" smtClean="0"/>
              <a:t>MoGr</a:t>
            </a:r>
            <a:r>
              <a:rPr lang="en-US" sz="1400" dirty="0" smtClean="0"/>
              <a:t>)</a:t>
            </a:r>
          </a:p>
          <a:p>
            <a:r>
              <a:rPr lang="en-GB" sz="1400" b="1" dirty="0" smtClean="0"/>
              <a:t>1 LHC </a:t>
            </a:r>
            <a:r>
              <a:rPr lang="en-GB" sz="1400" b="1" dirty="0"/>
              <a:t>s</a:t>
            </a:r>
            <a:r>
              <a:rPr lang="en-GB" sz="1400" b="1" dirty="0" smtClean="0"/>
              <a:t>econdary collimator jaw </a:t>
            </a:r>
            <a:r>
              <a:rPr lang="en-GB" sz="1400" dirty="0" smtClean="0"/>
              <a:t>(TCSP) … </a:t>
            </a:r>
          </a:p>
          <a:p>
            <a:r>
              <a:rPr lang="en-US" sz="1400" dirty="0" smtClean="0"/>
              <a:t>System equipped </a:t>
            </a:r>
            <a:r>
              <a:rPr lang="en-US" sz="1400" dirty="0"/>
              <a:t>with </a:t>
            </a:r>
            <a:r>
              <a:rPr lang="en-US" sz="1400" b="1" dirty="0" smtClean="0"/>
              <a:t>comprehensive</a:t>
            </a:r>
            <a:r>
              <a:rPr lang="en-US" sz="1400" dirty="0" smtClean="0"/>
              <a:t> set </a:t>
            </a:r>
            <a:r>
              <a:rPr lang="en-US" sz="1400" dirty="0"/>
              <a:t>of </a:t>
            </a:r>
            <a:r>
              <a:rPr lang="en-US" sz="1400" b="1" dirty="0"/>
              <a:t>online </a:t>
            </a:r>
            <a:r>
              <a:rPr lang="en-US" sz="1400" b="1" dirty="0" smtClean="0"/>
              <a:t>sensors</a:t>
            </a:r>
            <a:r>
              <a:rPr lang="en-US" sz="1400" dirty="0" smtClean="0"/>
              <a:t> (strains, displacement, structural damage, temperature …), viewports </a:t>
            </a:r>
            <a:r>
              <a:rPr lang="en-US" sz="1400" dirty="0"/>
              <a:t>for </a:t>
            </a:r>
            <a:r>
              <a:rPr lang="en-US" sz="1400" b="1" dirty="0"/>
              <a:t>optical </a:t>
            </a:r>
            <a:r>
              <a:rPr lang="en-US" sz="1400" b="1" dirty="0" smtClean="0"/>
              <a:t>acquisition</a:t>
            </a:r>
            <a:r>
              <a:rPr lang="en-US" sz="1400" dirty="0"/>
              <a:t> (</a:t>
            </a:r>
            <a:r>
              <a:rPr lang="en-US" sz="1400" dirty="0" smtClean="0"/>
              <a:t>LDV</a:t>
            </a:r>
            <a:r>
              <a:rPr lang="en-US" sz="1400" dirty="0"/>
              <a:t>, </a:t>
            </a:r>
            <a:r>
              <a:rPr lang="en-US" sz="1400" dirty="0" smtClean="0"/>
              <a:t>high-speed camera) and </a:t>
            </a:r>
            <a:r>
              <a:rPr lang="en-US" sz="1400" dirty="0"/>
              <a:t>fast </a:t>
            </a:r>
            <a:r>
              <a:rPr lang="en-US" sz="1400" dirty="0" smtClean="0"/>
              <a:t>dismounting system </a:t>
            </a:r>
            <a:r>
              <a:rPr lang="en-US" sz="1400" dirty="0"/>
              <a:t>for </a:t>
            </a:r>
            <a:r>
              <a:rPr lang="en-US" sz="1400" b="1" dirty="0" smtClean="0"/>
              <a:t>post-irradiation investigations</a:t>
            </a:r>
            <a:endParaRPr lang="en-US" sz="1400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0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US" dirty="0" err="1"/>
              <a:t>HiRadMat</a:t>
            </a:r>
            <a:r>
              <a:rPr lang="en-US" dirty="0"/>
              <a:t> Experiment (HRMT-23)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12000" y="3780000"/>
            <a:ext cx="3384000" cy="3031067"/>
            <a:chOff x="1" y="1143000"/>
            <a:chExt cx="3384000" cy="303106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72" r="4351"/>
            <a:stretch/>
          </p:blipFill>
          <p:spPr bwMode="auto">
            <a:xfrm>
              <a:off x="1" y="1143000"/>
              <a:ext cx="3384000" cy="303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" y="1143000"/>
              <a:ext cx="922865" cy="44203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Supporting system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68000" y="3780000"/>
            <a:ext cx="3348000" cy="3031067"/>
            <a:chOff x="3530599" y="1142999"/>
            <a:chExt cx="3348000" cy="3031067"/>
          </a:xfrm>
        </p:grpSpPr>
        <p:pic>
          <p:nvPicPr>
            <p:cNvPr id="10243" name="Picture 3" descr="\\cern.ch\dfs\Users\p\pfrancon\Public\HiRidMat Projet\HiradMat 2\Reception composants\DSCN50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6504"/>
            <a:stretch/>
          </p:blipFill>
          <p:spPr bwMode="auto">
            <a:xfrm>
              <a:off x="3530599" y="1142999"/>
              <a:ext cx="3348000" cy="303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530599" y="1143000"/>
              <a:ext cx="922865" cy="44203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Window holders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96000" y="3780000"/>
            <a:ext cx="2232000" cy="3031066"/>
            <a:chOff x="7024126" y="1143000"/>
            <a:chExt cx="2232000" cy="3031066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71"/>
            <a:stretch/>
          </p:blipFill>
          <p:spPr bwMode="auto">
            <a:xfrm>
              <a:off x="7024126" y="1143000"/>
              <a:ext cx="2232000" cy="303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024126" y="1161702"/>
              <a:ext cx="714407" cy="442035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Mirror supports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2000" y="720000"/>
            <a:ext cx="3258901" cy="3024000"/>
            <a:chOff x="597219" y="4001858"/>
            <a:chExt cx="3258901" cy="3024000"/>
          </a:xfrm>
        </p:grpSpPr>
        <p:pic>
          <p:nvPicPr>
            <p:cNvPr id="10245" name="Picture 5" descr="C:\Users\fcarra\AppData\Local\Microsoft\Windows\Temporary Internet Files\Content.Outlook\0K25HH0D\IMG_1558 (2)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0" t="10270" r="29679" b="25044"/>
            <a:stretch/>
          </p:blipFill>
          <p:spPr bwMode="auto">
            <a:xfrm>
              <a:off x="597219" y="4001858"/>
              <a:ext cx="3258901" cy="30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857324" y="4001860"/>
              <a:ext cx="958954" cy="25736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err="1" smtClean="0"/>
                <a:t>CuCD</a:t>
              </a:r>
              <a:r>
                <a:rPr lang="en-GB" sz="1200" dirty="0" smtClean="0"/>
                <a:t> block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960000" y="720000"/>
            <a:ext cx="5956612" cy="3024000"/>
            <a:chOff x="4133191" y="4134025"/>
            <a:chExt cx="5956612" cy="3024000"/>
          </a:xfrm>
        </p:grpSpPr>
        <p:pic>
          <p:nvPicPr>
            <p:cNvPr id="10246" name="Picture 6" descr="C:\Users\fcarra\AppData\Local\Microsoft\Windows\Temporary Internet Files\Content.Outlook\0K25HH0D\t+b 1 (3)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93" r="15242" b="21963"/>
            <a:stretch/>
          </p:blipFill>
          <p:spPr bwMode="auto">
            <a:xfrm>
              <a:off x="4133191" y="4134025"/>
              <a:ext cx="5956612" cy="30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33191" y="4142492"/>
              <a:ext cx="2022075" cy="25736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err="1" smtClean="0"/>
                <a:t>MoGr</a:t>
              </a:r>
              <a:r>
                <a:rPr lang="en-GB" sz="1200" dirty="0" smtClean="0"/>
                <a:t> blocks and tapering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4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pPr fontAlgn="base">
              <a:spcAft>
                <a:spcPct val="0"/>
              </a:spcAft>
            </a:pPr>
            <a:r>
              <a:rPr lang="it-IT" dirty="0" smtClean="0"/>
              <a:t>HiRadMat Experiment (MultiMat)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/>
              <a:t>After HRMT-23, </a:t>
            </a:r>
            <a:r>
              <a:rPr lang="en-US" sz="1400" dirty="0" smtClean="0"/>
              <a:t>an experiment on a </a:t>
            </a:r>
            <a:r>
              <a:rPr lang="en-US" sz="1400" b="1" dirty="0" smtClean="0"/>
              <a:t>broad range of materials</a:t>
            </a:r>
            <a:r>
              <a:rPr lang="en-US" sz="1400" dirty="0" smtClean="0"/>
              <a:t> is </a:t>
            </a:r>
            <a:r>
              <a:rPr lang="en-US" sz="1400" dirty="0"/>
              <a:t>proposed in the </a:t>
            </a:r>
            <a:r>
              <a:rPr lang="en-US" sz="1400" dirty="0" err="1"/>
              <a:t>HiRadMat</a:t>
            </a:r>
            <a:r>
              <a:rPr lang="en-US" sz="1400" dirty="0"/>
              <a:t> </a:t>
            </a:r>
            <a:r>
              <a:rPr lang="en-US" sz="1400" dirty="0" smtClean="0"/>
              <a:t>facility (</a:t>
            </a:r>
            <a:r>
              <a:rPr lang="en-US" sz="1400" b="1" dirty="0" err="1" smtClean="0"/>
              <a:t>MultiMat</a:t>
            </a:r>
            <a:r>
              <a:rPr lang="en-US" sz="1400" dirty="0" smtClean="0"/>
              <a:t>)</a:t>
            </a:r>
            <a:endParaRPr lang="en-US" sz="1400" dirty="0"/>
          </a:p>
          <a:p>
            <a:r>
              <a:rPr lang="en-US" sz="1400" b="1" dirty="0" smtClean="0"/>
              <a:t>Material </a:t>
            </a:r>
            <a:r>
              <a:rPr lang="en-US" sz="1400" b="1" dirty="0"/>
              <a:t>specimens</a:t>
            </a:r>
            <a:r>
              <a:rPr lang="en-US" sz="1400" dirty="0"/>
              <a:t> of </a:t>
            </a:r>
            <a:r>
              <a:rPr lang="en-US" sz="1400" dirty="0" smtClean="0"/>
              <a:t>simple </a:t>
            </a:r>
            <a:r>
              <a:rPr lang="en-US" sz="1400" dirty="0"/>
              <a:t>shape of interest </a:t>
            </a:r>
            <a:r>
              <a:rPr lang="en-US" sz="1400" dirty="0" smtClean="0"/>
              <a:t>for</a:t>
            </a:r>
            <a:r>
              <a:rPr lang="en-US" sz="1400" b="1" dirty="0" smtClean="0"/>
              <a:t> </a:t>
            </a:r>
            <a:r>
              <a:rPr lang="en-US" sz="1400" b="1" dirty="0"/>
              <a:t>collimators</a:t>
            </a:r>
            <a:r>
              <a:rPr lang="en-US" sz="1400" dirty="0"/>
              <a:t>, injection</a:t>
            </a:r>
            <a:r>
              <a:rPr lang="en-US" sz="1400" b="1" dirty="0"/>
              <a:t> </a:t>
            </a:r>
            <a:r>
              <a:rPr lang="en-US" sz="1400" dirty="0"/>
              <a:t>and dump </a:t>
            </a:r>
            <a:r>
              <a:rPr lang="en-US" sz="1400" b="1" dirty="0"/>
              <a:t>absorbers</a:t>
            </a:r>
            <a:r>
              <a:rPr lang="en-US" sz="1400" dirty="0"/>
              <a:t>, </a:t>
            </a:r>
            <a:r>
              <a:rPr lang="en-US" sz="1400" b="1" dirty="0"/>
              <a:t>protection </a:t>
            </a:r>
            <a:r>
              <a:rPr lang="en-US" sz="1400" b="1" dirty="0" smtClean="0"/>
              <a:t>devices</a:t>
            </a:r>
            <a:r>
              <a:rPr lang="en-US" sz="1400" dirty="0"/>
              <a:t> </a:t>
            </a:r>
            <a:r>
              <a:rPr lang="en-US" sz="1400" dirty="0" smtClean="0"/>
              <a:t>for the HL-LHC era.</a:t>
            </a:r>
            <a:endParaRPr lang="en-US" sz="1400" dirty="0"/>
          </a:p>
          <a:p>
            <a:r>
              <a:rPr lang="en-US" sz="1400" dirty="0"/>
              <a:t>Possible materials: </a:t>
            </a:r>
            <a:r>
              <a:rPr lang="en-US" sz="1400" b="1" dirty="0" err="1"/>
              <a:t>MoGr</a:t>
            </a:r>
            <a:r>
              <a:rPr lang="en-US" sz="1400" dirty="0"/>
              <a:t>, </a:t>
            </a:r>
            <a:r>
              <a:rPr lang="en-US" sz="1400" b="1" dirty="0" err="1"/>
              <a:t>CuCD</a:t>
            </a:r>
            <a:r>
              <a:rPr lang="en-US" sz="1400" dirty="0"/>
              <a:t>, other </a:t>
            </a:r>
            <a:r>
              <a:rPr lang="en-US" sz="1400" b="1" dirty="0"/>
              <a:t>Ceramic-Graphite composites</a:t>
            </a:r>
            <a:r>
              <a:rPr lang="en-US" sz="1400" dirty="0"/>
              <a:t>, </a:t>
            </a:r>
            <a:r>
              <a:rPr lang="en-US" sz="1400" b="1" dirty="0" smtClean="0"/>
              <a:t>Carbon-Carbon </a:t>
            </a:r>
            <a:r>
              <a:rPr lang="en-US" sz="1400" dirty="0"/>
              <a:t>(</a:t>
            </a:r>
            <a:r>
              <a:rPr lang="en-US" sz="1400" b="1" dirty="0"/>
              <a:t>2D/3D</a:t>
            </a:r>
            <a:r>
              <a:rPr lang="en-US" sz="1400" dirty="0"/>
              <a:t>), </a:t>
            </a:r>
            <a:r>
              <a:rPr lang="en-US" sz="1400" b="1" dirty="0"/>
              <a:t>Graphite</a:t>
            </a:r>
            <a:r>
              <a:rPr lang="en-US" sz="1400" dirty="0"/>
              <a:t>, </a:t>
            </a:r>
            <a:r>
              <a:rPr lang="en-US" sz="1400" b="1" dirty="0"/>
              <a:t>BN</a:t>
            </a:r>
            <a:r>
              <a:rPr lang="en-US" sz="1400" dirty="0"/>
              <a:t>, </a:t>
            </a:r>
            <a:r>
              <a:rPr lang="en-US" sz="1400" b="1" dirty="0" err="1"/>
              <a:t>Glidcop</a:t>
            </a:r>
            <a:r>
              <a:rPr lang="en-US" sz="1400" dirty="0"/>
              <a:t>, </a:t>
            </a:r>
            <a:r>
              <a:rPr lang="en-US" sz="1400" b="1" dirty="0"/>
              <a:t>Mo</a:t>
            </a:r>
            <a:r>
              <a:rPr lang="en-US" sz="1400" dirty="0"/>
              <a:t>, </a:t>
            </a:r>
            <a:r>
              <a:rPr lang="en-US" sz="1400" b="1" dirty="0"/>
              <a:t>W-alloys </a:t>
            </a:r>
            <a:r>
              <a:rPr lang="en-US" sz="1400" dirty="0"/>
              <a:t>(</a:t>
            </a:r>
            <a:r>
              <a:rPr lang="en-US" sz="1400" dirty="0" err="1"/>
              <a:t>Inermet</a:t>
            </a:r>
            <a:r>
              <a:rPr lang="en-US" sz="1400" dirty="0"/>
              <a:t>, W-Re, etc.)</a:t>
            </a:r>
          </a:p>
          <a:p>
            <a:r>
              <a:rPr lang="en-US" sz="1400" dirty="0" smtClean="0"/>
              <a:t>Opportunity to </a:t>
            </a:r>
            <a:r>
              <a:rPr lang="en-US" sz="1400" b="1" dirty="0"/>
              <a:t>join forces</a:t>
            </a:r>
            <a:r>
              <a:rPr lang="en-US" sz="1400" dirty="0"/>
              <a:t>, </a:t>
            </a:r>
            <a:r>
              <a:rPr lang="en-US" sz="1400" b="1" dirty="0"/>
              <a:t>optimize </a:t>
            </a:r>
            <a:r>
              <a:rPr lang="en-US" sz="1400" b="1" dirty="0" smtClean="0"/>
              <a:t>resources</a:t>
            </a:r>
            <a:r>
              <a:rPr lang="en-US" sz="1400" dirty="0" smtClean="0"/>
              <a:t>,</a:t>
            </a:r>
            <a:r>
              <a:rPr lang="en-US" sz="1400" b="1" dirty="0" smtClean="0"/>
              <a:t> create synergies </a:t>
            </a:r>
            <a:r>
              <a:rPr lang="en-US" sz="1400" dirty="0" smtClean="0"/>
              <a:t>between projects at CERN and elsewhere</a:t>
            </a:r>
            <a:endParaRPr lang="en-US" sz="1400" dirty="0"/>
          </a:p>
          <a:p>
            <a:r>
              <a:rPr lang="en-US" sz="1400" dirty="0"/>
              <a:t>Beam intensity up to 288 bunches, </a:t>
            </a:r>
            <a:r>
              <a:rPr lang="en-US" sz="1400" dirty="0" smtClean="0"/>
              <a:t>1.7e11 </a:t>
            </a:r>
            <a:r>
              <a:rPr lang="en-US" sz="1400" dirty="0"/>
              <a:t>p/b, beam size down </a:t>
            </a:r>
            <a:r>
              <a:rPr lang="en-US" sz="1400" dirty="0" smtClean="0"/>
              <a:t>to </a:t>
            </a:r>
            <a:r>
              <a:rPr lang="en-US" sz="1400" dirty="0"/>
              <a:t>0.3x0.3 </a:t>
            </a:r>
            <a:r>
              <a:rPr lang="en-US" sz="1400" dirty="0" smtClean="0"/>
              <a:t>mm</a:t>
            </a:r>
            <a:r>
              <a:rPr lang="en-US" sz="1400" baseline="30000" dirty="0" smtClean="0"/>
              <a:t>2</a:t>
            </a:r>
            <a:endParaRPr lang="en-US" sz="1400" dirty="0"/>
          </a:p>
          <a:p>
            <a:r>
              <a:rPr lang="en-US" sz="1400" b="1" dirty="0"/>
              <a:t>Design </a:t>
            </a:r>
            <a:r>
              <a:rPr lang="en-US" sz="1400" dirty="0"/>
              <a:t>and </a:t>
            </a:r>
            <a:r>
              <a:rPr lang="en-US" sz="1400" b="1" dirty="0" smtClean="0"/>
              <a:t>diversified instrumentation </a:t>
            </a:r>
            <a:r>
              <a:rPr lang="en-US" sz="1400" dirty="0"/>
              <a:t>inspired by HRMT14 experiment. </a:t>
            </a:r>
            <a:r>
              <a:rPr lang="en-US" sz="1400" b="1" dirty="0"/>
              <a:t>12 target stations </a:t>
            </a:r>
            <a:r>
              <a:rPr lang="en-US" sz="1400" dirty="0"/>
              <a:t>each hosting several </a:t>
            </a:r>
            <a:r>
              <a:rPr lang="en-US" sz="1400" dirty="0" smtClean="0"/>
              <a:t>specimens</a:t>
            </a:r>
            <a:endParaRPr lang="en-US" sz="1400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HL-LHC Collimator Design and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10" name="Picture 2" descr="C:\Users\fcarra\AppData\Local\Microsoft\Windows\Temporary Internet Files\Content.Outlook\0K25HH0D\WP_00005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78" y="4041650"/>
            <a:ext cx="2961922" cy="22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6" y="3733348"/>
            <a:ext cx="3223323" cy="29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57" y="4734282"/>
            <a:ext cx="2471363" cy="11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87792" y="5742398"/>
            <a:ext cx="1944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Calibri" panose="020F0502020204030204" pitchFamily="34" charset="0"/>
              </a:rPr>
              <a:t>∅</a:t>
            </a:r>
            <a:r>
              <a:rPr lang="fr-CH" sz="1600" dirty="0">
                <a:latin typeface="Calibri" panose="020F0502020204030204" pitchFamily="34" charset="0"/>
              </a:rPr>
              <a:t>=</a:t>
            </a:r>
            <a:r>
              <a:rPr lang="fr-CH" sz="1600" dirty="0" smtClean="0">
                <a:latin typeface="Calibri" panose="020F0502020204030204" pitchFamily="34" charset="0"/>
              </a:rPr>
              <a:t>30 mm, L=40 mm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46" y="102400"/>
            <a:ext cx="4788714" cy="66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612000" y="815697"/>
            <a:ext cx="9165000" cy="5544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3399"/>
                </a:solidFill>
              </a:rPr>
              <a:t>Getting to </a:t>
            </a:r>
            <a:r>
              <a:rPr lang="en-GB" b="1" dirty="0" smtClean="0">
                <a:solidFill>
                  <a:srgbClr val="003399"/>
                </a:solidFill>
              </a:rPr>
              <a:t>HL-LHC</a:t>
            </a:r>
            <a:r>
              <a:rPr lang="en-GB" dirty="0" smtClean="0">
                <a:solidFill>
                  <a:srgbClr val="003399"/>
                </a:solidFill>
              </a:rPr>
              <a:t> performances requires a </a:t>
            </a:r>
            <a:r>
              <a:rPr lang="en-GB" b="1" dirty="0" smtClean="0">
                <a:solidFill>
                  <a:srgbClr val="003399"/>
                </a:solidFill>
              </a:rPr>
              <a:t>new generation of collimators </a:t>
            </a:r>
            <a:r>
              <a:rPr lang="en-GB" dirty="0" smtClean="0">
                <a:solidFill>
                  <a:srgbClr val="003399"/>
                </a:solidFill>
              </a:rPr>
              <a:t>embarking </a:t>
            </a:r>
            <a:r>
              <a:rPr lang="en-GB" b="1" dirty="0" smtClean="0">
                <a:solidFill>
                  <a:srgbClr val="003399"/>
                </a:solidFill>
              </a:rPr>
              <a:t>advanced materials</a:t>
            </a:r>
            <a:endParaRPr lang="en-GB" dirty="0" smtClean="0">
              <a:solidFill>
                <a:srgbClr val="003399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99"/>
                </a:solidFill>
              </a:rPr>
              <a:t>The R&amp;D, characterization, simulation, testing and irradiation program, part of </a:t>
            </a:r>
            <a:r>
              <a:rPr lang="en-US" b="1" dirty="0" smtClean="0">
                <a:solidFill>
                  <a:srgbClr val="003399"/>
                </a:solidFill>
              </a:rPr>
              <a:t>WP11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r>
              <a:rPr lang="en-US" b="1" dirty="0" smtClean="0">
                <a:solidFill>
                  <a:srgbClr val="003399"/>
                </a:solidFill>
              </a:rPr>
              <a:t>Tasks 2 </a:t>
            </a:r>
            <a:r>
              <a:rPr lang="en-US" dirty="0" smtClean="0">
                <a:solidFill>
                  <a:srgbClr val="003399"/>
                </a:solidFill>
              </a:rPr>
              <a:t>and </a:t>
            </a:r>
            <a:r>
              <a:rPr lang="en-US" b="1" dirty="0" smtClean="0">
                <a:solidFill>
                  <a:srgbClr val="003399"/>
                </a:solidFill>
              </a:rPr>
              <a:t>3, </a:t>
            </a:r>
            <a:r>
              <a:rPr lang="en-US" dirty="0" smtClean="0">
                <a:solidFill>
                  <a:srgbClr val="003399"/>
                </a:solidFill>
              </a:rPr>
              <a:t>is well advanced focusing on a new generation of metal- and ceramic- matric composites: </a:t>
            </a:r>
            <a:r>
              <a:rPr lang="en-US" b="1" dirty="0">
                <a:solidFill>
                  <a:srgbClr val="003399"/>
                </a:solidFill>
              </a:rPr>
              <a:t>Copper – Diamond</a:t>
            </a:r>
            <a:r>
              <a:rPr lang="en-US" dirty="0">
                <a:solidFill>
                  <a:srgbClr val="003399"/>
                </a:solidFill>
              </a:rPr>
              <a:t> (</a:t>
            </a:r>
            <a:r>
              <a:rPr lang="en-US" dirty="0" err="1">
                <a:solidFill>
                  <a:srgbClr val="003399"/>
                </a:solidFill>
              </a:rPr>
              <a:t>CuCD</a:t>
            </a:r>
            <a:r>
              <a:rPr lang="en-US" dirty="0">
                <a:solidFill>
                  <a:srgbClr val="003399"/>
                </a:solidFill>
              </a:rPr>
              <a:t>) and </a:t>
            </a:r>
            <a:r>
              <a:rPr lang="en-US" b="1" dirty="0">
                <a:solidFill>
                  <a:srgbClr val="003399"/>
                </a:solidFill>
              </a:rPr>
              <a:t>Molybdenum Carbide – Graphite </a:t>
            </a:r>
            <a:r>
              <a:rPr lang="en-US" dirty="0">
                <a:solidFill>
                  <a:srgbClr val="003399"/>
                </a:solidFill>
              </a:rPr>
              <a:t>(</a:t>
            </a:r>
            <a:r>
              <a:rPr lang="en-US" dirty="0" err="1">
                <a:solidFill>
                  <a:srgbClr val="003399"/>
                </a:solidFill>
              </a:rPr>
              <a:t>MoGr</a:t>
            </a:r>
            <a:r>
              <a:rPr lang="en-US" dirty="0">
                <a:solidFill>
                  <a:srgbClr val="003399"/>
                </a:solidFill>
              </a:rPr>
              <a:t>) </a:t>
            </a:r>
            <a:endParaRPr lang="en-US" dirty="0" smtClean="0">
              <a:solidFill>
                <a:srgbClr val="003399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3399"/>
                </a:solidFill>
              </a:rPr>
              <a:t>Design</a:t>
            </a:r>
            <a:r>
              <a:rPr lang="en-US" dirty="0" smtClean="0">
                <a:solidFill>
                  <a:srgbClr val="003399"/>
                </a:solidFill>
              </a:rPr>
              <a:t> of a </a:t>
            </a:r>
            <a:r>
              <a:rPr lang="en-US" b="1" dirty="0" smtClean="0">
                <a:solidFill>
                  <a:srgbClr val="003399"/>
                </a:solidFill>
              </a:rPr>
              <a:t>new collimator concept </a:t>
            </a:r>
            <a:r>
              <a:rPr lang="en-US" dirty="0" smtClean="0">
                <a:solidFill>
                  <a:srgbClr val="003399"/>
                </a:solidFill>
              </a:rPr>
              <a:t>embarking either </a:t>
            </a:r>
            <a:r>
              <a:rPr lang="en-US" dirty="0" err="1" smtClean="0">
                <a:solidFill>
                  <a:srgbClr val="003399"/>
                </a:solidFill>
              </a:rPr>
              <a:t>CuCD</a:t>
            </a:r>
            <a:r>
              <a:rPr lang="en-US" dirty="0" smtClean="0">
                <a:solidFill>
                  <a:srgbClr val="003399"/>
                </a:solidFill>
              </a:rPr>
              <a:t> or </a:t>
            </a:r>
            <a:r>
              <a:rPr lang="en-US" dirty="0" err="1" smtClean="0">
                <a:solidFill>
                  <a:srgbClr val="003399"/>
                </a:solidFill>
              </a:rPr>
              <a:t>MoGr</a:t>
            </a:r>
            <a:r>
              <a:rPr lang="en-US" dirty="0" smtClean="0">
                <a:solidFill>
                  <a:srgbClr val="003399"/>
                </a:solidFill>
              </a:rPr>
              <a:t> very advanced.</a:t>
            </a:r>
            <a:endParaRPr lang="en-US" dirty="0">
              <a:solidFill>
                <a:srgbClr val="003399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003399"/>
                </a:solidFill>
              </a:rPr>
              <a:t>Disassebling</a:t>
            </a:r>
            <a:r>
              <a:rPr lang="en-US" dirty="0" smtClean="0">
                <a:solidFill>
                  <a:srgbClr val="003399"/>
                </a:solidFill>
              </a:rPr>
              <a:t> and post-irradiation observations of HRMT-14 successfully started. HRMT-09 to start soon.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99"/>
                </a:solidFill>
              </a:rPr>
              <a:t>Qualification </a:t>
            </a:r>
            <a:r>
              <a:rPr lang="en-US" dirty="0">
                <a:solidFill>
                  <a:srgbClr val="003399"/>
                </a:solidFill>
              </a:rPr>
              <a:t>of the design and validation of advanced simulation methods and materials constitutive models </a:t>
            </a:r>
            <a:r>
              <a:rPr lang="en-US" dirty="0" smtClean="0">
                <a:solidFill>
                  <a:srgbClr val="003399"/>
                </a:solidFill>
              </a:rPr>
              <a:t>expected in a </a:t>
            </a:r>
            <a:r>
              <a:rPr lang="en-US" b="1" dirty="0" err="1">
                <a:solidFill>
                  <a:srgbClr val="003399"/>
                </a:solidFill>
              </a:rPr>
              <a:t>HiRadMat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smtClean="0">
                <a:solidFill>
                  <a:srgbClr val="003399"/>
                </a:solidFill>
              </a:rPr>
              <a:t>experiment</a:t>
            </a:r>
            <a:r>
              <a:rPr lang="en-US" dirty="0" smtClean="0">
                <a:solidFill>
                  <a:srgbClr val="003399"/>
                </a:solidFill>
              </a:rPr>
              <a:t> in Summer 2015.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99"/>
                </a:solidFill>
              </a:rPr>
              <a:t>Manufacturing of </a:t>
            </a:r>
            <a:r>
              <a:rPr lang="en-US" dirty="0" err="1" smtClean="0">
                <a:solidFill>
                  <a:srgbClr val="003399"/>
                </a:solidFill>
              </a:rPr>
              <a:t>HiRadMat</a:t>
            </a:r>
            <a:r>
              <a:rPr lang="en-US" dirty="0" smtClean="0">
                <a:solidFill>
                  <a:srgbClr val="003399"/>
                </a:solidFill>
              </a:rPr>
              <a:t> test-bench is in progress. Full scale </a:t>
            </a:r>
            <a:r>
              <a:rPr lang="en-US" dirty="0" err="1" smtClean="0">
                <a:solidFill>
                  <a:srgbClr val="003399"/>
                </a:solidFill>
              </a:rPr>
              <a:t>CuCD</a:t>
            </a:r>
            <a:r>
              <a:rPr lang="en-US" dirty="0" smtClean="0">
                <a:solidFill>
                  <a:srgbClr val="003399"/>
                </a:solidFill>
              </a:rPr>
              <a:t> and </a:t>
            </a:r>
            <a:r>
              <a:rPr lang="en-US" dirty="0" err="1" smtClean="0">
                <a:solidFill>
                  <a:srgbClr val="003399"/>
                </a:solidFill>
              </a:rPr>
              <a:t>MoGr</a:t>
            </a:r>
            <a:r>
              <a:rPr lang="en-US" dirty="0" smtClean="0">
                <a:solidFill>
                  <a:srgbClr val="003399"/>
                </a:solidFill>
              </a:rPr>
              <a:t> components successfully produced.</a:t>
            </a:r>
            <a:endParaRPr lang="en-US" b="1" dirty="0" smtClean="0">
              <a:solidFill>
                <a:srgbClr val="003399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99"/>
                </a:solidFill>
              </a:rPr>
              <a:t>A </a:t>
            </a:r>
            <a:r>
              <a:rPr lang="en-US" b="1" dirty="0" smtClean="0">
                <a:solidFill>
                  <a:srgbClr val="003399"/>
                </a:solidFill>
              </a:rPr>
              <a:t>full-scale prototype </a:t>
            </a:r>
            <a:r>
              <a:rPr lang="en-US" dirty="0" smtClean="0">
                <a:solidFill>
                  <a:srgbClr val="003399"/>
                </a:solidFill>
              </a:rPr>
              <a:t>of the newly designed </a:t>
            </a:r>
            <a:r>
              <a:rPr lang="en-US" b="1" dirty="0" smtClean="0">
                <a:solidFill>
                  <a:srgbClr val="003399"/>
                </a:solidFill>
              </a:rPr>
              <a:t>HL-LHC Collimator </a:t>
            </a:r>
            <a:r>
              <a:rPr lang="en-US" dirty="0" smtClean="0">
                <a:solidFill>
                  <a:srgbClr val="003399"/>
                </a:solidFill>
              </a:rPr>
              <a:t>should be installed and tested in the LHC in 2016</a:t>
            </a:r>
          </a:p>
          <a:p>
            <a:pPr>
              <a:spcAft>
                <a:spcPts val="1200"/>
              </a:spcAft>
            </a:pPr>
            <a:r>
              <a:rPr lang="en-US" b="1" dirty="0" err="1" smtClean="0">
                <a:solidFill>
                  <a:srgbClr val="003399"/>
                </a:solidFill>
              </a:rPr>
              <a:t>MoGr</a:t>
            </a:r>
            <a:r>
              <a:rPr lang="en-US" dirty="0" smtClean="0">
                <a:solidFill>
                  <a:srgbClr val="003399"/>
                </a:solidFill>
              </a:rPr>
              <a:t> about </a:t>
            </a:r>
            <a:r>
              <a:rPr lang="en-US" b="1" dirty="0" smtClean="0">
                <a:solidFill>
                  <a:srgbClr val="003399"/>
                </a:solidFill>
              </a:rPr>
              <a:t>to be tested by</a:t>
            </a:r>
            <a:r>
              <a:rPr lang="en-US" dirty="0" smtClean="0">
                <a:solidFill>
                  <a:srgbClr val="003399"/>
                </a:solidFill>
              </a:rPr>
              <a:t> a number of </a:t>
            </a:r>
            <a:r>
              <a:rPr lang="en-US" b="1" dirty="0" smtClean="0">
                <a:solidFill>
                  <a:srgbClr val="003399"/>
                </a:solidFill>
              </a:rPr>
              <a:t>electronics manufacturers </a:t>
            </a:r>
            <a:r>
              <a:rPr lang="en-US" dirty="0" smtClean="0">
                <a:solidFill>
                  <a:srgbClr val="003399"/>
                </a:solidFill>
              </a:rPr>
              <a:t>for efficient thermal management of components and systems.</a:t>
            </a:r>
          </a:p>
          <a:p>
            <a:pPr>
              <a:spcAft>
                <a:spcPts val="1200"/>
              </a:spcAft>
            </a:pPr>
            <a:endParaRPr lang="en-US" dirty="0" smtClean="0">
              <a:solidFill>
                <a:srgbClr val="0033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 of Collimation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2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364" y="700385"/>
            <a:ext cx="8890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 for your attention!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162550"/>
            <a:ext cx="9115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The research leading to these results has received funding from the European Commission under the FP7 Research Infrastructures project </a:t>
            </a:r>
            <a:r>
              <a:rPr lang="en-US" dirty="0" err="1">
                <a:solidFill>
                  <a:prstClr val="white"/>
                </a:solidFill>
              </a:rPr>
              <a:t>EuCARD</a:t>
            </a:r>
            <a:r>
              <a:rPr lang="en-US" dirty="0">
                <a:solidFill>
                  <a:prstClr val="white"/>
                </a:solidFill>
              </a:rPr>
              <a:t>, Grant Agreement </a:t>
            </a:r>
            <a:r>
              <a:rPr lang="en-US" dirty="0" smtClean="0">
                <a:solidFill>
                  <a:prstClr val="white"/>
                </a:solidFill>
              </a:rPr>
              <a:t>227579, </a:t>
            </a:r>
            <a:r>
              <a:rPr lang="en-US" dirty="0">
                <a:solidFill>
                  <a:prstClr val="white"/>
                </a:solidFill>
              </a:rPr>
              <a:t>EuCARD-2 Grant Agreement </a:t>
            </a:r>
            <a:r>
              <a:rPr lang="en-US" dirty="0" smtClean="0">
                <a:solidFill>
                  <a:prstClr val="white"/>
                </a:solidFill>
              </a:rPr>
              <a:t>312453 and </a:t>
            </a:r>
            <a:r>
              <a:rPr lang="en-US" dirty="0" err="1" smtClean="0">
                <a:solidFill>
                  <a:prstClr val="white"/>
                </a:solidFill>
              </a:rPr>
              <a:t>HiLumi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Grant Agreement …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alessandro.bertarelli@cern.ch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Introduction </a:t>
            </a:r>
            <a:r>
              <a:rPr lang="it-IT" dirty="0" smtClean="0"/>
              <a:t>and Motivations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Particle Accelerators Challenges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000" y="720000"/>
            <a:ext cx="6330081" cy="5544000"/>
          </a:xfrm>
        </p:spPr>
        <p:txBody>
          <a:bodyPr/>
          <a:lstStyle/>
          <a:p>
            <a:r>
              <a:rPr lang="en-US" dirty="0"/>
              <a:t>Particle beams have reached </a:t>
            </a:r>
            <a:r>
              <a:rPr lang="en-US" b="1" dirty="0"/>
              <a:t>unprecedented energy </a:t>
            </a:r>
            <a:r>
              <a:rPr lang="en-US" dirty="0"/>
              <a:t>and </a:t>
            </a:r>
            <a:r>
              <a:rPr lang="en-US" b="1" dirty="0"/>
              <a:t>energy density. </a:t>
            </a:r>
            <a:r>
              <a:rPr lang="en-US" dirty="0"/>
              <a:t>This trend is set to continue for future accelerators (</a:t>
            </a:r>
            <a:r>
              <a:rPr lang="en-US" b="1" dirty="0">
                <a:solidFill>
                  <a:srgbClr val="FF0000"/>
                </a:solidFill>
              </a:rPr>
              <a:t>690 MJ</a:t>
            </a:r>
            <a:r>
              <a:rPr lang="en-US" dirty="0"/>
              <a:t> for </a:t>
            </a:r>
            <a:r>
              <a:rPr lang="en-US" b="1" dirty="0"/>
              <a:t>HL-LHC</a:t>
            </a:r>
            <a:r>
              <a:rPr lang="en-US" dirty="0"/>
              <a:t>)</a:t>
            </a:r>
          </a:p>
          <a:p>
            <a:r>
              <a:rPr lang="en-US" b="1" dirty="0"/>
              <a:t>Beam-induced accidents</a:t>
            </a:r>
            <a:r>
              <a:rPr lang="en-US" dirty="0"/>
              <a:t>, </a:t>
            </a:r>
            <a:r>
              <a:rPr lang="en-US" b="1" dirty="0"/>
              <a:t>beam losses </a:t>
            </a:r>
            <a:r>
              <a:rPr lang="en-US" dirty="0"/>
              <a:t>and </a:t>
            </a:r>
            <a:r>
              <a:rPr lang="en-US" b="1" dirty="0"/>
              <a:t>beam stability </a:t>
            </a:r>
            <a:r>
              <a:rPr lang="en-US" dirty="0"/>
              <a:t>represent one of the </a:t>
            </a:r>
            <a:r>
              <a:rPr lang="en-US" b="1" dirty="0"/>
              <a:t>most relevant issues </a:t>
            </a:r>
            <a:r>
              <a:rPr lang="en-US" dirty="0"/>
              <a:t>for high power particle accelerators!</a:t>
            </a:r>
          </a:p>
          <a:p>
            <a:r>
              <a:rPr lang="en-US" b="1" dirty="0"/>
              <a:t>Collimators </a:t>
            </a:r>
            <a:r>
              <a:rPr lang="en-US" dirty="0"/>
              <a:t>are one of the most </a:t>
            </a:r>
            <a:r>
              <a:rPr lang="en-US" b="1" dirty="0"/>
              <a:t>critical systems</a:t>
            </a:r>
            <a:r>
              <a:rPr lang="en-US" dirty="0"/>
              <a:t> when these issues are of concern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GB"/>
              <a:pPr/>
              <a:t>29</a:t>
            </a:fld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747000" y="692696"/>
            <a:ext cx="3120000" cy="565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FF"/>
                </a:solidFill>
              </a:rPr>
              <a:t>What is HL-LHC Energy equivalent to?</a:t>
            </a:r>
            <a:endParaRPr lang="en-GB" sz="1600" b="1" dirty="0">
              <a:solidFill>
                <a:srgbClr val="FFFFFF"/>
              </a:solidFill>
            </a:endParaRPr>
          </a:p>
        </p:txBody>
      </p:sp>
      <p:pic>
        <p:nvPicPr>
          <p:cNvPr id="22" name="Picture 4" descr="http://www.topminecraft.net/content/images/tnt2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236" y="5048972"/>
            <a:ext cx="245756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31982" y="6480681"/>
            <a:ext cx="1858555" cy="31892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algn="ctr">
              <a:defRPr sz="16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</a:rPr>
              <a:t>160 kg TNT</a:t>
            </a:r>
          </a:p>
        </p:txBody>
      </p:sp>
      <p:pic>
        <p:nvPicPr>
          <p:cNvPr id="24" name="Picture 23" descr="chocola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402" y="1304764"/>
            <a:ext cx="210311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14729" y="2750036"/>
            <a:ext cx="2318791" cy="31892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FF"/>
                </a:solidFill>
              </a:rPr>
              <a:t>30 kg Milk Chocolate</a:t>
            </a:r>
            <a:endParaRPr lang="en-GB" sz="160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42081" y="3247855"/>
            <a:ext cx="2963921" cy="1833261"/>
            <a:chOff x="6408073" y="3247852"/>
            <a:chExt cx="2735927" cy="1833261"/>
          </a:xfrm>
        </p:grpSpPr>
        <p:pic>
          <p:nvPicPr>
            <p:cNvPr id="34" name="Picture 4" descr="http://thepointsguy.com/wp-content/uploads/2013/02/tgv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08073" y="3247852"/>
              <a:ext cx="2735927" cy="1805340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Left Arrow 34"/>
            <p:cNvSpPr/>
            <p:nvPr/>
          </p:nvSpPr>
          <p:spPr>
            <a:xfrm rot="466822" flipH="1">
              <a:off x="6604743" y="4379301"/>
              <a:ext cx="1898483" cy="467464"/>
            </a:xfrm>
            <a:prstGeom prst="leftArrow">
              <a:avLst>
                <a:gd name="adj1" fmla="val 50000"/>
                <a:gd name="adj2" fmla="val 81996"/>
              </a:avLst>
            </a:prstGeom>
            <a:solidFill>
              <a:srgbClr val="FF0000"/>
            </a:solidFill>
            <a:ln w="0">
              <a:noFill/>
            </a:ln>
            <a:effectLst/>
            <a:scene3d>
              <a:camera prst="isometricRightUp">
                <a:rot lat="1800000" lon="2400000" rev="0"/>
              </a:camera>
              <a:lightRig rig="threePt" dir="t"/>
            </a:scene3d>
            <a:sp3d prstMaterial="plastic">
              <a:bevelT w="63500" h="44450"/>
              <a:bevelB w="63500" h="44450"/>
              <a:extrusionClr>
                <a:srgbClr val="FF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 anchorCtr="0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FFFF"/>
                  </a:solidFill>
                </a:rPr>
                <a:t>v = 210 km/h</a:t>
              </a:r>
              <a:endParaRPr lang="en-GB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08073" y="4762189"/>
              <a:ext cx="664615" cy="31892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algn="ctr">
                <a:defRPr sz="1600"/>
              </a:lvl1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FFFFFF"/>
                  </a:solidFill>
                </a:rPr>
                <a:t>TGV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20180" y="1304764"/>
            <a:ext cx="3003384" cy="1807200"/>
            <a:chOff x="6447751" y="3205126"/>
            <a:chExt cx="2772354" cy="1807200"/>
          </a:xfrm>
        </p:grpSpPr>
        <p:pic>
          <p:nvPicPr>
            <p:cNvPr id="17" name="Picture 10" descr="http://thesuperslice.com/wp-content/uploads/2012/12/The-X-47B-aboard-USS-Harry-S.-Truman-0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751" y="3205126"/>
              <a:ext cx="2657210" cy="18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21207860">
              <a:off x="7450099" y="3239444"/>
              <a:ext cx="1770006" cy="694669"/>
            </a:xfrm>
            <a:prstGeom prst="leftArrow">
              <a:avLst>
                <a:gd name="adj1" fmla="val 50000"/>
                <a:gd name="adj2" fmla="val 82322"/>
              </a:avLst>
            </a:prstGeom>
            <a:solidFill>
              <a:srgbClr val="FF0000"/>
            </a:solidFill>
            <a:ln w="0">
              <a:noFill/>
            </a:ln>
            <a:effectLst/>
            <a:scene3d>
              <a:camera prst="isometricRightUp">
                <a:rot lat="1800000" lon="2400000" rev="0"/>
              </a:camera>
              <a:lightRig rig="threePt" dir="t"/>
            </a:scene3d>
            <a:sp3d prstMaterial="plastic">
              <a:bevelT w="63500" h="44450"/>
              <a:bevelB w="63500" h="44450"/>
              <a:extrusionClr>
                <a:srgbClr val="FF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36000" tIns="36000" rIns="36000" bIns="36000" rtlCol="0" anchor="b" anchorCtr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</a:rPr>
                <a:t>v = 7 knots</a:t>
              </a:r>
              <a:endParaRPr lang="en-GB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58806" y="4689140"/>
              <a:ext cx="2646155" cy="31892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algn="ctr">
                <a:defRPr sz="1600"/>
              </a:lvl1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FFFFFF"/>
                  </a:solidFill>
                </a:rPr>
                <a:t>USS Harry S. Truman</a:t>
              </a:r>
            </a:p>
          </p:txBody>
        </p:sp>
      </p:grp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1" y="3305063"/>
            <a:ext cx="5830346" cy="327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819067" y="6005488"/>
            <a:ext cx="93647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3399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  <a:t>J. Wenninger</a:t>
            </a:r>
            <a:br>
              <a:rPr lang="en-US" sz="1000" dirty="0" smtClean="0">
                <a:solidFill>
                  <a:srgbClr val="003399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</a:br>
            <a:r>
              <a:rPr lang="en-US" sz="1000" dirty="0" smtClean="0">
                <a:solidFill>
                  <a:srgbClr val="003399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  <a:t>(CERN)</a:t>
            </a:r>
            <a:endParaRPr lang="en-GB" sz="1000" dirty="0">
              <a:solidFill>
                <a:srgbClr val="003399"/>
              </a:solidFill>
              <a:latin typeface="Helvetica" pitchFamily="34" charset="0"/>
              <a:ea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se6 Temp Lim1697 Video.gi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384000"/>
            <a:ext cx="5506209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960000" y="3348000"/>
            <a:ext cx="2340000" cy="33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4" name="Picture 13" descr="C:\Users\abertare\AppData\Local\Microsoft\Windows\Temporary Internet Files\Content.Outlook\I58GSHQR\foto (4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0385" r="1" b="6423"/>
          <a:stretch/>
        </p:blipFill>
        <p:spPr bwMode="auto">
          <a:xfrm>
            <a:off x="4442718" y="3384000"/>
            <a:ext cx="5013358" cy="316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4517199" y="3384000"/>
            <a:ext cx="4559595" cy="3276000"/>
            <a:chOff x="4943318" y="3578838"/>
            <a:chExt cx="4559595" cy="32760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63146" y="3578838"/>
              <a:ext cx="4139767" cy="32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943318" y="3760570"/>
              <a:ext cx="369332" cy="2842603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 anchorCtr="0">
              <a:spAutoFit/>
            </a:bodyPr>
            <a:lstStyle/>
            <a:p>
              <a:pPr algn="ctr" defTabSz="457200"/>
              <a:r>
                <a:rPr lang="en-GB" sz="1200" b="1" dirty="0">
                  <a:solidFill>
                    <a:srgbClr val="000000"/>
                  </a:solidFill>
                </a:rPr>
                <a:t>Collimators impedance/</a:t>
              </a:r>
              <a:br>
                <a:rPr lang="en-GB" sz="1200" b="1" dirty="0">
                  <a:solidFill>
                    <a:srgbClr val="000000"/>
                  </a:solidFill>
                </a:rPr>
              </a:br>
              <a:r>
                <a:rPr lang="en-GB" sz="1200" b="1" dirty="0">
                  <a:solidFill>
                    <a:srgbClr val="000000"/>
                  </a:solidFill>
                </a:rPr>
                <a:t>LHC Impedance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10" y="3384000"/>
            <a:ext cx="5121462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Materials Requirements for LHC Collimators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Collimators are required to </a:t>
            </a:r>
            <a:r>
              <a:rPr lang="en-US" b="1" dirty="0" smtClean="0"/>
              <a:t>survive</a:t>
            </a:r>
            <a:r>
              <a:rPr lang="en-US" dirty="0" smtClean="0"/>
              <a:t> the </a:t>
            </a:r>
            <a:r>
              <a:rPr lang="en-US" b="1" dirty="0" smtClean="0"/>
              <a:t>beam-induced accidents </a:t>
            </a:r>
            <a:r>
              <a:rPr lang="en-US" dirty="0" smtClean="0"/>
              <a:t>to which they are inherently exposed given their vicinity to the beam </a:t>
            </a:r>
          </a:p>
          <a:p>
            <a:r>
              <a:rPr lang="en-US" dirty="0" smtClean="0"/>
              <a:t>They must possess extremely </a:t>
            </a:r>
            <a:r>
              <a:rPr lang="en-US" b="1" dirty="0" smtClean="0"/>
              <a:t>accurate jaw flatness </a:t>
            </a:r>
            <a:r>
              <a:rPr lang="en-US" dirty="0" smtClean="0"/>
              <a:t>to maintain their </a:t>
            </a:r>
            <a:r>
              <a:rPr lang="en-US" b="1" dirty="0" smtClean="0"/>
              <a:t>beam cleaning efficiency</a:t>
            </a:r>
          </a:p>
          <a:p>
            <a:r>
              <a:rPr lang="en-US" dirty="0" smtClean="0"/>
              <a:t>The collimation system is, </a:t>
            </a:r>
            <a:r>
              <a:rPr lang="en-US" dirty="0"/>
              <a:t>by far, the highest </a:t>
            </a:r>
            <a:r>
              <a:rPr lang="en-US" dirty="0" smtClean="0"/>
              <a:t>contributor </a:t>
            </a:r>
            <a:r>
              <a:rPr lang="en-US" dirty="0"/>
              <a:t>to </a:t>
            </a:r>
            <a:r>
              <a:rPr lang="en-US" b="1" dirty="0" smtClean="0"/>
              <a:t>accelerator EM impedance </a:t>
            </a:r>
            <a:r>
              <a:rPr lang="en-US" dirty="0" smtClean="0"/>
              <a:t>which may significantly limit machine performances: they must possess the </a:t>
            </a:r>
            <a:r>
              <a:rPr lang="en-US" b="1" dirty="0" smtClean="0"/>
              <a:t>lowest possible electrical resistivity</a:t>
            </a:r>
            <a:endParaRPr lang="en-US" b="1" dirty="0"/>
          </a:p>
          <a:p>
            <a:r>
              <a:rPr lang="en-US" dirty="0" smtClean="0"/>
              <a:t>Their lifetime and efficiency should be conserved under </a:t>
            </a:r>
            <a:r>
              <a:rPr lang="en-US" b="1" dirty="0" smtClean="0"/>
              <a:t>long-term particle irradiation</a:t>
            </a:r>
          </a:p>
          <a:p>
            <a:r>
              <a:rPr lang="en-US" b="1" dirty="0" smtClean="0"/>
              <a:t>No </a:t>
            </a:r>
            <a:r>
              <a:rPr lang="en-US" b="1" dirty="0"/>
              <a:t>existing material </a:t>
            </a:r>
            <a:r>
              <a:rPr lang="en-US" dirty="0"/>
              <a:t>can simultaneously </a:t>
            </a:r>
            <a:r>
              <a:rPr lang="en-US" b="1" dirty="0"/>
              <a:t>meet all requirements </a:t>
            </a:r>
            <a:r>
              <a:rPr lang="en-US" dirty="0"/>
              <a:t>for </a:t>
            </a:r>
            <a:r>
              <a:rPr lang="en-US" b="1" dirty="0" smtClean="0"/>
              <a:t>HL-LHC!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 and Motivations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5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89858" y="1599550"/>
            <a:ext cx="8787142" cy="5104219"/>
            <a:chOff x="402047" y="1368167"/>
            <a:chExt cx="8787142" cy="5104219"/>
          </a:xfrm>
        </p:grpSpPr>
        <p:grpSp>
          <p:nvGrpSpPr>
            <p:cNvPr id="9" name="Group 8"/>
            <p:cNvGrpSpPr/>
            <p:nvPr/>
          </p:nvGrpSpPr>
          <p:grpSpPr>
            <a:xfrm>
              <a:off x="402047" y="1368167"/>
              <a:ext cx="8787142" cy="5104219"/>
              <a:chOff x="369389" y="1368167"/>
              <a:chExt cx="8787142" cy="510421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486240" y="1368167"/>
                <a:ext cx="6670291" cy="5104219"/>
                <a:chOff x="2486240" y="1368167"/>
                <a:chExt cx="6670291" cy="5104219"/>
              </a:xfrm>
            </p:grpSpPr>
            <p:pic>
              <p:nvPicPr>
                <p:cNvPr id="5" name="Picture 4" descr="FULL VIEW.jp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>
                <a:xfrm>
                  <a:off x="2486240" y="1368167"/>
                  <a:ext cx="6670291" cy="5104219"/>
                </a:xfrm>
                <a:prstGeom prst="rect">
                  <a:avLst/>
                </a:prstGeom>
              </p:spPr>
            </p:pic>
            <p:sp>
              <p:nvSpPr>
                <p:cNvPr id="11" name="AutoShape 7"/>
                <p:cNvSpPr>
                  <a:spLocks/>
                </p:cNvSpPr>
                <p:nvPr/>
              </p:nvSpPr>
              <p:spPr bwMode="auto">
                <a:xfrm>
                  <a:off x="5845757" y="5043570"/>
                  <a:ext cx="2090990" cy="369332"/>
                </a:xfrm>
                <a:prstGeom prst="borderCallout2">
                  <a:avLst>
                    <a:gd name="adj1" fmla="val 50000"/>
                    <a:gd name="adj2" fmla="val 0"/>
                    <a:gd name="adj3" fmla="val 50000"/>
                    <a:gd name="adj4" fmla="val -6572"/>
                    <a:gd name="adj5" fmla="val -215803"/>
                    <a:gd name="adj6" fmla="val -78648"/>
                  </a:avLst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0" rIns="0" anchor="ctr" anchorCtr="1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ts val="1000"/>
                    </a:spcAft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Jaw Cooling system</a:t>
                  </a:r>
                </a:p>
              </p:txBody>
            </p:sp>
            <p:sp>
              <p:nvSpPr>
                <p:cNvPr id="12" name="AutoShape 7"/>
                <p:cNvSpPr>
                  <a:spLocks/>
                </p:cNvSpPr>
                <p:nvPr/>
              </p:nvSpPr>
              <p:spPr bwMode="auto">
                <a:xfrm>
                  <a:off x="7300678" y="4574996"/>
                  <a:ext cx="1743026" cy="369332"/>
                </a:xfrm>
                <a:prstGeom prst="borderCallout2">
                  <a:avLst>
                    <a:gd name="adj1" fmla="val 50000"/>
                    <a:gd name="adj2" fmla="val 0"/>
                    <a:gd name="adj3" fmla="val 50001"/>
                    <a:gd name="adj4" fmla="val -29412"/>
                    <a:gd name="adj5" fmla="val -199273"/>
                    <a:gd name="adj6" fmla="val -72848"/>
                  </a:avLst>
                </a:prstGeom>
                <a:ln>
                  <a:headEnd type="none" w="sm" len="sm"/>
                  <a:tailEnd type="none" w="sm" len="sm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lIns="0" rIns="0" anchor="ctr" anchorCtr="1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ts val="1000"/>
                    </a:spcAft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Vacuum Vessel</a:t>
                  </a:r>
                </a:p>
              </p:txBody>
            </p:sp>
          </p:grpSp>
          <p:sp>
            <p:nvSpPr>
              <p:cNvPr id="6145" name="AutoShape 1"/>
              <p:cNvSpPr>
                <a:spLocks/>
              </p:cNvSpPr>
              <p:nvPr/>
            </p:nvSpPr>
            <p:spPr bwMode="auto">
              <a:xfrm>
                <a:off x="369389" y="3450344"/>
                <a:ext cx="2474339" cy="646331"/>
              </a:xfrm>
              <a:prstGeom prst="borderCallout2">
                <a:avLst>
                  <a:gd name="adj1" fmla="val 50000"/>
                  <a:gd name="adj2" fmla="val 100000"/>
                  <a:gd name="adj3" fmla="val 50000"/>
                  <a:gd name="adj4" fmla="val 115874"/>
                  <a:gd name="adj5" fmla="val 80992"/>
                  <a:gd name="adj6" fmla="val 128946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lIns="0" r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dirty="0">
                    <a:solidFill>
                      <a:schemeClr val="bg1"/>
                    </a:solidFill>
                  </a:rPr>
                  <a:t>Jaw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Block</a:t>
                </a:r>
                <a:br>
                  <a:rPr lang="en-US" dirty="0" smtClean="0">
                    <a:solidFill>
                      <a:schemeClr val="bg1"/>
                    </a:solidFill>
                  </a:rPr>
                </a:br>
                <a:r>
                  <a:rPr lang="en-US" dirty="0" smtClean="0">
                    <a:solidFill>
                      <a:schemeClr val="bg1"/>
                    </a:solidFill>
                  </a:rPr>
                  <a:t>(Carbon-Carbon</a:t>
                </a:r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sp>
            <p:nvSpPr>
              <p:cNvPr id="16" name="AutoShape 1"/>
              <p:cNvSpPr>
                <a:spLocks/>
              </p:cNvSpPr>
              <p:nvPr/>
            </p:nvSpPr>
            <p:spPr bwMode="auto">
              <a:xfrm>
                <a:off x="668803" y="2788006"/>
                <a:ext cx="2850959" cy="369332"/>
              </a:xfrm>
              <a:prstGeom prst="borderCallout2">
                <a:avLst>
                  <a:gd name="adj1" fmla="val 50000"/>
                  <a:gd name="adj2" fmla="val 100000"/>
                  <a:gd name="adj3" fmla="val 50000"/>
                  <a:gd name="adj4" fmla="val 115874"/>
                  <a:gd name="adj5" fmla="val 138343"/>
                  <a:gd name="adj6" fmla="val 131301"/>
                </a:avLst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 lIns="0" rIns="0" anchor="ctr" anchorCtr="1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dirty="0" smtClean="0">
                    <a:solidFill>
                      <a:schemeClr val="bg1"/>
                    </a:solidFill>
                  </a:rPr>
                  <a:t>Jaw Assembly (1.2 m long)</a:t>
                </a:r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>
              <a:off x="1757747" y="4762156"/>
              <a:ext cx="2237278" cy="375341"/>
            </a:xfrm>
            <a:prstGeom prst="rightArrow">
              <a:avLst>
                <a:gd name="adj1" fmla="val 50000"/>
                <a:gd name="adj2" fmla="val 89149"/>
              </a:avLst>
            </a:prstGeom>
            <a:solidFill>
              <a:srgbClr val="FF0000"/>
            </a:solidFill>
            <a:ln w="0">
              <a:noFill/>
            </a:ln>
            <a:effectLst/>
            <a:scene3d>
              <a:camera prst="isometricRightUp"/>
              <a:lightRig rig="threePt" dir="t"/>
            </a:scene3d>
            <a:sp3d extrusionH="25400" prstMaterial="plastic">
              <a:bevelT w="63500" h="44450"/>
              <a:bevelB w="63500" h="44450"/>
              <a:extrusionClr>
                <a:srgbClr val="FF00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 anchorCtr="0">
              <a:noAutofit/>
            </a:bodyPr>
            <a:lstStyle/>
            <a:p>
              <a:pPr algn="ctr"/>
              <a:r>
                <a:rPr lang="en-GB" sz="1600" dirty="0" smtClean="0"/>
                <a:t>Particle Beam</a:t>
              </a:r>
              <a:endParaRPr lang="en-GB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Collimation System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Collimation </a:t>
            </a:r>
            <a:r>
              <a:rPr lang="en-US" dirty="0" smtClean="0"/>
              <a:t>is one </a:t>
            </a:r>
            <a:r>
              <a:rPr lang="en-US" dirty="0"/>
              <a:t>of the most </a:t>
            </a:r>
            <a:r>
              <a:rPr lang="en-US" b="1" dirty="0"/>
              <a:t>critical systems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b="1" dirty="0" smtClean="0"/>
              <a:t>High Energy Accelerators </a:t>
            </a:r>
            <a:r>
              <a:rPr lang="en-US" dirty="0" smtClean="0"/>
              <a:t>(beam-induced accidents, beam losses, RF stability </a:t>
            </a:r>
            <a:r>
              <a:rPr lang="en-US" b="1" dirty="0" smtClean="0"/>
              <a:t>issues</a:t>
            </a:r>
            <a:r>
              <a:rPr lang="en-US" dirty="0" smtClean="0"/>
              <a:t> …)</a:t>
            </a:r>
            <a:endParaRPr lang="it-IT" b="1" dirty="0" smtClean="0"/>
          </a:p>
          <a:p>
            <a:r>
              <a:rPr lang="it-IT" b="1" dirty="0" smtClean="0"/>
              <a:t>Several </a:t>
            </a:r>
            <a:r>
              <a:rPr lang="it-IT" b="1" dirty="0"/>
              <a:t>types of collimators </a:t>
            </a:r>
            <a:r>
              <a:rPr lang="it-IT" dirty="0" smtClean="0"/>
              <a:t>for </a:t>
            </a:r>
            <a:r>
              <a:rPr lang="it-IT" b="1" dirty="0" smtClean="0"/>
              <a:t>multi-stage cleaning</a:t>
            </a:r>
            <a:r>
              <a:rPr lang="it-IT" dirty="0" smtClean="0"/>
              <a:t> (primary</a:t>
            </a:r>
            <a:r>
              <a:rPr lang="it-IT" dirty="0"/>
              <a:t>, </a:t>
            </a:r>
            <a:r>
              <a:rPr lang="it-IT" dirty="0" smtClean="0"/>
              <a:t>secondary</a:t>
            </a:r>
            <a:r>
              <a:rPr lang="it-IT" dirty="0"/>
              <a:t>, </a:t>
            </a:r>
            <a:r>
              <a:rPr lang="it-IT" dirty="0" smtClean="0"/>
              <a:t>tertiary units)</a:t>
            </a:r>
            <a:r>
              <a:rPr lang="it-IT" b="1" dirty="0" smtClean="0"/>
              <a:t> </a:t>
            </a:r>
            <a:r>
              <a:rPr lang="it-IT" dirty="0"/>
              <a:t>at multiple </a:t>
            </a:r>
            <a:r>
              <a:rPr lang="it-IT" dirty="0" smtClean="0"/>
              <a:t>LHC </a:t>
            </a:r>
            <a:r>
              <a:rPr lang="it-IT" dirty="0"/>
              <a:t>locations </a:t>
            </a:r>
            <a:r>
              <a:rPr lang="it-IT" dirty="0" smtClean="0"/>
              <a:t>(</a:t>
            </a:r>
            <a:r>
              <a:rPr lang="it-IT" b="1" dirty="0"/>
              <a:t>100+ Collimators</a:t>
            </a:r>
            <a:r>
              <a:rPr lang="it-IT" dirty="0"/>
              <a:t>).</a:t>
            </a:r>
          </a:p>
          <a:p>
            <a:r>
              <a:rPr lang="it-IT" dirty="0"/>
              <a:t>Active part </a:t>
            </a:r>
            <a:r>
              <a:rPr lang="it-IT" dirty="0" smtClean="0"/>
              <a:t>of </a:t>
            </a:r>
            <a:r>
              <a:rPr lang="it-IT" b="1" dirty="0"/>
              <a:t>jaws</a:t>
            </a:r>
            <a:r>
              <a:rPr lang="it-IT" dirty="0"/>
              <a:t> made of </a:t>
            </a:r>
            <a:r>
              <a:rPr lang="it-IT" dirty="0" smtClean="0"/>
              <a:t>various </a:t>
            </a:r>
            <a:r>
              <a:rPr lang="it-IT" b="1" dirty="0" smtClean="0"/>
              <a:t>materials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b="1" dirty="0" smtClean="0"/>
              <a:t>C-C</a:t>
            </a:r>
            <a:r>
              <a:rPr lang="it-IT" dirty="0"/>
              <a:t>, </a:t>
            </a:r>
            <a:r>
              <a:rPr lang="it-IT" b="1" dirty="0"/>
              <a:t>Graphite</a:t>
            </a:r>
            <a:r>
              <a:rPr lang="it-IT" dirty="0"/>
              <a:t>, </a:t>
            </a:r>
            <a:r>
              <a:rPr lang="it-IT" b="1" dirty="0" smtClean="0"/>
              <a:t>Copper</a:t>
            </a:r>
            <a:r>
              <a:rPr lang="it-IT" dirty="0" smtClean="0"/>
              <a:t>, </a:t>
            </a:r>
            <a:r>
              <a:rPr lang="it-IT" b="1" dirty="0" smtClean="0"/>
              <a:t>Tungsten Heavy Alloy</a:t>
            </a:r>
            <a:r>
              <a:rPr lang="it-IT" dirty="0" smtClean="0"/>
              <a:t>...)</a:t>
            </a:r>
            <a:endParaRPr lang="it-IT" dirty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 and Motivations</a:t>
            </a:r>
            <a:endParaRPr lang="en-GB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2524" y="6355567"/>
            <a:ext cx="4104456" cy="36997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80000"/>
                </a:srgbClr>
              </a:gs>
              <a:gs pos="100000">
                <a:srgbClr val="FF7757"/>
              </a:gs>
            </a:gsLst>
            <a:lin ang="5400000" scaled="1"/>
            <a:tileRect/>
          </a:gradFill>
          <a:ln w="9525" algn="ctr">
            <a:noFill/>
            <a:miter lim="800000"/>
            <a:headEnd/>
            <a:tailEnd/>
          </a:ln>
          <a:effectLst>
            <a:outerShdw blurRad="76200" dist="127000" dir="810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2075" tIns="46038" rIns="92075" bIns="46038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LHC Secondary Collimator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(TCSG) Cutaway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6794893" y="6170901"/>
            <a:ext cx="1890784" cy="369332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7481"/>
              <a:gd name="adj5" fmla="val 4706"/>
              <a:gd name="adj6" fmla="val -57826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rIns="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</a:rPr>
              <a:t>Actuation system</a:t>
            </a:r>
          </a:p>
        </p:txBody>
      </p:sp>
    </p:spTree>
    <p:extLst>
      <p:ext uri="{BB962C8B-B14F-4D97-AF65-F5344CB8AC3E}">
        <p14:creationId xmlns:p14="http://schemas.microsoft.com/office/powerpoint/2010/main" val="41670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08000" y="1404000"/>
            <a:ext cx="5148000" cy="1800000"/>
          </a:xfrm>
          <a:prstGeom prst="rect">
            <a:avLst/>
          </a:prstGeom>
          <a:solidFill>
            <a:srgbClr val="FFCC99"/>
          </a:solidFill>
          <a:ln>
            <a:solidFill>
              <a:srgbClr val="C0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 and Motivations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/>
          <a:p>
            <a:r>
              <a:rPr lang="it-IT" dirty="0" smtClean="0"/>
              <a:t>Radiation Damage Index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Proposed </a:t>
            </a:r>
            <a:r>
              <a:rPr lang="en-GB" dirty="0">
                <a:solidFill>
                  <a:srgbClr val="002060"/>
                </a:solidFill>
              </a:rPr>
              <a:t>during the </a:t>
            </a:r>
            <a:r>
              <a:rPr lang="en-GB" dirty="0">
                <a:solidFill>
                  <a:srgbClr val="002060"/>
                </a:solidFill>
                <a:hlinkClick r:id="rId3"/>
              </a:rPr>
              <a:t>2nd Eucard2 </a:t>
            </a:r>
            <a:r>
              <a:rPr lang="en-GB" dirty="0" err="1">
                <a:solidFill>
                  <a:srgbClr val="002060"/>
                </a:solidFill>
                <a:hlinkClick r:id="rId3"/>
              </a:rPr>
              <a:t>ColMat</a:t>
            </a:r>
            <a:r>
              <a:rPr lang="en-GB" dirty="0">
                <a:solidFill>
                  <a:srgbClr val="002060"/>
                </a:solidFill>
                <a:hlinkClick r:id="rId3"/>
              </a:rPr>
              <a:t>-HDED Annual Meeting</a:t>
            </a:r>
            <a:r>
              <a:rPr lang="en-GB" dirty="0">
                <a:solidFill>
                  <a:srgbClr val="002060"/>
                </a:solidFill>
              </a:rPr>
              <a:t> (GSI, 4-5 December 2014) 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12000" y="3384000"/>
            <a:ext cx="8910851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2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cs typeface="Helvetica" panose="020B0604020202020204" pitchFamily="34" charset="0"/>
              </a:rPr>
              <a:t>It takes into account three different contributions to radiation damage:</a:t>
            </a:r>
            <a:endParaRPr lang="en-GB" dirty="0">
              <a:solidFill>
                <a:srgbClr val="002060"/>
              </a:solidFill>
              <a:cs typeface="Helvetica" panose="020B0604020202020204" pitchFamily="34" charset="0"/>
            </a:endParaRPr>
          </a:p>
          <a:p>
            <a:pPr marL="742950" lvl="1" indent="-285750">
              <a:spcBef>
                <a:spcPts val="432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Displacement Per Atom</a:t>
            </a:r>
            <a:endParaRPr lang="en-GB" b="1" dirty="0">
              <a:solidFill>
                <a:srgbClr val="002060"/>
              </a:solidFill>
              <a:cs typeface="Helvetica" panose="020B0604020202020204" pitchFamily="34" charset="0"/>
            </a:endParaRPr>
          </a:p>
          <a:p>
            <a:pPr marL="742950" lvl="1" indent="-285750">
              <a:spcBef>
                <a:spcPts val="432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cs typeface="Helvetica" panose="020B0604020202020204" pitchFamily="34" charset="0"/>
              </a:rPr>
              <a:t>Gas production (Hydrogen and Helium)</a:t>
            </a:r>
            <a:endParaRPr lang="en-GB" b="1" dirty="0">
              <a:solidFill>
                <a:srgbClr val="002060"/>
              </a:solidFill>
              <a:cs typeface="Helvetica" panose="020B0604020202020204" pitchFamily="34" charset="0"/>
            </a:endParaRPr>
          </a:p>
          <a:p>
            <a:pPr marL="742950" lvl="1" indent="-285750">
              <a:spcBef>
                <a:spcPts val="432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cs typeface="Helvetica" panose="020B0604020202020204" pitchFamily="34" charset="0"/>
                <a:sym typeface="Symbol"/>
              </a:rPr>
              <a:t>Damage induced by Ion </a:t>
            </a:r>
            <a:r>
              <a:rPr lang="en-GB" b="1" dirty="0">
                <a:solidFill>
                  <a:srgbClr val="002060"/>
                </a:solidFill>
                <a:cs typeface="Helvetica" panose="020B0604020202020204" pitchFamily="34" charset="0"/>
                <a:sym typeface="Symbol"/>
              </a:rPr>
              <a:t>T</a:t>
            </a:r>
            <a:r>
              <a:rPr lang="en-GB" b="1" dirty="0" smtClean="0">
                <a:solidFill>
                  <a:srgbClr val="002060"/>
                </a:solidFill>
                <a:cs typeface="Helvetica" panose="020B0604020202020204" pitchFamily="34" charset="0"/>
                <a:sym typeface="Symbol"/>
              </a:rPr>
              <a:t>racks</a:t>
            </a:r>
            <a:endParaRPr lang="en-GB" b="1" dirty="0">
              <a:solidFill>
                <a:srgbClr val="002060"/>
              </a:solidFill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7155" y="5143310"/>
            <a:ext cx="7052734" cy="353806"/>
          </a:xfrm>
          <a:prstGeom prst="rect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 w="9525" cap="flat" cmpd="sng" algn="ctr">
            <a:solidFill>
              <a:srgbClr val="A63212"/>
            </a:solidFill>
            <a:prstDash val="solid"/>
            <a:headEnd/>
            <a:tailEnd/>
          </a:ln>
          <a:effectLst>
            <a:outerShdw blurRad="50800" dist="127000" dir="2700000" rotWithShape="0">
              <a:srgbClr val="000000">
                <a:alpha val="40000"/>
              </a:srgbClr>
            </a:outerShdw>
          </a:effectLst>
        </p:spPr>
        <p:txBody>
          <a:bodyPr wrap="square" lIns="72000" tIns="36000" rIns="72000" bIns="36000" anchor="ctr" anchorCtr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spcBef>
                <a:spcPct val="0"/>
              </a:spcBef>
              <a:defRPr sz="2000" b="1" ker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1800" dirty="0" smtClean="0"/>
              <a:t>Studies ongoing to asses RDI for collimator materials!</a:t>
            </a:r>
            <a:endParaRPr lang="en-US" sz="1800" b="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325280"/>
              </p:ext>
            </p:extLst>
          </p:nvPr>
        </p:nvGraphicFramePr>
        <p:xfrm>
          <a:off x="3616325" y="1804988"/>
          <a:ext cx="28781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Equation" r:id="rId4" imgW="1600200" imgH="634680" progId="Equation.3">
                  <p:embed/>
                </p:oleObj>
              </mc:Choice>
              <mc:Fallback>
                <p:oleObj name="Equation" r:id="rId4" imgW="160020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t="5319" b="5319"/>
                      <a:stretch>
                        <a:fillRect/>
                      </a:stretch>
                    </p:blipFill>
                    <p:spPr bwMode="auto">
                      <a:xfrm>
                        <a:off x="3616325" y="1804988"/>
                        <a:ext cx="2878138" cy="11430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4576215" y="1690938"/>
            <a:ext cx="1210733" cy="482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687491" y="2090072"/>
            <a:ext cx="1386717" cy="947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5922414" y="1805455"/>
            <a:ext cx="702732" cy="60959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bldLvl="2"/>
      <p:bldP spid="31" grpId="0" animBg="1"/>
      <p:bldP spid="3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Novel Materials: R&amp;D and </a:t>
            </a:r>
            <a:r>
              <a:rPr lang="en-US" dirty="0" smtClean="0"/>
              <a:t>Characterization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Mechanical Characterization: Elastic </a:t>
            </a:r>
            <a:r>
              <a:rPr lang="en-GB" dirty="0"/>
              <a:t>C</a:t>
            </a:r>
            <a:r>
              <a:rPr lang="en-GB" dirty="0" smtClean="0"/>
              <a:t>onstants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 </a:t>
            </a:r>
            <a:r>
              <a:rPr lang="en-US" dirty="0" smtClean="0"/>
              <a:t>to </a:t>
            </a:r>
            <a:r>
              <a:rPr lang="en-US" dirty="0"/>
              <a:t>derive the elastic constants of </a:t>
            </a:r>
            <a:r>
              <a:rPr lang="en-US" b="1" dirty="0"/>
              <a:t>transversely isotropic </a:t>
            </a:r>
            <a:r>
              <a:rPr lang="en-US" dirty="0"/>
              <a:t>and </a:t>
            </a:r>
            <a:r>
              <a:rPr lang="en-US" b="1" dirty="0"/>
              <a:t>orthotropic</a:t>
            </a:r>
            <a:r>
              <a:rPr lang="en-US" dirty="0"/>
              <a:t> </a:t>
            </a:r>
            <a:r>
              <a:rPr lang="en-US" b="1" dirty="0"/>
              <a:t>materials</a:t>
            </a:r>
            <a:r>
              <a:rPr lang="en-US" dirty="0"/>
              <a:t> (</a:t>
            </a:r>
            <a:r>
              <a:rPr lang="en-US" b="1" dirty="0" err="1"/>
              <a:t>MoGr</a:t>
            </a:r>
            <a:r>
              <a:rPr lang="en-US" dirty="0"/>
              <a:t>, </a:t>
            </a:r>
            <a:r>
              <a:rPr lang="en-US" b="1" dirty="0" smtClean="0"/>
              <a:t>C-C</a:t>
            </a:r>
            <a:r>
              <a:rPr lang="en-US" dirty="0"/>
              <a:t>); </a:t>
            </a:r>
            <a:r>
              <a:rPr lang="en-US" dirty="0" smtClean="0"/>
              <a:t>can be extended to isotropic materials (</a:t>
            </a:r>
            <a:r>
              <a:rPr lang="en-US" b="1" dirty="0" err="1" smtClean="0"/>
              <a:t>CuCD</a:t>
            </a:r>
            <a:r>
              <a:rPr lang="en-US" dirty="0" smtClean="0"/>
              <a:t>)!</a:t>
            </a:r>
            <a:endParaRPr lang="en-US" dirty="0"/>
          </a:p>
          <a:p>
            <a:r>
              <a:rPr lang="en-US" dirty="0" smtClean="0"/>
              <a:t>Developed </a:t>
            </a:r>
            <a:r>
              <a:rPr lang="en-US" dirty="0"/>
              <a:t>by M. Borg (University of Malta, CERN</a:t>
            </a:r>
            <a:r>
              <a:rPr lang="en-US" dirty="0" smtClean="0"/>
              <a:t>),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dirty="0"/>
              <a:t>method combines resonance measurement </a:t>
            </a:r>
            <a:r>
              <a:rPr lang="en-US" dirty="0"/>
              <a:t>of the first natural frequencies (flexural and torsional) and </a:t>
            </a:r>
            <a:r>
              <a:rPr lang="en-US" b="1" dirty="0" smtClean="0"/>
              <a:t>ultra-sound </a:t>
            </a:r>
            <a:r>
              <a:rPr lang="en-US" b="1" dirty="0"/>
              <a:t>testing </a:t>
            </a:r>
            <a:r>
              <a:rPr lang="en-US" dirty="0" smtClean="0"/>
              <a:t>assessing speed of sound.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b="1" dirty="0" smtClean="0"/>
              <a:t>problem </a:t>
            </a:r>
            <a:r>
              <a:rPr lang="en-US" dirty="0" smtClean="0"/>
              <a:t>is </a:t>
            </a:r>
            <a:r>
              <a:rPr lang="en-US" b="1" dirty="0" smtClean="0"/>
              <a:t>3D</a:t>
            </a:r>
            <a:r>
              <a:rPr lang="en-US" dirty="0" smtClean="0"/>
              <a:t>: </a:t>
            </a:r>
            <a:r>
              <a:rPr lang="en-US" b="1" dirty="0"/>
              <a:t>numerical </a:t>
            </a:r>
            <a:r>
              <a:rPr lang="en-US" b="1" dirty="0" smtClean="0"/>
              <a:t>benchmarking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ANSYS) </a:t>
            </a:r>
            <a:r>
              <a:rPr lang="en-US" dirty="0"/>
              <a:t>to derive the material parameters once the frequencies are known (</a:t>
            </a:r>
            <a:r>
              <a:rPr lang="en-US" b="1" dirty="0"/>
              <a:t>reverse engineering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A. Bertarelli, CERN                                   Joint HiLumi LHC-LARP Annual Meeting, FNAL, US – 11-13 May 2015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8179" y="4467167"/>
            <a:ext cx="3723595" cy="2232000"/>
            <a:chOff x="493286" y="4445388"/>
            <a:chExt cx="3723595" cy="2232000"/>
          </a:xfrm>
        </p:grpSpPr>
        <p:pic>
          <p:nvPicPr>
            <p:cNvPr id="10" name="Picture 2" descr="C:\Users\miborg\Downloads\phot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6" b="11921"/>
            <a:stretch/>
          </p:blipFill>
          <p:spPr bwMode="auto">
            <a:xfrm>
              <a:off x="493286" y="4445388"/>
              <a:ext cx="3723595" cy="22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93286" y="4454145"/>
              <a:ext cx="1498446" cy="25736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Exp. test-bench</a:t>
              </a:r>
              <a:endParaRPr lang="en-GB" sz="1200" dirty="0"/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56296" r="52083" b="17654"/>
          <a:stretch/>
        </p:blipFill>
        <p:spPr bwMode="auto">
          <a:xfrm>
            <a:off x="749536" y="3024849"/>
            <a:ext cx="3753896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29370" y="3293530"/>
            <a:ext cx="4797136" cy="3348000"/>
            <a:chOff x="4486272" y="3378200"/>
            <a:chExt cx="4797136" cy="334800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14445" r="51250" b="48333"/>
            <a:stretch/>
          </p:blipFill>
          <p:spPr bwMode="auto">
            <a:xfrm>
              <a:off x="4486272" y="3378200"/>
              <a:ext cx="4797136" cy="33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4956610" y="3615960"/>
              <a:ext cx="536140" cy="330925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14951" y="6296257"/>
              <a:ext cx="1498446" cy="25736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0"/>
              </a:lvl1pPr>
              <a:lvl2pPr fontAlgn="base">
                <a:spcBef>
                  <a:spcPct val="0"/>
                </a:spcBef>
                <a:spcAft>
                  <a:spcPct val="0"/>
                </a:spcAft>
              </a:lvl2pPr>
              <a:lvl3pPr fontAlgn="base">
                <a:spcBef>
                  <a:spcPct val="0"/>
                </a:spcBef>
                <a:spcAft>
                  <a:spcPct val="0"/>
                </a:spcAft>
              </a:lvl3pPr>
              <a:lvl4pPr fontAlgn="base">
                <a:spcBef>
                  <a:spcPct val="0"/>
                </a:spcBef>
                <a:spcAft>
                  <a:spcPct val="0"/>
                </a:spcAft>
              </a:lvl4pPr>
              <a:lvl5pPr fontAlgn="base">
                <a:spcBef>
                  <a:spcPct val="0"/>
                </a:spcBef>
                <a:spcAft>
                  <a:spcPct val="0"/>
                </a:spcAft>
              </a:lvl5pPr>
              <a:lvl6pPr defTabSz="914400"/>
              <a:lvl7pPr defTabSz="914400"/>
              <a:lvl8pPr defTabSz="914400"/>
              <a:lvl9pPr defTabSz="914400"/>
            </a:lstStyle>
            <a:p>
              <a:r>
                <a:rPr lang="en-GB" sz="1200" dirty="0" smtClean="0"/>
                <a:t>1</a:t>
              </a:r>
              <a:r>
                <a:rPr lang="en-GB" sz="1200" baseline="30000" dirty="0" smtClean="0"/>
                <a:t>st</a:t>
              </a:r>
              <a:r>
                <a:rPr lang="en-GB" sz="1200" dirty="0" smtClean="0"/>
                <a:t> Flexural mode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72000" tIns="36000" rIns="72000" bIns="36000"/>
          <a:lstStyle/>
          <a:p>
            <a:r>
              <a:rPr lang="en-GB" dirty="0" smtClean="0"/>
              <a:t>Measurement of elastic constants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96553"/>
              </p:ext>
            </p:extLst>
          </p:nvPr>
        </p:nvGraphicFramePr>
        <p:xfrm>
          <a:off x="678447" y="972531"/>
          <a:ext cx="8534400" cy="1706880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1847848"/>
                <a:gridCol w="1009650"/>
                <a:gridCol w="1085850"/>
                <a:gridCol w="933452"/>
                <a:gridCol w="1219200"/>
                <a:gridCol w="1219200"/>
                <a:gridCol w="1219200"/>
              </a:tblGrid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Material</a:t>
                      </a:r>
                      <a:endParaRPr lang="en-GB" sz="18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Young’s and Shear Moduli [GPa]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E</a:t>
                      </a:r>
                      <a:r>
                        <a:rPr lang="en-GB" sz="1600" baseline="-25000" dirty="0" err="1" smtClean="0"/>
                        <a:t>y</a:t>
                      </a:r>
                      <a:r>
                        <a:rPr lang="en-GB" sz="1600" dirty="0" smtClean="0"/>
                        <a:t> 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E</a:t>
                      </a:r>
                      <a:r>
                        <a:rPr lang="en-GB" sz="1600" baseline="-25000" dirty="0" err="1" smtClean="0"/>
                        <a:t>z</a:t>
                      </a:r>
                      <a:endParaRPr lang="en-GB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</a:t>
                      </a:r>
                      <a:r>
                        <a:rPr lang="en-GB" sz="1600" baseline="-25000" dirty="0" smtClean="0"/>
                        <a:t>x</a:t>
                      </a:r>
                      <a:endParaRPr lang="en-GB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G</a:t>
                      </a:r>
                      <a:r>
                        <a:rPr lang="en-GB" sz="1600" baseline="-25000" dirty="0" err="1" smtClean="0"/>
                        <a:t>xy</a:t>
                      </a:r>
                      <a:endParaRPr lang="en-GB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G</a:t>
                      </a:r>
                      <a:r>
                        <a:rPr lang="en-GB" sz="1600" baseline="-25000" dirty="0" err="1" smtClean="0"/>
                        <a:t>xz</a:t>
                      </a:r>
                      <a:endParaRPr lang="en-GB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G</a:t>
                      </a:r>
                      <a:r>
                        <a:rPr lang="en-GB" sz="1600" baseline="-25000" dirty="0" err="1" smtClean="0"/>
                        <a:t>yz</a:t>
                      </a:r>
                      <a:endParaRPr lang="en-GB" sz="1600" b="1" baseline="-25000" dirty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MoGr</a:t>
                      </a:r>
                      <a:r>
                        <a:rPr lang="en-GB" sz="1600" dirty="0" smtClean="0"/>
                        <a:t> 6530-Aa</a:t>
                      </a:r>
                      <a:endParaRPr lang="en-GB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7.1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31</a:t>
                      </a:r>
                      <a:endParaRPr lang="en-GB" sz="1600" dirty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CuCD</a:t>
                      </a:r>
                      <a:r>
                        <a:rPr lang="en-GB" sz="1600" dirty="0" smtClean="0"/>
                        <a:t> 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160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75</a:t>
                      </a:r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CFC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14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802792"/>
              </p:ext>
            </p:extLst>
          </p:nvPr>
        </p:nvGraphicFramePr>
        <p:xfrm>
          <a:off x="684839" y="3038509"/>
          <a:ext cx="4246753" cy="1706880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1621219"/>
                <a:gridCol w="875178"/>
                <a:gridCol w="875178"/>
                <a:gridCol w="875178"/>
              </a:tblGrid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Material</a:t>
                      </a:r>
                      <a:endParaRPr lang="en-GB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Poisson’s Ratios</a:t>
                      </a:r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xy</a:t>
                      </a:r>
                      <a:endParaRPr lang="en-GB" sz="16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yz</a:t>
                      </a:r>
                      <a:endParaRPr lang="en-GB" sz="1600" b="1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n</a:t>
                      </a:r>
                      <a:r>
                        <a:rPr lang="en-GB" sz="1600" baseline="-25000" dirty="0" err="1" smtClean="0"/>
                        <a:t>xz</a:t>
                      </a:r>
                      <a:endParaRPr lang="en-GB" sz="1600" b="1" baseline="-25000" dirty="0" smtClean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MoGr</a:t>
                      </a:r>
                      <a:r>
                        <a:rPr lang="en-GB" sz="1600" dirty="0" smtClean="0"/>
                        <a:t> 6530-Aa</a:t>
                      </a:r>
                      <a:endParaRPr lang="en-GB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0.10</a:t>
                      </a:r>
                      <a:endParaRPr lang="en-GB" sz="1600" dirty="0"/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CuCD</a:t>
                      </a:r>
                      <a:r>
                        <a:rPr lang="en-GB" sz="1600" dirty="0" smtClean="0"/>
                        <a:t> 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0.07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0.07</a:t>
                      </a:r>
                    </a:p>
                  </a:txBody>
                  <a:tcPr/>
                </a:tc>
              </a:tr>
              <a:tr h="31106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CFC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tbd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tbd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tbd</a:t>
                      </a:r>
                      <a:endParaRPr lang="en-GB" sz="16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3" y="3578170"/>
            <a:ext cx="4376737" cy="285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765779" y="3671166"/>
            <a:ext cx="1572741" cy="2573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0"/>
            </a:lvl1pPr>
            <a:lvl2pPr fontAlgn="base">
              <a:spcBef>
                <a:spcPct val="0"/>
              </a:spcBef>
              <a:spcAft>
                <a:spcPct val="0"/>
              </a:spcAft>
            </a:lvl2pPr>
            <a:lvl3pPr fontAlgn="base">
              <a:spcBef>
                <a:spcPct val="0"/>
              </a:spcBef>
              <a:spcAft>
                <a:spcPct val="0"/>
              </a:spcAft>
            </a:lvl3pPr>
            <a:lvl4pPr fontAlgn="base">
              <a:spcBef>
                <a:spcPct val="0"/>
              </a:spcBef>
              <a:spcAft>
                <a:spcPct val="0"/>
              </a:spcAft>
            </a:lvl4pPr>
            <a:lvl5pPr fontAlgn="base">
              <a:spcBef>
                <a:spcPct val="0"/>
              </a:spcBef>
              <a:spcAft>
                <a:spcPct val="0"/>
              </a:spcAft>
            </a:lvl5pPr>
            <a:lvl6pPr defTabSz="914400"/>
            <a:lvl7pPr defTabSz="914400"/>
            <a:lvl8pPr defTabSz="914400"/>
            <a:lvl9pPr defTabSz="914400"/>
          </a:lstStyle>
          <a:p>
            <a:r>
              <a:rPr lang="en-GB" sz="1200" dirty="0" smtClean="0">
                <a:solidFill>
                  <a:srgbClr val="FFFFFF"/>
                </a:solidFill>
              </a:rPr>
              <a:t>Reference System</a:t>
            </a:r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662523" y="5296980"/>
            <a:ext cx="504295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pPr>
              <a:spcAft>
                <a:spcPts val="900"/>
              </a:spcAft>
              <a:buClr>
                <a:srgbClr val="BBE0E3"/>
              </a:buClr>
            </a:pPr>
            <a:r>
              <a:rPr lang="en-GB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  <a:t>Poisson’s ratio of CFC not yet </a:t>
            </a:r>
            <a:r>
              <a:rPr lang="en-GB" dirty="0" smtClean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  <a:t>measured because </a:t>
            </a:r>
            <a:r>
              <a:rPr lang="en-GB" dirty="0">
                <a:solidFill>
                  <a:srgbClr val="22529E"/>
                </a:solidFill>
                <a:latin typeface="Helvetica" pitchFamily="34" charset="0"/>
                <a:ea typeface="Helvetica" pitchFamily="34" charset="0"/>
                <a:cs typeface="Helvetica" pitchFamily="34" charset="0"/>
              </a:rPr>
              <a:t>of the strong signal attenuation in the material</a:t>
            </a:r>
          </a:p>
        </p:txBody>
      </p:sp>
    </p:spTree>
    <p:extLst>
      <p:ext uri="{BB962C8B-B14F-4D97-AF65-F5344CB8AC3E}">
        <p14:creationId xmlns:p14="http://schemas.microsoft.com/office/powerpoint/2010/main" val="20469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Figures Of </a:t>
            </a:r>
            <a:r>
              <a:rPr lang="it-IT" dirty="0" smtClean="0"/>
              <a:t>Merit for Collimator Materials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 and Motivation</a:t>
            </a:r>
            <a:endParaRPr lang="en-GB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32000" y="1737272"/>
            <a:ext cx="4017909" cy="4140000"/>
            <a:chOff x="955589" y="1130527"/>
            <a:chExt cx="4706430" cy="4849446"/>
          </a:xfrm>
        </p:grpSpPr>
        <p:pic>
          <p:nvPicPr>
            <p:cNvPr id="27650" name="Picture 2" descr="G:\Departments\EN\Projects\MME_MechanicalEngineering\Alessandro.Bertarelli\Projects\Collimators\CollimationUpgrade\GeneralDocuments\Workshops\FCC2015\images\man_map_lost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348" y="2403474"/>
              <a:ext cx="1028452" cy="188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G:\Departments\EN\Projects\MME_MechanicalEngineering\Alessandro.Bertarelli\Projects\Collimators\CollimationUpgrade\GeneralDocuments\Workshops\FCC2015\images\tree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62" l="0" r="100000">
                          <a14:foregroundMark x1="70405" y1="89967" x2="70405" y2="89967"/>
                          <a14:foregroundMark x1="74247" y1="87068" x2="74247" y2="87068"/>
                          <a14:foregroundMark x1="72690" y1="83724" x2="72690" y2="83724"/>
                          <a14:foregroundMark x1="75389" y1="91639" x2="75389" y2="91639"/>
                          <a14:foregroundMark x1="78089" y1="84950" x2="78089" y2="84950"/>
                          <a14:foregroundMark x1="68432" y1="83389" x2="68432" y2="83389"/>
                          <a14:foregroundMark x1="61578" y1="81717" x2="61578" y2="81717"/>
                          <a14:foregroundMark x1="56490" y1="82943" x2="56490" y2="82943"/>
                          <a14:foregroundMark x1="10592" y1="93757" x2="10592" y2="93757"/>
                          <a14:foregroundMark x1="7892" y1="90412" x2="7892" y2="90412"/>
                          <a14:foregroundMark x1="8619" y1="95318" x2="8619" y2="95318"/>
                          <a14:foregroundMark x1="5192" y1="96990" x2="5192" y2="96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497" y="4131897"/>
              <a:ext cx="1984374" cy="18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G:\Departments\EN\Projects\MME_MechanicalEngineering\Alessandro.Bertarelli\Projects\Collimators\CollimationUpgrade\GeneralDocuments\Workshops\FCC2015\images\tree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62" l="0" r="100000">
                          <a14:foregroundMark x1="70405" y1="89967" x2="70405" y2="89967"/>
                          <a14:foregroundMark x1="74247" y1="87068" x2="74247" y2="87068"/>
                          <a14:foregroundMark x1="72690" y1="83724" x2="72690" y2="83724"/>
                          <a14:foregroundMark x1="75389" y1="91639" x2="75389" y2="91639"/>
                          <a14:foregroundMark x1="78089" y1="84950" x2="78089" y2="84950"/>
                          <a14:foregroundMark x1="68432" y1="83389" x2="68432" y2="83389"/>
                          <a14:foregroundMark x1="61578" y1="81717" x2="61578" y2="81717"/>
                          <a14:foregroundMark x1="56490" y1="82943" x2="56490" y2="82943"/>
                          <a14:foregroundMark x1="10592" y1="93757" x2="10592" y2="93757"/>
                          <a14:foregroundMark x1="7892" y1="90412" x2="7892" y2="90412"/>
                          <a14:foregroundMark x1="8619" y1="95318" x2="8619" y2="95318"/>
                          <a14:foregroundMark x1="5192" y1="96990" x2="5192" y2="96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645" y="3469935"/>
              <a:ext cx="1984374" cy="18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G:\Departments\EN\Projects\MME_MechanicalEngineering\Alessandro.Bertarelli\Projects\Collimators\CollimationUpgrade\GeneralDocuments\Workshops\FCC2015\images\tree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662" l="0" r="100000">
                          <a14:foregroundMark x1="70405" y1="89967" x2="70405" y2="89967"/>
                          <a14:foregroundMark x1="74247" y1="87068" x2="74247" y2="87068"/>
                          <a14:foregroundMark x1="72690" y1="83724" x2="72690" y2="83724"/>
                          <a14:foregroundMark x1="75389" y1="91639" x2="75389" y2="91639"/>
                          <a14:foregroundMark x1="78089" y1="84950" x2="78089" y2="84950"/>
                          <a14:foregroundMark x1="68432" y1="83389" x2="68432" y2="83389"/>
                          <a14:foregroundMark x1="61578" y1="81717" x2="61578" y2="81717"/>
                          <a14:foregroundMark x1="56490" y1="82943" x2="56490" y2="82943"/>
                          <a14:foregroundMark x1="10592" y1="93757" x2="10592" y2="93757"/>
                          <a14:foregroundMark x1="7892" y1="90412" x2="7892" y2="90412"/>
                          <a14:foregroundMark x1="8619" y1="95318" x2="8619" y2="95318"/>
                          <a14:foregroundMark x1="5192" y1="96990" x2="5192" y2="96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873" y="1130527"/>
              <a:ext cx="1259927" cy="117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G:\Departments\EN\Projects\MME_MechanicalEngineering\Alessandro.Bertarelli\Projects\Collimators\CollimationUpgrade\GeneralDocuments\Workshops\FCC2015\images\tree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62" l="0" r="100000">
                          <a14:foregroundMark x1="70405" y1="89967" x2="70405" y2="89967"/>
                          <a14:foregroundMark x1="74247" y1="87068" x2="74247" y2="87068"/>
                          <a14:foregroundMark x1="72690" y1="83724" x2="72690" y2="83724"/>
                          <a14:foregroundMark x1="75389" y1="91639" x2="75389" y2="91639"/>
                          <a14:foregroundMark x1="78089" y1="84950" x2="78089" y2="84950"/>
                          <a14:foregroundMark x1="68432" y1="83389" x2="68432" y2="83389"/>
                          <a14:foregroundMark x1="61578" y1="81717" x2="61578" y2="81717"/>
                          <a14:foregroundMark x1="56490" y1="82943" x2="56490" y2="82943"/>
                          <a14:foregroundMark x1="10592" y1="93757" x2="10592" y2="93757"/>
                          <a14:foregroundMark x1="7892" y1="90412" x2="7892" y2="90412"/>
                          <a14:foregroundMark x1="8619" y1="95318" x2="8619" y2="95318"/>
                          <a14:foregroundMark x1="5192" y1="96990" x2="5192" y2="96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89" y="1717222"/>
              <a:ext cx="1984374" cy="18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G:\Departments\EN\Projects\MME_MechanicalEngineering\Alessandro.Bertarelli\Projects\Collimators\CollimationUpgrade\GeneralDocuments\Workshops\FCC2015\images\tree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62" l="0" r="100000">
                          <a14:foregroundMark x1="70405" y1="89967" x2="70405" y2="89967"/>
                          <a14:foregroundMark x1="74247" y1="87068" x2="74247" y2="87068"/>
                          <a14:foregroundMark x1="72690" y1="83724" x2="72690" y2="83724"/>
                          <a14:foregroundMark x1="75389" y1="91639" x2="75389" y2="91639"/>
                          <a14:foregroundMark x1="78089" y1="84950" x2="78089" y2="84950"/>
                          <a14:foregroundMark x1="68432" y1="83389" x2="68432" y2="83389"/>
                          <a14:foregroundMark x1="61578" y1="81717" x2="61578" y2="81717"/>
                          <a14:foregroundMark x1="56490" y1="82943" x2="56490" y2="82943"/>
                          <a14:foregroundMark x1="10592" y1="93757" x2="10592" y2="93757"/>
                          <a14:foregroundMark x1="7892" y1="90412" x2="7892" y2="90412"/>
                          <a14:foregroundMark x1="8619" y1="95318" x2="8619" y2="95318"/>
                          <a14:foregroundMark x1="5192" y1="96990" x2="5192" y2="96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355" y="1379877"/>
              <a:ext cx="1984374" cy="18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51" name="Picture 3" descr="G:\Departments\EN\Projects\MME_MechanicalEngineering\Alessandro.Bertarelli\Projects\Collimators\CollimationUpgrade\GeneralDocuments\Workshops\FCC2015\images\gyro_compass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00" y="2916000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2524" y="684001"/>
            <a:ext cx="8913476" cy="567811"/>
          </a:xfrm>
          <a:prstGeom prst="rect">
            <a:avLst/>
          </a:prstGeom>
          <a:ln>
            <a:headEnd/>
            <a:tailEnd/>
          </a:ln>
          <a:effectLst>
            <a:outerShdw blurRad="50800" dist="127000" dir="27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44000" tIns="144000" rIns="144000" bIns="144000">
            <a:spAutoFit/>
          </a:bodyPr>
          <a:lstStyle>
            <a:defPPr>
              <a:defRPr lang="en-US"/>
            </a:defPPr>
            <a:lvl1pPr defTabSz="914400">
              <a:defRPr b="1" ker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How to find one’s way out of this maze of material requirements?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64000" y="1368000"/>
            <a:ext cx="5865551" cy="377402"/>
          </a:xfrm>
          <a:prstGeom prst="rect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 w="9525" cap="flat" cmpd="sng" algn="ctr">
            <a:solidFill>
              <a:srgbClr val="A63212"/>
            </a:solidFill>
            <a:prstDash val="solid"/>
            <a:headEnd/>
            <a:tailEnd/>
          </a:ln>
          <a:effectLst>
            <a:outerShdw blurRad="50800" dist="127000" dir="2700000" rotWithShape="0">
              <a:srgbClr val="000000">
                <a:alpha val="40000"/>
              </a:srgbClr>
            </a:outerShdw>
          </a:effectLst>
        </p:spPr>
        <p:txBody>
          <a:bodyPr wrap="square" lIns="92075" tIns="36000" rIns="92075" bIns="36000" anchor="ctr" anchorCtr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b="1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need a good compass: Figures </a:t>
            </a:r>
            <a:r>
              <a:rPr lang="en-US" b="1" kern="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b="1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Merit (</a:t>
            </a:r>
            <a:r>
              <a:rPr lang="en-US" b="1" kern="0" dirty="0" err="1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FoM</a:t>
            </a:r>
            <a:r>
              <a:rPr lang="en-US" b="1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b="1" kern="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6000" y="1872000"/>
            <a:ext cx="56880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Thermomechanical Robustness Index (TRI)</a:t>
            </a:r>
          </a:p>
          <a:p>
            <a:pPr defTabSz="457200"/>
            <a:r>
              <a:rPr lang="it-IT" sz="1400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it-IT" sz="1400" dirty="0" smtClean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elated </a:t>
            </a:r>
            <a:r>
              <a:rPr lang="it-IT" sz="1400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the ability of a material to </a:t>
            </a:r>
            <a:r>
              <a:rPr lang="it-IT" sz="1400" b="1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withstand the impact </a:t>
            </a:r>
            <a:r>
              <a:rPr lang="it-IT" sz="1400" dirty="0">
                <a:solidFill>
                  <a:srgbClr val="0033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a short particle pulse</a:t>
            </a:r>
          </a:p>
          <a:p>
            <a:pPr defTabSz="457200"/>
            <a:endParaRPr lang="en-GB" sz="1600" b="1" dirty="0">
              <a:solidFill>
                <a:srgbClr val="2D2D8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04000" y="3312000"/>
            <a:ext cx="5688000" cy="79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Thermal Stability Index (TSI)</a:t>
            </a:r>
          </a:p>
          <a:p>
            <a:pPr defTabSz="457200"/>
            <a:r>
              <a:rPr lang="it-IT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Index </a:t>
            </a:r>
            <a:r>
              <a:rPr lang="it-IT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of the ability </a:t>
            </a:r>
            <a:r>
              <a:rPr lang="it-IT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to </a:t>
            </a:r>
            <a:r>
              <a:rPr lang="it-IT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maintain </a:t>
            </a:r>
            <a:r>
              <a:rPr lang="it-IT" sz="1400" b="1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dimensional stability</a:t>
            </a:r>
            <a:r>
              <a:rPr lang="it-IT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 under beam </a:t>
            </a:r>
            <a:r>
              <a:rPr lang="it-IT" sz="1400" b="1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slow losses</a:t>
            </a:r>
            <a:endParaRPr lang="en-GB" sz="1400" dirty="0">
              <a:solidFill>
                <a:srgbClr val="2D2D8A"/>
              </a:solidFill>
              <a:latin typeface="Helvetica" panose="020B0604020202020204" pitchFamily="34" charset="0"/>
              <a:ea typeface="Times New Roman" pitchFamily="18" charset="0"/>
              <a:cs typeface="Helvetic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76000" y="4752000"/>
            <a:ext cx="572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RF Impedance Index (RFI)</a:t>
            </a:r>
          </a:p>
          <a:p>
            <a:pPr defTabSz="457200"/>
            <a:r>
              <a:rPr lang="it-IT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Index of the </a:t>
            </a:r>
            <a:r>
              <a:rPr lang="it-IT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ability to </a:t>
            </a:r>
            <a:r>
              <a:rPr lang="en-GB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minimize </a:t>
            </a:r>
            <a:r>
              <a:rPr lang="en-GB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contributions </a:t>
            </a:r>
            <a:r>
              <a:rPr lang="en-GB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to RF impedance</a:t>
            </a:r>
            <a:endParaRPr lang="it-IT" sz="1400" dirty="0">
              <a:solidFill>
                <a:srgbClr val="2D2D8A"/>
              </a:solidFill>
              <a:latin typeface="Helvetica" panose="020B0604020202020204" pitchFamily="34" charset="0"/>
              <a:ea typeface="Times New Roman" pitchFamily="18" charset="0"/>
              <a:cs typeface="Helvetica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30426" y="6047430"/>
            <a:ext cx="572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Radiation Damage Index (RDI)</a:t>
            </a:r>
            <a:endParaRPr lang="it-IT" sz="1600" b="1" dirty="0">
              <a:solidFill>
                <a:srgbClr val="2D2D8A"/>
              </a:solidFill>
              <a:latin typeface="Helvetica" panose="020B0604020202020204" pitchFamily="34" charset="0"/>
              <a:ea typeface="Times New Roman" pitchFamily="18" charset="0"/>
              <a:cs typeface="Helvetica" panose="020B0604020202020204" pitchFamily="34" charset="0"/>
            </a:endParaRPr>
          </a:p>
          <a:p>
            <a:pPr defTabSz="457200"/>
            <a:r>
              <a:rPr lang="it-IT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Index of the </a:t>
            </a:r>
            <a:r>
              <a:rPr lang="it-IT" sz="1400" dirty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ability to </a:t>
            </a:r>
            <a:r>
              <a:rPr lang="en-GB" sz="1400" dirty="0" smtClean="0">
                <a:solidFill>
                  <a:srgbClr val="2D2D8A"/>
                </a:solidFill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withstand radiation-induced damage</a:t>
            </a:r>
            <a:endParaRPr lang="it-IT" sz="1400" dirty="0">
              <a:solidFill>
                <a:srgbClr val="2D2D8A"/>
              </a:solidFill>
              <a:latin typeface="Helvetica" panose="020B0604020202020204" pitchFamily="34" charset="0"/>
              <a:ea typeface="Times New Roman" pitchFamily="18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00" y="2592000"/>
            <a:ext cx="4068000" cy="576000"/>
          </a:xfrm>
          <a:prstGeom prst="rect">
            <a:avLst/>
          </a:prstGeom>
          <a:solidFill>
            <a:srgbClr val="FFCC99"/>
          </a:solidFill>
          <a:ln>
            <a:solidFill>
              <a:srgbClr val="C0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940820"/>
              </p:ext>
            </p:extLst>
          </p:nvPr>
        </p:nvGraphicFramePr>
        <p:xfrm>
          <a:off x="4824413" y="2700000"/>
          <a:ext cx="37703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" name="Equation" r:id="rId10" imgW="2095200" imgH="241200" progId="Equation.3">
                  <p:embed/>
                </p:oleObj>
              </mc:Choice>
              <mc:Fallback>
                <p:oleObj name="Equation" r:id="rId10" imgW="2095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 t="5319" b="5319"/>
                      <a:stretch>
                        <a:fillRect/>
                      </a:stretch>
                    </p:blipFill>
                    <p:spPr bwMode="auto">
                      <a:xfrm>
                        <a:off x="4824413" y="2700000"/>
                        <a:ext cx="3770312" cy="434975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4716000" y="4068000"/>
            <a:ext cx="2628000" cy="576000"/>
          </a:xfrm>
          <a:prstGeom prst="rect">
            <a:avLst/>
          </a:prstGeom>
          <a:solidFill>
            <a:srgbClr val="FFCC99"/>
          </a:solidFill>
          <a:ln>
            <a:solidFill>
              <a:srgbClr val="C0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652478"/>
              </p:ext>
            </p:extLst>
          </p:nvPr>
        </p:nvGraphicFramePr>
        <p:xfrm>
          <a:off x="4824000" y="4176000"/>
          <a:ext cx="2285496" cy="43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5" name="Equation" r:id="rId12" imgW="1269720" imgH="241200" progId="Equation.3">
                  <p:embed/>
                </p:oleObj>
              </mc:Choice>
              <mc:Fallback>
                <p:oleObj name="Equation" r:id="rId12" imgW="1269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 t="5319" b="5319"/>
                      <a:stretch>
                        <a:fillRect/>
                      </a:stretch>
                    </p:blipFill>
                    <p:spPr bwMode="auto">
                      <a:xfrm>
                        <a:off x="4824000" y="4176000"/>
                        <a:ext cx="2285496" cy="43416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4748654" y="5364000"/>
            <a:ext cx="2628000" cy="576000"/>
          </a:xfrm>
          <a:prstGeom prst="rect">
            <a:avLst/>
          </a:prstGeom>
          <a:solidFill>
            <a:srgbClr val="FFCC99"/>
          </a:solidFill>
          <a:ln>
            <a:solidFill>
              <a:srgbClr val="C0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681003"/>
              </p:ext>
            </p:extLst>
          </p:nvPr>
        </p:nvGraphicFramePr>
        <p:xfrm>
          <a:off x="4823997" y="5436000"/>
          <a:ext cx="1942704" cy="45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" name="Equation" r:id="rId14" imgW="1079280" imgH="253800" progId="Equation.3">
                  <p:embed/>
                </p:oleObj>
              </mc:Choice>
              <mc:Fallback>
                <p:oleObj name="Equation" r:id="rId14" imgW="1079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 t="5319" b="5319"/>
                      <a:stretch>
                        <a:fillRect/>
                      </a:stretch>
                    </p:blipFill>
                    <p:spPr bwMode="auto">
                      <a:xfrm>
                        <a:off x="4823997" y="5436000"/>
                        <a:ext cx="1942704" cy="45684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9716008">
            <a:off x="629496" y="2878973"/>
            <a:ext cx="8979531" cy="1478061"/>
          </a:xfrm>
          <a:prstGeom prst="rect">
            <a:avLst/>
          </a:prstGeom>
          <a:solidFill>
            <a:srgbClr val="A63212"/>
          </a:solidFill>
          <a:ln w="25400" cap="flat" cmpd="sng" algn="ctr">
            <a:noFill/>
            <a:prstDash val="solid"/>
            <a:headEnd/>
            <a:tailEnd/>
          </a:ln>
          <a:effectLst>
            <a:outerShdw blurRad="50800" dist="127000" dir="1200000" algn="bl" rotWithShape="0">
              <a:prstClr val="black">
                <a:alpha val="40000"/>
              </a:prstClr>
            </a:outerShdw>
          </a:effectLst>
        </p:spPr>
        <p:txBody>
          <a:bodyPr wrap="square" lIns="0" tIns="144000" rIns="0" bIns="144000" anchor="ctr" anchorCtr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en-US" sz="240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Caution</a:t>
            </a:r>
            <a:r>
              <a:rPr lang="en-US" sz="2400" b="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400" b="0" kern="0" dirty="0" err="1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FoMs</a:t>
            </a:r>
            <a:r>
              <a:rPr lang="en-US" sz="2400" b="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0" kern="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 obtained from RT, averaged properties. They should only be taken for comparative purposes and not to anticipate material performances… </a:t>
            </a:r>
            <a:r>
              <a:rPr lang="en-GB" sz="2400" b="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  <a:endParaRPr lang="en-GB" sz="2400" b="0" kern="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22" grpId="0"/>
      <p:bldP spid="24" grpId="0"/>
      <p:bldP spid="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/>
          <p:cNvSpPr txBox="1">
            <a:spLocks noChangeArrowheads="1"/>
          </p:cNvSpPr>
          <p:nvPr/>
        </p:nvSpPr>
        <p:spPr bwMode="auto">
          <a:xfrm>
            <a:off x="720000" y="935999"/>
            <a:ext cx="918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320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 and Motivations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Advanced Materials: R&amp;D and Characterization</a:t>
            </a:r>
            <a:endParaRPr lang="it-IT" sz="32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600" kern="0" dirty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 Materials R&amp;D </a:t>
            </a:r>
            <a:r>
              <a:rPr lang="it-IT" sz="26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6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Characterization</a:t>
            </a:r>
            <a:endParaRPr lang="it-IT" sz="2600" kern="0" dirty="0">
              <a:solidFill>
                <a:srgbClr val="22529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6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Thermo-physical Characterization</a:t>
            </a:r>
          </a:p>
          <a:p>
            <a:pPr marL="914400" lvl="1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2600" kern="0" dirty="0" smtClean="0">
                <a:solidFill>
                  <a:srgbClr val="22529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Benchmarking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HL-LHC Collimator Design and Testing</a:t>
            </a:r>
          </a:p>
          <a:p>
            <a:pPr marL="457200" indent="-457200" defTabSz="914400" fontAlgn="base">
              <a:lnSpc>
                <a:spcPts val="4500"/>
              </a:lnSpc>
              <a:spcAft>
                <a:spcPts val="600"/>
              </a:spcAft>
              <a:buClr>
                <a:srgbClr val="3366CB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t-IT" sz="3200" kern="0" dirty="0" smtClean="0">
                <a:solidFill>
                  <a:srgbClr val="E1E8F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it-IT" sz="3200" kern="0" dirty="0">
              <a:solidFill>
                <a:srgbClr val="E1E8F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  <a:r>
              <a:rPr lang="en-US" dirty="0"/>
              <a:t>R&amp;D and Characterization</a:t>
            </a:r>
          </a:p>
        </p:txBody>
      </p:sp>
      <p:sp>
        <p:nvSpPr>
          <p:cNvPr id="7" name="TextBox 6"/>
          <p:cNvSpPr txBox="1"/>
          <p:nvPr/>
        </p:nvSpPr>
        <p:spPr>
          <a:xfrm rot="19716008">
            <a:off x="738747" y="3084328"/>
            <a:ext cx="8979531" cy="1103343"/>
          </a:xfrm>
          <a:prstGeom prst="rect">
            <a:avLst/>
          </a:prstGeom>
          <a:solidFill>
            <a:srgbClr val="A63212"/>
          </a:solidFill>
          <a:ln w="25400" cap="flat" cmpd="sng" algn="ctr">
            <a:noFill/>
            <a:prstDash val="solid"/>
            <a:headEnd/>
            <a:tailEnd/>
          </a:ln>
          <a:effectLst>
            <a:outerShdw blurRad="50800" dist="127000" dir="1200000" algn="bl" rotWithShape="0">
              <a:prstClr val="black">
                <a:alpha val="40000"/>
              </a:prstClr>
            </a:outerShdw>
          </a:effectLst>
        </p:spPr>
        <p:txBody>
          <a:bodyPr wrap="square" lIns="0" tIns="144000" rIns="0" bIns="144000" anchor="ctr" anchorCtr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en-US" sz="240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Highlights on activities performed at CERN.</a:t>
            </a:r>
          </a:p>
          <a:p>
            <a:pPr algn="ctr">
              <a:defRPr/>
            </a:pPr>
            <a:r>
              <a:rPr lang="en-US" sz="2400" b="0" kern="0" dirty="0" smtClean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additional research see Adriana Rossi’s talk …</a:t>
            </a:r>
            <a:endParaRPr lang="en-GB" sz="2400" b="0" kern="0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Collimator Materials R&amp;D Program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720000"/>
            <a:ext cx="5585252" cy="5544000"/>
          </a:xfrm>
        </p:spPr>
        <p:txBody>
          <a:bodyPr/>
          <a:lstStyle/>
          <a:p>
            <a:pPr>
              <a:spcAft>
                <a:spcPts val="1108"/>
              </a:spcAft>
            </a:pPr>
            <a:r>
              <a:rPr lang="en-US" sz="1400" b="1" dirty="0" smtClean="0"/>
              <a:t>EuCARD2 WP11 (tasks 2 &amp; 3) main goal: </a:t>
            </a:r>
            <a:r>
              <a:rPr lang="en-US" sz="1400" dirty="0" smtClean="0"/>
              <a:t>review existing materials (e.g. </a:t>
            </a:r>
            <a:r>
              <a:rPr lang="en-US" sz="1400" b="1" dirty="0" smtClean="0"/>
              <a:t>Carbon-Carbon</a:t>
            </a:r>
            <a:r>
              <a:rPr lang="en-US" sz="1400" dirty="0" smtClean="0"/>
              <a:t>), develop, characterize, test, irradiate </a:t>
            </a:r>
            <a:r>
              <a:rPr lang="en-US" sz="1400" b="1" dirty="0" smtClean="0"/>
              <a:t>novel materials</a:t>
            </a:r>
            <a:r>
              <a:rPr lang="en-US" sz="1400" dirty="0" smtClean="0"/>
              <a:t> for high energy, high brightness accelerators (HL-LHC, LIU, FAIR, </a:t>
            </a:r>
            <a:r>
              <a:rPr lang="en-US" sz="1400" dirty="0" err="1" smtClean="0"/>
              <a:t>netrino</a:t>
            </a:r>
            <a:r>
              <a:rPr lang="en-US" sz="1400" dirty="0" smtClean="0"/>
              <a:t> facilities …)</a:t>
            </a:r>
            <a:endParaRPr lang="en-US" sz="1400" dirty="0"/>
          </a:p>
          <a:p>
            <a:pPr>
              <a:spcAft>
                <a:spcPts val="1108"/>
              </a:spcAft>
            </a:pPr>
            <a:r>
              <a:rPr lang="en-US" sz="1400" dirty="0" smtClean="0"/>
              <a:t>Explore composites </a:t>
            </a:r>
            <a:r>
              <a:rPr lang="en-US" sz="1400" dirty="0"/>
              <a:t>combining the properties of </a:t>
            </a:r>
            <a:r>
              <a:rPr lang="en-US" sz="1400" b="1" dirty="0"/>
              <a:t>graphite</a:t>
            </a:r>
            <a:r>
              <a:rPr lang="en-US" sz="1400" dirty="0"/>
              <a:t> </a:t>
            </a:r>
            <a:r>
              <a:rPr lang="en-US" sz="1400" dirty="0" smtClean="0"/>
              <a:t>or </a:t>
            </a:r>
            <a:r>
              <a:rPr lang="en-US" sz="1400" b="1" dirty="0"/>
              <a:t>diamond</a:t>
            </a:r>
            <a:r>
              <a:rPr lang="en-US" sz="1400" dirty="0"/>
              <a:t> (</a:t>
            </a:r>
            <a:r>
              <a:rPr lang="en-US" sz="1400" b="1" dirty="0"/>
              <a:t>low </a:t>
            </a:r>
            <a:r>
              <a:rPr lang="en-US" sz="1400" b="1" dirty="0">
                <a:latin typeface="Symbol" panose="05050102010706020507" pitchFamily="18" charset="2"/>
              </a:rPr>
              <a:t>r</a:t>
            </a:r>
            <a:r>
              <a:rPr lang="en-US" sz="1400" dirty="0"/>
              <a:t>, </a:t>
            </a:r>
            <a:r>
              <a:rPr lang="en-US" sz="1400" b="1" dirty="0"/>
              <a:t>high </a:t>
            </a:r>
            <a:r>
              <a:rPr lang="en-US" sz="1400" b="1" dirty="0">
                <a:latin typeface="Symbol" panose="05050102010706020507" pitchFamily="18" charset="2"/>
              </a:rPr>
              <a:t>l</a:t>
            </a:r>
            <a:r>
              <a:rPr lang="en-US" sz="1400" dirty="0"/>
              <a:t>, </a:t>
            </a:r>
            <a:r>
              <a:rPr lang="en-US" sz="1400" b="1" dirty="0"/>
              <a:t>low </a:t>
            </a:r>
            <a:r>
              <a:rPr lang="en-US" sz="1400" b="1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with those of </a:t>
            </a:r>
            <a:r>
              <a:rPr lang="en-US" sz="1400" b="1" dirty="0"/>
              <a:t>metals</a:t>
            </a:r>
            <a:r>
              <a:rPr lang="en-US" sz="1400" dirty="0"/>
              <a:t> and </a:t>
            </a:r>
            <a:r>
              <a:rPr lang="en-US" sz="1400" b="1" dirty="0" smtClean="0"/>
              <a:t>transition </a:t>
            </a:r>
            <a:r>
              <a:rPr lang="en-US" sz="1400" b="1" dirty="0"/>
              <a:t>metal-based ceramics  </a:t>
            </a:r>
            <a:r>
              <a:rPr lang="en-US" sz="1400" dirty="0"/>
              <a:t>(</a:t>
            </a:r>
            <a:r>
              <a:rPr lang="en-US" sz="1400" b="1" dirty="0"/>
              <a:t>high </a:t>
            </a:r>
            <a:r>
              <a:rPr lang="en-US" sz="1400" b="1" dirty="0" smtClean="0"/>
              <a:t>R</a:t>
            </a:r>
            <a:r>
              <a:rPr lang="en-US" sz="1400" b="1" baseline="-25000" dirty="0" smtClean="0"/>
              <a:t>M</a:t>
            </a:r>
            <a:r>
              <a:rPr lang="en-US" sz="1400" dirty="0" smtClean="0"/>
              <a:t>, </a:t>
            </a:r>
            <a:r>
              <a:rPr lang="en-US" sz="1400" b="1" dirty="0"/>
              <a:t>good </a:t>
            </a:r>
            <a:r>
              <a:rPr lang="en-US" sz="1400" b="1" dirty="0">
                <a:latin typeface="Symbol" panose="05050102010706020507" pitchFamily="18" charset="2"/>
              </a:rPr>
              <a:t>g</a:t>
            </a:r>
            <a:r>
              <a:rPr lang="en-US" sz="1400" dirty="0"/>
              <a:t>)</a:t>
            </a:r>
          </a:p>
          <a:p>
            <a:pPr>
              <a:spcAft>
                <a:spcPts val="1108"/>
              </a:spcAft>
            </a:pPr>
            <a:r>
              <a:rPr lang="en-US" sz="1400" dirty="0"/>
              <a:t>Materials investigated are </a:t>
            </a:r>
            <a:r>
              <a:rPr lang="en-US" sz="1400" b="1" dirty="0"/>
              <a:t>Molybdenum-Copper-Diamond</a:t>
            </a:r>
            <a:r>
              <a:rPr lang="en-US" sz="1400" dirty="0"/>
              <a:t> (</a:t>
            </a:r>
            <a:r>
              <a:rPr lang="en-US" sz="1400" b="1" dirty="0" err="1"/>
              <a:t>MoCuCD</a:t>
            </a:r>
            <a:r>
              <a:rPr lang="en-US" sz="1400" dirty="0"/>
              <a:t>), </a:t>
            </a:r>
            <a:r>
              <a:rPr lang="en-US" sz="1400" b="1" dirty="0" smtClean="0"/>
              <a:t>Copper-Diamond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b="1" dirty="0" err="1"/>
              <a:t>CuCD</a:t>
            </a:r>
            <a:r>
              <a:rPr lang="en-US" sz="1400" dirty="0" smtClean="0"/>
              <a:t>) developed by </a:t>
            </a:r>
            <a:r>
              <a:rPr lang="en-US" sz="1400" b="1" dirty="0" smtClean="0"/>
              <a:t>RHP-Technology</a:t>
            </a:r>
            <a:r>
              <a:rPr lang="en-US" sz="1400" dirty="0" smtClean="0"/>
              <a:t>, </a:t>
            </a:r>
            <a:r>
              <a:rPr lang="en-US" sz="1400" b="1" dirty="0" smtClean="0"/>
              <a:t>Molybdenum </a:t>
            </a:r>
            <a:r>
              <a:rPr lang="en-US" sz="1400" b="1" dirty="0"/>
              <a:t>Carbide-Graphite </a:t>
            </a:r>
            <a:r>
              <a:rPr lang="en-US" sz="1400" dirty="0"/>
              <a:t>(</a:t>
            </a:r>
            <a:r>
              <a:rPr lang="en-US" sz="1400" b="1" dirty="0" err="1"/>
              <a:t>MoGr</a:t>
            </a:r>
            <a:r>
              <a:rPr lang="en-US" sz="1400" dirty="0" smtClean="0"/>
              <a:t>) co-developed by </a:t>
            </a:r>
            <a:r>
              <a:rPr lang="en-US" sz="1400" b="1" dirty="0" smtClean="0"/>
              <a:t>CERN</a:t>
            </a:r>
            <a:r>
              <a:rPr lang="en-US" sz="1400" dirty="0" smtClean="0"/>
              <a:t> and </a:t>
            </a:r>
            <a:r>
              <a:rPr lang="en-US" sz="1400" b="1" dirty="0" err="1" smtClean="0"/>
              <a:t>Brevetti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Bizz</a:t>
            </a:r>
            <a:r>
              <a:rPr lang="en-US" sz="1400" dirty="0" smtClean="0"/>
              <a:t>.</a:t>
            </a:r>
            <a:endParaRPr lang="en-US" sz="1400" dirty="0"/>
          </a:p>
          <a:p>
            <a:pPr>
              <a:spcAft>
                <a:spcPts val="1108"/>
              </a:spcAft>
            </a:pPr>
            <a:r>
              <a:rPr lang="en-US" sz="1400" b="1" dirty="0" smtClean="0"/>
              <a:t>Thermo-mechanical</a:t>
            </a:r>
            <a:r>
              <a:rPr lang="en-US" sz="1400" dirty="0" smtClean="0"/>
              <a:t> and </a:t>
            </a:r>
            <a:r>
              <a:rPr lang="en-US" sz="1400" b="1" dirty="0" smtClean="0"/>
              <a:t>irradiation tests </a:t>
            </a:r>
            <a:r>
              <a:rPr lang="en-US" sz="1400" dirty="0" smtClean="0"/>
              <a:t>at </a:t>
            </a:r>
            <a:r>
              <a:rPr lang="en-US" sz="1400" b="1" dirty="0" smtClean="0"/>
              <a:t>CERN</a:t>
            </a:r>
            <a:r>
              <a:rPr lang="en-US" sz="1400" dirty="0" smtClean="0"/>
              <a:t>, </a:t>
            </a:r>
            <a:r>
              <a:rPr lang="en-US" sz="1400" b="1" dirty="0" smtClean="0"/>
              <a:t>GSI</a:t>
            </a:r>
            <a:r>
              <a:rPr lang="en-US" sz="1400" dirty="0" smtClean="0"/>
              <a:t> (DE), </a:t>
            </a:r>
            <a:r>
              <a:rPr lang="en-US" sz="1400" b="1" dirty="0" smtClean="0"/>
              <a:t>BNL</a:t>
            </a:r>
            <a:r>
              <a:rPr lang="en-US" sz="1400" dirty="0" smtClean="0"/>
              <a:t> (US) , </a:t>
            </a:r>
            <a:r>
              <a:rPr lang="en-US" sz="1400" b="1" dirty="0" err="1" smtClean="0"/>
              <a:t>Kurchatov</a:t>
            </a:r>
            <a:r>
              <a:rPr lang="en-US" sz="1400" b="1" dirty="0" smtClean="0"/>
              <a:t> Institute </a:t>
            </a:r>
            <a:r>
              <a:rPr lang="en-US" sz="1400" dirty="0" smtClean="0"/>
              <a:t>(RU), </a:t>
            </a:r>
            <a:r>
              <a:rPr lang="en-US" sz="1400" b="1" dirty="0" err="1" smtClean="0"/>
              <a:t>Polito</a:t>
            </a:r>
            <a:r>
              <a:rPr lang="en-US" sz="1400" dirty="0" smtClean="0"/>
              <a:t> (IT)</a:t>
            </a:r>
          </a:p>
          <a:p>
            <a:pPr>
              <a:spcAft>
                <a:spcPts val="1108"/>
              </a:spcAft>
            </a:pPr>
            <a:r>
              <a:rPr lang="en-US" sz="1400" b="1" dirty="0"/>
              <a:t>Most promising</a:t>
            </a:r>
            <a:r>
              <a:rPr lang="en-US" sz="1400" dirty="0"/>
              <a:t> for high energy applications (trade-off between robustness and low impedance) </a:t>
            </a:r>
            <a:r>
              <a:rPr lang="en-US" sz="1400" dirty="0" smtClean="0"/>
              <a:t>are </a:t>
            </a:r>
            <a:r>
              <a:rPr lang="en-US" sz="1400" b="1" dirty="0" err="1" smtClean="0"/>
              <a:t>CuCD</a:t>
            </a:r>
            <a:r>
              <a:rPr lang="en-US" sz="1400" dirty="0" smtClean="0"/>
              <a:t> and (especially) </a:t>
            </a:r>
            <a:r>
              <a:rPr lang="en-US" sz="1400" b="1" dirty="0" err="1" smtClean="0"/>
              <a:t>MoGr</a:t>
            </a:r>
            <a:endParaRPr lang="en-US" sz="1400" b="1" dirty="0" smtClean="0"/>
          </a:p>
          <a:p>
            <a:pPr>
              <a:spcAft>
                <a:spcPts val="1108"/>
              </a:spcAft>
            </a:pPr>
            <a:r>
              <a:rPr lang="en-US" sz="1400" b="1" dirty="0" err="1" smtClean="0"/>
              <a:t>MoGr</a:t>
            </a:r>
            <a:r>
              <a:rPr lang="en-US" sz="1400" b="1" dirty="0" smtClean="0"/>
              <a:t> </a:t>
            </a:r>
            <a:r>
              <a:rPr lang="en-US" sz="1400" dirty="0" smtClean="0"/>
              <a:t>internationally </a:t>
            </a:r>
            <a:r>
              <a:rPr lang="en-US" sz="1400" b="1" dirty="0" smtClean="0"/>
              <a:t>patented</a:t>
            </a:r>
            <a:r>
              <a:rPr lang="en-US" sz="1400" dirty="0" smtClean="0"/>
              <a:t> and to be tested by several firms for thermal management in electronics (</a:t>
            </a:r>
            <a:r>
              <a:rPr lang="en-US" sz="1400" b="1" dirty="0" smtClean="0"/>
              <a:t>AT&amp;S</a:t>
            </a:r>
            <a:r>
              <a:rPr lang="en-US" sz="1400" dirty="0" smtClean="0"/>
              <a:t>, </a:t>
            </a:r>
            <a:r>
              <a:rPr lang="en-US" sz="1400" b="1" dirty="0" err="1" smtClean="0"/>
              <a:t>Heraeus</a:t>
            </a:r>
            <a:r>
              <a:rPr lang="en-US" sz="1400" dirty="0" smtClean="0"/>
              <a:t> and </a:t>
            </a:r>
            <a:r>
              <a:rPr lang="en-US" sz="1400" b="1" dirty="0" smtClean="0"/>
              <a:t>Intel</a:t>
            </a:r>
            <a:r>
              <a:rPr lang="en-US" sz="1400" dirty="0" smtClean="0"/>
              <a:t>)</a:t>
            </a:r>
            <a:endParaRPr lang="en-US" sz="1292" dirty="0"/>
          </a:p>
          <a:p>
            <a:endParaRPr lang="en-GB" sz="1292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Materials R&amp;D and Characterization</a:t>
            </a:r>
            <a:endParaRPr lang="en-GB" dirty="0"/>
          </a:p>
        </p:txBody>
      </p:sp>
      <p:pic>
        <p:nvPicPr>
          <p:cNvPr id="18434" name="Picture 2" descr="\\cern.ch\dfs\Departments\EN\Groups\MME_MechanicalEngineering\Alessandro.Bertarelli\Projects\Collimators\CollimationUpgrade\EuCARD\EuCARDMeetings\4thAnnualMeeting(2013)\Materials Pictures\CuCD\WP_20130606_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7252" y="947651"/>
            <a:ext cx="3708748" cy="8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rhp_logo_ver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62494" y="138188"/>
            <a:ext cx="232615" cy="13416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01376" y="692696"/>
            <a:ext cx="1098645" cy="314914"/>
          </a:xfrm>
          <a:prstGeom prst="rect">
            <a:avLst/>
          </a:prstGeom>
          <a:gradFill rotWithShape="1">
            <a:gsLst>
              <a:gs pos="0">
                <a:srgbClr val="A63212">
                  <a:tint val="100000"/>
                  <a:shade val="100000"/>
                  <a:satMod val="100000"/>
                  <a:lumMod val="90000"/>
                </a:srgbClr>
              </a:gs>
              <a:gs pos="100000">
                <a:srgbClr val="A63212">
                  <a:tint val="95000"/>
                  <a:shade val="100000"/>
                  <a:satMod val="110000"/>
                  <a:lumMod val="105000"/>
                </a:srgbClr>
              </a:gs>
            </a:gsLst>
            <a:path path="circle">
              <a:fillToRect l="40000" t="100000" r="40000" b="100000"/>
            </a:path>
          </a:gradFill>
          <a:ln w="9525" cap="flat" cmpd="sng" algn="ctr">
            <a:solidFill>
              <a:srgbClr val="A63212"/>
            </a:solidFill>
            <a:prstDash val="solid"/>
            <a:headEnd/>
            <a:tailEnd/>
          </a:ln>
          <a:effectLst>
            <a:outerShdw blurRad="50800" dist="50800" dir="5400000" rotWithShape="0">
              <a:srgbClr val="000000">
                <a:alpha val="37000"/>
              </a:srgbClr>
            </a:outerShdw>
          </a:effectLst>
        </p:spPr>
        <p:txBody>
          <a:bodyPr wrap="square" lIns="84992" tIns="16615" rIns="84992" bIns="16615" anchor="ctr" anchorCtr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Bef>
                <a:spcPct val="0"/>
              </a:spcBef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defTabSz="844083">
              <a:defRPr/>
            </a:pPr>
            <a:r>
              <a:rPr lang="en-GB" sz="1662" kern="0" dirty="0" err="1">
                <a:solidFill>
                  <a:prstClr val="white"/>
                </a:solidFill>
                <a:latin typeface="Cambria"/>
              </a:rPr>
              <a:t>CuCD</a:t>
            </a:r>
            <a:endParaRPr lang="en-GB" sz="1662" kern="0" dirty="0">
              <a:solidFill>
                <a:prstClr val="white"/>
              </a:solidFill>
              <a:latin typeface="Cambri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08802" y="2323808"/>
            <a:ext cx="3683625" cy="1657432"/>
            <a:chOff x="5731200" y="1942568"/>
            <a:chExt cx="3400269" cy="1657432"/>
          </a:xfrm>
        </p:grpSpPr>
        <p:pic>
          <p:nvPicPr>
            <p:cNvPr id="18435" name="Picture 3" descr="\\cern.ch\dfs\Departments\EN\Groups\MME_MechanicalEngineering\Alessandro.Bertarelli\Projects\Collimators\CollimationUpgrade\EuCARD\EuCARDMeetings\4thAnnualMeeting(2013)\Materials Pictures\MoCuCD\Thermal Samples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886" b="15648"/>
            <a:stretch/>
          </p:blipFill>
          <p:spPr bwMode="auto">
            <a:xfrm>
              <a:off x="5741931" y="1980000"/>
              <a:ext cx="3389538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logobrevettibizz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8210" y="3348000"/>
              <a:ext cx="1539954" cy="216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31200" y="1942568"/>
              <a:ext cx="1014134" cy="348470"/>
            </a:xfrm>
            <a:prstGeom prst="rect">
              <a:avLst/>
            </a:prstGeom>
            <a:gradFill rotWithShape="1">
              <a:gsLst>
                <a:gs pos="0">
                  <a:srgbClr val="A63212">
                    <a:tint val="100000"/>
                    <a:shade val="100000"/>
                    <a:satMod val="100000"/>
                    <a:lumMod val="90000"/>
                  </a:srgbClr>
                </a:gs>
                <a:gs pos="100000">
                  <a:srgbClr val="A63212">
                    <a:tint val="95000"/>
                    <a:shade val="100000"/>
                    <a:satMod val="110000"/>
                    <a:lumMod val="105000"/>
                  </a:srgbClr>
                </a:gs>
              </a:gsLst>
              <a:path path="circle">
                <a:fillToRect l="40000" t="100000" r="40000" b="100000"/>
              </a:path>
            </a:gradFill>
            <a:ln w="9525" cap="flat" cmpd="sng" algn="ctr">
              <a:solidFill>
                <a:srgbClr val="A63212"/>
              </a:solidFill>
              <a:prstDash val="solid"/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txBody>
            <a:bodyPr wrap="square" lIns="84992" tIns="33231" rIns="84992" bIns="33231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defRPr b="1"/>
              </a:lvl1pPr>
            </a:lstStyle>
            <a:p>
              <a:pPr defTabSz="844083">
                <a:defRPr/>
              </a:pPr>
              <a:r>
                <a:rPr lang="en-GB" sz="1662" kern="0" dirty="0" err="1">
                  <a:solidFill>
                    <a:prstClr val="white"/>
                  </a:solidFill>
                  <a:latin typeface="Cambria"/>
                </a:rPr>
                <a:t>MoCuCD</a:t>
              </a:r>
              <a:endParaRPr lang="en-GB" sz="1662" kern="0" dirty="0">
                <a:solidFill>
                  <a:prstClr val="white"/>
                </a:solidFill>
                <a:latin typeface="Cambri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20427" y="4512704"/>
            <a:ext cx="3240000" cy="2047086"/>
            <a:chOff x="2231749" y="4660198"/>
            <a:chExt cx="2990771" cy="204708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6988" r="10216"/>
            <a:stretch/>
          </p:blipFill>
          <p:spPr bwMode="auto">
            <a:xfrm>
              <a:off x="2231749" y="4660198"/>
              <a:ext cx="2990771" cy="2047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logobrevettibizz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1749" y="6483092"/>
              <a:ext cx="1539954" cy="216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231749" y="4663084"/>
              <a:ext cx="1014134" cy="281359"/>
            </a:xfrm>
            <a:prstGeom prst="rect">
              <a:avLst/>
            </a:prstGeom>
            <a:gradFill rotWithShape="1">
              <a:gsLst>
                <a:gs pos="0">
                  <a:srgbClr val="A63212">
                    <a:tint val="100000"/>
                    <a:shade val="100000"/>
                    <a:satMod val="100000"/>
                    <a:lumMod val="90000"/>
                  </a:srgbClr>
                </a:gs>
                <a:gs pos="100000">
                  <a:srgbClr val="A63212">
                    <a:tint val="95000"/>
                    <a:shade val="100000"/>
                    <a:satMod val="110000"/>
                    <a:lumMod val="105000"/>
                  </a:srgbClr>
                </a:gs>
              </a:gsLst>
              <a:path path="circle">
                <a:fillToRect l="40000" t="100000" r="40000" b="100000"/>
              </a:path>
            </a:gradFill>
            <a:ln w="9525" cap="flat" cmpd="sng" algn="ctr">
              <a:solidFill>
                <a:srgbClr val="A63212"/>
              </a:solidFill>
              <a:prstDash val="solid"/>
              <a:headEnd/>
              <a:tailEnd/>
            </a:ln>
            <a:effectLst>
              <a:outerShdw blurRad="50800" dist="50800" dir="5400000" rotWithShape="0">
                <a:srgbClr val="000000">
                  <a:alpha val="37000"/>
                </a:srgbClr>
              </a:outerShdw>
            </a:effectLst>
          </p:spPr>
          <p:txBody>
            <a:bodyPr wrap="square" lIns="84992" tIns="0" rIns="84992" bIns="0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spcBef>
                  <a:spcPct val="0"/>
                </a:spcBef>
                <a:defRPr b="1"/>
              </a:lvl1pPr>
            </a:lstStyle>
            <a:p>
              <a:pPr defTabSz="844083">
                <a:defRPr/>
              </a:pPr>
              <a:r>
                <a:rPr lang="en-GB" sz="1662" kern="0" dirty="0" err="1">
                  <a:solidFill>
                    <a:prstClr val="white"/>
                  </a:solidFill>
                  <a:latin typeface="Cambria"/>
                </a:rPr>
                <a:t>MoGr</a:t>
              </a:r>
              <a:endParaRPr lang="en-GB" sz="1662" kern="0" dirty="0">
                <a:solidFill>
                  <a:prstClr val="white"/>
                </a:solidFill>
                <a:latin typeface="Cambria"/>
              </a:endParaRPr>
            </a:p>
          </p:txBody>
        </p:sp>
      </p:grpSp>
      <p:pic>
        <p:nvPicPr>
          <p:cNvPr id="19" name="Content Placeholder 9" descr="HUD_homepage-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4000" y="5868000"/>
            <a:ext cx="4687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4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>
                <a:cs typeface="Helvetica" panose="020B0604020202020204" pitchFamily="34" charset="0"/>
              </a:rPr>
              <a:t>Copper – </a:t>
            </a:r>
            <a:r>
              <a:rPr lang="fr-CH" dirty="0" err="1" smtClean="0">
                <a:cs typeface="Helvetica" panose="020B0604020202020204" pitchFamily="34" charset="0"/>
              </a:rPr>
              <a:t>Diamond</a:t>
            </a:r>
            <a:endParaRPr lang="en-US" dirty="0"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Developed by </a:t>
            </a:r>
            <a:r>
              <a:rPr lang="en-GB" b="1" dirty="0"/>
              <a:t>RHP-Technology</a:t>
            </a:r>
            <a:r>
              <a:rPr lang="en-GB" dirty="0"/>
              <a:t> (Austria)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Materials R&amp;D and Characterization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78224" y="1092147"/>
            <a:ext cx="5071981" cy="202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6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Composition </a:t>
            </a:r>
            <a:r>
              <a:rPr lang="en-GB" sz="1600" b="1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endParaRPr lang="en-GB" sz="16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8000" indent="-2880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60%</a:t>
            </a:r>
            <a:r>
              <a:rPr lang="en-GB" sz="1600" baseline="-25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diamonds (90% 100</a:t>
            </a:r>
            <a:r>
              <a:rPr lang="en-GB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µm, 10% 45 </a:t>
            </a:r>
            <a:r>
              <a:rPr lang="en-GB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µm)</a:t>
            </a:r>
          </a:p>
          <a:p>
            <a:pPr marL="288000" indent="-2880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39%</a:t>
            </a:r>
            <a:r>
              <a:rPr lang="en-GB" sz="1600" baseline="-25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 powder (45 µm)</a:t>
            </a:r>
          </a:p>
          <a:p>
            <a:pPr marL="288000" indent="-2880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1%</a:t>
            </a:r>
            <a:r>
              <a:rPr lang="en-GB" sz="1600" baseline="-25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</a:t>
            </a: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 powder </a:t>
            </a:r>
            <a:r>
              <a:rPr lang="en-GB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(5 µm</a:t>
            </a:r>
            <a:r>
              <a:rPr lang="en-GB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Composition and processing (Rapid Hot Pressing) did not change during R&amp;D program</a:t>
            </a:r>
            <a:endParaRPr lang="en-GB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5165" y="4220147"/>
            <a:ext cx="3360710" cy="20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4"/>
          <p:cNvSpPr>
            <a:spLocks/>
          </p:cNvSpPr>
          <p:nvPr/>
        </p:nvSpPr>
        <p:spPr bwMode="auto">
          <a:xfrm>
            <a:off x="7924991" y="5991900"/>
            <a:ext cx="1890782" cy="738664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7481"/>
              <a:gd name="adj5" fmla="val -80921"/>
              <a:gd name="adj6" fmla="val -39755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36000" rIns="36000" anchor="ctr" anchorCtr="1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BC “bridge” stuck on CD surface.</a:t>
            </a:r>
          </a:p>
          <a:p>
            <a:pPr eaLnBrk="0" hangingPunct="0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 CD graphitization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5578" y="3112979"/>
            <a:ext cx="5498698" cy="3754874"/>
            <a:chOff x="1416220" y="3140968"/>
            <a:chExt cx="4631945" cy="3754874"/>
          </a:xfrm>
        </p:grpSpPr>
        <p:grpSp>
          <p:nvGrpSpPr>
            <p:cNvPr id="15" name="Group 14"/>
            <p:cNvGrpSpPr/>
            <p:nvPr/>
          </p:nvGrpSpPr>
          <p:grpSpPr>
            <a:xfrm>
              <a:off x="1508720" y="3140968"/>
              <a:ext cx="4539445" cy="3754874"/>
              <a:chOff x="1158089" y="1985433"/>
              <a:chExt cx="4917726" cy="375487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158089" y="1985433"/>
                <a:ext cx="4917726" cy="3754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8000" indent="-288000">
                  <a:lnSpc>
                    <a:spcPct val="110000"/>
                  </a:lnSpc>
                  <a:spcBef>
                    <a:spcPct val="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 diamond degradation </a:t>
                </a:r>
              </a:p>
              <a:p>
                <a:pPr marL="288000" indent="-288000">
                  <a:lnSpc>
                    <a:spcPct val="110000"/>
                  </a:lnSpc>
                  <a:spcBef>
                    <a:spcPct val="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Thermal (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~490 Wm</a:t>
                </a:r>
                <a:r>
                  <a:rPr lang="en-GB" sz="1600" b="1" baseline="30000" dirty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-1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K</a:t>
                </a:r>
                <a:r>
                  <a:rPr lang="en-GB" sz="1600" b="1" baseline="30000" dirty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-1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) and electrical conductivity (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~12.6 MSm</a:t>
                </a:r>
                <a:r>
                  <a:rPr lang="en-GB" sz="1600" b="1" baseline="300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-1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)</a:t>
                </a:r>
              </a:p>
              <a:p>
                <a:pPr marL="288000" indent="-288000">
                  <a:lnSpc>
                    <a:spcPct val="110000"/>
                  </a:lnSpc>
                  <a:spcBef>
                    <a:spcPct val="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No direct interface between Cu and CD (lack of affinity) </a:t>
                </a:r>
                <a:r>
                  <a:rPr lang="en-GB" sz="1600" dirty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impairs mechanical 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strength. Issue partly offset by </a:t>
                </a:r>
                <a:r>
                  <a:rPr lang="en-GB" sz="1600" dirty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l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imited bonding assured by Boron Carbides (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~120 MPa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).</a:t>
                </a:r>
              </a:p>
              <a:p>
                <a:pPr marL="288000" indent="-288000">
                  <a:lnSpc>
                    <a:spcPct val="110000"/>
                  </a:lnSpc>
                  <a:spcBef>
                    <a:spcPct val="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Cu low melting point (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1083 °C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) </a:t>
                </a:r>
              </a:p>
              <a:p>
                <a:pPr marL="288000" indent="-288000">
                  <a:lnSpc>
                    <a:spcPct val="110000"/>
                  </a:lnSpc>
                  <a:spcBef>
                    <a:spcPct val="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CTE increases significantly with T due to high Cu content (from ~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6</a:t>
                </a:r>
                <a:r>
                  <a:rPr lang="en-US" sz="1600" dirty="0" smtClean="0">
                    <a:solidFill>
                      <a:srgbClr val="003399"/>
                    </a:solidFill>
                  </a:rPr>
                  <a:t>x</a:t>
                </a:r>
                <a:r>
                  <a:rPr lang="en-US" sz="1600" b="1" dirty="0" smtClean="0">
                    <a:solidFill>
                      <a:srgbClr val="003399"/>
                    </a:solidFill>
                  </a:rPr>
                  <a:t>10</a:t>
                </a:r>
                <a:r>
                  <a:rPr lang="en-US" sz="1600" b="1" baseline="30000" dirty="0" smtClean="0">
                    <a:solidFill>
                      <a:srgbClr val="003399"/>
                    </a:solidFill>
                  </a:rPr>
                  <a:t>-6</a:t>
                </a:r>
                <a:r>
                  <a:rPr lang="en-US" sz="1600" b="1" dirty="0" smtClean="0">
                    <a:solidFill>
                      <a:srgbClr val="003399"/>
                    </a:solidFill>
                  </a:rPr>
                  <a:t> K</a:t>
                </a:r>
                <a:r>
                  <a:rPr lang="en-US" sz="1600" b="1" baseline="30000" dirty="0" smtClean="0">
                    <a:solidFill>
                      <a:srgbClr val="003399"/>
                    </a:solidFill>
                  </a:rPr>
                  <a:t>-1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 at RT 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up to 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~12</a:t>
                </a:r>
                <a:r>
                  <a:rPr lang="en-US" sz="1600" b="1" dirty="0" smtClean="0">
                    <a:solidFill>
                      <a:srgbClr val="003399"/>
                    </a:solidFill>
                  </a:rPr>
                  <a:t>x10</a:t>
                </a:r>
                <a:r>
                  <a:rPr lang="en-US" sz="1600" b="1" baseline="30000" dirty="0" smtClean="0">
                    <a:solidFill>
                      <a:srgbClr val="003399"/>
                    </a:solidFill>
                  </a:rPr>
                  <a:t>-6</a:t>
                </a:r>
                <a:r>
                  <a:rPr lang="en-US" sz="1600" b="1" dirty="0" smtClean="0">
                    <a:solidFill>
                      <a:srgbClr val="003399"/>
                    </a:solidFill>
                  </a:rPr>
                  <a:t> K</a:t>
                </a:r>
                <a:r>
                  <a:rPr lang="en-US" sz="1600" b="1" baseline="30000" dirty="0" smtClean="0">
                    <a:solidFill>
                      <a:srgbClr val="003399"/>
                    </a:solidFill>
                  </a:rPr>
                  <a:t>-1</a:t>
                </a:r>
                <a:r>
                  <a:rPr lang="en-US" sz="1600" baseline="30000" dirty="0" smtClean="0">
                    <a:solidFill>
                      <a:srgbClr val="003399"/>
                    </a:solidFill>
                  </a:rPr>
                  <a:t> </a:t>
                </a:r>
                <a:r>
                  <a:rPr lang="en-GB" sz="1600" b="1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at  900 °C</a:t>
                </a:r>
                <a:r>
                  <a:rPr lang="en-GB" sz="1600" dirty="0" smtClean="0">
                    <a:solidFill>
                      <a:schemeClr val="accent6"/>
                    </a:solidFill>
                    <a:latin typeface="Helvetica" panose="020B0604020202020204" pitchFamily="34" charset="0"/>
                    <a:ea typeface="Times New Roman" pitchFamily="18" charset="0"/>
                    <a:cs typeface="Helvetica" panose="020B0604020202020204" pitchFamily="34" charset="0"/>
                  </a:rPr>
                  <a:t>)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179683" y="2051532"/>
                <a:ext cx="163520" cy="2990049"/>
                <a:chOff x="1179683" y="2009000"/>
                <a:chExt cx="163520" cy="2990049"/>
              </a:xfrm>
            </p:grpSpPr>
            <p:sp>
              <p:nvSpPr>
                <p:cNvPr id="19" name="Up Arrow 18"/>
                <p:cNvSpPr/>
                <p:nvPr/>
              </p:nvSpPr>
              <p:spPr>
                <a:xfrm>
                  <a:off x="1200597" y="2009000"/>
                  <a:ext cx="142605" cy="212051"/>
                </a:xfrm>
                <a:prstGeom prst="up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accent6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" name="Up Arrow 19"/>
                <p:cNvSpPr/>
                <p:nvPr/>
              </p:nvSpPr>
              <p:spPr>
                <a:xfrm>
                  <a:off x="1179683" y="2441048"/>
                  <a:ext cx="142605" cy="221933"/>
                </a:xfrm>
                <a:prstGeom prst="up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accent6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1" name="Down Arrow 20"/>
                <p:cNvSpPr/>
                <p:nvPr/>
              </p:nvSpPr>
              <p:spPr>
                <a:xfrm>
                  <a:off x="1199202" y="4350798"/>
                  <a:ext cx="144001" cy="218659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accent6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Down Arrow 21"/>
                <p:cNvSpPr/>
                <p:nvPr/>
              </p:nvSpPr>
              <p:spPr>
                <a:xfrm>
                  <a:off x="1200506" y="4783025"/>
                  <a:ext cx="142605" cy="216024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solidFill>
                      <a:schemeClr val="accent6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6" name="Left-Right Arrow 15"/>
            <p:cNvSpPr/>
            <p:nvPr/>
          </p:nvSpPr>
          <p:spPr>
            <a:xfrm>
              <a:off x="1416220" y="4348150"/>
              <a:ext cx="317502" cy="180000"/>
            </a:xfrm>
            <a:prstGeom prst="left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  <p:pic>
        <p:nvPicPr>
          <p:cNvPr id="7170" name="Picture 2" descr="C:\Users\abertare\AppData\Local\Microsoft\Windows\Temporary Internet Files\Content.Outlook\05572Y61\WP_000189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9077" r="20923" b="48440"/>
          <a:stretch/>
        </p:blipFill>
        <p:spPr bwMode="auto">
          <a:xfrm>
            <a:off x="6622294" y="1007106"/>
            <a:ext cx="2989706" cy="29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Molybdenum Carbide – Graphite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999" y="720000"/>
            <a:ext cx="6588001" cy="5544000"/>
          </a:xfrm>
        </p:spPr>
        <p:txBody>
          <a:bodyPr rIns="0"/>
          <a:lstStyle/>
          <a:p>
            <a:r>
              <a:rPr lang="en-GB" sz="1400" dirty="0"/>
              <a:t>Co-developed by </a:t>
            </a:r>
            <a:r>
              <a:rPr lang="en-GB" sz="1400" b="1" dirty="0"/>
              <a:t>CERN</a:t>
            </a:r>
            <a:r>
              <a:rPr lang="en-GB" sz="1400" dirty="0"/>
              <a:t> and </a:t>
            </a:r>
            <a:r>
              <a:rPr lang="en-GB" sz="1400" b="1" dirty="0" err="1"/>
              <a:t>Brevetti</a:t>
            </a:r>
            <a:r>
              <a:rPr lang="en-GB" sz="1400" b="1" dirty="0"/>
              <a:t> </a:t>
            </a:r>
            <a:r>
              <a:rPr lang="en-GB" sz="1400" b="1" dirty="0" err="1" smtClean="0"/>
              <a:t>Bizz</a:t>
            </a:r>
            <a:r>
              <a:rPr lang="en-GB" sz="1400" b="1" dirty="0" smtClean="0"/>
              <a:t> </a:t>
            </a:r>
            <a:r>
              <a:rPr lang="en-GB" sz="1400" dirty="0" smtClean="0"/>
              <a:t>(Italy)</a:t>
            </a:r>
            <a:endParaRPr lang="en-GB" sz="1400" dirty="0"/>
          </a:p>
          <a:p>
            <a:r>
              <a:rPr lang="en-GB" sz="1400" dirty="0" smtClean="0"/>
              <a:t>Ceramic Composite based on </a:t>
            </a:r>
            <a:r>
              <a:rPr lang="en-GB" sz="1400" b="1" dirty="0" smtClean="0"/>
              <a:t>Molybdenum </a:t>
            </a:r>
            <a:r>
              <a:rPr lang="en-GB" sz="1400" dirty="0" smtClean="0"/>
              <a:t>(5</a:t>
            </a:r>
            <a:r>
              <a:rPr lang="en-GB" sz="1400" dirty="0" smtClean="0">
                <a:sym typeface="Symbol"/>
              </a:rPr>
              <a:t></a:t>
            </a:r>
            <a:r>
              <a:rPr lang="en-GB" sz="1400" dirty="0"/>
              <a:t> 50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r>
              <a:rPr lang="en-GB" sz="1400" dirty="0" smtClean="0"/>
              <a:t>m)</a:t>
            </a:r>
            <a:r>
              <a:rPr lang="en-GB" sz="1400" b="1" dirty="0" smtClean="0">
                <a:sym typeface="Symbol"/>
              </a:rPr>
              <a:t> </a:t>
            </a:r>
            <a:r>
              <a:rPr lang="en-GB" sz="1400" dirty="0" smtClean="0"/>
              <a:t>, </a:t>
            </a:r>
            <a:r>
              <a:rPr lang="en-GB" sz="1400" b="1" dirty="0"/>
              <a:t>Natural </a:t>
            </a:r>
            <a:r>
              <a:rPr lang="en-GB" sz="1400" b="1" dirty="0" smtClean="0"/>
              <a:t>Graphite </a:t>
            </a:r>
            <a:br>
              <a:rPr lang="en-GB" sz="1400" b="1" dirty="0" smtClean="0"/>
            </a:br>
            <a:r>
              <a:rPr lang="en-GB" sz="1400" dirty="0" smtClean="0"/>
              <a:t>(~50 </a:t>
            </a:r>
            <a:r>
              <a:rPr lang="en-GB" sz="1400" dirty="0" smtClean="0">
                <a:latin typeface="Symbol" panose="05050102010706020507" pitchFamily="18" charset="2"/>
              </a:rPr>
              <a:t>m</a:t>
            </a:r>
            <a:r>
              <a:rPr lang="en-GB" sz="1400" dirty="0" smtClean="0"/>
              <a:t>m), </a:t>
            </a:r>
            <a:r>
              <a:rPr lang="en-GB" sz="1400" b="1" dirty="0" err="1" smtClean="0"/>
              <a:t>Mesophase</a:t>
            </a:r>
            <a:r>
              <a:rPr lang="en-GB" sz="1400" b="1" dirty="0" smtClean="0"/>
              <a:t> </a:t>
            </a:r>
            <a:r>
              <a:rPr lang="en-GB" sz="1400" b="1" dirty="0"/>
              <a:t>P</a:t>
            </a:r>
            <a:r>
              <a:rPr lang="en-GB" sz="1400" b="1" dirty="0" smtClean="0"/>
              <a:t>itch-based </a:t>
            </a:r>
            <a:r>
              <a:rPr lang="en-GB" sz="1400" b="1" dirty="0"/>
              <a:t>Carbon </a:t>
            </a:r>
            <a:r>
              <a:rPr lang="en-GB" sz="1400" b="1" dirty="0" err="1" smtClean="0"/>
              <a:t>Fibers</a:t>
            </a:r>
            <a:r>
              <a:rPr lang="en-GB" sz="1400" b="1" dirty="0" smtClean="0"/>
              <a:t> </a:t>
            </a:r>
            <a:r>
              <a:rPr lang="en-US" sz="1400" dirty="0" smtClean="0"/>
              <a:t>(0.3 </a:t>
            </a:r>
            <a:r>
              <a:rPr lang="en-GB" sz="1400" dirty="0">
                <a:sym typeface="Symbol"/>
              </a:rPr>
              <a:t></a:t>
            </a:r>
            <a:r>
              <a:rPr lang="en-US" sz="1400" dirty="0" smtClean="0"/>
              <a:t> </a:t>
            </a:r>
            <a:r>
              <a:rPr lang="en-US" sz="1400" dirty="0"/>
              <a:t>3 </a:t>
            </a:r>
            <a:r>
              <a:rPr lang="en-US" sz="1400" dirty="0" smtClean="0"/>
              <a:t>mm</a:t>
            </a:r>
            <a:r>
              <a:rPr lang="en-GB" sz="1400" dirty="0" smtClean="0"/>
              <a:t>)</a:t>
            </a:r>
          </a:p>
          <a:p>
            <a:r>
              <a:rPr lang="en-US" sz="1400" b="1" dirty="0" smtClean="0"/>
              <a:t>1</a:t>
            </a:r>
            <a:r>
              <a:rPr lang="en-US" sz="1400" b="1" baseline="30000" dirty="0" smtClean="0"/>
              <a:t>st</a:t>
            </a:r>
            <a:r>
              <a:rPr lang="en-US" sz="1400" b="1" dirty="0" smtClean="0"/>
              <a:t> generation</a:t>
            </a:r>
            <a:r>
              <a:rPr lang="en-US" sz="1400" dirty="0" smtClean="0"/>
              <a:t> (2011- early ‘12): </a:t>
            </a:r>
            <a:r>
              <a:rPr lang="en-US" sz="1400" b="1" dirty="0" smtClean="0"/>
              <a:t>Mo – Graphite</a:t>
            </a:r>
            <a:r>
              <a:rPr lang="en-US" sz="1400" dirty="0" smtClean="0"/>
              <a:t>. Sintering Temp.: </a:t>
            </a:r>
            <a:r>
              <a:rPr lang="en-US" sz="1400" b="1" dirty="0" smtClean="0"/>
              <a:t>~1700 °C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r>
              <a:rPr lang="en-US" sz="1400" dirty="0" smtClean="0"/>
              <a:t> Density: </a:t>
            </a:r>
            <a:r>
              <a:rPr lang="en-US" sz="1400" b="1" dirty="0" smtClean="0"/>
              <a:t>~ 5.3 gcm</a:t>
            </a:r>
            <a:r>
              <a:rPr lang="en-US" sz="1400" b="1" baseline="30000" dirty="0" smtClean="0"/>
              <a:t>-3</a:t>
            </a:r>
            <a:r>
              <a:rPr lang="en-US" sz="1400" dirty="0" smtClean="0"/>
              <a:t>. Status: Used for </a:t>
            </a:r>
            <a:r>
              <a:rPr lang="en-US" sz="1400" b="1" dirty="0" smtClean="0"/>
              <a:t>HRTM-14 tests</a:t>
            </a:r>
            <a:r>
              <a:rPr lang="en-US" sz="1400" dirty="0" smtClean="0"/>
              <a:t>. </a:t>
            </a:r>
          </a:p>
          <a:p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generation</a:t>
            </a:r>
            <a:r>
              <a:rPr lang="en-US" sz="1400" dirty="0" smtClean="0"/>
              <a:t> (2012 – mid ‘13): </a:t>
            </a:r>
            <a:r>
              <a:rPr lang="en-US" sz="1400" b="1" dirty="0" smtClean="0"/>
              <a:t>Mo – Graphite – CF</a:t>
            </a:r>
            <a:r>
              <a:rPr lang="en-US" sz="1400" dirty="0" smtClean="0"/>
              <a:t>. </a:t>
            </a:r>
            <a:r>
              <a:rPr lang="en-US" sz="1400" dirty="0" err="1" smtClean="0"/>
              <a:t>Sint</a:t>
            </a:r>
            <a:r>
              <a:rPr lang="en-US" sz="1400" dirty="0" smtClean="0"/>
              <a:t>. Temp.: </a:t>
            </a:r>
            <a:r>
              <a:rPr lang="en-US" sz="1400" b="1" dirty="0" smtClean="0"/>
              <a:t>~ 2200 °C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r>
              <a:rPr lang="en-US" sz="1400" dirty="0" smtClean="0"/>
              <a:t>Density: ~</a:t>
            </a:r>
            <a:r>
              <a:rPr lang="en-US" sz="1400" b="1" dirty="0" smtClean="0"/>
              <a:t>3.8 gcm</a:t>
            </a:r>
            <a:r>
              <a:rPr lang="en-US" sz="1400" b="1" baseline="30000" dirty="0" smtClean="0"/>
              <a:t>-3</a:t>
            </a:r>
            <a:r>
              <a:rPr lang="en-US" sz="1400" dirty="0" smtClean="0"/>
              <a:t>. Status: used for </a:t>
            </a:r>
            <a:r>
              <a:rPr lang="en-US" sz="1400" b="1" dirty="0" smtClean="0"/>
              <a:t>HRMT-14 </a:t>
            </a:r>
            <a:r>
              <a:rPr lang="en-US" sz="1400" dirty="0" smtClean="0"/>
              <a:t>tests.</a:t>
            </a:r>
          </a:p>
          <a:p>
            <a:r>
              <a:rPr lang="en-US" sz="1400" b="1" dirty="0" smtClean="0"/>
              <a:t>3</a:t>
            </a:r>
            <a:r>
              <a:rPr lang="en-US" sz="1400" b="1" baseline="30000" dirty="0" smtClean="0"/>
              <a:t>rd</a:t>
            </a:r>
            <a:r>
              <a:rPr lang="en-US" sz="1400" b="1" dirty="0" smtClean="0"/>
              <a:t> generation </a:t>
            </a:r>
            <a:r>
              <a:rPr lang="en-US" sz="1400" dirty="0" smtClean="0"/>
              <a:t>(mid 2013): </a:t>
            </a:r>
            <a:r>
              <a:rPr lang="en-US" sz="1400" b="1" dirty="0"/>
              <a:t>Mo </a:t>
            </a:r>
            <a:r>
              <a:rPr lang="en-US" sz="1400" b="1" dirty="0" smtClean="0"/>
              <a:t>– Graphite </a:t>
            </a:r>
            <a:r>
              <a:rPr lang="en-US" sz="1400" b="1" dirty="0"/>
              <a:t>– </a:t>
            </a:r>
            <a:r>
              <a:rPr lang="en-US" sz="1400" b="1" dirty="0" smtClean="0"/>
              <a:t>CF</a:t>
            </a:r>
            <a:r>
              <a:rPr lang="en-US" sz="1400" dirty="0" smtClean="0"/>
              <a:t>. </a:t>
            </a:r>
            <a:r>
              <a:rPr lang="en-US" sz="1400" dirty="0" err="1" smtClean="0"/>
              <a:t>Sint</a:t>
            </a:r>
            <a:r>
              <a:rPr lang="en-US" sz="1400" dirty="0" smtClean="0"/>
              <a:t>. Temp.: </a:t>
            </a:r>
            <a:r>
              <a:rPr lang="en-US" sz="1400" b="1" dirty="0" smtClean="0"/>
              <a:t>~2400 </a:t>
            </a:r>
            <a:r>
              <a:rPr lang="en-US" sz="1400" b="1" dirty="0"/>
              <a:t>°</a:t>
            </a:r>
            <a:r>
              <a:rPr lang="en-US" sz="1400" b="1" dirty="0" smtClean="0"/>
              <a:t>C. 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smtClean="0"/>
              <a:t>Density: ~</a:t>
            </a:r>
            <a:r>
              <a:rPr lang="en-US" sz="1400" b="1" dirty="0"/>
              <a:t>3</a:t>
            </a:r>
            <a:r>
              <a:rPr lang="en-US" sz="1400" b="1" dirty="0" smtClean="0"/>
              <a:t>.7 gcm</a:t>
            </a:r>
            <a:r>
              <a:rPr lang="en-US" sz="1400" b="1" baseline="30000" dirty="0" smtClean="0"/>
              <a:t>-3</a:t>
            </a:r>
            <a:r>
              <a:rPr lang="en-US" sz="1400" dirty="0" smtClean="0"/>
              <a:t> Status</a:t>
            </a:r>
            <a:r>
              <a:rPr lang="en-US" sz="1400" dirty="0"/>
              <a:t>: used for </a:t>
            </a:r>
            <a:r>
              <a:rPr lang="en-US" sz="1400" b="1" dirty="0" smtClean="0"/>
              <a:t>BNL tests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/>
              <a:t>4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generation </a:t>
            </a:r>
            <a:r>
              <a:rPr lang="en-US" sz="1400" dirty="0" smtClean="0"/>
              <a:t>(late ‘13 – mid ‘14): </a:t>
            </a:r>
            <a:r>
              <a:rPr lang="en-US" sz="1400" b="1" dirty="0"/>
              <a:t>Mo – </a:t>
            </a:r>
            <a:r>
              <a:rPr lang="en-US" sz="1400" b="1" dirty="0" smtClean="0"/>
              <a:t>Graphite </a:t>
            </a:r>
            <a:r>
              <a:rPr lang="en-US" sz="1400" b="1" dirty="0"/>
              <a:t>– </a:t>
            </a:r>
            <a:r>
              <a:rPr lang="en-US" sz="1400" b="1" dirty="0" smtClean="0"/>
              <a:t>CF</a:t>
            </a:r>
            <a:r>
              <a:rPr lang="en-US" sz="1400" dirty="0" smtClean="0"/>
              <a:t>. </a:t>
            </a:r>
            <a:r>
              <a:rPr lang="en-US" sz="1400" dirty="0" err="1" smtClean="0"/>
              <a:t>Sint</a:t>
            </a:r>
            <a:r>
              <a:rPr lang="en-US" sz="1400" dirty="0" smtClean="0"/>
              <a:t>. Temp.: </a:t>
            </a:r>
            <a:r>
              <a:rPr lang="en-US" sz="1400" b="1" dirty="0"/>
              <a:t>~ </a:t>
            </a:r>
            <a:r>
              <a:rPr lang="en-US" sz="1400" b="1" dirty="0" smtClean="0"/>
              <a:t>2600 </a:t>
            </a:r>
            <a:r>
              <a:rPr lang="en-US" sz="1400" b="1" dirty="0"/>
              <a:t>°C</a:t>
            </a:r>
            <a:r>
              <a:rPr lang="en-US" sz="1400" b="1" dirty="0" smtClean="0"/>
              <a:t>.</a:t>
            </a:r>
            <a:br>
              <a:rPr lang="en-US" sz="1400" b="1" dirty="0" smtClean="0"/>
            </a:br>
            <a:r>
              <a:rPr lang="en-US" sz="1400" dirty="0" smtClean="0"/>
              <a:t>Density</a:t>
            </a:r>
            <a:r>
              <a:rPr lang="en-US" sz="1400" dirty="0"/>
              <a:t>: </a:t>
            </a:r>
            <a:r>
              <a:rPr lang="en-US" sz="1400" dirty="0" smtClean="0"/>
              <a:t>~</a:t>
            </a:r>
            <a:r>
              <a:rPr lang="en-US" sz="1400" b="1" dirty="0" smtClean="0"/>
              <a:t>2.5</a:t>
            </a:r>
            <a:r>
              <a:rPr lang="en-US" sz="1400" dirty="0" smtClean="0">
                <a:sym typeface="Symbol"/>
              </a:rPr>
              <a:t></a:t>
            </a:r>
            <a:r>
              <a:rPr lang="en-US" sz="1400" b="1" dirty="0" smtClean="0"/>
              <a:t>2.7 gcm</a:t>
            </a:r>
            <a:r>
              <a:rPr lang="en-US" sz="1400" b="1" baseline="30000" dirty="0" smtClean="0"/>
              <a:t>-3</a:t>
            </a:r>
            <a:r>
              <a:rPr lang="en-US" sz="1400" dirty="0" smtClean="0"/>
              <a:t> </a:t>
            </a:r>
            <a:r>
              <a:rPr lang="en-US" sz="1400" dirty="0"/>
              <a:t>Status: used for </a:t>
            </a:r>
            <a:r>
              <a:rPr lang="en-US" sz="1400" b="1" dirty="0" smtClean="0"/>
              <a:t>GSI tests </a:t>
            </a:r>
            <a:r>
              <a:rPr lang="en-US" sz="1400" dirty="0" smtClean="0"/>
              <a:t>(1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campaign).</a:t>
            </a:r>
          </a:p>
          <a:p>
            <a:r>
              <a:rPr lang="en-US" sz="1400" dirty="0" smtClean="0"/>
              <a:t>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generation (mid 2014)</a:t>
            </a:r>
            <a:r>
              <a:rPr lang="en-US" sz="1400" dirty="0"/>
              <a:t> : </a:t>
            </a:r>
            <a:r>
              <a:rPr lang="en-US" sz="1400" b="1" dirty="0"/>
              <a:t>Mo – Graphite – CF</a:t>
            </a:r>
            <a:r>
              <a:rPr lang="en-US" sz="1400" dirty="0"/>
              <a:t>. </a:t>
            </a:r>
            <a:r>
              <a:rPr lang="en-US" sz="1400" dirty="0" err="1"/>
              <a:t>Sint</a:t>
            </a:r>
            <a:r>
              <a:rPr lang="en-US" sz="1400" dirty="0"/>
              <a:t>. Temp.: </a:t>
            </a:r>
            <a:r>
              <a:rPr lang="en-US" sz="1400" b="1" dirty="0"/>
              <a:t>~ 2600 °C.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 smtClean="0"/>
              <a:t>Post-processing annealing at </a:t>
            </a:r>
            <a:r>
              <a:rPr lang="en-US" sz="1400" b="1" dirty="0" smtClean="0"/>
              <a:t>1150÷1300 °C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Density</a:t>
            </a:r>
            <a:r>
              <a:rPr lang="en-US" sz="1400" dirty="0"/>
              <a:t>: ~</a:t>
            </a:r>
            <a:r>
              <a:rPr lang="en-US" sz="1400" b="1" dirty="0" smtClean="0"/>
              <a:t>2.6 gcm</a:t>
            </a:r>
            <a:r>
              <a:rPr lang="en-US" sz="1400" b="1" baseline="30000" dirty="0" smtClean="0"/>
              <a:t>-3</a:t>
            </a:r>
            <a:r>
              <a:rPr lang="en-US" sz="1400" dirty="0" smtClean="0"/>
              <a:t> Status</a:t>
            </a:r>
            <a:r>
              <a:rPr lang="en-US" sz="1400" dirty="0"/>
              <a:t>: used for </a:t>
            </a:r>
            <a:r>
              <a:rPr lang="en-US" sz="1400" b="1" dirty="0"/>
              <a:t>GSI tests </a:t>
            </a:r>
            <a:r>
              <a:rPr lang="en-US" sz="1400" dirty="0" smtClean="0"/>
              <a:t>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campaign).</a:t>
            </a:r>
          </a:p>
          <a:p>
            <a:r>
              <a:rPr lang="en-US" sz="1400" dirty="0" smtClean="0"/>
              <a:t>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</a:t>
            </a:r>
            <a:r>
              <a:rPr lang="en-US" sz="1400" dirty="0"/>
              <a:t>generation </a:t>
            </a:r>
            <a:r>
              <a:rPr lang="en-US" sz="1400" dirty="0" smtClean="0"/>
              <a:t>(late ’14 – to date) </a:t>
            </a:r>
            <a:r>
              <a:rPr lang="en-US" sz="1400" dirty="0"/>
              <a:t>: </a:t>
            </a:r>
            <a:r>
              <a:rPr lang="en-US" sz="1400" b="1" dirty="0"/>
              <a:t>Mo – Graphite – CF</a:t>
            </a:r>
            <a:r>
              <a:rPr lang="en-US" sz="1400" dirty="0"/>
              <a:t>. </a:t>
            </a:r>
            <a:r>
              <a:rPr lang="en-US" sz="1400" dirty="0" err="1"/>
              <a:t>Sint</a:t>
            </a:r>
            <a:r>
              <a:rPr lang="en-US" sz="1400" dirty="0"/>
              <a:t>. Temp.: </a:t>
            </a:r>
            <a:r>
              <a:rPr lang="en-US" sz="1400" b="1" dirty="0"/>
              <a:t>~ 2600 °C. </a:t>
            </a:r>
            <a:br>
              <a:rPr lang="en-US" sz="1400" b="1" dirty="0"/>
            </a:br>
            <a:r>
              <a:rPr lang="en-US" sz="1400" dirty="0"/>
              <a:t>Post-processing annealing at </a:t>
            </a:r>
            <a:r>
              <a:rPr lang="en-US" sz="1400" b="1" dirty="0" smtClean="0"/>
              <a:t>~1900 </a:t>
            </a:r>
            <a:r>
              <a:rPr lang="en-US" sz="1400" b="1" dirty="0"/>
              <a:t>°C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Density: ~</a:t>
            </a:r>
            <a:r>
              <a:rPr lang="en-US" sz="1400" b="1" dirty="0" smtClean="0"/>
              <a:t>2.5 </a:t>
            </a:r>
            <a:r>
              <a:rPr lang="en-US" sz="1400" b="1" dirty="0"/>
              <a:t>gcm</a:t>
            </a:r>
            <a:r>
              <a:rPr lang="en-US" sz="1400" b="1" baseline="30000" dirty="0"/>
              <a:t>-3</a:t>
            </a:r>
            <a:r>
              <a:rPr lang="en-US" sz="1400" dirty="0"/>
              <a:t> Status: </a:t>
            </a:r>
            <a:r>
              <a:rPr lang="en-US" sz="1400" dirty="0" smtClean="0"/>
              <a:t>used </a:t>
            </a:r>
            <a:r>
              <a:rPr lang="en-US" sz="1400" dirty="0"/>
              <a:t>for </a:t>
            </a:r>
            <a:r>
              <a:rPr lang="en-US" sz="1400" b="1" dirty="0"/>
              <a:t>GSI tests </a:t>
            </a:r>
            <a:r>
              <a:rPr lang="en-US" sz="1400" dirty="0" smtClean="0"/>
              <a:t>(3rd campaign). To be used for HRMT-23. Proposed for GSI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campaign and (hopefully) BNL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campaign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A. Bertarelli   </a:t>
            </a:r>
            <a:r>
              <a:rPr lang="nn-NO" b="0" smtClean="0"/>
              <a:t>HB2014 – East Lansing, MI, USA – 13 November 2014</a:t>
            </a:r>
            <a:endParaRPr lang="nn-NO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5B1FEA-406A-7749-A5C3-DDCB5F67A4CE}" type="slidenum">
              <a:rPr lang="en-GB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0000" y="2484000"/>
            <a:ext cx="2700000" cy="167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3"/>
          <a:stretch/>
        </p:blipFill>
        <p:spPr bwMode="auto">
          <a:xfrm>
            <a:off x="7200000" y="648000"/>
            <a:ext cx="2700000" cy="18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6000" y="4176342"/>
            <a:ext cx="2700000" cy="18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image00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r="2254" b="12904"/>
          <a:stretch/>
        </p:blipFill>
        <p:spPr bwMode="auto">
          <a:xfrm>
            <a:off x="4068000" y="3996000"/>
            <a:ext cx="1872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 smtClean="0"/>
              <a:t>Materials Characterization at CERN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Bertarelli, CERN                                   Joint HiLumi LHC-LARP Annual Meeting, FNAL, US – 11-13 May 2015</a:t>
            </a:r>
            <a:endParaRPr lang="nn-N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Materials </a:t>
            </a:r>
            <a:r>
              <a:rPr lang="en-US" dirty="0"/>
              <a:t>R&amp;D and </a:t>
            </a:r>
            <a:r>
              <a:rPr lang="en-US" dirty="0" smtClean="0"/>
              <a:t>Characterization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5689" r="8425" b="3350"/>
          <a:stretch/>
        </p:blipFill>
        <p:spPr bwMode="auto">
          <a:xfrm>
            <a:off x="6336000" y="684000"/>
            <a:ext cx="2092937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00000" y="3569499"/>
            <a:ext cx="3240000" cy="28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Mechanical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Testing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4000" y="3492000"/>
            <a:ext cx="9144000" cy="158400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t="27632" r="18535" b="39330"/>
          <a:stretch/>
        </p:blipFill>
        <p:spPr bwMode="auto">
          <a:xfrm>
            <a:off x="7236000" y="3567342"/>
            <a:ext cx="1255487" cy="15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80000" y="3024000"/>
            <a:ext cx="1343643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Specific Heat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05773" y="2449777"/>
            <a:ext cx="1622889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Expansion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88000" y="3096000"/>
            <a:ext cx="1622889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Diffusivity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00000" y="755999"/>
            <a:ext cx="3240000" cy="28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err="1">
                <a:latin typeface="Helvetica" panose="020B0604020202020204" pitchFamily="34" charset="0"/>
                <a:cs typeface="Helvetica" panose="020B0604020202020204" pitchFamily="34" charset="0"/>
              </a:rPr>
              <a:t>Thermophysical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Analysis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148" name="Picture 4" descr="http://www.foerstergroup.com/fileadmin/MEDIA/M/Products/SIGMATEST/sigmates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r="11488"/>
          <a:stretch/>
        </p:blipFill>
        <p:spPr bwMode="auto">
          <a:xfrm>
            <a:off x="8587774" y="1166228"/>
            <a:ext cx="899015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peciation.net/md/000/002/647/th_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00" y="1656000"/>
            <a:ext cx="148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537892" y="2737310"/>
            <a:ext cx="1101407" cy="50359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Electrical Conductivity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r="40061" b="66373"/>
          <a:stretch/>
        </p:blipFill>
        <p:spPr bwMode="auto">
          <a:xfrm>
            <a:off x="780254" y="3687088"/>
            <a:ext cx="2088000" cy="125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sartorius.com/typo3temp/pics/wl-10045-e_wb_RGB_978819278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/>
        </p:blipFill>
        <p:spPr bwMode="auto">
          <a:xfrm>
            <a:off x="682306" y="720000"/>
            <a:ext cx="1666496" cy="13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62803" y="2160000"/>
            <a:ext cx="1008000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Density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84000" y="648000"/>
            <a:ext cx="9144000" cy="2772000"/>
          </a:xfrm>
          <a:prstGeom prst="roundRect">
            <a:avLst>
              <a:gd name="adj" fmla="val 10398"/>
            </a:avLst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 r="2437" b="8059"/>
          <a:stretch/>
        </p:blipFill>
        <p:spPr bwMode="auto">
          <a:xfrm>
            <a:off x="3034920" y="1116000"/>
            <a:ext cx="3240000" cy="1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909643" y="4068000"/>
            <a:ext cx="972000" cy="50359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 Constants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12000" y="4140000"/>
            <a:ext cx="972000" cy="50359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Flexural Strength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32000" y="4068000"/>
            <a:ext cx="1224000" cy="50359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Compressive Strength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8000" y="5184000"/>
            <a:ext cx="9144000" cy="1620000"/>
          </a:xfrm>
          <a:prstGeom prst="roundRect">
            <a:avLst/>
          </a:prstGeom>
          <a:solidFill>
            <a:schemeClr val="bg1"/>
          </a:solidFill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1" r="1852"/>
          <a:stretch/>
        </p:blipFill>
        <p:spPr bwMode="auto">
          <a:xfrm>
            <a:off x="796157" y="5309570"/>
            <a:ext cx="1832643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600000" y="5235053"/>
            <a:ext cx="3240000" cy="28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Microstructural Observations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64000" y="5256000"/>
            <a:ext cx="792000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SEM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84000" y="5256000"/>
            <a:ext cx="792000" cy="28814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-GB" sz="1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XRD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38" y="5595702"/>
            <a:ext cx="20542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54" y="5586823"/>
            <a:ext cx="865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08" y="5595702"/>
            <a:ext cx="14446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69" y="5287347"/>
            <a:ext cx="13477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4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68732</TotalTime>
  <Words>3408</Words>
  <Application>Microsoft Office PowerPoint</Application>
  <PresentationFormat>A4 Paper (210x297 mm)</PresentationFormat>
  <Paragraphs>569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Rage Italic</vt:lpstr>
      <vt:lpstr>Times New Roman</vt:lpstr>
      <vt:lpstr>ＭＳ Ｐゴシック</vt:lpstr>
      <vt:lpstr>Helvetica</vt:lpstr>
      <vt:lpstr>Lucida Grande</vt:lpstr>
      <vt:lpstr>Symbol</vt:lpstr>
      <vt:lpstr>Cambria</vt:lpstr>
      <vt:lpstr>Palatino</vt:lpstr>
      <vt:lpstr>Wingdings</vt:lpstr>
      <vt:lpstr>Calibri</vt:lpstr>
      <vt:lpstr>Arial Narrow</vt:lpstr>
      <vt:lpstr>Cambria Math</vt:lpstr>
      <vt:lpstr>3_Struttura predefinita</vt:lpstr>
      <vt:lpstr>4_Struttura predefinita</vt:lpstr>
      <vt:lpstr>2_Sketchbook</vt:lpstr>
      <vt:lpstr>Equation</vt:lpstr>
      <vt:lpstr>Report on Advanced  Collimation Materials </vt:lpstr>
      <vt:lpstr>Outline</vt:lpstr>
      <vt:lpstr>Materials Requirements for LHC Collimators</vt:lpstr>
      <vt:lpstr>Figures Of Merit for Collimator Materials</vt:lpstr>
      <vt:lpstr>Outline</vt:lpstr>
      <vt:lpstr>Collimator Materials R&amp;D Program</vt:lpstr>
      <vt:lpstr>Copper – Diamond</vt:lpstr>
      <vt:lpstr>Molybdenum Carbide – Graphite</vt:lpstr>
      <vt:lpstr>Materials Characterization at CERN</vt:lpstr>
      <vt:lpstr>Molybdenum Carbide – Graphite Characterization</vt:lpstr>
      <vt:lpstr>Copper – Diamond Characterization</vt:lpstr>
      <vt:lpstr>Materials Performances and Benchmarking</vt:lpstr>
      <vt:lpstr>Outline</vt:lpstr>
      <vt:lpstr>Preliminary Design of HL-LHC Collimator</vt:lpstr>
      <vt:lpstr>Numerical Simulations for HL-LHC Collimators</vt:lpstr>
      <vt:lpstr>HRMT09 Experiment</vt:lpstr>
      <vt:lpstr>Update on HRMT09 and HRMT14 Experiments</vt:lpstr>
      <vt:lpstr>HRMT14 Experiment</vt:lpstr>
      <vt:lpstr>Update on HRMT09 and HRMT14 Experiments</vt:lpstr>
      <vt:lpstr>Update on HRMT09 and HRMT14 Experiments</vt:lpstr>
      <vt:lpstr>Update on HRMT09 and HRMT14 Experiments</vt:lpstr>
      <vt:lpstr>Update on HRMT09 and HRMT14 Experiments</vt:lpstr>
      <vt:lpstr>Update on HRMT09 and HRMT14 Experiments</vt:lpstr>
      <vt:lpstr>HiRadMat Experiment (HRMT-23)</vt:lpstr>
      <vt:lpstr>HiRadMat Experiment (HRMT-23)</vt:lpstr>
      <vt:lpstr>HiRadMat Experiment (MultiMat)</vt:lpstr>
      <vt:lpstr>Summary</vt:lpstr>
      <vt:lpstr>PowerPoint Presentation</vt:lpstr>
      <vt:lpstr>High Energy Particle Accelerators Challenges</vt:lpstr>
      <vt:lpstr>LHC Collimation System</vt:lpstr>
      <vt:lpstr>Radiation Damage Index</vt:lpstr>
      <vt:lpstr>Mechanical Characterization: Elastic Constants</vt:lpstr>
      <vt:lpstr>Measurement of elastic constants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General Meeting</dc:title>
  <dc:creator>Roberto Saban</dc:creator>
  <cp:lastModifiedBy>abertare</cp:lastModifiedBy>
  <cp:revision>1876</cp:revision>
  <cp:lastPrinted>2015-04-14T08:58:47Z</cp:lastPrinted>
  <dcterms:created xsi:type="dcterms:W3CDTF">2010-12-06T08:06:36Z</dcterms:created>
  <dcterms:modified xsi:type="dcterms:W3CDTF">2015-05-11T17:28:57Z</dcterms:modified>
</cp:coreProperties>
</file>