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lvl1pPr algn="ctr" defTabSz="584200">
      <a:defRPr sz="4200">
        <a:latin typeface="+mn-lt"/>
        <a:ea typeface="+mn-ea"/>
        <a:cs typeface="+mn-cs"/>
        <a:sym typeface="Helvetica Neue Light"/>
      </a:defRPr>
    </a:lvl1pPr>
    <a:lvl2pPr indent="342900" algn="ctr" defTabSz="584200">
      <a:defRPr sz="4200">
        <a:latin typeface="+mn-lt"/>
        <a:ea typeface="+mn-ea"/>
        <a:cs typeface="+mn-cs"/>
        <a:sym typeface="Helvetica Neue Light"/>
      </a:defRPr>
    </a:lvl2pPr>
    <a:lvl3pPr indent="685800" algn="ctr" defTabSz="584200">
      <a:defRPr sz="4200">
        <a:latin typeface="+mn-lt"/>
        <a:ea typeface="+mn-ea"/>
        <a:cs typeface="+mn-cs"/>
        <a:sym typeface="Helvetica Neue Light"/>
      </a:defRPr>
    </a:lvl3pPr>
    <a:lvl4pPr indent="1028700" algn="ctr" defTabSz="584200">
      <a:defRPr sz="4200">
        <a:latin typeface="+mn-lt"/>
        <a:ea typeface="+mn-ea"/>
        <a:cs typeface="+mn-cs"/>
        <a:sym typeface="Helvetica Neue Light"/>
      </a:defRPr>
    </a:lvl4pPr>
    <a:lvl5pPr indent="1371600" algn="ctr" defTabSz="584200">
      <a:defRPr sz="4200">
        <a:latin typeface="+mn-lt"/>
        <a:ea typeface="+mn-ea"/>
        <a:cs typeface="+mn-cs"/>
        <a:sym typeface="Helvetica Neue Light"/>
      </a:defRPr>
    </a:lvl5pPr>
    <a:lvl6pPr indent="1714500" algn="ctr" defTabSz="584200">
      <a:defRPr sz="4200">
        <a:latin typeface="+mn-lt"/>
        <a:ea typeface="+mn-ea"/>
        <a:cs typeface="+mn-cs"/>
        <a:sym typeface="Helvetica Neue Light"/>
      </a:defRPr>
    </a:lvl6pPr>
    <a:lvl7pPr indent="2057400" algn="ctr" defTabSz="584200">
      <a:defRPr sz="4200">
        <a:latin typeface="+mn-lt"/>
        <a:ea typeface="+mn-ea"/>
        <a:cs typeface="+mn-cs"/>
        <a:sym typeface="Helvetica Neue Light"/>
      </a:defRPr>
    </a:lvl7pPr>
    <a:lvl8pPr indent="2400300" algn="ctr" defTabSz="584200">
      <a:defRPr sz="4200">
        <a:latin typeface="+mn-lt"/>
        <a:ea typeface="+mn-ea"/>
        <a:cs typeface="+mn-cs"/>
        <a:sym typeface="Helvetica Neue Light"/>
      </a:defRPr>
    </a:lvl8pPr>
    <a:lvl9pPr indent="2743200" algn="ctr" defTabSz="584200">
      <a:defRPr sz="4200"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5D6B"/>
          </a:solidFill>
        </a:fill>
      </a:tcStyle>
    </a:firstRow>
  </a:tblStyle>
  <a:tblStyle styleId="{C7B018BB-80A7-4F77-B60F-C8B233D01FF8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A9A584"/>
              </a:solidFill>
              <a:prstDash val="solid"/>
              <a:miter lim="400000"/>
            </a:ln>
          </a:top>
          <a:bottom>
            <a:ln w="127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solidFill>
                <a:srgbClr val="A9A584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9A584"/>
              </a:solidFill>
              <a:prstDash val="solid"/>
              <a:miter lim="400000"/>
            </a:ln>
          </a:left>
          <a:right>
            <a:ln w="12700" cap="flat">
              <a:solidFill>
                <a:srgbClr val="A9A584"/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rgbClr val="A9A584"/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rgbClr val="A9A58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>
        <a:fontRef idx="major">
          <a:srgbClr val="444444"/>
        </a:fontRef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>
        <a:fontRef idx="maj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434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815043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  <a:defRPr>
                <a:solidFill>
                  <a:srgbClr val="747474"/>
                </a:solidFill>
              </a:defRPr>
            </a:lvl1pPr>
            <a:lvl2pPr>
              <a:spcBef>
                <a:spcPts val="4800"/>
              </a:spcBef>
              <a:defRPr>
                <a:solidFill>
                  <a:srgbClr val="747474"/>
                </a:solidFill>
              </a:defRPr>
            </a:lvl2pPr>
            <a:lvl3pPr>
              <a:spcBef>
                <a:spcPts val="4800"/>
              </a:spcBef>
              <a:defRPr>
                <a:solidFill>
                  <a:srgbClr val="747474"/>
                </a:solidFill>
              </a:defRPr>
            </a:lvl3pPr>
            <a:lvl4pPr>
              <a:spcBef>
                <a:spcPts val="4800"/>
              </a:spcBef>
              <a:defRPr>
                <a:solidFill>
                  <a:srgbClr val="747474"/>
                </a:solidFill>
              </a:defRPr>
            </a:lvl4pPr>
            <a:lvl5pPr>
              <a:spcBef>
                <a:spcPts val="4800"/>
              </a:spcBef>
              <a:defRPr>
                <a:solidFill>
                  <a:srgbClr val="747474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 flipH="1">
            <a:off x="6502399" y="1803400"/>
            <a:ext cx="1" cy="43180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4432299" y="1778000"/>
            <a:ext cx="1" cy="50546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 flipH="1">
            <a:off x="6489699" y="508000"/>
            <a:ext cx="1" cy="801373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 flipH="1">
            <a:off x="44449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 flipH="1">
            <a:off x="85470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 flipH="1">
            <a:off x="64896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6489696" y="4476750"/>
            <a:ext cx="5994408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 flipH="1">
            <a:off x="90677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9067796" y="30924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9067796" y="58737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  <a:defRPr>
                <a:solidFill>
                  <a:srgbClr val="747474"/>
                </a:solidFill>
              </a:defRPr>
            </a:lvl1pPr>
            <a:lvl2pPr>
              <a:spcBef>
                <a:spcPts val="4800"/>
              </a:spcBef>
              <a:defRPr>
                <a:solidFill>
                  <a:srgbClr val="747474"/>
                </a:solidFill>
              </a:defRPr>
            </a:lvl2pPr>
            <a:lvl3pPr>
              <a:spcBef>
                <a:spcPts val="4800"/>
              </a:spcBef>
              <a:defRPr>
                <a:solidFill>
                  <a:srgbClr val="747474"/>
                </a:solidFill>
              </a:defRPr>
            </a:lvl3pPr>
            <a:lvl4pPr>
              <a:spcBef>
                <a:spcPts val="4800"/>
              </a:spcBef>
              <a:defRPr>
                <a:solidFill>
                  <a:srgbClr val="747474"/>
                </a:solidFill>
              </a:defRPr>
            </a:lvl4pPr>
            <a:lvl5pPr>
              <a:spcBef>
                <a:spcPts val="4800"/>
              </a:spcBef>
              <a:defRPr>
                <a:solidFill>
                  <a:srgbClr val="747474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8369300" y="2324100"/>
            <a:ext cx="4064000" cy="6565900"/>
          </a:xfrm>
          <a:prstGeom prst="rect">
            <a:avLst/>
          </a:prstGeom>
        </p:spPr>
        <p:txBody>
          <a:bodyPr/>
          <a:lstStyle>
            <a:lvl1pPr>
              <a:spcBef>
                <a:spcPts val="4800"/>
              </a:spcBef>
              <a:defRPr>
                <a:solidFill>
                  <a:srgbClr val="747474"/>
                </a:solidFill>
              </a:defRPr>
            </a:lvl1pPr>
            <a:lvl2pPr>
              <a:spcBef>
                <a:spcPts val="4800"/>
              </a:spcBef>
              <a:defRPr>
                <a:solidFill>
                  <a:srgbClr val="747474"/>
                </a:solidFill>
              </a:defRPr>
            </a:lvl2pPr>
            <a:lvl3pPr>
              <a:spcBef>
                <a:spcPts val="4800"/>
              </a:spcBef>
              <a:defRPr>
                <a:solidFill>
                  <a:srgbClr val="747474"/>
                </a:solidFill>
              </a:defRPr>
            </a:lvl3pPr>
            <a:lvl4pPr>
              <a:spcBef>
                <a:spcPts val="4800"/>
              </a:spcBef>
              <a:defRPr>
                <a:solidFill>
                  <a:srgbClr val="747474"/>
                </a:solidFill>
              </a:defRPr>
            </a:lvl4pPr>
            <a:lvl5pPr>
              <a:spcBef>
                <a:spcPts val="4800"/>
              </a:spcBef>
              <a:defRPr>
                <a:solidFill>
                  <a:srgbClr val="747474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647699" y="1270000"/>
            <a:ext cx="11709402" cy="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939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571500" y="1397000"/>
            <a:ext cx="11861800" cy="72009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747474"/>
                </a:solidFill>
              </a:defRPr>
            </a:lvl1pPr>
            <a:lvl2pPr>
              <a:defRPr>
                <a:solidFill>
                  <a:srgbClr val="0433FF"/>
                </a:solidFill>
              </a:defRPr>
            </a:lvl2pPr>
            <a:lvl3pPr>
              <a:defRPr>
                <a:solidFill>
                  <a:srgbClr val="9437FF"/>
                </a:solidFill>
              </a:defRPr>
            </a:lvl3pPr>
            <a:lvl4pPr>
              <a:defRPr>
                <a:solidFill>
                  <a:srgbClr val="747474"/>
                </a:solidFill>
              </a:defRPr>
            </a:lvl4pPr>
            <a:lvl5pPr>
              <a:defRPr>
                <a:solidFill>
                  <a:srgbClr val="747474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437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Five</a:t>
            </a:r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647699" y="1270000"/>
            <a:ext cx="11709402" cy="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939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71500" y="1397000"/>
            <a:ext cx="11861800" cy="7200900"/>
          </a:xfrm>
          <a:prstGeom prst="rect">
            <a:avLst/>
          </a:prstGeom>
        </p:spPr>
        <p:txBody>
          <a:bodyPr numCol="2" spcCol="593090"/>
          <a:lstStyle>
            <a:lvl1pPr>
              <a:defRPr b="1">
                <a:solidFill>
                  <a:srgbClr val="747474"/>
                </a:solidFill>
              </a:defRPr>
            </a:lvl1pPr>
            <a:lvl2pPr>
              <a:defRPr>
                <a:solidFill>
                  <a:srgbClr val="0433FF"/>
                </a:solidFill>
              </a:defRPr>
            </a:lvl2pPr>
            <a:lvl3pPr>
              <a:defRPr>
                <a:solidFill>
                  <a:srgbClr val="9437FF"/>
                </a:solidFill>
              </a:defRPr>
            </a:lvl3pPr>
            <a:lvl4pPr>
              <a:defRPr>
                <a:solidFill>
                  <a:srgbClr val="747474"/>
                </a:solidFill>
              </a:defRPr>
            </a:lvl4pPr>
            <a:lvl5pPr>
              <a:defRPr>
                <a:solidFill>
                  <a:srgbClr val="747474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437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571500" y="863600"/>
            <a:ext cx="11861800" cy="8026400"/>
          </a:xfrm>
          <a:prstGeom prst="rect">
            <a:avLst/>
          </a:prstGeom>
        </p:spPr>
        <p:txBody>
          <a:bodyPr/>
          <a:lstStyle>
            <a:lvl1pPr>
              <a:spcBef>
                <a:spcPts val="7200"/>
              </a:spcBef>
              <a:defRPr>
                <a:solidFill>
                  <a:srgbClr val="747474"/>
                </a:solidFill>
              </a:defRPr>
            </a:lvl1pPr>
            <a:lvl2pPr>
              <a:spcBef>
                <a:spcPts val="7200"/>
              </a:spcBef>
              <a:defRPr>
                <a:solidFill>
                  <a:srgbClr val="747474"/>
                </a:solidFill>
              </a:defRPr>
            </a:lvl2pPr>
            <a:lvl3pPr>
              <a:spcBef>
                <a:spcPts val="7200"/>
              </a:spcBef>
              <a:defRPr>
                <a:solidFill>
                  <a:srgbClr val="747474"/>
                </a:solidFill>
              </a:defRPr>
            </a:lvl3pPr>
            <a:lvl4pPr>
              <a:spcBef>
                <a:spcPts val="7200"/>
              </a:spcBef>
              <a:defRPr>
                <a:solidFill>
                  <a:srgbClr val="747474"/>
                </a:solidFill>
              </a:defRPr>
            </a:lvl4pPr>
            <a:lvl5pPr>
              <a:spcBef>
                <a:spcPts val="7200"/>
              </a:spcBef>
              <a:defRPr>
                <a:solidFill>
                  <a:srgbClr val="747474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lIns="50800" tIns="50800" rIns="50800" bIns="50800" anchor="ctr"/>
          <a:lstStyle>
            <a:lvl1pPr algn="r"/>
          </a:lstStyle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A9A9A9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A9A9A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647700" y="4749800"/>
            <a:ext cx="4882122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>
                <a:solidFill>
                  <a:srgbClr val="747474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74747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47700" y="15367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1500" y="330200"/>
            <a:ext cx="11861800" cy="105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1500" y="1701800"/>
            <a:ext cx="11861800" cy="772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02E7A"/>
                </a:solid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534899" y="9321800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 spd="med"/>
  <p:txStyles>
    <p:titleStyle>
      <a:lvl1pPr defTabSz="584200">
        <a:defRPr sz="4200">
          <a:latin typeface="+mn-lt"/>
          <a:ea typeface="+mn-ea"/>
          <a:cs typeface="+mn-cs"/>
          <a:sym typeface="Helvetica Neue Light"/>
        </a:defRPr>
      </a:lvl1pPr>
      <a:lvl2pPr indent="228600" defTabSz="584200">
        <a:defRPr sz="4200">
          <a:latin typeface="+mn-lt"/>
          <a:ea typeface="+mn-ea"/>
          <a:cs typeface="+mn-cs"/>
          <a:sym typeface="Helvetica Neue Light"/>
        </a:defRPr>
      </a:lvl2pPr>
      <a:lvl3pPr indent="457200" defTabSz="584200">
        <a:defRPr sz="4200">
          <a:latin typeface="+mn-lt"/>
          <a:ea typeface="+mn-ea"/>
          <a:cs typeface="+mn-cs"/>
          <a:sym typeface="Helvetica Neue Light"/>
        </a:defRPr>
      </a:lvl3pPr>
      <a:lvl4pPr indent="685800" defTabSz="584200">
        <a:defRPr sz="4200">
          <a:latin typeface="+mn-lt"/>
          <a:ea typeface="+mn-ea"/>
          <a:cs typeface="+mn-cs"/>
          <a:sym typeface="Helvetica Neue Light"/>
        </a:defRPr>
      </a:lvl4pPr>
      <a:lvl5pPr indent="914400" defTabSz="584200">
        <a:defRPr sz="4200">
          <a:latin typeface="+mn-lt"/>
          <a:ea typeface="+mn-ea"/>
          <a:cs typeface="+mn-cs"/>
          <a:sym typeface="Helvetica Neue Light"/>
        </a:defRPr>
      </a:lvl5pPr>
      <a:lvl6pPr indent="1143000" defTabSz="584200">
        <a:defRPr sz="4200">
          <a:latin typeface="+mn-lt"/>
          <a:ea typeface="+mn-ea"/>
          <a:cs typeface="+mn-cs"/>
          <a:sym typeface="Helvetica Neue Light"/>
        </a:defRPr>
      </a:lvl6pPr>
      <a:lvl7pPr indent="1371600" defTabSz="584200">
        <a:defRPr sz="4200">
          <a:latin typeface="+mn-lt"/>
          <a:ea typeface="+mn-ea"/>
          <a:cs typeface="+mn-cs"/>
          <a:sym typeface="Helvetica Neue Light"/>
        </a:defRPr>
      </a:lvl7pPr>
      <a:lvl8pPr indent="1600200" defTabSz="584200">
        <a:defRPr sz="4200">
          <a:latin typeface="+mn-lt"/>
          <a:ea typeface="+mn-ea"/>
          <a:cs typeface="+mn-cs"/>
          <a:sym typeface="Helvetica Neue Light"/>
        </a:defRPr>
      </a:lvl8pPr>
      <a:lvl9pPr indent="1828800" defTabSz="584200">
        <a:defRPr sz="4200">
          <a:latin typeface="+mn-lt"/>
          <a:ea typeface="+mn-ea"/>
          <a:cs typeface="+mn-cs"/>
          <a:sym typeface="Helvetica Neue Light"/>
        </a:defRPr>
      </a:lvl9pPr>
    </p:titleStyle>
    <p:bodyStyle>
      <a:lvl1pPr marL="266700" indent="-266700" defTabSz="584200">
        <a:spcBef>
          <a:spcPts val="1200"/>
        </a:spcBef>
        <a:buSzPct val="100000"/>
        <a:buChar char="•"/>
        <a:defRPr sz="2600">
          <a:solidFill>
            <a:srgbClr val="002E7A"/>
          </a:solidFill>
          <a:latin typeface="+mj-lt"/>
          <a:ea typeface="+mj-ea"/>
          <a:cs typeface="+mj-cs"/>
          <a:sym typeface="Helvetica Neue"/>
        </a:defRPr>
      </a:lvl1pPr>
      <a:lvl2pPr marL="711200" indent="-266700" defTabSz="584200">
        <a:spcBef>
          <a:spcPts val="1200"/>
        </a:spcBef>
        <a:buSzPct val="100000"/>
        <a:buChar char="•"/>
        <a:defRPr sz="2600">
          <a:solidFill>
            <a:srgbClr val="002E7A"/>
          </a:solidFill>
          <a:latin typeface="+mj-lt"/>
          <a:ea typeface="+mj-ea"/>
          <a:cs typeface="+mj-cs"/>
          <a:sym typeface="Helvetica Neue"/>
        </a:defRPr>
      </a:lvl2pPr>
      <a:lvl3pPr marL="1155700" indent="-266700" defTabSz="584200">
        <a:spcBef>
          <a:spcPts val="1200"/>
        </a:spcBef>
        <a:buSzPct val="100000"/>
        <a:buChar char="•"/>
        <a:defRPr sz="2600">
          <a:solidFill>
            <a:srgbClr val="002E7A"/>
          </a:solidFill>
          <a:latin typeface="+mj-lt"/>
          <a:ea typeface="+mj-ea"/>
          <a:cs typeface="+mj-cs"/>
          <a:sym typeface="Helvetica Neue"/>
        </a:defRPr>
      </a:lvl3pPr>
      <a:lvl4pPr marL="1600200" indent="-266700" defTabSz="584200">
        <a:spcBef>
          <a:spcPts val="1200"/>
        </a:spcBef>
        <a:buSzPct val="100000"/>
        <a:buChar char="•"/>
        <a:defRPr sz="2600">
          <a:solidFill>
            <a:srgbClr val="002E7A"/>
          </a:solidFill>
          <a:latin typeface="+mj-lt"/>
          <a:ea typeface="+mj-ea"/>
          <a:cs typeface="+mj-cs"/>
          <a:sym typeface="Helvetica Neue"/>
        </a:defRPr>
      </a:lvl4pPr>
      <a:lvl5pPr marL="2044700" indent="-266700" defTabSz="584200">
        <a:spcBef>
          <a:spcPts val="1200"/>
        </a:spcBef>
        <a:buSzPct val="100000"/>
        <a:buChar char="•"/>
        <a:defRPr sz="2600">
          <a:solidFill>
            <a:srgbClr val="002E7A"/>
          </a:solidFill>
          <a:latin typeface="+mj-lt"/>
          <a:ea typeface="+mj-ea"/>
          <a:cs typeface="+mj-cs"/>
          <a:sym typeface="Helvetica Neue"/>
        </a:defRPr>
      </a:lvl5pPr>
      <a:lvl6pPr marL="2489200" indent="-266700" defTabSz="584200">
        <a:spcBef>
          <a:spcPts val="1200"/>
        </a:spcBef>
        <a:buSzPct val="100000"/>
        <a:buChar char="•"/>
        <a:defRPr sz="2600">
          <a:solidFill>
            <a:srgbClr val="002E7A"/>
          </a:solidFill>
          <a:latin typeface="+mj-lt"/>
          <a:ea typeface="+mj-ea"/>
          <a:cs typeface="+mj-cs"/>
          <a:sym typeface="Helvetica Neue"/>
        </a:defRPr>
      </a:lvl6pPr>
      <a:lvl7pPr marL="2933700" indent="-266700" defTabSz="584200">
        <a:spcBef>
          <a:spcPts val="1200"/>
        </a:spcBef>
        <a:buSzPct val="100000"/>
        <a:buChar char="•"/>
        <a:defRPr sz="2600">
          <a:solidFill>
            <a:srgbClr val="002E7A"/>
          </a:solidFill>
          <a:latin typeface="+mj-lt"/>
          <a:ea typeface="+mj-ea"/>
          <a:cs typeface="+mj-cs"/>
          <a:sym typeface="Helvetica Neue"/>
        </a:defRPr>
      </a:lvl7pPr>
      <a:lvl8pPr marL="3378200" indent="-266700" defTabSz="584200">
        <a:spcBef>
          <a:spcPts val="1200"/>
        </a:spcBef>
        <a:buSzPct val="100000"/>
        <a:buChar char="•"/>
        <a:defRPr sz="2600">
          <a:solidFill>
            <a:srgbClr val="002E7A"/>
          </a:solidFill>
          <a:latin typeface="+mj-lt"/>
          <a:ea typeface="+mj-ea"/>
          <a:cs typeface="+mj-cs"/>
          <a:sym typeface="Helvetica Neue"/>
        </a:defRPr>
      </a:lvl8pPr>
      <a:lvl9pPr marL="3822700" indent="-266700" defTabSz="584200">
        <a:spcBef>
          <a:spcPts val="1200"/>
        </a:spcBef>
        <a:buSzPct val="100000"/>
        <a:buChar char="•"/>
        <a:defRPr sz="2600">
          <a:solidFill>
            <a:srgbClr val="002E7A"/>
          </a:solidFill>
          <a:latin typeface="+mj-lt"/>
          <a:ea typeface="+mj-ea"/>
          <a:cs typeface="+mj-cs"/>
          <a:sym typeface="Helvetica Neue"/>
        </a:defRPr>
      </a:lvl9pPr>
    </p:bodyStyle>
    <p:otherStyle>
      <a:lvl1pPr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ummary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58123" y="2971800"/>
            <a:ext cx="8255001" cy="619125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RFD Cold Test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</a:t>
            </a:fld>
            <a:endParaRPr sz="1400"/>
          </a:p>
        </p:txBody>
      </p:sp>
      <p:grpSp>
        <p:nvGrpSpPr>
          <p:cNvPr id="105" name="Group 105"/>
          <p:cNvGrpSpPr/>
          <p:nvPr/>
        </p:nvGrpSpPr>
        <p:grpSpPr>
          <a:xfrm>
            <a:off x="4923030" y="1408793"/>
            <a:ext cx="7925187" cy="1519481"/>
            <a:chOff x="0" y="0"/>
            <a:chExt cx="7925186" cy="1519480"/>
          </a:xfrm>
        </p:grpSpPr>
        <p:grpSp>
          <p:nvGrpSpPr>
            <p:cNvPr id="99" name="Group 99"/>
            <p:cNvGrpSpPr/>
            <p:nvPr/>
          </p:nvGrpSpPr>
          <p:grpSpPr>
            <a:xfrm>
              <a:off x="-1" y="-1"/>
              <a:ext cx="7925188" cy="1519482"/>
              <a:chOff x="0" y="0"/>
              <a:chExt cx="7925186" cy="1519480"/>
            </a:xfrm>
          </p:grpSpPr>
          <p:pic>
            <p:nvPicPr>
              <p:cNvPr id="96" name="pasted-image.tif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2191"/>
              <a:stretch>
                <a:fillRect/>
              </a:stretch>
            </p:blipFill>
            <p:spPr>
              <a:xfrm>
                <a:off x="437363" y="74085"/>
                <a:ext cx="7487824" cy="139741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97" name="Shape 97"/>
              <p:cNvSpPr/>
              <p:nvPr/>
            </p:nvSpPr>
            <p:spPr>
              <a:xfrm>
                <a:off x="-1" y="-1"/>
                <a:ext cx="656439" cy="33700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600" b="1"/>
                </a:lvl1pPr>
              </a:lstStyle>
              <a:p>
                <a:pPr lvl="0">
                  <a:defRPr sz="1800" b="0"/>
                </a:pPr>
                <a:r>
                  <a:rPr sz="1600" b="1"/>
                  <a:t>300 K</a:t>
                </a:r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227395" y="1182474"/>
                <a:ext cx="430480" cy="33700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>
                <a:lvl1pPr>
                  <a:defRPr sz="1600" b="1"/>
                </a:lvl1pPr>
              </a:lstStyle>
              <a:p>
                <a:pPr lvl="0">
                  <a:defRPr sz="1800" b="0"/>
                </a:pPr>
                <a:r>
                  <a:rPr sz="1600" b="1"/>
                  <a:t>0 K</a:t>
                </a:r>
              </a:p>
            </p:txBody>
          </p:sp>
        </p:grpSp>
        <p:grpSp>
          <p:nvGrpSpPr>
            <p:cNvPr id="104" name="Group 104"/>
            <p:cNvGrpSpPr/>
            <p:nvPr/>
          </p:nvGrpSpPr>
          <p:grpSpPr>
            <a:xfrm>
              <a:off x="1208420" y="254910"/>
              <a:ext cx="4785984" cy="759311"/>
              <a:chOff x="0" y="0"/>
              <a:chExt cx="4785983" cy="759309"/>
            </a:xfrm>
          </p:grpSpPr>
          <p:sp>
            <p:nvSpPr>
              <p:cNvPr id="100" name="Shape 100"/>
              <p:cNvSpPr/>
              <p:nvPr/>
            </p:nvSpPr>
            <p:spPr>
              <a:xfrm>
                <a:off x="0" y="136865"/>
                <a:ext cx="4785984" cy="244856"/>
              </a:xfrm>
              <a:prstGeom prst="leftRightArrow">
                <a:avLst>
                  <a:gd name="adj1" fmla="val 32000"/>
                  <a:gd name="adj2" fmla="val 186377"/>
                </a:avLst>
              </a:prstGeom>
              <a:solidFill>
                <a:srgbClr val="32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600"/>
                </a:pPr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 flipV="1">
                <a:off x="10371" y="0"/>
                <a:ext cx="1" cy="518587"/>
              </a:xfrm>
              <a:prstGeom prst="line">
                <a:avLst/>
              </a:prstGeom>
              <a:noFill/>
              <a:ln w="50800" cap="flat">
                <a:solidFill>
                  <a:srgbClr val="275664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600"/>
                </a:pPr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 flipV="1">
                <a:off x="4781364" y="0"/>
                <a:ext cx="1" cy="518587"/>
              </a:xfrm>
              <a:prstGeom prst="line">
                <a:avLst/>
              </a:prstGeom>
              <a:noFill/>
              <a:ln w="50800" cap="flat">
                <a:solidFill>
                  <a:srgbClr val="275664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600"/>
                </a:pPr>
                <a:endParaRPr/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1562860" y="219782"/>
                <a:ext cx="1666016" cy="5395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600" b="1"/>
                </a:lvl1pPr>
              </a:lstStyle>
              <a:p>
                <a:pPr lvl="0">
                  <a:defRPr sz="1800" b="0"/>
                </a:pPr>
                <a:r>
                  <a:rPr sz="2600" b="1"/>
                  <a:t>~10 days</a:t>
                </a:r>
              </a:p>
            </p:txBody>
          </p:sp>
        </p:grpSp>
      </p:grp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571500" y="1397000"/>
            <a:ext cx="4727382" cy="821117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747474"/>
                </a:solidFill>
              </a:rPr>
              <a:t>Cavity Test at 2K: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747474"/>
                </a:solidFill>
              </a:rPr>
              <a:t>Cavity sent under vacuum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Cavity not vented at CERN.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747474"/>
                </a:solidFill>
              </a:rPr>
              <a:t>Performance @ CERN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Q</a:t>
            </a:r>
            <a:r>
              <a:rPr sz="2500" baseline="-5999">
                <a:solidFill>
                  <a:srgbClr val="0433FF"/>
                </a:solidFill>
              </a:rPr>
              <a:t>0</a:t>
            </a:r>
            <a:r>
              <a:rPr sz="2600">
                <a:solidFill>
                  <a:srgbClr val="0433FF"/>
                </a:solidFill>
              </a:rPr>
              <a:t> = 7.5 x10</a:t>
            </a:r>
            <a:r>
              <a:rPr sz="2600" baseline="31999">
                <a:solidFill>
                  <a:srgbClr val="0433FF"/>
                </a:solidFill>
              </a:rPr>
              <a:t>9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R</a:t>
            </a:r>
            <a:r>
              <a:rPr sz="2600" baseline="-5999">
                <a:solidFill>
                  <a:srgbClr val="0433FF"/>
                </a:solidFill>
              </a:rPr>
              <a:t>Residual</a:t>
            </a:r>
            <a:r>
              <a:rPr sz="2600">
                <a:solidFill>
                  <a:srgbClr val="0433FF"/>
                </a:solidFill>
              </a:rPr>
              <a:t> = 16 nOhm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Max V</a:t>
            </a:r>
            <a:r>
              <a:rPr sz="2600" baseline="-5999">
                <a:solidFill>
                  <a:srgbClr val="0433FF"/>
                </a:solidFill>
              </a:rPr>
              <a:t>T</a:t>
            </a:r>
            <a:r>
              <a:rPr sz="2600">
                <a:solidFill>
                  <a:srgbClr val="0433FF"/>
                </a:solidFill>
              </a:rPr>
              <a:t> = 6.2 MV</a:t>
            </a:r>
          </a:p>
          <a:p>
            <a:pPr lvl="0">
              <a:lnSpc>
                <a:spcPct val="70000"/>
              </a:lnSpc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747474"/>
                </a:solidFill>
              </a:rPr>
              <a:t>Performance  @ ODU/JLAB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Q</a:t>
            </a:r>
            <a:r>
              <a:rPr sz="2600" baseline="-5999">
                <a:solidFill>
                  <a:srgbClr val="0433FF"/>
                </a:solidFill>
              </a:rPr>
              <a:t>0</a:t>
            </a:r>
            <a:r>
              <a:rPr sz="2600">
                <a:solidFill>
                  <a:srgbClr val="0433FF"/>
                </a:solidFill>
              </a:rPr>
              <a:t> = 1.25 x 10</a:t>
            </a:r>
            <a:r>
              <a:rPr sz="2600" baseline="31999">
                <a:solidFill>
                  <a:srgbClr val="0433FF"/>
                </a:solidFill>
              </a:rPr>
              <a:t>10</a:t>
            </a:r>
            <a:endParaRPr sz="2600">
              <a:solidFill>
                <a:srgbClr val="0433FF"/>
              </a:solidFill>
            </a:endParaRP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R</a:t>
            </a:r>
            <a:r>
              <a:rPr sz="2600" baseline="-5999">
                <a:solidFill>
                  <a:srgbClr val="0433FF"/>
                </a:solidFill>
              </a:rPr>
              <a:t>Residual</a:t>
            </a:r>
            <a:r>
              <a:rPr sz="2600">
                <a:solidFill>
                  <a:srgbClr val="0433FF"/>
                </a:solidFill>
              </a:rPr>
              <a:t> = 9.5 nOhm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Max V</a:t>
            </a:r>
            <a:r>
              <a:rPr sz="2600" baseline="-5999">
                <a:solidFill>
                  <a:srgbClr val="0433FF"/>
                </a:solidFill>
              </a:rPr>
              <a:t>T</a:t>
            </a:r>
            <a:r>
              <a:rPr sz="2600">
                <a:solidFill>
                  <a:srgbClr val="0433FF"/>
                </a:solidFill>
              </a:rPr>
              <a:t> = 7.0 MV</a:t>
            </a:r>
          </a:p>
          <a:p>
            <a:pPr lvl="0">
              <a:lnSpc>
                <a:spcPct val="70000"/>
              </a:lnSpc>
              <a:defRPr sz="1800" b="0">
                <a:solidFill>
                  <a:srgbClr val="000000"/>
                </a:solidFill>
              </a:defRPr>
            </a:pPr>
            <a:endParaRPr sz="2600">
              <a:solidFill>
                <a:srgbClr val="0433FF"/>
              </a:solidFill>
            </a:endParaRPr>
          </a:p>
          <a:p>
            <a:pPr lvl="0">
              <a:lnSpc>
                <a:spcPct val="70000"/>
              </a:lnSpc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747474"/>
                </a:solidFill>
              </a:rPr>
              <a:t>Comments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Multipacting processable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No issues</a:t>
            </a:r>
          </a:p>
        </p:txBody>
      </p:sp>
      <p:sp>
        <p:nvSpPr>
          <p:cNvPr id="107" name="Shape 107"/>
          <p:cNvSpPr/>
          <p:nvPr/>
        </p:nvSpPr>
        <p:spPr>
          <a:xfrm>
            <a:off x="8736813" y="2512074"/>
            <a:ext cx="532695" cy="532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0800">
            <a:solidFill>
              <a:srgbClr val="275664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9308649" y="2769808"/>
            <a:ext cx="2733803" cy="411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/>
            </a:lvl1pPr>
          </a:lstStyle>
          <a:p>
            <a:pPr lvl="0">
              <a:defRPr sz="1800" b="0"/>
            </a:pPr>
            <a:r>
              <a:rPr sz="2000" b="1"/>
              <a:t>Thermal cycle to 15 K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asted-imag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6" t="17124"/>
          <a:stretch>
            <a:fillRect/>
          </a:stretch>
        </p:blipFill>
        <p:spPr>
          <a:xfrm>
            <a:off x="5440834" y="1422432"/>
            <a:ext cx="7487783" cy="1397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Scan_Summar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123" y="2965911"/>
            <a:ext cx="8255001" cy="619125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DQW Cold Test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2</a:t>
            </a:fld>
            <a:endParaRPr sz="1400"/>
          </a:p>
        </p:txBody>
      </p:sp>
      <p:sp>
        <p:nvSpPr>
          <p:cNvPr id="114" name="Shape 114"/>
          <p:cNvSpPr/>
          <p:nvPr/>
        </p:nvSpPr>
        <p:spPr>
          <a:xfrm>
            <a:off x="4923030" y="1332593"/>
            <a:ext cx="656438" cy="3370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 b="1"/>
            </a:lvl1pPr>
          </a:lstStyle>
          <a:p>
            <a:pPr lvl="0">
              <a:defRPr sz="1800" b="0"/>
            </a:pPr>
            <a:r>
              <a:rPr sz="1600" b="1"/>
              <a:t>300 K</a:t>
            </a:r>
          </a:p>
        </p:txBody>
      </p:sp>
      <p:sp>
        <p:nvSpPr>
          <p:cNvPr id="115" name="Shape 115"/>
          <p:cNvSpPr/>
          <p:nvPr/>
        </p:nvSpPr>
        <p:spPr>
          <a:xfrm>
            <a:off x="5150425" y="2591267"/>
            <a:ext cx="430480" cy="3370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 b="1"/>
            </a:lvl1pPr>
          </a:lstStyle>
          <a:p>
            <a:pPr lvl="0">
              <a:defRPr sz="1800" b="0"/>
            </a:pPr>
            <a:r>
              <a:rPr sz="1600" b="1"/>
              <a:t>0 K</a:t>
            </a:r>
          </a:p>
        </p:txBody>
      </p:sp>
      <p:grpSp>
        <p:nvGrpSpPr>
          <p:cNvPr id="120" name="Group 120"/>
          <p:cNvGrpSpPr/>
          <p:nvPr/>
        </p:nvGrpSpPr>
        <p:grpSpPr>
          <a:xfrm>
            <a:off x="6169600" y="1771872"/>
            <a:ext cx="4402799" cy="698518"/>
            <a:chOff x="0" y="0"/>
            <a:chExt cx="4402797" cy="698516"/>
          </a:xfrm>
        </p:grpSpPr>
        <p:sp>
          <p:nvSpPr>
            <p:cNvPr id="116" name="Shape 116"/>
            <p:cNvSpPr/>
            <p:nvPr/>
          </p:nvSpPr>
          <p:spPr>
            <a:xfrm>
              <a:off x="0" y="125907"/>
              <a:ext cx="4402798" cy="225252"/>
            </a:xfrm>
            <a:prstGeom prst="leftRightArrow">
              <a:avLst>
                <a:gd name="adj1" fmla="val 32000"/>
                <a:gd name="adj2" fmla="val 186377"/>
              </a:avLst>
            </a:prstGeom>
            <a:solidFill>
              <a:srgbClr val="325D6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600"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V="1">
              <a:off x="9541" y="-1"/>
              <a:ext cx="1" cy="477068"/>
            </a:xfrm>
            <a:prstGeom prst="line">
              <a:avLst/>
            </a:prstGeom>
            <a:noFill/>
            <a:ln w="50800" cap="flat">
              <a:solidFill>
                <a:srgbClr val="27566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flipV="1">
              <a:off x="4398549" y="-1"/>
              <a:ext cx="1" cy="477068"/>
            </a:xfrm>
            <a:prstGeom prst="line">
              <a:avLst/>
            </a:prstGeom>
            <a:noFill/>
            <a:ln w="50800" cap="flat">
              <a:solidFill>
                <a:srgbClr val="275664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600"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437731" y="202185"/>
              <a:ext cx="1532628" cy="496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 b="1"/>
              </a:lvl1pPr>
            </a:lstStyle>
            <a:p>
              <a:pPr lvl="0">
                <a:defRPr sz="1800" b="0"/>
              </a:pPr>
              <a:r>
                <a:rPr sz="2600" b="1"/>
                <a:t>~10 days</a:t>
              </a:r>
            </a:p>
          </p:txBody>
        </p:sp>
      </p:grp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571500" y="1397000"/>
            <a:ext cx="4727382" cy="821117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747474"/>
                </a:solidFill>
              </a:rPr>
              <a:t>Cavity Test at 2K: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747474"/>
                </a:solidFill>
              </a:rPr>
              <a:t>RF surface contaminated 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433FF"/>
                </a:solidFill>
              </a:rPr>
              <a:t>HPR required before test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747474"/>
                </a:solidFill>
              </a:rPr>
              <a:t>Performance @ CERN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433FF"/>
                </a:solidFill>
              </a:rPr>
              <a:t>Q</a:t>
            </a:r>
            <a:r>
              <a:rPr sz="2500" baseline="-5999" dirty="0">
                <a:solidFill>
                  <a:srgbClr val="0433FF"/>
                </a:solidFill>
              </a:rPr>
              <a:t>0</a:t>
            </a:r>
            <a:r>
              <a:rPr sz="2600" dirty="0">
                <a:solidFill>
                  <a:srgbClr val="0433FF"/>
                </a:solidFill>
              </a:rPr>
              <a:t> = 3.5 x10</a:t>
            </a:r>
            <a:r>
              <a:rPr sz="2600" baseline="31999" dirty="0">
                <a:solidFill>
                  <a:srgbClr val="0433FF"/>
                </a:solidFill>
              </a:rPr>
              <a:t>9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 dirty="0" err="1">
                <a:solidFill>
                  <a:srgbClr val="0433FF"/>
                </a:solidFill>
              </a:rPr>
              <a:t>R</a:t>
            </a:r>
            <a:r>
              <a:rPr sz="2600" baseline="-5999" dirty="0" err="1">
                <a:solidFill>
                  <a:srgbClr val="0433FF"/>
                </a:solidFill>
              </a:rPr>
              <a:t>Residual</a:t>
            </a:r>
            <a:r>
              <a:rPr sz="2600" dirty="0">
                <a:solidFill>
                  <a:srgbClr val="0433FF"/>
                </a:solidFill>
              </a:rPr>
              <a:t> = 24 </a:t>
            </a:r>
            <a:r>
              <a:rPr sz="2600" dirty="0" err="1">
                <a:solidFill>
                  <a:srgbClr val="0433FF"/>
                </a:solidFill>
              </a:rPr>
              <a:t>nOhm</a:t>
            </a:r>
            <a:endParaRPr sz="2600" dirty="0">
              <a:solidFill>
                <a:srgbClr val="0433FF"/>
              </a:solidFill>
            </a:endParaRP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433FF"/>
                </a:solidFill>
              </a:rPr>
              <a:t>Max V</a:t>
            </a:r>
            <a:r>
              <a:rPr sz="2600" baseline="-5999" dirty="0">
                <a:solidFill>
                  <a:srgbClr val="0433FF"/>
                </a:solidFill>
              </a:rPr>
              <a:t>T</a:t>
            </a:r>
            <a:r>
              <a:rPr sz="2600" dirty="0">
                <a:solidFill>
                  <a:srgbClr val="0433FF"/>
                </a:solidFill>
              </a:rPr>
              <a:t> = 4.0 MV</a:t>
            </a:r>
          </a:p>
          <a:p>
            <a:pPr lvl="0">
              <a:lnSpc>
                <a:spcPct val="70000"/>
              </a:lnSpc>
              <a:defRPr sz="1800" b="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747474"/>
                </a:solidFill>
              </a:rPr>
              <a:t>Performance  @ </a:t>
            </a:r>
            <a:r>
              <a:rPr sz="2600" b="1" dirty="0" smtClean="0">
                <a:solidFill>
                  <a:srgbClr val="747474"/>
                </a:solidFill>
              </a:rPr>
              <a:t>B</a:t>
            </a:r>
            <a:r>
              <a:rPr lang="en-US" sz="2600" b="1" dirty="0" smtClean="0">
                <a:solidFill>
                  <a:srgbClr val="747474"/>
                </a:solidFill>
              </a:rPr>
              <a:t>N</a:t>
            </a:r>
            <a:r>
              <a:rPr sz="2600" b="1" dirty="0" smtClean="0">
                <a:solidFill>
                  <a:srgbClr val="747474"/>
                </a:solidFill>
              </a:rPr>
              <a:t>L</a:t>
            </a:r>
            <a:endParaRPr sz="2600" b="1" dirty="0">
              <a:solidFill>
                <a:srgbClr val="747474"/>
              </a:solidFill>
            </a:endParaRP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433FF"/>
                </a:solidFill>
              </a:rPr>
              <a:t>Q</a:t>
            </a:r>
            <a:r>
              <a:rPr sz="2600" baseline="-5999" dirty="0">
                <a:solidFill>
                  <a:srgbClr val="0433FF"/>
                </a:solidFill>
              </a:rPr>
              <a:t>0</a:t>
            </a:r>
            <a:r>
              <a:rPr sz="2600" dirty="0">
                <a:solidFill>
                  <a:srgbClr val="0433FF"/>
                </a:solidFill>
              </a:rPr>
              <a:t> = 4.5 x 10</a:t>
            </a:r>
            <a:r>
              <a:rPr sz="2600" baseline="31999" dirty="0">
                <a:solidFill>
                  <a:srgbClr val="0433FF"/>
                </a:solidFill>
              </a:rPr>
              <a:t>9</a:t>
            </a:r>
            <a:endParaRPr sz="2600" dirty="0">
              <a:solidFill>
                <a:srgbClr val="0433FF"/>
              </a:solidFill>
            </a:endParaRP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 dirty="0" err="1">
                <a:solidFill>
                  <a:srgbClr val="0433FF"/>
                </a:solidFill>
              </a:rPr>
              <a:t>R</a:t>
            </a:r>
            <a:r>
              <a:rPr sz="2600" baseline="-5999" dirty="0" err="1">
                <a:solidFill>
                  <a:srgbClr val="0433FF"/>
                </a:solidFill>
              </a:rPr>
              <a:t>Residual</a:t>
            </a:r>
            <a:r>
              <a:rPr sz="2600" dirty="0">
                <a:solidFill>
                  <a:srgbClr val="0433FF"/>
                </a:solidFill>
              </a:rPr>
              <a:t> = 18.3 </a:t>
            </a:r>
            <a:r>
              <a:rPr sz="2600" dirty="0" err="1">
                <a:solidFill>
                  <a:srgbClr val="0433FF"/>
                </a:solidFill>
              </a:rPr>
              <a:t>nOhm</a:t>
            </a:r>
            <a:endParaRPr sz="2600" dirty="0">
              <a:solidFill>
                <a:srgbClr val="0433FF"/>
              </a:solidFill>
            </a:endParaRP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433FF"/>
                </a:solidFill>
              </a:rPr>
              <a:t>Max V</a:t>
            </a:r>
            <a:r>
              <a:rPr sz="2600" baseline="-5999" dirty="0">
                <a:solidFill>
                  <a:srgbClr val="0433FF"/>
                </a:solidFill>
              </a:rPr>
              <a:t>T</a:t>
            </a:r>
            <a:r>
              <a:rPr sz="2600" dirty="0">
                <a:solidFill>
                  <a:srgbClr val="0433FF"/>
                </a:solidFill>
              </a:rPr>
              <a:t> = 4.5 MV</a:t>
            </a:r>
          </a:p>
          <a:p>
            <a:pPr lvl="0">
              <a:lnSpc>
                <a:spcPct val="70000"/>
              </a:lnSpc>
              <a:defRPr sz="1800" b="0">
                <a:solidFill>
                  <a:srgbClr val="000000"/>
                </a:solidFill>
              </a:defRPr>
            </a:pPr>
            <a:endParaRPr sz="2600" dirty="0">
              <a:solidFill>
                <a:srgbClr val="0433FF"/>
              </a:solidFill>
            </a:endParaRPr>
          </a:p>
          <a:p>
            <a:pPr lvl="0">
              <a:lnSpc>
                <a:spcPct val="70000"/>
              </a:lnSpc>
              <a:defRPr sz="1800" b="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747474"/>
                </a:solidFill>
              </a:rPr>
              <a:t>Comments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433FF"/>
                </a:solidFill>
              </a:rPr>
              <a:t>Results compromised by cable breakdown on input power cable in cryostat</a:t>
            </a:r>
          </a:p>
          <a:p>
            <a:pPr marL="0" lvl="2" indent="457200">
              <a:lnSpc>
                <a:spcPct val="7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600" b="1" dirty="0">
                <a:solidFill>
                  <a:srgbClr val="FF2600"/>
                </a:solidFill>
              </a:rPr>
              <a:t>=&gt; retesting obligatory </a:t>
            </a:r>
          </a:p>
        </p:txBody>
      </p:sp>
      <p:sp>
        <p:nvSpPr>
          <p:cNvPr id="122" name="Shape 122"/>
          <p:cNvSpPr/>
          <p:nvPr/>
        </p:nvSpPr>
        <p:spPr>
          <a:xfrm>
            <a:off x="465950" y="6736379"/>
            <a:ext cx="4819213" cy="2249921"/>
          </a:xfrm>
          <a:prstGeom prst="roundRect">
            <a:avLst>
              <a:gd name="adj" fmla="val 8467"/>
            </a:avLst>
          </a:prstGeom>
          <a:ln w="50800">
            <a:solidFill>
              <a:srgbClr val="275664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3600"/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QvsV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2748" y="3048000"/>
            <a:ext cx="7502853" cy="562714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UK-4Rod Cold Test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3</a:t>
            </a:fld>
            <a:endParaRPr sz="1400"/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571500" y="1397000"/>
            <a:ext cx="4929506" cy="821117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747474"/>
                </a:solidFill>
              </a:rPr>
              <a:t>Cavity Tests at 4K, 2K &amp; 1.8K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747474"/>
                </a:solidFill>
              </a:rPr>
              <a:t>Issues with the cavity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Bad Cavity Vacuum at all temperatures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NbTi Flanges with very poor knife edges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Niobium porosity on weld at base of rods at 2K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Insufficient HPR at time of test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747474"/>
                </a:solidFill>
              </a:rPr>
              <a:t>Performance @ CERN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Q</a:t>
            </a:r>
            <a:r>
              <a:rPr sz="2500" baseline="-5999">
                <a:solidFill>
                  <a:srgbClr val="0433FF"/>
                </a:solidFill>
              </a:rPr>
              <a:t>0</a:t>
            </a:r>
            <a:r>
              <a:rPr sz="2600">
                <a:solidFill>
                  <a:srgbClr val="0433FF"/>
                </a:solidFill>
              </a:rPr>
              <a:t> = ~1.0 x10</a:t>
            </a:r>
            <a:r>
              <a:rPr sz="2600" baseline="31999">
                <a:solidFill>
                  <a:srgbClr val="0433FF"/>
                </a:solidFill>
              </a:rPr>
              <a:t>9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R</a:t>
            </a:r>
            <a:r>
              <a:rPr sz="2600" baseline="-5999">
                <a:solidFill>
                  <a:srgbClr val="0433FF"/>
                </a:solidFill>
              </a:rPr>
              <a:t>Residual</a:t>
            </a:r>
            <a:r>
              <a:rPr sz="2600">
                <a:solidFill>
                  <a:srgbClr val="0433FF"/>
                </a:solidFill>
              </a:rPr>
              <a:t> = 38 nOhm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Max V</a:t>
            </a:r>
            <a:r>
              <a:rPr sz="2600" baseline="-5999">
                <a:solidFill>
                  <a:srgbClr val="0433FF"/>
                </a:solidFill>
              </a:rPr>
              <a:t>T</a:t>
            </a:r>
            <a:r>
              <a:rPr sz="2600">
                <a:solidFill>
                  <a:srgbClr val="0433FF"/>
                </a:solidFill>
              </a:rPr>
              <a:t> = 3.3 MV</a:t>
            </a:r>
          </a:p>
          <a:p>
            <a:pPr lvl="0">
              <a:lnSpc>
                <a:spcPct val="70000"/>
              </a:lnSpc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747474"/>
                </a:solidFill>
              </a:rPr>
              <a:t>Comments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Cavity flanges needed repair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Other observations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70000"/>
              </a:lnSpc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747474"/>
                </a:solidFill>
              </a:rPr>
              <a:t>Frequency change with temperature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DQW: </a:t>
            </a:r>
          </a:p>
          <a:p>
            <a:pPr lvl="2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437FF"/>
                </a:solidFill>
              </a:rPr>
              <a:t>Δf = 323 kHz from 4.5 το 2.0K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RFD: </a:t>
            </a:r>
          </a:p>
          <a:p>
            <a:pPr lvl="2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437FF"/>
                </a:solidFill>
              </a:rPr>
              <a:t>Δf = 311 kHz from 4.1 το 2.0K</a:t>
            </a:r>
          </a:p>
          <a:p>
            <a:pPr lvl="0">
              <a:lnSpc>
                <a:spcPct val="70000"/>
              </a:lnSpc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747474"/>
                </a:solidFill>
              </a:rPr>
              <a:t>Low field Multipacting</a:t>
            </a:r>
          </a:p>
          <a:p>
            <a:pPr lvl="1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Easily processable</a:t>
            </a:r>
          </a:p>
          <a:p>
            <a:pPr lvl="2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437FF"/>
                </a:solidFill>
              </a:rPr>
              <a:t>RFD @ 0.54- 0.6 MV</a:t>
            </a:r>
          </a:p>
          <a:p>
            <a:pPr lvl="2">
              <a:lnSpc>
                <a:spcPct val="70000"/>
              </a:lnSpc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9437FF"/>
                </a:solidFill>
              </a:rPr>
              <a:t>DQW @ 0.01 -0.1 MV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4</a:t>
            </a:fld>
            <a:endParaRPr sz="1400"/>
          </a:p>
        </p:txBody>
      </p:sp>
      <p:pic>
        <p:nvPicPr>
          <p:cNvPr id="132" name="freq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344" y="1387491"/>
            <a:ext cx="5715001" cy="381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Summary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344" y="5308631"/>
            <a:ext cx="5715001" cy="4286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SummaryMP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364" y="5308631"/>
            <a:ext cx="5715002" cy="428625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7713466" y="5473459"/>
            <a:ext cx="990144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/>
            </a:lvl1pPr>
          </a:lstStyle>
          <a:p>
            <a:pPr lvl="0">
              <a:defRPr sz="1800" b="0"/>
            </a:pPr>
            <a:r>
              <a:rPr sz="2800" b="1"/>
              <a:t>DQW</a:t>
            </a:r>
          </a:p>
        </p:txBody>
      </p:sp>
      <p:sp>
        <p:nvSpPr>
          <p:cNvPr id="136" name="Shape 136"/>
          <p:cNvSpPr/>
          <p:nvPr/>
        </p:nvSpPr>
        <p:spPr>
          <a:xfrm>
            <a:off x="1325654" y="5473459"/>
            <a:ext cx="845414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/>
            </a:lvl1pPr>
          </a:lstStyle>
          <a:p>
            <a:pPr lvl="0">
              <a:defRPr sz="1800" b="0"/>
            </a:pPr>
            <a:r>
              <a:rPr sz="2800" b="1"/>
              <a:t>RFD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Crab Present Status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571500" y="1397000"/>
            <a:ext cx="11861800" cy="81100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4695" lvl="0" indent="-234695" defTabSz="514095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sz="2288" b="1">
                <a:solidFill>
                  <a:srgbClr val="747474"/>
                </a:solidFill>
              </a:rPr>
              <a:t>SM18 Tests stand:</a:t>
            </a:r>
          </a:p>
          <a:p>
            <a:pPr marL="625855" lvl="1" indent="-234695" defTabSz="514095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288">
                <a:solidFill>
                  <a:srgbClr val="0433FF"/>
                </a:solidFill>
              </a:rPr>
              <a:t>SM18_V3 operational &amp; shared between Crab and High Gradient programs</a:t>
            </a:r>
          </a:p>
          <a:p>
            <a:pPr marL="625855" lvl="1" indent="-234695" defTabSz="514095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288">
                <a:solidFill>
                  <a:srgbClr val="0433FF"/>
                </a:solidFill>
              </a:rPr>
              <a:t>New insert required for DQW + tuner test: presently under manufacture</a:t>
            </a:r>
          </a:p>
          <a:p>
            <a:pPr marL="625855" lvl="1" indent="-234695" defTabSz="514095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288">
                <a:solidFill>
                  <a:srgbClr val="0433FF"/>
                </a:solidFill>
              </a:rPr>
              <a:t>Tests slot availability dictated by compensatory measures for radiation protection, cryogenics availability, and clean room availability/readiness</a:t>
            </a:r>
          </a:p>
          <a:p>
            <a:pPr marL="234695" lvl="0" indent="-234695" defTabSz="514095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sz="2288" b="1">
                <a:solidFill>
                  <a:srgbClr val="747474"/>
                </a:solidFill>
              </a:rPr>
              <a:t>RFD: </a:t>
            </a:r>
          </a:p>
          <a:p>
            <a:pPr marL="625855" lvl="1" indent="-234695" defTabSz="514095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288">
                <a:solidFill>
                  <a:srgbClr val="0433FF"/>
                </a:solidFill>
              </a:rPr>
              <a:t>PoP Cavity returned to ODU without venting. </a:t>
            </a:r>
          </a:p>
          <a:p>
            <a:pPr marL="234695" lvl="0" indent="-234695" defTabSz="514095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sz="2288" b="1">
                <a:solidFill>
                  <a:srgbClr val="747474"/>
                </a:solidFill>
              </a:rPr>
              <a:t>DQW:</a:t>
            </a:r>
          </a:p>
          <a:p>
            <a:pPr marL="625855" lvl="1" indent="-234695" defTabSz="514095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288">
                <a:solidFill>
                  <a:srgbClr val="0433FF"/>
                </a:solidFill>
              </a:rPr>
              <a:t>PoP Cavity vented, welds etc checked with X-rays + ultrasound</a:t>
            </a:r>
          </a:p>
          <a:p>
            <a:pPr marL="625855" lvl="1" indent="-234695" defTabSz="514095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288">
                <a:solidFill>
                  <a:srgbClr val="0433FF"/>
                </a:solidFill>
              </a:rPr>
              <a:t>PoP Cavity: Prepared for light BCP -&gt; 1st available slot = week 21</a:t>
            </a:r>
          </a:p>
          <a:p>
            <a:pPr marL="625855" lvl="1" indent="-234695" defTabSz="514095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288">
                <a:solidFill>
                  <a:srgbClr val="0433FF"/>
                </a:solidFill>
              </a:rPr>
              <a:t>Repeat test of PoP Cavity: HPR on week 22, </a:t>
            </a:r>
            <a:r>
              <a:rPr sz="2288" b="1">
                <a:solidFill>
                  <a:srgbClr val="0433FF"/>
                </a:solidFill>
              </a:rPr>
              <a:t>cold test on weeks 23-24</a:t>
            </a:r>
          </a:p>
          <a:p>
            <a:pPr marL="625855" lvl="1" indent="-234695" defTabSz="514095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288">
                <a:solidFill>
                  <a:srgbClr val="0433FF"/>
                </a:solidFill>
              </a:rPr>
              <a:t>Cold test with tuner: </a:t>
            </a:r>
            <a:r>
              <a:rPr sz="2288" b="1">
                <a:solidFill>
                  <a:srgbClr val="0433FF"/>
                </a:solidFill>
              </a:rPr>
              <a:t>High  Priority</a:t>
            </a:r>
            <a:r>
              <a:rPr sz="2288">
                <a:solidFill>
                  <a:srgbClr val="0433FF"/>
                </a:solidFill>
              </a:rPr>
              <a:t> -&gt; Awaiting new insert -&gt; Aim for testing in July</a:t>
            </a:r>
          </a:p>
          <a:p>
            <a:pPr marL="234695" lvl="0" indent="-234695" defTabSz="514095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sz="2288" b="1">
                <a:solidFill>
                  <a:srgbClr val="747474"/>
                </a:solidFill>
              </a:rPr>
              <a:t>UK-4Rod</a:t>
            </a:r>
          </a:p>
          <a:p>
            <a:pPr marL="625855" lvl="1" indent="-234695" defTabSz="514095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288">
                <a:solidFill>
                  <a:srgbClr val="0433FF"/>
                </a:solidFill>
              </a:rPr>
              <a:t>Beam port flanges replaced. BCP on week 22, then await test slot</a:t>
            </a:r>
          </a:p>
          <a:p>
            <a:pPr marL="234695" lvl="0" indent="-234695" defTabSz="514095">
              <a:spcBef>
                <a:spcPts val="1000"/>
              </a:spcBef>
              <a:defRPr sz="1800" b="0">
                <a:solidFill>
                  <a:srgbClr val="000000"/>
                </a:solidFill>
              </a:defRPr>
            </a:pPr>
            <a:r>
              <a:rPr sz="2288" b="1">
                <a:solidFill>
                  <a:srgbClr val="747474"/>
                </a:solidFill>
              </a:rPr>
              <a:t>SM18 Horizontal Bunker</a:t>
            </a:r>
          </a:p>
          <a:p>
            <a:pPr marL="625855" lvl="1" indent="-234695" defTabSz="514095"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2288">
                <a:solidFill>
                  <a:srgbClr val="0433FF"/>
                </a:solidFill>
              </a:rPr>
              <a:t>Preparations for horizontal test starting: Cryo distribution box for M7 bunker now under design study, with initial planning estimate expected beginning of June.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5</a:t>
            </a:fld>
            <a:endParaRPr sz="140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SM18_V3 Insert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571500" y="1384283"/>
            <a:ext cx="11861800" cy="72009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600" b="1">
                <a:solidFill>
                  <a:srgbClr val="747474"/>
                </a:solidFill>
              </a:rPr>
              <a:t>Upgrade of insert needed for DQW +tuner test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33FF"/>
                </a:solidFill>
              </a:rPr>
              <a:t>Required changes: Tuner motor integration, resized rupture disks, insert load balance, improved pumping line connection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12367056" y="9194800"/>
            <a:ext cx="213158" cy="29982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6</a:t>
            </a:fld>
            <a:endParaRPr sz="1400"/>
          </a:p>
        </p:txBody>
      </p:sp>
      <p:pic>
        <p:nvPicPr>
          <p:cNvPr id="145" name="image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2563" y="3545568"/>
            <a:ext cx="1800065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7193" y="3545568"/>
            <a:ext cx="1787188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2014-11-11 10.31.17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6082" y="3545568"/>
            <a:ext cx="2062153" cy="571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4481351" y="4978400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325D6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600"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6480012" y="3095043"/>
            <a:ext cx="1761491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Bare Cavity </a:t>
            </a:r>
          </a:p>
        </p:txBody>
      </p:sp>
      <p:sp>
        <p:nvSpPr>
          <p:cNvPr id="150" name="Shape 150"/>
          <p:cNvSpPr/>
          <p:nvPr/>
        </p:nvSpPr>
        <p:spPr>
          <a:xfrm>
            <a:off x="9827943" y="3095043"/>
            <a:ext cx="2069466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Cavity + Tuner</a:t>
            </a:r>
          </a:p>
        </p:txBody>
      </p:sp>
      <p:sp>
        <p:nvSpPr>
          <p:cNvPr id="151" name="Shape 151"/>
          <p:cNvSpPr/>
          <p:nvPr/>
        </p:nvSpPr>
        <p:spPr>
          <a:xfrm>
            <a:off x="1559413" y="3095043"/>
            <a:ext cx="2095501" cy="47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Existing Insert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5D6B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454</Words>
  <Application>Microsoft Office PowerPoint</Application>
  <PresentationFormat>Custom</PresentationFormat>
  <Paragraphs>92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ModernPortfolio</vt:lpstr>
      <vt:lpstr>RFD Cold Test</vt:lpstr>
      <vt:lpstr>DQW Cold Test</vt:lpstr>
      <vt:lpstr>UK-4Rod Cold Test</vt:lpstr>
      <vt:lpstr>Other observations</vt:lpstr>
      <vt:lpstr>Crab Present Status</vt:lpstr>
      <vt:lpstr>SM18_V3 Insert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RFD Cold Test</dc:title>
  <dc:creator>Rama Calaga</dc:creator>
  <cp:lastModifiedBy>Rama Calaga</cp:lastModifiedBy>
  <cp:revision>3</cp:revision>
  <dcterms:modified xsi:type="dcterms:W3CDTF">2015-05-11T09:52:24Z</dcterms:modified>
</cp:coreProperties>
</file>