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1" r:id="rId2"/>
  </p:sldMasterIdLst>
  <p:notesMasterIdLst>
    <p:notesMasterId r:id="rId8"/>
  </p:notesMasterIdLst>
  <p:handoutMasterIdLst>
    <p:handoutMasterId r:id="rId9"/>
  </p:handoutMasterIdLst>
  <p:sldIdLst>
    <p:sldId id="349" r:id="rId3"/>
    <p:sldId id="362" r:id="rId4"/>
    <p:sldId id="367" r:id="rId5"/>
    <p:sldId id="368" r:id="rId6"/>
    <p:sldId id="369" r:id="rId7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FF"/>
    <a:srgbClr val="FF3300"/>
    <a:srgbClr val="CC0000"/>
    <a:srgbClr val="1F3361"/>
    <a:srgbClr val="1C2A64"/>
    <a:srgbClr val="23415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5" autoAdjust="0"/>
    <p:restoredTop sz="95560" autoAdjust="0"/>
  </p:normalViewPr>
  <p:slideViewPr>
    <p:cSldViewPr snapToGrid="0">
      <p:cViewPr>
        <p:scale>
          <a:sx n="50" d="100"/>
          <a:sy n="50" d="100"/>
        </p:scale>
        <p:origin x="-198" y="-498"/>
      </p:cViewPr>
      <p:guideLst>
        <p:guide orient="horz" pos="3888"/>
        <p:guide pos="2888"/>
      </p:guideLst>
    </p:cSldViewPr>
  </p:slideViewPr>
  <p:outlineViewPr>
    <p:cViewPr>
      <p:scale>
        <a:sx n="33" d="100"/>
        <a:sy n="33" d="100"/>
      </p:scale>
      <p:origin x="0" y="1869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886" y="-84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D888B0-663F-4738-83FE-5A61D985AD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77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0113"/>
            <a:ext cx="4975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8B02FD-A19F-482E-B4E8-EB2917EABF4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3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E88CA-4741-4460-86C8-927E31A2D3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C954D985-F8DA-44D5-8005-C4D89D04F45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98EA03E0-521B-4B02-BA6E-0BF1309ECD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96838"/>
            <a:ext cx="2168525" cy="6334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96838"/>
            <a:ext cx="6356350" cy="633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80BAFB68-C7AD-40FD-AEFC-F7657F20E9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0BC2-12E2-4093-8E05-85962E30021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CB51-82B5-4643-ADE9-A4A9699B307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F501-C169-4C9D-B9C6-F895ED7334F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7C8E-4441-4BD0-919E-DAD6D62B24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3872-0BBD-49F5-8334-732C0E64274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1294-1600-457D-AEEF-66E92FD3CB4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07C8-F005-4C3A-B6DC-D0DECB3301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89D1-5C34-465A-A9D6-4672CD66E5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sz="18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August 2009 – </a:t>
            </a:r>
            <a:r>
              <a:rPr lang="en-US" dirty="0" err="1"/>
              <a:t>FiDeL</a:t>
            </a:r>
            <a:r>
              <a:rPr lang="en-US" dirty="0"/>
              <a:t> status - </a:t>
            </a:r>
            <a:fld id="{E94CA103-DACB-4918-B3DB-0FFB35DF62B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0F7D-747D-4B01-865B-0A98CB6E75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E8F0-00D3-4BC1-971A-74880BE2054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8F-65B4-4E77-8367-ACEA2079FD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27</a:t>
            </a:r>
            <a:r>
              <a:rPr lang="en-US" baseline="30000" dirty="0"/>
              <a:t>h</a:t>
            </a:r>
            <a:r>
              <a:rPr lang="en-US" dirty="0"/>
              <a:t> January 2009 – </a:t>
            </a:r>
            <a:r>
              <a:rPr lang="en-US" dirty="0" err="1"/>
              <a:t>FiDeL</a:t>
            </a:r>
            <a:r>
              <a:rPr lang="en-US" dirty="0"/>
              <a:t> 2009 - </a:t>
            </a:r>
            <a:fld id="{52F75960-C897-42AD-B491-D8B67D35383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190625"/>
            <a:ext cx="4262438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190625"/>
            <a:ext cx="4262437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5D155DAF-C841-4645-89C2-6FC030D19D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E66228C-8E84-4BB4-936B-0255A1009EA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D98B2B48-0154-4F36-B7FD-D7C21821FAF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667D558-7355-4C24-A703-B7768039AE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1D409B8-0A1F-4FFD-8521-754FC1804FA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36DEB87-3DD9-4D7D-943C-839180B141A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96838"/>
            <a:ext cx="76787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190625"/>
            <a:ext cx="8677275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4838" y="6524625"/>
            <a:ext cx="45196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99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77160226-5C05-4405-8B6F-A8E8E755378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3" cstate="print"/>
          <a:srcRect r="1060" b="1387"/>
          <a:stretch>
            <a:fillRect/>
          </a:stretch>
        </p:blipFill>
        <p:spPr bwMode="auto">
          <a:xfrm>
            <a:off x="114300" y="217488"/>
            <a:ext cx="6937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u="sng">
                <a:solidFill>
                  <a:srgbClr val="3399FF"/>
                </a:solidFill>
              </a:rPr>
              <a:t>E. Todesco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75" r:id="rId2"/>
    <p:sldLayoutId id="2147483976" r:id="rId3"/>
    <p:sldLayoutId id="2147483977" r:id="rId4"/>
    <p:sldLayoutId id="2147483978" r:id="rId5"/>
    <p:sldLayoutId id="2147483963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4ADDE4-8051-404F-BEEB-C3B8049F09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694" y="2157401"/>
            <a:ext cx="8497888" cy="174307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QXF PARTS EXCHANGE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2925" y="3823648"/>
            <a:ext cx="6805426" cy="2492188"/>
          </a:xfrm>
        </p:spPr>
        <p:txBody>
          <a:bodyPr/>
          <a:lstStyle/>
          <a:p>
            <a:pPr eaLnBrk="1" hangingPunct="1"/>
            <a:r>
              <a:rPr lang="en-US" sz="2000" u="sng" dirty="0" smtClean="0"/>
              <a:t>E</a:t>
            </a:r>
            <a:r>
              <a:rPr lang="en-US" sz="2000" u="sng" dirty="0" smtClean="0"/>
              <a:t>. </a:t>
            </a:r>
            <a:r>
              <a:rPr lang="en-US" sz="2000" u="sng" dirty="0" err="1" smtClean="0"/>
              <a:t>Todesco</a:t>
            </a:r>
            <a:endParaRPr lang="en-US" sz="2000" u="sng" dirty="0" smtClean="0"/>
          </a:p>
          <a:p>
            <a:pPr eaLnBrk="1" hangingPunct="1"/>
            <a:r>
              <a:rPr lang="en-US" sz="2000" dirty="0" smtClean="0"/>
              <a:t>CERN, Geneva Switzerland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 smtClean="0"/>
              <a:t>Acknowledgements: G. </a:t>
            </a:r>
            <a:r>
              <a:rPr lang="en-US" sz="1600" dirty="0" err="1" smtClean="0"/>
              <a:t>Ambrosio</a:t>
            </a:r>
            <a:r>
              <a:rPr lang="en-US" sz="1600" dirty="0" smtClean="0"/>
              <a:t>, P. </a:t>
            </a:r>
            <a:r>
              <a:rPr lang="en-US" sz="1600" dirty="0" err="1" smtClean="0"/>
              <a:t>Ferracin</a:t>
            </a:r>
            <a:endParaRPr lang="en-US" sz="1600" dirty="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265238" y="169863"/>
            <a:ext cx="64008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FNAL,  LARP and HL LHC meeting</a:t>
            </a:r>
          </a:p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12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May 2015</a:t>
            </a:r>
          </a:p>
        </p:txBody>
      </p:sp>
      <p:pic>
        <p:nvPicPr>
          <p:cNvPr id="8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143725"/>
            <a:ext cx="1596571" cy="770759"/>
          </a:xfrm>
          <a:prstGeom prst="rect">
            <a:avLst/>
          </a:prstGeom>
        </p:spPr>
      </p:pic>
      <p:pic>
        <p:nvPicPr>
          <p:cNvPr id="1029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469" y="1197991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963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CONTENTS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>
              <a:sym typeface="Symbol" pitchFamily="18" charset="2"/>
            </a:endParaRPr>
          </a:p>
          <a:p>
            <a:pPr eaLnBrk="1" hangingPunct="1"/>
            <a:r>
              <a:rPr lang="fr-CH" dirty="0" smtClean="0">
                <a:sym typeface="Symbol" pitchFamily="18" charset="2"/>
              </a:rPr>
              <a:t>There </a:t>
            </a:r>
            <a:r>
              <a:rPr lang="fr-CH" dirty="0" err="1" smtClean="0">
                <a:sym typeface="Symbol" pitchFamily="18" charset="2"/>
              </a:rPr>
              <a:t>is</a:t>
            </a:r>
            <a:r>
              <a:rPr lang="fr-CH" dirty="0" smtClean="0">
                <a:sym typeface="Symbol" pitchFamily="18" charset="2"/>
              </a:rPr>
              <a:t> a </a:t>
            </a:r>
            <a:r>
              <a:rPr lang="fr-CH" dirty="0" err="1" smtClean="0">
                <a:sym typeface="Symbol" pitchFamily="18" charset="2"/>
              </a:rPr>
              <a:t>strong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interest</a:t>
            </a:r>
            <a:r>
              <a:rPr lang="fr-CH" dirty="0" smtClean="0">
                <a:sym typeface="Symbol" pitchFamily="18" charset="2"/>
              </a:rPr>
              <a:t> in </a:t>
            </a:r>
            <a:r>
              <a:rPr lang="fr-CH" dirty="0" err="1" smtClean="0">
                <a:sym typeface="Symbol" pitchFamily="18" charset="2"/>
              </a:rPr>
              <a:t>buying</a:t>
            </a:r>
            <a:r>
              <a:rPr lang="fr-CH" dirty="0" smtClean="0">
                <a:sym typeface="Symbol" pitchFamily="18" charset="2"/>
              </a:rPr>
              <a:t> the </a:t>
            </a:r>
            <a:r>
              <a:rPr lang="fr-CH" dirty="0" err="1" smtClean="0">
                <a:sym typeface="Symbol" pitchFamily="18" charset="2"/>
              </a:rPr>
              <a:t>same</a:t>
            </a:r>
            <a:r>
              <a:rPr lang="fr-CH" dirty="0" smtClean="0">
                <a:sym typeface="Symbol" pitchFamily="18" charset="2"/>
              </a:rPr>
              <a:t> components in the </a:t>
            </a:r>
            <a:r>
              <a:rPr lang="fr-CH" dirty="0" err="1" smtClean="0">
                <a:sym typeface="Symbol" pitchFamily="18" charset="2"/>
              </a:rPr>
              <a:t>coil</a:t>
            </a:r>
            <a:r>
              <a:rPr lang="fr-CH" dirty="0" smtClean="0">
                <a:sym typeface="Symbol" pitchFamily="18" charset="2"/>
              </a:rPr>
              <a:t> to</a:t>
            </a:r>
          </a:p>
          <a:p>
            <a:pPr lvl="1" eaLnBrk="1" hangingPunct="1"/>
            <a:r>
              <a:rPr lang="fr-CH" dirty="0" err="1" smtClean="0">
                <a:sym typeface="Symbol" pitchFamily="18" charset="2"/>
              </a:rPr>
              <a:t>Minimize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systematics</a:t>
            </a:r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err="1" smtClean="0">
                <a:sym typeface="Symbol" pitchFamily="18" charset="2"/>
              </a:rPr>
              <a:t>Minimize</a:t>
            </a:r>
            <a:r>
              <a:rPr lang="fr-CH" dirty="0" smtClean="0">
                <a:sym typeface="Symbol" pitchFamily="18" charset="2"/>
              </a:rPr>
              <a:t> effort to </a:t>
            </a:r>
            <a:r>
              <a:rPr lang="fr-CH" dirty="0" err="1" smtClean="0">
                <a:sym typeface="Symbol" pitchFamily="18" charset="2"/>
              </a:rPr>
              <a:t>make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market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survey</a:t>
            </a:r>
            <a:r>
              <a:rPr lang="fr-CH" dirty="0" smtClean="0">
                <a:sym typeface="Symbol" pitchFamily="18" charset="2"/>
              </a:rPr>
              <a:t>, call for tender, </a:t>
            </a:r>
            <a:r>
              <a:rPr lang="fr-CH" dirty="0" err="1" smtClean="0">
                <a:sym typeface="Symbol" pitchFamily="18" charset="2"/>
              </a:rPr>
              <a:t>follow</a:t>
            </a:r>
            <a:r>
              <a:rPr lang="fr-CH" dirty="0" smtClean="0">
                <a:sym typeface="Symbol" pitchFamily="18" charset="2"/>
              </a:rPr>
              <a:t> up </a:t>
            </a:r>
            <a:r>
              <a:rPr lang="fr-CH" dirty="0" err="1" smtClean="0">
                <a:sym typeface="Symbol" pitchFamily="18" charset="2"/>
              </a:rPr>
              <a:t>etc</a:t>
            </a:r>
            <a:endParaRPr lang="fr-CH" dirty="0" smtClean="0">
              <a:sym typeface="Symbol" pitchFamily="18" charset="2"/>
            </a:endParaRPr>
          </a:p>
          <a:p>
            <a:pPr eaLnBrk="1" hangingPunct="1"/>
            <a:r>
              <a:rPr lang="fr-CH" dirty="0" smtClean="0">
                <a:sym typeface="Symbol" pitchFamily="18" charset="2"/>
              </a:rPr>
              <a:t>There are </a:t>
            </a:r>
            <a:r>
              <a:rPr lang="fr-CH" dirty="0" err="1" smtClean="0">
                <a:sym typeface="Symbol" pitchFamily="18" charset="2"/>
              </a:rPr>
              <a:t>also</a:t>
            </a:r>
            <a:r>
              <a:rPr lang="fr-CH" dirty="0" smtClean="0">
                <a:sym typeface="Symbol" pitchFamily="18" charset="2"/>
              </a:rPr>
              <a:t> drawbacks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Shipping, </a:t>
            </a:r>
            <a:r>
              <a:rPr lang="fr-CH" dirty="0" err="1" smtClean="0">
                <a:sym typeface="Symbol" pitchFamily="18" charset="2"/>
              </a:rPr>
              <a:t>logistics</a:t>
            </a:r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err="1" smtClean="0">
                <a:sym typeface="Symbol" pitchFamily="18" charset="2"/>
              </a:rPr>
              <a:t>Responsability</a:t>
            </a:r>
            <a:r>
              <a:rPr lang="fr-CH" dirty="0" smtClean="0">
                <a:sym typeface="Symbol" pitchFamily="18" charset="2"/>
              </a:rPr>
              <a:t> (</a:t>
            </a:r>
            <a:r>
              <a:rPr lang="fr-CH" dirty="0" err="1" smtClean="0">
                <a:sym typeface="Symbol" pitchFamily="18" charset="2"/>
              </a:rPr>
              <a:t>what</a:t>
            </a:r>
            <a:r>
              <a:rPr lang="fr-CH" dirty="0" smtClean="0">
                <a:sym typeface="Symbol" pitchFamily="18" charset="2"/>
              </a:rPr>
              <a:t> if a </a:t>
            </a:r>
            <a:r>
              <a:rPr lang="fr-CH" dirty="0" err="1" smtClean="0">
                <a:sym typeface="Symbol" pitchFamily="18" charset="2"/>
              </a:rPr>
              <a:t>lab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sends</a:t>
            </a:r>
            <a:r>
              <a:rPr lang="fr-CH" dirty="0" smtClean="0">
                <a:sym typeface="Symbol" pitchFamily="18" charset="2"/>
              </a:rPr>
              <a:t> a </a:t>
            </a:r>
            <a:r>
              <a:rPr lang="fr-CH" dirty="0" err="1" smtClean="0">
                <a:sym typeface="Symbol" pitchFamily="18" charset="2"/>
              </a:rPr>
              <a:t>faulty</a:t>
            </a:r>
            <a:r>
              <a:rPr lang="fr-CH" dirty="0" smtClean="0">
                <a:sym typeface="Symbol" pitchFamily="18" charset="2"/>
              </a:rPr>
              <a:t> component to the </a:t>
            </a:r>
            <a:r>
              <a:rPr lang="fr-CH" dirty="0" err="1" smtClean="0">
                <a:sym typeface="Symbol" pitchFamily="18" charset="2"/>
              </a:rPr>
              <a:t>other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lab</a:t>
            </a:r>
            <a:r>
              <a:rPr lang="fr-CH" dirty="0" smtClean="0">
                <a:sym typeface="Symbol" pitchFamily="18" charset="2"/>
              </a:rPr>
              <a:t>?)</a:t>
            </a:r>
          </a:p>
          <a:p>
            <a:pPr lvl="1" eaLnBrk="1" hangingPunct="1"/>
            <a:r>
              <a:rPr lang="fr-CH" dirty="0" err="1" smtClean="0">
                <a:sym typeface="Symbol" pitchFamily="18" charset="2"/>
              </a:rPr>
              <a:t>Necessity</a:t>
            </a:r>
            <a:r>
              <a:rPr lang="fr-CH" dirty="0" smtClean="0">
                <a:sym typeface="Symbol" pitchFamily="18" charset="2"/>
              </a:rPr>
              <a:t> of </a:t>
            </a:r>
            <a:r>
              <a:rPr lang="fr-CH" dirty="0" err="1" smtClean="0">
                <a:sym typeface="Symbol" pitchFamily="18" charset="2"/>
              </a:rPr>
              <a:t>keeping</a:t>
            </a:r>
            <a:r>
              <a:rPr lang="fr-CH" dirty="0" smtClean="0">
                <a:sym typeface="Symbol" pitchFamily="18" charset="2"/>
              </a:rPr>
              <a:t> a $ </a:t>
            </a:r>
            <a:r>
              <a:rPr lang="fr-CH" dirty="0" err="1" smtClean="0">
                <a:sym typeface="Symbol" pitchFamily="18" charset="2"/>
              </a:rPr>
              <a:t>equilibrium</a:t>
            </a:r>
            <a:endParaRPr lang="en-GB" dirty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165" y="1355690"/>
            <a:ext cx="1422402" cy="686677"/>
          </a:xfrm>
          <a:prstGeom prst="rect">
            <a:avLst/>
          </a:prstGeom>
        </p:spPr>
      </p:pic>
      <p:pic>
        <p:nvPicPr>
          <p:cNvPr id="6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65" y="1226824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53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WHAT DONE UNTIL NOW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CERN provided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End spacers for 6 coils (1 to 6): total 60 </a:t>
            </a:r>
            <a:r>
              <a:rPr lang="en-US" dirty="0" err="1" smtClean="0">
                <a:sym typeface="Symbol" pitchFamily="18" charset="2"/>
              </a:rPr>
              <a:t>kchf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Traces for 4 coils (3 to 6): total 7 </a:t>
            </a:r>
            <a:r>
              <a:rPr lang="en-US" dirty="0" err="1" smtClean="0">
                <a:sym typeface="Symbol" pitchFamily="18" charset="2"/>
              </a:rPr>
              <a:t>kchf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Short structure (Al shell and pad/master/yoke and axial support): 225 </a:t>
            </a:r>
            <a:r>
              <a:rPr lang="en-US" dirty="0" err="1" smtClean="0">
                <a:sym typeface="Symbol" pitchFamily="18" charset="2"/>
              </a:rPr>
              <a:t>kchf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smtClean="0">
                <a:sym typeface="Symbol" pitchFamily="18" charset="2"/>
              </a:rPr>
              <a:t>Strand: </a:t>
            </a:r>
            <a:r>
              <a:rPr lang="en-US" dirty="0" smtClean="0">
                <a:sym typeface="Symbol" pitchFamily="18" charset="2"/>
              </a:rPr>
              <a:t>1 M (TBC)</a:t>
            </a:r>
          </a:p>
          <a:p>
            <a:pPr lvl="1" eaLnBrk="1" hangingPunct="1"/>
            <a:endParaRPr lang="en-US" dirty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LARP provided:</a:t>
            </a:r>
          </a:p>
          <a:p>
            <a:pPr lvl="1" eaLnBrk="1" hangingPunct="1"/>
            <a:r>
              <a:rPr lang="en-US" dirty="0" err="1" smtClean="0">
                <a:sym typeface="Symbol" pitchFamily="18" charset="2"/>
              </a:rPr>
              <a:t>Ti</a:t>
            </a:r>
            <a:r>
              <a:rPr lang="en-US" dirty="0" smtClean="0">
                <a:sym typeface="Symbol" pitchFamily="18" charset="2"/>
              </a:rPr>
              <a:t> pole and end shoe for 5 coils (1 to 5): 40 </a:t>
            </a:r>
            <a:r>
              <a:rPr lang="en-US" dirty="0" err="1" smtClean="0">
                <a:sym typeface="Symbol" pitchFamily="18" charset="2"/>
              </a:rPr>
              <a:t>kchf</a:t>
            </a:r>
            <a:endParaRPr lang="en-US" dirty="0" smtClean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35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A FIRST PROPOSAL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In February I asked Lucio and Giorgio to agree on the principle of having coil components shared between CERN and US </a:t>
            </a:r>
            <a:r>
              <a:rPr lang="en-US" dirty="0" err="1" smtClean="0">
                <a:sym typeface="Symbol" pitchFamily="18" charset="2"/>
              </a:rPr>
              <a:t>Hilumi</a:t>
            </a:r>
            <a:r>
              <a:rPr lang="en-US" dirty="0" smtClean="0">
                <a:sym typeface="Symbol" pitchFamily="18" charset="2"/>
              </a:rPr>
              <a:t> and only one acquisition process per component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Price estimate per 7-8 m long magnet (Q1/3 or Q2a/b)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Titanium pole: 75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/magnet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Wedges: 20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/magnet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End spacers: 70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/magnet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Heaters traces: 35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 /magnet</a:t>
            </a:r>
          </a:p>
          <a:p>
            <a:pPr lvl="1" eaLnBrk="1" hangingPunct="1"/>
            <a:endParaRPr lang="en-US" dirty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Example: US buys poles and wedges, CERN end spacers and traces</a:t>
            </a:r>
            <a:endParaRPr lang="en-US" dirty="0" smtClean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038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A SECOND PROPOSAL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One could extend also to the structure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Estimated cost for laminated: 35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/m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So 250-300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 per magnet</a:t>
            </a:r>
          </a:p>
          <a:p>
            <a:pPr lvl="1" eaLnBrk="1" hangingPunct="1"/>
            <a:endParaRPr lang="en-US" dirty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More difficult to share (lot of money), heavier to transport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Possibility could be that CERN buys all structures (250-330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) and US </a:t>
            </a:r>
            <a:r>
              <a:rPr lang="en-US" dirty="0" err="1" smtClean="0">
                <a:sym typeface="Symbol" pitchFamily="18" charset="2"/>
              </a:rPr>
              <a:t>Hilumi</a:t>
            </a:r>
            <a:r>
              <a:rPr lang="en-US" dirty="0" smtClean="0">
                <a:sym typeface="Symbol" pitchFamily="18" charset="2"/>
              </a:rPr>
              <a:t> the components of the previous slide: wedges, pole, heaters, end spacers  (200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/magnet)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Decision to be taken soon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54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elix Titling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46871</TotalTime>
  <Words>333</Words>
  <Application>Microsoft Office PowerPoint</Application>
  <PresentationFormat>Affichage à l'écran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1_Default Design</vt:lpstr>
      <vt:lpstr>Custom Design</vt:lpstr>
      <vt:lpstr>QXF PARTS EXCHANGE</vt:lpstr>
      <vt:lpstr>CONTENTS</vt:lpstr>
      <vt:lpstr>WHAT DONE UNTIL NOW</vt:lpstr>
      <vt:lpstr>A FIRST PROPOSAL</vt:lpstr>
      <vt:lpstr>A SECOND PROPOSAL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 Hadron Collider  and the role of superconductivity in one of the largest scientific enterprises</dc:title>
  <dc:creator>bellesia</dc:creator>
  <cp:lastModifiedBy>et2</cp:lastModifiedBy>
  <cp:revision>785</cp:revision>
  <dcterms:created xsi:type="dcterms:W3CDTF">2006-07-31T18:23:56Z</dcterms:created>
  <dcterms:modified xsi:type="dcterms:W3CDTF">2015-05-12T19:09:09Z</dcterms:modified>
</cp:coreProperties>
</file>