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339" r:id="rId3"/>
    <p:sldId id="370" r:id="rId4"/>
    <p:sldId id="335" r:id="rId5"/>
    <p:sldId id="337" r:id="rId6"/>
    <p:sldId id="343" r:id="rId7"/>
    <p:sldId id="349" r:id="rId8"/>
    <p:sldId id="350" r:id="rId9"/>
    <p:sldId id="364" r:id="rId10"/>
    <p:sldId id="355" r:id="rId11"/>
    <p:sldId id="362" r:id="rId12"/>
    <p:sldId id="360" r:id="rId13"/>
    <p:sldId id="361" r:id="rId14"/>
    <p:sldId id="367" r:id="rId15"/>
    <p:sldId id="368" r:id="rId16"/>
    <p:sldId id="357" r:id="rId17"/>
    <p:sldId id="366" r:id="rId18"/>
    <p:sldId id="369" r:id="rId19"/>
  </p:sldIdLst>
  <p:sldSz cx="9144000" cy="6858000" type="screen4x3"/>
  <p:notesSz cx="6727825" cy="985996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B000"/>
    <a:srgbClr val="EA16D1"/>
    <a:srgbClr val="A32FD1"/>
    <a:srgbClr val="94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3" autoAdjust="0"/>
    <p:restoredTop sz="94616" autoAdjust="0"/>
  </p:normalViewPr>
  <p:slideViewPr>
    <p:cSldViewPr>
      <p:cViewPr>
        <p:scale>
          <a:sx n="110" d="100"/>
          <a:sy n="110" d="100"/>
        </p:scale>
        <p:origin x="-1400" y="-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4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1588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5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13312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6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3125"/>
            <a:ext cx="53657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smtClean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9364663"/>
            <a:ext cx="2914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64663"/>
            <a:ext cx="2898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3222648F-31A1-4026-9FF7-A356CDB321C7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50541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2D7401-3E27-4F70-B184-9E2690D706E7}" type="slidenum">
              <a:rPr lang="en-US" altLang="x-none"/>
              <a:pPr/>
              <a:t>1</a:t>
            </a:fld>
            <a:endParaRPr lang="en-US" altLang="x-none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F605ED2E-785F-43EB-AFED-759FC12CF2DA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x-none" sz="1200" dirty="0">
              <a:solidFill>
                <a:srgbClr val="000000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1588" y="9364663"/>
            <a:ext cx="2914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80B8E91A-27D6-4120-8AE5-1D31DE078401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x-none" sz="1200" dirty="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01700" y="739775"/>
            <a:ext cx="4922838" cy="36972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73100" y="4683125"/>
            <a:ext cx="537051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1540 -&gt; 1609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8E6DE8-81B4-457E-A0C1-CD87CC200D7B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223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5389D6-8769-4CB0-B18F-09D2D485BCB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52284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205037" cy="611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65888" cy="611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3669EF-A8A0-4B26-A87C-E4D0E5BAAE51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10700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BB79DE-101E-4B01-A63A-D10B04EC40AF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724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D52D9D-B1D8-4BCA-A54B-E37DADC4608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1765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546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89876A-1640-419A-937D-1B509708C1CE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827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42DD2-9E4C-4F27-B215-62A32BEEFDCD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0002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D561BB-CEC2-4CC7-AD06-C227A1D899F0}" type="slidenum">
              <a:rPr lang="en-US" altLang="x-none"/>
              <a:pPr/>
              <a:t>‹#›</a:t>
            </a:fld>
            <a:endParaRPr lang="en-US" altLang="x-non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87630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 rot="10800000">
            <a:off x="1066800" y="0"/>
            <a:ext cx="7010400" cy="762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94B9F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endParaRPr lang="en-US" altLang="x-none" sz="3200" b="1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 smtClean="0"/>
              <a:t>R. Bruce, 2015.05.06</a:t>
            </a:r>
            <a:endParaRPr lang="en-US" alt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C331FB-1204-45F7-AF99-0247136FFECC}" type="slidenum">
              <a:rPr lang="en-US" altLang="x-none"/>
              <a:pPr/>
              <a:t>‹#›</a:t>
            </a:fld>
            <a:endParaRPr lang="en-US" altLang="x-non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6994525" cy="10509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4912"/>
            <a:ext cx="8763000" cy="496728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400" b="0">
                <a:latin typeface="Calibri" pitchFamily="34" charset="0"/>
                <a:cs typeface="Calibri" pitchFamily="34" charset="0"/>
              </a:defRPr>
            </a:lvl1pPr>
            <a:lvl2pPr marL="800100" indent="-342900">
              <a:buFont typeface="Arial" pitchFamily="34" charset="0"/>
              <a:buChar char="–"/>
              <a:defRPr sz="2000">
                <a:latin typeface="Calibri" pitchFamily="34" charset="0"/>
                <a:cs typeface="Calibri" pitchFamily="34" charset="0"/>
              </a:defRPr>
            </a:lvl2pPr>
            <a:lvl3pPr marL="1257300" indent="-342900">
              <a:buFont typeface="Arial" pitchFamily="34" charset="0"/>
              <a:buChar char="•"/>
              <a:defRPr sz="2000">
                <a:latin typeface="Calibri" pitchFamily="34" charset="0"/>
                <a:cs typeface="Calibri" pitchFamily="34" charset="0"/>
              </a:defRPr>
            </a:lvl3pPr>
            <a:lvl4pPr marL="1657350" indent="-285750">
              <a:buFont typeface="Arial" pitchFamily="34" charset="0"/>
              <a:buChar char="–"/>
              <a:defRPr sz="1600">
                <a:latin typeface="Calibri" pitchFamily="34" charset="0"/>
                <a:cs typeface="Calibri" pitchFamily="34" charset="0"/>
              </a:defRPr>
            </a:lvl4pPr>
            <a:lvl5pPr marL="2114550" indent="-285750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273EF5-815E-4680-95A6-6386C2D763AF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40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2015.05.06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18B7E7-2E37-4FF3-B7BE-BB50155980E2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2953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" y="0"/>
            <a:ext cx="1226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94B9F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58875" y="0"/>
            <a:ext cx="69945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33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outline text format</a:t>
            </a:r>
          </a:p>
          <a:p>
            <a:pPr lvl="1"/>
            <a:r>
              <a:rPr lang="en-GB" altLang="x-none" smtClean="0"/>
              <a:t>Second Outline Level</a:t>
            </a:r>
          </a:p>
          <a:p>
            <a:pPr lvl="2"/>
            <a:r>
              <a:rPr lang="en-GB" altLang="x-none" smtClean="0"/>
              <a:t>Third Outline Level</a:t>
            </a:r>
          </a:p>
          <a:p>
            <a:pPr lvl="3"/>
            <a:r>
              <a:rPr lang="en-GB" altLang="x-none" smtClean="0"/>
              <a:t>Fourth Outline Level</a:t>
            </a:r>
          </a:p>
          <a:p>
            <a:pPr lvl="4"/>
            <a:r>
              <a:rPr lang="en-GB" altLang="x-none" smtClean="0"/>
              <a:t>Fifth Outline Level</a:t>
            </a:r>
          </a:p>
          <a:p>
            <a:pPr lvl="4"/>
            <a:r>
              <a:rPr lang="en-GB" altLang="x-none" smtClean="0"/>
              <a:t>Sixth Outline Level</a:t>
            </a:r>
          </a:p>
          <a:p>
            <a:pPr lvl="4"/>
            <a:r>
              <a:rPr lang="en-GB" altLang="x-none" smtClean="0"/>
              <a:t>Seventh Outline Level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1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</a:defRPr>
            </a:lvl1pPr>
          </a:lstStyle>
          <a:p>
            <a:fld id="{3D5C44B6-36BC-4EBF-8D4D-DC8BE3769EC3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r="56444"/>
          <a:stretch/>
        </p:blipFill>
        <p:spPr>
          <a:xfrm>
            <a:off x="8171121" y="0"/>
            <a:ext cx="972879" cy="1078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5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1330724"/>
            <a:ext cx="8229600" cy="27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Hollow Electron Lens Update</a:t>
            </a:r>
            <a:endParaRPr lang="en-US" altLang="x-none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x-none" sz="26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Bertarelli, </a:t>
            </a:r>
            <a:r>
              <a:rPr lang="it-IT" altLang="x-none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Bruce, </a:t>
            </a:r>
            <a:r>
              <a:rPr lang="it-IT" altLang="x-none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Rossi, D. </a:t>
            </a:r>
            <a:r>
              <a:rPr lang="it-IT" altLang="x-none" sz="2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Perini</a:t>
            </a: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it-IT" altLang="x-none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Redaelli, B</a:t>
            </a: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Salvachua – CERN, Geneva, </a:t>
            </a:r>
            <a:r>
              <a:rPr lang="it-IT" altLang="x-none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Switzerland</a:t>
            </a: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 Stancari, </a:t>
            </a:r>
            <a:r>
              <a:rPr lang="it-IT" altLang="x-none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</a:t>
            </a:r>
            <a:r>
              <a:rPr lang="it-IT" altLang="x-none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Valishev – FNAL, Batavia, IL, USA</a:t>
            </a:r>
            <a:endParaRPr lang="en-US" altLang="x-none" sz="26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" y="6537325"/>
            <a:ext cx="6019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 smtClean="0">
                <a:solidFill>
                  <a:srgbClr val="000000"/>
                </a:solidFill>
              </a:rPr>
              <a:t>Main canvas from R</a:t>
            </a:r>
            <a:r>
              <a:rPr lang="en-US" altLang="x-none" sz="1400" dirty="0">
                <a:solidFill>
                  <a:srgbClr val="000000"/>
                </a:solidFill>
              </a:rPr>
              <a:t>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2015.05.06, presented at IPAC’15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B6A9750C-5BA8-47AE-A2BB-F8C8EB22DD08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x-none" sz="1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5638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Research </a:t>
            </a:r>
            <a:r>
              <a:rPr lang="en-US" sz="1200" dirty="0">
                <a:solidFill>
                  <a:schemeClr val="tx1"/>
                </a:solidFill>
              </a:rPr>
              <a:t>supported by FP7 </a:t>
            </a:r>
            <a:r>
              <a:rPr lang="en-US" sz="1200" dirty="0" err="1">
                <a:solidFill>
                  <a:schemeClr val="tx1"/>
                </a:solidFill>
              </a:rPr>
              <a:t>HiLumi</a:t>
            </a:r>
            <a:r>
              <a:rPr lang="en-US" sz="1200" dirty="0">
                <a:solidFill>
                  <a:schemeClr val="tx1"/>
                </a:solidFill>
              </a:rPr>
              <a:t> LHC, Grant Agreement </a:t>
            </a:r>
            <a:r>
              <a:rPr lang="en-US" sz="1200" dirty="0" smtClean="0">
                <a:solidFill>
                  <a:schemeClr val="tx1"/>
                </a:solidFill>
              </a:rPr>
              <a:t>284404 and </a:t>
            </a:r>
            <a:r>
              <a:rPr lang="en-US" sz="1200" dirty="0">
                <a:solidFill>
                  <a:schemeClr val="tx1"/>
                </a:solidFill>
              </a:rPr>
              <a:t>by the US DOE through the US-LARP program. </a:t>
            </a:r>
            <a:r>
              <a:rPr lang="en-US" sz="1200" dirty="0" err="1">
                <a:solidFill>
                  <a:schemeClr val="tx1"/>
                </a:solidFill>
              </a:rPr>
              <a:t>Fermilab</a:t>
            </a:r>
            <a:r>
              <a:rPr lang="en-US" sz="1200" dirty="0">
                <a:solidFill>
                  <a:schemeClr val="tx1"/>
                </a:solidFill>
              </a:rPr>
              <a:t> is </a:t>
            </a:r>
            <a:r>
              <a:rPr lang="en-US" sz="1200" dirty="0" smtClean="0">
                <a:solidFill>
                  <a:schemeClr val="tx1"/>
                </a:solidFill>
              </a:rPr>
              <a:t>operated by </a:t>
            </a:r>
            <a:r>
              <a:rPr lang="en-US" sz="1200" dirty="0">
                <a:solidFill>
                  <a:schemeClr val="tx1"/>
                </a:solidFill>
              </a:rPr>
              <a:t>Fermi Research Alliance, LLC under Contract </a:t>
            </a:r>
            <a:r>
              <a:rPr lang="en-US" sz="1200" dirty="0" smtClean="0">
                <a:solidFill>
                  <a:schemeClr val="tx1"/>
                </a:solidFill>
              </a:rPr>
              <a:t>DE-AC02-07CH11359 with </a:t>
            </a:r>
            <a:r>
              <a:rPr lang="en-US" sz="1200" dirty="0">
                <a:solidFill>
                  <a:schemeClr val="tx1"/>
                </a:solidFill>
              </a:rPr>
              <a:t>the US DOE.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6858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612"/>
            <a:ext cx="219075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7620000" y="0"/>
            <a:ext cx="15240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431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solenoid (CERN)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763000" cy="5105400"/>
          </a:xfrm>
        </p:spPr>
        <p:txBody>
          <a:bodyPr/>
          <a:lstStyle/>
          <a:p>
            <a:r>
              <a:rPr lang="en-US" sz="2000" dirty="0" smtClean="0"/>
              <a:t>3 x 1 m long, 250 A current, 5T field, cooled with He to 4.2 K</a:t>
            </a:r>
          </a:p>
          <a:p>
            <a:r>
              <a:rPr lang="en-US" sz="2000" dirty="0" smtClean="0"/>
              <a:t>Includes 6 correction coils for alignment of electron </a:t>
            </a:r>
            <a:r>
              <a:rPr lang="en-US" sz="2000" dirty="0" smtClean="0"/>
              <a:t>beam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Includes (not in the figure) the quench protection system</a:t>
            </a:r>
            <a:endParaRPr lang="en-US" sz="2000" dirty="0" smtClean="0"/>
          </a:p>
          <a:p>
            <a:r>
              <a:rPr lang="en-US" sz="2000" dirty="0" smtClean="0"/>
              <a:t>1 m magnet could be used for test bench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Overall design may evolve with the integration of </a:t>
            </a:r>
            <a:r>
              <a:rPr lang="en-US" sz="2000" dirty="0" smtClean="0"/>
              <a:t>instrumentation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639096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467600" y="2057400"/>
            <a:ext cx="1066800" cy="1602221"/>
            <a:chOff x="7467600" y="2057400"/>
            <a:chExt cx="1066800" cy="1602221"/>
          </a:xfrm>
        </p:grpSpPr>
        <p:sp>
          <p:nvSpPr>
            <p:cNvPr id="5" name="Right Brace 4"/>
            <p:cNvSpPr/>
            <p:nvPr/>
          </p:nvSpPr>
          <p:spPr bwMode="auto">
            <a:xfrm>
              <a:off x="7467600" y="2438400"/>
              <a:ext cx="304800" cy="8382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7317791" y="2443012"/>
              <a:ext cx="16022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see </a:t>
              </a:r>
            </a:p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H</a:t>
              </a:r>
              <a:r>
                <a:rPr lang="en-US" sz="1600" dirty="0">
                  <a:solidFill>
                    <a:schemeClr val="accent6"/>
                  </a:solidFill>
                </a:rPr>
                <a:t>. </a:t>
              </a:r>
              <a:r>
                <a:rPr lang="en-US" sz="1600" dirty="0" err="1">
                  <a:solidFill>
                    <a:schemeClr val="accent6"/>
                  </a:solidFill>
                </a:rPr>
                <a:t>Schmickler’s</a:t>
              </a:r>
              <a:r>
                <a:rPr lang="en-US" sz="1600" dirty="0">
                  <a:solidFill>
                    <a:schemeClr val="accent6"/>
                  </a:solidFill>
                </a:rPr>
                <a:t> </a:t>
              </a:r>
              <a:endParaRPr lang="en-US" sz="1600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talk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60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main parameters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41831"/>
              </p:ext>
            </p:extLst>
          </p:nvPr>
        </p:nvGraphicFramePr>
        <p:xfrm>
          <a:off x="1739900" y="152400"/>
          <a:ext cx="56642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r:id="rId3" imgW="5664200" imgH="6553200" progId="Word.Document.12">
                  <p:embed/>
                </p:oleObj>
              </mc:Choice>
              <mc:Fallback>
                <p:oleObj name="Document" r:id="rId3" imgW="5664200" imgH="655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9900" y="152400"/>
                        <a:ext cx="56642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9489" y="2514600"/>
            <a:ext cx="6921511" cy="1723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Going from Conceptual Design Report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altLang="x-none" sz="1600" dirty="0" smtClean="0">
                <a:solidFill>
                  <a:srgbClr val="003399"/>
                </a:solidFill>
                <a:ea typeface="Helvetica Neue" charset="0"/>
                <a:sym typeface="Helvetica Neue" charset="0"/>
              </a:rPr>
              <a:t>CERN-ACC-2014-0248</a:t>
            </a:r>
            <a:r>
              <a:rPr lang="en-US" altLang="x-none" sz="1600" dirty="0" smtClean="0">
                <a:solidFill>
                  <a:schemeClr val="tx1"/>
                </a:solidFill>
                <a:ea typeface="Helvetica Neue" charset="0"/>
                <a:sym typeface="Helvetica Neue" charset="0"/>
              </a:rPr>
              <a:t>, </a:t>
            </a:r>
            <a:r>
              <a:rPr lang="en-US" altLang="x-none" sz="1600" dirty="0" smtClean="0">
                <a:solidFill>
                  <a:srgbClr val="003399"/>
                </a:solidFill>
                <a:ea typeface="Helvetica Neue" charset="0"/>
                <a:sym typeface="Helvetica Neue" charset="0"/>
              </a:rPr>
              <a:t>FERMILAB-TM-2572-APC</a:t>
            </a:r>
            <a:r>
              <a:rPr lang="en-US" altLang="x-none" sz="1600" dirty="0" smtClean="0">
                <a:solidFill>
                  <a:schemeClr val="tx1"/>
                </a:solidFill>
                <a:ea typeface="Helvetica Neue" charset="0"/>
                <a:sym typeface="Helvetica Neue" charset="0"/>
              </a:rPr>
              <a:t> and  </a:t>
            </a:r>
            <a:r>
              <a:rPr lang="en-US" altLang="x-none" sz="1600" dirty="0" smtClean="0">
                <a:solidFill>
                  <a:srgbClr val="003399"/>
                </a:solidFill>
                <a:ea typeface="Helvetica Neue" charset="0"/>
                <a:sym typeface="Helvetica Neue" charset="0"/>
              </a:rPr>
              <a:t>arXiv:1405.2033</a:t>
            </a:r>
            <a:r>
              <a:rPr lang="en-US" altLang="x-none" sz="1600" dirty="0" smtClean="0">
                <a:solidFill>
                  <a:srgbClr val="000000"/>
                </a:solidFill>
                <a:ea typeface="Helvetica Neue" charset="0"/>
                <a:sym typeface="Helvetica Neue" charset="0"/>
              </a:rPr>
              <a:t/>
            </a:r>
            <a:br>
              <a:rPr lang="en-US" altLang="x-none" sz="1600" dirty="0" smtClean="0">
                <a:solidFill>
                  <a:srgbClr val="000000"/>
                </a:solidFill>
                <a:ea typeface="Helvetica Neue" charset="0"/>
                <a:sym typeface="Helvetica Neue" charset="0"/>
              </a:rPr>
            </a:br>
            <a:r>
              <a:rPr lang="en-US" sz="1600" dirty="0" smtClean="0">
                <a:solidFill>
                  <a:srgbClr val="000000"/>
                </a:solidFill>
              </a:rPr>
              <a:t>– </a:t>
            </a:r>
            <a:r>
              <a:rPr lang="en-US" altLang="x-none" sz="1600" dirty="0" smtClean="0">
                <a:solidFill>
                  <a:srgbClr val="000000"/>
                </a:solidFill>
                <a:ea typeface="Helvetica Neue" charset="0"/>
                <a:sym typeface="Helvetica Neue" charset="0"/>
              </a:rPr>
              <a:t>written </a:t>
            </a:r>
            <a:r>
              <a:rPr lang="en-US" sz="1600" dirty="0" smtClean="0">
                <a:solidFill>
                  <a:srgbClr val="000000"/>
                </a:solidFill>
              </a:rPr>
              <a:t>in collaboration between US LHC Accelerator Research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Program (LARP), LHC collimation team, and HL-LHC Project 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to Technical Design Report</a:t>
            </a:r>
          </a:p>
          <a:p>
            <a:pPr marL="0" lvl="1" indent="0" algn="ctr"/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4" y="471054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7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458199" cy="4967288"/>
          </a:xfrm>
        </p:spPr>
        <p:txBody>
          <a:bodyPr/>
          <a:lstStyle/>
          <a:p>
            <a:r>
              <a:rPr lang="en-US" dirty="0" smtClean="0"/>
              <a:t>Kick given by electron lens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1752600"/>
            <a:ext cx="4267200" cy="1003300"/>
            <a:chOff x="0" y="0"/>
            <a:chExt cx="2688" cy="632"/>
          </a:xfrm>
        </p:grpSpPr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0" y="0"/>
              <a:ext cx="2688" cy="63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50800" cap="flat">
                  <a:solidFill>
                    <a:srgbClr val="66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80"/>
              <a:ext cx="252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52400" y="990600"/>
            <a:ext cx="8458199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0" fontAlgn="base" hangingPunct="0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457200" rtl="0" eaLnBrk="0" fontAlgn="base" hangingPunct="0">
              <a:lnSpc>
                <a:spcPct val="105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57350" indent="-28575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114550" indent="-28575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US" smtClean="0"/>
          </a:p>
          <a:p>
            <a:pPr marL="0" indent="0">
              <a:buFont typeface="Arial" pitchFamily="34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Keeping the Tevatron hardware, kicks given to protons would be factor ~7 less from magnetic rigidity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Increase electron current to compensate </a:t>
            </a:r>
            <a:r>
              <a:rPr lang="en-US" smtClean="0"/>
              <a:t>(or length – less attractive)</a:t>
            </a:r>
          </a:p>
          <a:p>
            <a:r>
              <a:rPr lang="en-US" smtClean="0"/>
              <a:t>Halo removal rate depends not only on kick but also on lattice non-linearities</a:t>
            </a:r>
          </a:p>
          <a:p>
            <a:pPr lvl="1"/>
            <a:r>
              <a:rPr lang="en-US" smtClean="0"/>
              <a:t>Simulations (LifeTrack and SixTrack) demonstrate </a:t>
            </a:r>
            <a:r>
              <a:rPr lang="en-US" smtClean="0">
                <a:solidFill>
                  <a:srgbClr val="FF0000"/>
                </a:solidFill>
              </a:rPr>
              <a:t>desired halo depletion with 5A current and stochastic excitation mode 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02200" y="6138446"/>
            <a:ext cx="4196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A. </a:t>
            </a:r>
            <a:r>
              <a:rPr lang="en-US" sz="1600" i="1" dirty="0" err="1" smtClean="0">
                <a:solidFill>
                  <a:schemeClr val="tx1"/>
                </a:solidFill>
              </a:rPr>
              <a:t>Valishev</a:t>
            </a:r>
            <a:r>
              <a:rPr lang="en-US" sz="1600" i="1" dirty="0" smtClean="0">
                <a:solidFill>
                  <a:schemeClr val="tx1"/>
                </a:solidFill>
              </a:rPr>
              <a:t>, FERMILAB-TM-2584-AP (2014)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1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Hollow electron gun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763000" cy="4967288"/>
          </a:xfrm>
        </p:spPr>
        <p:txBody>
          <a:bodyPr/>
          <a:lstStyle/>
          <a:p>
            <a:r>
              <a:rPr lang="en-US" sz="2000" dirty="0" smtClean="0"/>
              <a:t>New gun needed for higher current and adjusted electron beam size</a:t>
            </a:r>
          </a:p>
          <a:p>
            <a:r>
              <a:rPr lang="en-US" sz="2000" dirty="0" smtClean="0"/>
              <a:t>First prototype designed, built and tested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can provide 5A. </a:t>
            </a:r>
            <a:endParaRPr lang="en-US" sz="2000" dirty="0" smtClean="0"/>
          </a:p>
          <a:p>
            <a:r>
              <a:rPr lang="en-US" sz="2000" dirty="0" smtClean="0"/>
              <a:t>Tungsten dispenser cathode </a:t>
            </a:r>
            <a:r>
              <a:rPr lang="en-US" sz="2000" dirty="0"/>
              <a:t>with BaO:CaO:Al2O3 </a:t>
            </a:r>
            <a:r>
              <a:rPr lang="en-US" sz="2000" dirty="0" err="1" smtClean="0"/>
              <a:t>impregnant</a:t>
            </a:r>
            <a:r>
              <a:rPr lang="en-US" sz="2000" dirty="0" smtClean="0"/>
              <a:t>, 1400 </a:t>
            </a:r>
            <a:r>
              <a:rPr lang="en-US" sz="2000" dirty="0"/>
              <a:t>K</a:t>
            </a:r>
          </a:p>
          <a:p>
            <a:endParaRPr lang="en-US" sz="1800" dirty="0" smtClean="0"/>
          </a:p>
          <a:p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66800" y="2485251"/>
            <a:ext cx="7284517" cy="3763149"/>
            <a:chOff x="1066800" y="2485251"/>
            <a:chExt cx="7284517" cy="376314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2"/>
            <a:stretch/>
          </p:blipFill>
          <p:spPr bwMode="auto">
            <a:xfrm>
              <a:off x="1066800" y="3048000"/>
              <a:ext cx="2286000" cy="313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1225500" y="2485251"/>
              <a:ext cx="19749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x-none" sz="1800" b="1" dirty="0" smtClean="0">
                  <a:solidFill>
                    <a:srgbClr val="519A24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First prototype of </a:t>
              </a:r>
              <a:br>
                <a:rPr lang="en-US" altLang="x-none" sz="1800" b="1" dirty="0" smtClean="0">
                  <a:solidFill>
                    <a:srgbClr val="519A24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</a:br>
              <a:r>
                <a:rPr lang="en-US" altLang="x-none" sz="1800" b="1" dirty="0" smtClean="0">
                  <a:solidFill>
                    <a:srgbClr val="519A24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hollow cathode</a:t>
              </a:r>
              <a:endParaRPr lang="en-US" altLang="x-none" sz="1800" b="1" dirty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717" y="2590800"/>
              <a:ext cx="36576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>
            <a:spLocks/>
          </p:cNvSpPr>
          <p:nvPr/>
        </p:nvSpPr>
        <p:spPr bwMode="auto">
          <a:xfrm>
            <a:off x="6522517" y="5181600"/>
            <a:ext cx="1859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x-none" sz="1800" b="1" dirty="0" smtClean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Prototype yields </a:t>
            </a:r>
            <a:br>
              <a:rPr lang="en-US" altLang="x-none" sz="1800" b="1" dirty="0" smtClean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altLang="x-none" sz="1800" b="1" dirty="0" smtClean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5</a:t>
            </a:r>
            <a:r>
              <a:rPr lang="en-US" altLang="x-none" sz="1800" b="1" dirty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 A at 10 </a:t>
            </a:r>
            <a:r>
              <a:rPr lang="en-US" altLang="x-none" sz="1800" b="1" dirty="0" smtClean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kV</a:t>
            </a:r>
            <a:endParaRPr lang="en-US" altLang="x-none" sz="1800" b="1" dirty="0">
              <a:solidFill>
                <a:srgbClr val="519A24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9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Hollow electron gun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04912"/>
            <a:ext cx="5867400" cy="496728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Next gun </a:t>
            </a:r>
            <a:r>
              <a:rPr lang="en-US" dirty="0"/>
              <a:t>with slightly reviewed </a:t>
            </a:r>
            <a:r>
              <a:rPr lang="en-US" dirty="0" smtClean="0"/>
              <a:t>design </a:t>
            </a:r>
            <a:r>
              <a:rPr lang="en-US" dirty="0" err="1" smtClean="0"/>
              <a:t>w.r.t</a:t>
            </a:r>
            <a:r>
              <a:rPr lang="en-US" dirty="0" smtClean="0"/>
              <a:t>. FNAL one </a:t>
            </a:r>
            <a:r>
              <a:rPr lang="en-US" dirty="0" smtClean="0">
                <a:solidFill>
                  <a:schemeClr val="accent2"/>
                </a:solidFill>
              </a:rPr>
              <a:t>to </a:t>
            </a:r>
            <a:r>
              <a:rPr lang="en-US" dirty="0">
                <a:solidFill>
                  <a:schemeClr val="accent2"/>
                </a:solidFill>
              </a:rPr>
              <a:t>be built at </a:t>
            </a:r>
            <a:r>
              <a:rPr lang="en-US" dirty="0" smtClean="0">
                <a:solidFill>
                  <a:schemeClr val="accent2"/>
                </a:solidFill>
              </a:rPr>
              <a:t>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Test stand </a:t>
            </a:r>
            <a:r>
              <a:rPr lang="en-US" dirty="0" smtClean="0"/>
              <a:t>planned to be set up at CERN (SM18) but initial tests at FNAL (LARP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1823" r="8333" b="3321"/>
          <a:stretch/>
        </p:blipFill>
        <p:spPr bwMode="auto">
          <a:xfrm>
            <a:off x="6705600" y="1884275"/>
            <a:ext cx="2124388" cy="43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6311379" y="1371600"/>
            <a:ext cx="2680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x-none" sz="1800" b="1" dirty="0" smtClean="0">
                <a:solidFill>
                  <a:srgbClr val="519A24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Present cathode design</a:t>
            </a:r>
            <a:endParaRPr lang="en-US" altLang="x-none" sz="1800" b="1" dirty="0">
              <a:solidFill>
                <a:srgbClr val="519A24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52400" y="1357312"/>
            <a:ext cx="586740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0" fontAlgn="base" hangingPunct="0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 b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457200" rtl="0" eaLnBrk="0" fontAlgn="base" hangingPunct="0">
              <a:lnSpc>
                <a:spcPct val="105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57350" indent="-28575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114550" indent="-28575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Powering</a:t>
            </a:r>
          </a:p>
          <a:p>
            <a:pPr lvl="1"/>
            <a:r>
              <a:rPr lang="en-US" dirty="0" smtClean="0"/>
              <a:t>10 kV modulator used to power the gun</a:t>
            </a:r>
          </a:p>
          <a:p>
            <a:pPr lvl="1"/>
            <a:r>
              <a:rPr lang="en-US" dirty="0" smtClean="0"/>
              <a:t>If we want to act on a subset of bunches: Need very fast rise time</a:t>
            </a:r>
          </a:p>
          <a:p>
            <a:pPr lvl="1"/>
            <a:r>
              <a:rPr lang="en-US" dirty="0" smtClean="0"/>
              <a:t>200 ns allows to switch on and off between bunch trains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Cathode: </a:t>
            </a:r>
            <a:r>
              <a:rPr lang="en-US" dirty="0" smtClean="0">
                <a:solidFill>
                  <a:schemeClr val="tx2"/>
                </a:solidFill>
              </a:rPr>
              <a:t>one student to increase current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6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 to monitor </a:t>
            </a:r>
            <a:r>
              <a:rPr lang="en-US" dirty="0" smtClean="0">
                <a:solidFill>
                  <a:srgbClr val="FF0000"/>
                </a:solidFill>
              </a:rPr>
              <a:t>position of electron beam and proton beam</a:t>
            </a:r>
          </a:p>
          <a:p>
            <a:pPr lvl="1"/>
            <a:r>
              <a:rPr lang="en-US" dirty="0" smtClean="0"/>
              <a:t>Requirement</a:t>
            </a:r>
            <a:r>
              <a:rPr lang="en-US" dirty="0"/>
              <a:t>: About </a:t>
            </a:r>
            <a:r>
              <a:rPr lang="en-US" dirty="0" smtClean="0"/>
              <a:t>20 </a:t>
            </a:r>
            <a:r>
              <a:rPr lang="en-US" dirty="0"/>
              <a:t>µm </a:t>
            </a:r>
            <a:r>
              <a:rPr lang="en-US" dirty="0" smtClean="0"/>
              <a:t>accuracy (0.1 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n-US" dirty="0" smtClean="0"/>
              <a:t>of proton beam), </a:t>
            </a:r>
            <a:br>
              <a:rPr lang="en-US" dirty="0" smtClean="0"/>
            </a:br>
            <a:r>
              <a:rPr lang="en-US" dirty="0" smtClean="0"/>
              <a:t>time resolution of 1 ns (</a:t>
            </a:r>
            <a:r>
              <a:rPr lang="en-US" dirty="0"/>
              <a:t>protons) </a:t>
            </a:r>
            <a:r>
              <a:rPr lang="en-US" dirty="0" smtClean="0"/>
              <a:t>and 100 </a:t>
            </a:r>
            <a:r>
              <a:rPr lang="en-US" dirty="0"/>
              <a:t>ns (electrons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Need to monitor </a:t>
            </a:r>
            <a:r>
              <a:rPr lang="en-US" dirty="0" smtClean="0">
                <a:solidFill>
                  <a:srgbClr val="FF0000"/>
                </a:solidFill>
              </a:rPr>
              <a:t>electron current </a:t>
            </a:r>
            <a:r>
              <a:rPr lang="en-US" dirty="0" smtClean="0"/>
              <a:t>at cathode and collector</a:t>
            </a:r>
          </a:p>
          <a:p>
            <a:r>
              <a:rPr lang="en-US" dirty="0" smtClean="0"/>
              <a:t>Need to monitor </a:t>
            </a:r>
            <a:r>
              <a:rPr lang="en-US" dirty="0" smtClean="0">
                <a:solidFill>
                  <a:srgbClr val="FF0000"/>
                </a:solidFill>
              </a:rPr>
              <a:t>electron beam profile</a:t>
            </a:r>
          </a:p>
          <a:p>
            <a:r>
              <a:rPr lang="en-US" dirty="0" smtClean="0"/>
              <a:t>Sensitive loss monitors can be placed downstream</a:t>
            </a:r>
          </a:p>
          <a:p>
            <a:r>
              <a:rPr lang="en-US" dirty="0" smtClean="0"/>
              <a:t>In addition: </a:t>
            </a:r>
            <a:r>
              <a:rPr lang="en-US" dirty="0" smtClean="0">
                <a:solidFill>
                  <a:schemeClr val="accent2"/>
                </a:solidFill>
              </a:rPr>
              <a:t>need halo monitor for the LHC proton beam </a:t>
            </a:r>
            <a:r>
              <a:rPr lang="en-US" dirty="0" smtClean="0"/>
              <a:t>to study population in various scenarios, independently of e-lens</a:t>
            </a:r>
          </a:p>
          <a:p>
            <a:r>
              <a:rPr lang="en-US" dirty="0" smtClean="0"/>
              <a:t>Detailed design of instrumentation not yet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2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Collimation </a:t>
            </a:r>
            <a:r>
              <a:rPr lang="en-US" dirty="0"/>
              <a:t>needs </a:t>
            </a:r>
            <a:r>
              <a:rPr lang="en-US" dirty="0" smtClean="0"/>
              <a:t>can </a:t>
            </a:r>
            <a:r>
              <a:rPr lang="en-US" dirty="0"/>
              <a:t>only be defined </a:t>
            </a:r>
            <a:r>
              <a:rPr lang="en-US" dirty="0" smtClean="0"/>
              <a:t>in detail after </a:t>
            </a:r>
            <a:r>
              <a:rPr lang="en-US" dirty="0"/>
              <a:t>gaining operational experience at </a:t>
            </a:r>
            <a:r>
              <a:rPr lang="en-US" dirty="0" smtClean="0"/>
              <a:t>6.5</a:t>
            </a:r>
            <a:r>
              <a:rPr lang="en-US" dirty="0"/>
              <a:t> </a:t>
            </a:r>
            <a:r>
              <a:rPr lang="en-US" dirty="0" err="1"/>
              <a:t>TeV</a:t>
            </a:r>
            <a:r>
              <a:rPr lang="en-US" dirty="0"/>
              <a:t> (end of 2015)</a:t>
            </a:r>
          </a:p>
          <a:p>
            <a:pPr lvl="1"/>
            <a:r>
              <a:rPr lang="en-US" dirty="0" smtClean="0"/>
              <a:t>Uncertainties</a:t>
            </a:r>
            <a:r>
              <a:rPr lang="en-US" dirty="0"/>
              <a:t>: cleaning efficiency, </a:t>
            </a:r>
            <a:r>
              <a:rPr lang="en-US" dirty="0" smtClean="0"/>
              <a:t>beam lifetime, </a:t>
            </a:r>
            <a:r>
              <a:rPr lang="en-US" dirty="0"/>
              <a:t>quench limits, </a:t>
            </a:r>
            <a:r>
              <a:rPr lang="en-US" dirty="0" smtClean="0"/>
              <a:t>impedance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Final decision on installation to be taken based on Run II </a:t>
            </a:r>
            <a:r>
              <a:rPr lang="en-US" dirty="0" smtClean="0">
                <a:solidFill>
                  <a:srgbClr val="FF0000"/>
                </a:solidFill>
              </a:rPr>
              <a:t>experience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but Hollow Electron Lens already considered for HL-LHC baseline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Meanwhile</a:t>
            </a:r>
            <a:r>
              <a:rPr lang="en-US" dirty="0">
                <a:solidFill>
                  <a:schemeClr val="accent2"/>
                </a:solidFill>
              </a:rPr>
              <a:t>, proceed with design of 2 </a:t>
            </a:r>
            <a:r>
              <a:rPr lang="en-US" dirty="0" smtClean="0">
                <a:solidFill>
                  <a:schemeClr val="accent2"/>
                </a:solidFill>
              </a:rPr>
              <a:t>devices (1 </a:t>
            </a:r>
            <a:r>
              <a:rPr lang="en-US" dirty="0">
                <a:solidFill>
                  <a:schemeClr val="accent2"/>
                </a:solidFill>
              </a:rPr>
              <a:t>per </a:t>
            </a:r>
            <a:r>
              <a:rPr lang="en-US" dirty="0" smtClean="0">
                <a:solidFill>
                  <a:schemeClr val="accent2"/>
                </a:solidFill>
              </a:rPr>
              <a:t>beam)</a:t>
            </a:r>
          </a:p>
          <a:p>
            <a:pPr lvl="1"/>
            <a:r>
              <a:rPr lang="en-US" dirty="0" smtClean="0"/>
              <a:t>Estimated time needed: about 3 years</a:t>
            </a:r>
          </a:p>
          <a:p>
            <a:pPr lvl="1"/>
            <a:r>
              <a:rPr lang="en-US" dirty="0" smtClean="0"/>
              <a:t>If technical design is finalized in 2015, could aim at installation during long shutdown in </a:t>
            </a:r>
            <a:r>
              <a:rPr lang="en-US" dirty="0" smtClean="0"/>
              <a:t>2018 (LS2)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CERN/</a:t>
            </a:r>
            <a:r>
              <a:rPr lang="en-US" dirty="0" smtClean="0"/>
              <a:t>FNAL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CERN/FNAL</a:t>
            </a:r>
            <a:r>
              <a:rPr lang="en-US" dirty="0" smtClean="0"/>
              <a:t>: PhD student (Frankfurt U) will start in July with joint supervision. Work on simulations e-lens </a:t>
            </a:r>
            <a:r>
              <a:rPr lang="en-US" dirty="0" smtClean="0"/>
              <a:t>related, </a:t>
            </a:r>
            <a:r>
              <a:rPr lang="en-US" dirty="0"/>
              <a:t>continuing work of A. </a:t>
            </a:r>
            <a:r>
              <a:rPr lang="en-US" dirty="0" err="1" smtClean="0"/>
              <a:t>Valishev</a:t>
            </a:r>
            <a:r>
              <a:rPr lang="en-US" dirty="0" smtClean="0"/>
              <a:t> and V. </a:t>
            </a:r>
            <a:r>
              <a:rPr lang="en-US" dirty="0" err="1" smtClean="0"/>
              <a:t>Previtali</a:t>
            </a:r>
            <a:endParaRPr lang="en-US" dirty="0" smtClean="0"/>
          </a:p>
          <a:p>
            <a:r>
              <a:rPr lang="en-US" b="1" dirty="0" smtClean="0"/>
              <a:t>FNAL</a:t>
            </a:r>
            <a:r>
              <a:rPr lang="en-US" dirty="0" smtClean="0"/>
              <a:t>: </a:t>
            </a:r>
            <a:r>
              <a:rPr lang="en-US" dirty="0" err="1" smtClean="0"/>
              <a:t>Toohig</a:t>
            </a:r>
            <a:r>
              <a:rPr lang="en-US" dirty="0" smtClean="0"/>
              <a:t> student would be very useful for tests and simulations on halo diffusion</a:t>
            </a:r>
          </a:p>
          <a:p>
            <a:r>
              <a:rPr lang="en-US" b="1" dirty="0" smtClean="0"/>
              <a:t>CERN</a:t>
            </a:r>
            <a:r>
              <a:rPr lang="en-US" dirty="0" smtClean="0"/>
              <a:t>: students working on designing the test bench solenoid </a:t>
            </a:r>
            <a:r>
              <a:rPr lang="en-US" dirty="0" smtClean="0"/>
              <a:t>(production drawings)</a:t>
            </a:r>
            <a:endParaRPr lang="en-US" dirty="0" smtClean="0"/>
          </a:p>
          <a:p>
            <a:r>
              <a:rPr lang="en-US" b="1" dirty="0" smtClean="0"/>
              <a:t>CERN</a:t>
            </a:r>
            <a:r>
              <a:rPr lang="en-US" dirty="0" smtClean="0"/>
              <a:t>: Master student (Darmstadt U) on material science to start in October improving e-gun to extract higher current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0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Hollow Electron Lenses for collimation are being proposed as </a:t>
            </a:r>
            <a:r>
              <a:rPr lang="en-US" b="1" dirty="0" smtClean="0"/>
              <a:t>baseline</a:t>
            </a:r>
            <a:r>
              <a:rPr lang="en-US" dirty="0" smtClean="0"/>
              <a:t> for the HL-LHC</a:t>
            </a:r>
          </a:p>
          <a:p>
            <a:r>
              <a:rPr lang="en-US" dirty="0" smtClean="0"/>
              <a:t>New electron gun will built at CERN and first tested at FNAL</a:t>
            </a:r>
          </a:p>
          <a:p>
            <a:r>
              <a:rPr lang="en-US" dirty="0" smtClean="0"/>
              <a:t>3D main design of solenoid magnet is ready to be used for 2D production drawings</a:t>
            </a:r>
          </a:p>
          <a:p>
            <a:r>
              <a:rPr lang="en-US" dirty="0" smtClean="0"/>
              <a:t>1m prototype solenoid will be used in the test bench (ready in about 12 months + design completion)</a:t>
            </a:r>
          </a:p>
          <a:p>
            <a:r>
              <a:rPr lang="en-US" dirty="0" smtClean="0"/>
              <a:t>Results on instrumentation (overlap monitor) may bring to s</a:t>
            </a:r>
            <a:r>
              <a:rPr lang="en-US" dirty="0" smtClean="0"/>
              <a:t>ome modifications to the overall design</a:t>
            </a:r>
          </a:p>
          <a:p>
            <a:r>
              <a:rPr lang="en-US" dirty="0" smtClean="0"/>
              <a:t>Design will be used later on for LRBB compensation E-lens</a:t>
            </a:r>
          </a:p>
          <a:p>
            <a:r>
              <a:rPr lang="en-US" dirty="0" smtClean="0"/>
              <a:t>Studies in collaboration between CERN/FNAL ongoing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energy in Run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763000" cy="4967288"/>
          </a:xfrm>
        </p:spPr>
        <p:txBody>
          <a:bodyPr/>
          <a:lstStyle/>
          <a:p>
            <a:r>
              <a:rPr lang="en-US" sz="2000" dirty="0" smtClean="0"/>
              <a:t>LHC collimation worked very well in Run I at 4 TeV (2010-2013) with routinely </a:t>
            </a:r>
            <a:r>
              <a:rPr lang="en-US" sz="2000" dirty="0"/>
              <a:t>stored ~140 MJ beams over </a:t>
            </a:r>
            <a:r>
              <a:rPr lang="en-US" sz="2000" dirty="0" smtClean="0"/>
              <a:t>hours without accidental </a:t>
            </a:r>
            <a:r>
              <a:rPr lang="en-US" sz="2000" dirty="0" smtClean="0"/>
              <a:t>quenches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600891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4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energy in Run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763000" cy="4967288"/>
          </a:xfrm>
        </p:spPr>
        <p:txBody>
          <a:bodyPr/>
          <a:lstStyle/>
          <a:p>
            <a:r>
              <a:rPr lang="en-US" sz="2000" dirty="0" smtClean="0"/>
              <a:t>LHC collimation worked very well in Run I at 4 TeV (2010-2013) with routinely </a:t>
            </a:r>
            <a:r>
              <a:rPr lang="en-US" sz="2000" dirty="0"/>
              <a:t>stored ~140 MJ beams over </a:t>
            </a:r>
            <a:r>
              <a:rPr lang="en-US" sz="2000" dirty="0" smtClean="0"/>
              <a:t>hours without accidental quenches</a:t>
            </a:r>
          </a:p>
          <a:p>
            <a:r>
              <a:rPr lang="en-US" sz="2000" dirty="0"/>
              <a:t>However, operation sometimes perturbed by sudden losses correlated to fast orbit movements =&gt; beam </a:t>
            </a:r>
            <a:r>
              <a:rPr lang="en-US" sz="2000" dirty="0" smtClean="0"/>
              <a:t>dumps</a:t>
            </a:r>
          </a:p>
          <a:p>
            <a:r>
              <a:rPr lang="en-US" sz="2000" dirty="0" smtClean="0"/>
              <a:t>Huge </a:t>
            </a:r>
            <a:r>
              <a:rPr lang="en-US" sz="2000" dirty="0"/>
              <a:t>stored beam energy per beam : </a:t>
            </a:r>
            <a:r>
              <a:rPr lang="en-US" sz="2000" dirty="0">
                <a:solidFill>
                  <a:srgbClr val="FF0000"/>
                </a:solidFill>
              </a:rPr>
              <a:t>362 MJ </a:t>
            </a:r>
            <a:r>
              <a:rPr lang="en-US" sz="2000" dirty="0"/>
              <a:t>for nominal </a:t>
            </a:r>
            <a:r>
              <a:rPr lang="en-US" sz="2000" dirty="0" smtClean="0"/>
              <a:t>LHC configuration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675 MJ </a:t>
            </a:r>
            <a:r>
              <a:rPr lang="en-US" sz="2000" dirty="0"/>
              <a:t>for planned upgrade HL-</a:t>
            </a:r>
            <a:r>
              <a:rPr lang="en-US" sz="2000" dirty="0" smtClean="0"/>
              <a:t>LHC</a:t>
            </a:r>
          </a:p>
          <a:p>
            <a:r>
              <a:rPr lang="en-US" sz="2000" dirty="0"/>
              <a:t>HL-LHC: phase failure of crab cavity =&gt; beam gets a ~1-σ kick which causes scraping</a:t>
            </a:r>
          </a:p>
          <a:p>
            <a:endParaRPr lang="en-US" sz="2000" dirty="0"/>
          </a:p>
          <a:p>
            <a:r>
              <a:rPr lang="en-US" altLang="x-none" sz="2000" dirty="0"/>
              <a:t>Possible mitigation: limit peak </a:t>
            </a:r>
            <a:r>
              <a:rPr lang="en-US" altLang="x-none" sz="2000" dirty="0" smtClean="0"/>
              <a:t>losses </a:t>
            </a:r>
            <a:r>
              <a:rPr lang="en-US" altLang="x-none" sz="2000" dirty="0"/>
              <a:t>by </a:t>
            </a:r>
            <a:r>
              <a:rPr lang="en-US" altLang="x-none" sz="2000" dirty="0">
                <a:solidFill>
                  <a:srgbClr val="FF0000"/>
                </a:solidFill>
              </a:rPr>
              <a:t>actively depleting halo in </a:t>
            </a:r>
            <a:r>
              <a:rPr lang="en-US" altLang="x-none" sz="2000" dirty="0" smtClean="0">
                <a:solidFill>
                  <a:srgbClr val="FF0000"/>
                </a:solidFill>
              </a:rPr>
              <a:t>a controlled    </a:t>
            </a:r>
            <a:br>
              <a:rPr lang="en-US" altLang="x-none" sz="2000" dirty="0" smtClean="0">
                <a:solidFill>
                  <a:srgbClr val="FF0000"/>
                </a:solidFill>
              </a:rPr>
            </a:br>
            <a:r>
              <a:rPr lang="en-US" altLang="x-none" sz="2000" dirty="0" smtClean="0">
                <a:solidFill>
                  <a:srgbClr val="FF0000"/>
                </a:solidFill>
              </a:rPr>
              <a:t>                                    way</a:t>
            </a:r>
            <a:endParaRPr lang="en-US" altLang="x-none" sz="2000" dirty="0">
              <a:solidFill>
                <a:srgbClr val="FF0000"/>
              </a:solidFill>
            </a:endParaRPr>
          </a:p>
          <a:p>
            <a:endParaRPr lang="en-US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01600" y="228600"/>
            <a:ext cx="9042400" cy="6400800"/>
            <a:chOff x="101600" y="228600"/>
            <a:chExt cx="9042400" cy="64008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01600" y="3492500"/>
              <a:ext cx="9042400" cy="3136900"/>
              <a:chOff x="0" y="0"/>
              <a:chExt cx="6688" cy="1976"/>
            </a:xfrm>
          </p:grpSpPr>
          <p:pic>
            <p:nvPicPr>
              <p:cNvPr id="6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" t="17741" r="1778" b="18459"/>
              <a:stretch>
                <a:fillRect/>
              </a:stretch>
            </p:blipFill>
            <p:spPr bwMode="auto">
              <a:xfrm>
                <a:off x="0" y="0"/>
                <a:ext cx="6688" cy="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4"/>
              <p:cNvSpPr>
                <a:spLocks/>
              </p:cNvSpPr>
              <p:nvPr/>
            </p:nvSpPr>
            <p:spPr bwMode="auto">
              <a:xfrm>
                <a:off x="3376" y="200"/>
                <a:ext cx="45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x-none" sz="1600" i="1">
                    <a:solidFill>
                      <a:srgbClr val="0000FF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Ramp</a:t>
                </a:r>
              </a:p>
            </p:txBody>
          </p:sp>
          <p:sp>
            <p:nvSpPr>
              <p:cNvPr id="8" name="Rectangle 5"/>
              <p:cNvSpPr>
                <a:spLocks/>
              </p:cNvSpPr>
              <p:nvPr/>
            </p:nvSpPr>
            <p:spPr bwMode="auto">
              <a:xfrm>
                <a:off x="5888" y="880"/>
                <a:ext cx="62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x-none" sz="1600" i="1">
                    <a:solidFill>
                      <a:srgbClr val="0000FF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Physics</a:t>
                </a:r>
              </a:p>
            </p:txBody>
          </p:sp>
          <p:sp>
            <p:nvSpPr>
              <p:cNvPr id="9" name="Rectangle 6"/>
              <p:cNvSpPr>
                <a:spLocks/>
              </p:cNvSpPr>
              <p:nvPr/>
            </p:nvSpPr>
            <p:spPr bwMode="auto">
              <a:xfrm>
                <a:off x="4152" y="368"/>
                <a:ext cx="62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x-none" sz="1600" i="1" dirty="0">
                    <a:solidFill>
                      <a:srgbClr val="0000FF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Squeeze</a:t>
                </a:r>
              </a:p>
            </p:txBody>
          </p:sp>
          <p:sp>
            <p:nvSpPr>
              <p:cNvPr id="10" name="Rectangle 7"/>
              <p:cNvSpPr>
                <a:spLocks/>
              </p:cNvSpPr>
              <p:nvPr/>
            </p:nvSpPr>
            <p:spPr bwMode="auto">
              <a:xfrm>
                <a:off x="5072" y="632"/>
                <a:ext cx="62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x-none" sz="1600" i="1">
                    <a:solidFill>
                      <a:srgbClr val="0000FF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Adjust</a:t>
                </a:r>
              </a:p>
            </p:txBody>
          </p:sp>
          <p:sp>
            <p:nvSpPr>
              <p:cNvPr id="11" name="Rectangle 8"/>
              <p:cNvSpPr>
                <a:spLocks/>
              </p:cNvSpPr>
              <p:nvPr/>
            </p:nvSpPr>
            <p:spPr bwMode="auto">
              <a:xfrm>
                <a:off x="1912" y="200"/>
                <a:ext cx="62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x-none" sz="1600" i="1">
                    <a:solidFill>
                      <a:srgbClr val="0000FF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Injection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14600" y="228600"/>
              <a:ext cx="4495800" cy="3048876"/>
              <a:chOff x="45732" y="2057400"/>
              <a:chExt cx="5524500" cy="3746500"/>
            </a:xfrm>
          </p:grpSpPr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2" y="2057400"/>
                <a:ext cx="5524500" cy="37465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2"/>
              <p:cNvSpPr>
                <a:spLocks/>
              </p:cNvSpPr>
              <p:nvPr/>
            </p:nvSpPr>
            <p:spPr bwMode="auto">
              <a:xfrm>
                <a:off x="1356630" y="2073628"/>
                <a:ext cx="3049552" cy="730249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r>
                  <a:rPr lang="en-US" altLang="x-none" sz="1700" i="1" dirty="0">
                    <a:solidFill>
                      <a:schemeClr val="tx1"/>
                    </a:solidFill>
                    <a:latin typeface="Helvetica" charset="0"/>
                    <a:sym typeface="Helvetica" charset="0"/>
                  </a:rPr>
                  <a:t>Orbit at primary collimator</a:t>
                </a:r>
              </a:p>
              <a:p>
                <a:r>
                  <a:rPr lang="en-US" altLang="x-none" sz="1700" i="1" dirty="0" smtClean="0">
                    <a:solidFill>
                      <a:schemeClr val="tx1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Courtesy of J. </a:t>
                </a:r>
                <a:r>
                  <a:rPr lang="en-US" altLang="x-none" sz="1700" i="1" dirty="0" err="1" smtClean="0">
                    <a:solidFill>
                      <a:schemeClr val="tx1"/>
                    </a:solidFill>
                    <a:latin typeface="Helvetica" charset="0"/>
                    <a:ea typeface="MS PGothic" pitchFamily="2" charset="-128"/>
                    <a:sym typeface="Helvetica" charset="0"/>
                  </a:rPr>
                  <a:t>Wenninger</a:t>
                </a:r>
                <a:endParaRPr lang="en-US" altLang="x-none" sz="1700" i="1" dirty="0">
                  <a:solidFill>
                    <a:schemeClr val="tx1"/>
                  </a:solidFill>
                  <a:latin typeface="Helvetica" charset="0"/>
                  <a:ea typeface="MS PGothic" pitchFamily="2" charset="-128"/>
                  <a:sym typeface="Helvetic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685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halo scraping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04912"/>
            <a:ext cx="4800600" cy="496728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Hollow electron lens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Solid experimental proof of principle at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Requires new hardware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Advantage : closer to beam without impedance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Alternatives under parallel study</a:t>
            </a:r>
            <a:r>
              <a:rPr lang="en-US" dirty="0" smtClean="0"/>
              <a:t>: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Put halo on resonance using a tune ripple or transverse damper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Relies on very good knowledge of tune and detuning with amplitude – not evident!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Does not require new hardware and shall be tested in the LHC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29851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5276671"/>
            <a:ext cx="36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1200" i="1" dirty="0" err="1">
                <a:solidFill>
                  <a:schemeClr val="tx1"/>
                </a:solidFill>
              </a:rPr>
              <a:t>Stancari</a:t>
            </a:r>
            <a:r>
              <a:rPr lang="en-US" sz="1200" i="1" dirty="0">
                <a:solidFill>
                  <a:schemeClr val="tx1"/>
                </a:solidFill>
              </a:rPr>
              <a:t> et al., Phys. Rev. </a:t>
            </a:r>
            <a:r>
              <a:rPr lang="en-US" sz="1200" i="1" dirty="0" err="1">
                <a:solidFill>
                  <a:schemeClr val="tx1"/>
                </a:solidFill>
              </a:rPr>
              <a:t>Lett</a:t>
            </a:r>
            <a:r>
              <a:rPr lang="en-US" sz="1200" i="1" dirty="0">
                <a:solidFill>
                  <a:schemeClr val="tx1"/>
                </a:solidFill>
              </a:rPr>
              <a:t>. 107, 084802 (2011</a:t>
            </a:r>
            <a:r>
              <a:rPr lang="en-US" sz="1200" i="1" dirty="0" smtClean="0">
                <a:solidFill>
                  <a:schemeClr val="tx1"/>
                </a:solidFill>
              </a:rPr>
              <a:t>)</a:t>
            </a:r>
            <a:endParaRPr lang="en-US" sz="1200" i="1" dirty="0">
              <a:solidFill>
                <a:schemeClr val="tx1"/>
              </a:solidFill>
            </a:endParaRPr>
          </a:p>
          <a:p>
            <a:endParaRPr lang="en-US" altLang="x-none" sz="1200" i="1" dirty="0" smtClean="0">
              <a:solidFill>
                <a:schemeClr val="tx1"/>
              </a:solidFill>
              <a:sym typeface="Helvetica Neue" charset="0"/>
            </a:endParaRPr>
          </a:p>
          <a:p>
            <a:r>
              <a:rPr lang="en-US" altLang="x-none" sz="1200" i="1" dirty="0" smtClean="0">
                <a:solidFill>
                  <a:schemeClr val="tx1"/>
                </a:solidFill>
                <a:sym typeface="Helvetica Neue" charset="0"/>
              </a:rPr>
              <a:t>See also</a:t>
            </a:r>
          </a:p>
          <a:p>
            <a:r>
              <a:rPr lang="en-US" altLang="x-none" sz="1200" i="1" dirty="0" err="1" smtClean="0">
                <a:solidFill>
                  <a:schemeClr val="tx1"/>
                </a:solidFill>
                <a:sym typeface="Helvetica Neue" charset="0"/>
              </a:rPr>
              <a:t>Shiltsev</a:t>
            </a:r>
            <a:r>
              <a:rPr lang="en-US" altLang="x-none" sz="1200" i="1" dirty="0">
                <a:solidFill>
                  <a:schemeClr val="tx1"/>
                </a:solidFill>
                <a:sym typeface="Helvetica Neue" charset="0"/>
              </a:rPr>
              <a:t>, BEAM06, CERN-2007-002</a:t>
            </a:r>
          </a:p>
          <a:p>
            <a:r>
              <a:rPr lang="en-US" altLang="x-none" sz="1200" i="1" dirty="0" err="1">
                <a:solidFill>
                  <a:schemeClr val="tx1"/>
                </a:solidFill>
                <a:sym typeface="Helvetica Neue" charset="0"/>
              </a:rPr>
              <a:t>Shiltsev</a:t>
            </a:r>
            <a:r>
              <a:rPr lang="en-US" altLang="x-none" sz="1200" i="1" dirty="0">
                <a:solidFill>
                  <a:schemeClr val="tx1"/>
                </a:solidFill>
                <a:sym typeface="Helvetica Neue" charset="0"/>
              </a:rPr>
              <a:t> et al., </a:t>
            </a:r>
            <a:r>
              <a:rPr lang="en-US" altLang="x-none" sz="1200" i="1" dirty="0" smtClean="0">
                <a:solidFill>
                  <a:schemeClr val="tx1"/>
                </a:solidFill>
                <a:sym typeface="Helvetica Neue" charset="0"/>
              </a:rPr>
              <a:t>EPAC08</a:t>
            </a:r>
          </a:p>
          <a:p>
            <a:r>
              <a:rPr lang="en-US" altLang="x-none" sz="1200" i="1" dirty="0" err="1">
                <a:solidFill>
                  <a:schemeClr val="tx1"/>
                </a:solidFill>
                <a:sym typeface="Helvetica Neue" charset="0"/>
              </a:rPr>
              <a:t>Shiltsev</a:t>
            </a:r>
            <a:r>
              <a:rPr lang="en-US" altLang="x-none" sz="1200" i="1" dirty="0">
                <a:solidFill>
                  <a:schemeClr val="tx1"/>
                </a:solidFill>
                <a:sym typeface="Helvetica Neue" charset="0"/>
              </a:rPr>
              <a:t> et al., Phys. Rev. </a:t>
            </a:r>
            <a:r>
              <a:rPr lang="en-US" altLang="x-none" sz="1200" i="1" dirty="0" smtClean="0">
                <a:solidFill>
                  <a:schemeClr val="tx1"/>
                </a:solidFill>
                <a:sym typeface="Helvetica Neue" charset="0"/>
              </a:rPr>
              <a:t>STAB11</a:t>
            </a:r>
            <a:r>
              <a:rPr lang="en-US" altLang="x-none" sz="1200" i="1" dirty="0">
                <a:solidFill>
                  <a:schemeClr val="tx1"/>
                </a:solidFill>
                <a:sym typeface="Helvetica Neue" charset="0"/>
              </a:rPr>
              <a:t>, 103501 (2008</a:t>
            </a:r>
            <a:r>
              <a:rPr lang="en-US" altLang="x-none" sz="1200" i="1" dirty="0" smtClean="0">
                <a:solidFill>
                  <a:schemeClr val="tx1"/>
                </a:solidFill>
                <a:sym typeface="Helvetica Neue" charset="0"/>
              </a:rPr>
              <a:t>)</a:t>
            </a:r>
            <a:endParaRPr lang="en-US" altLang="x-none" sz="1200" i="1" dirty="0">
              <a:solidFill>
                <a:schemeClr val="tx1"/>
              </a:solidFill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2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electron lens layout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976312"/>
            <a:ext cx="8763000" cy="4967288"/>
          </a:xfrm>
        </p:spPr>
        <p:txBody>
          <a:bodyPr/>
          <a:lstStyle/>
          <a:p>
            <a:r>
              <a:rPr lang="en-US" altLang="x-none" sz="2000" dirty="0">
                <a:sym typeface="Helvetica Neue" charset="0"/>
              </a:rPr>
              <a:t>Pulsed, magnetically confined, low-energy electron beam</a:t>
            </a:r>
          </a:p>
          <a:p>
            <a:r>
              <a:rPr lang="en-US" altLang="x-none" sz="2000" dirty="0">
                <a:sym typeface="Helvetica Neue" charset="0"/>
              </a:rPr>
              <a:t>Tunable transverse halo kicks ~0.1 </a:t>
            </a:r>
            <a:r>
              <a:rPr lang="en-US" altLang="x-none" sz="2000" dirty="0" err="1" smtClean="0">
                <a:sym typeface="Helvetica Neue" charset="0"/>
              </a:rPr>
              <a:t>μrad</a:t>
            </a:r>
            <a:r>
              <a:rPr lang="en-US" altLang="x-none" sz="2000" dirty="0" smtClean="0">
                <a:sym typeface="Helvetica Neue" charset="0"/>
              </a:rPr>
              <a:t> </a:t>
            </a:r>
            <a:endParaRPr lang="en-US" altLang="x-none" sz="2000" dirty="0">
              <a:sym typeface="Helvetica Neue" charset="0"/>
            </a:endParaRPr>
          </a:p>
          <a:p>
            <a:endParaRPr 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89" y="2514488"/>
            <a:ext cx="6771061" cy="26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152400" y="3419942"/>
            <a:ext cx="1308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800" b="1" dirty="0">
                <a:solidFill>
                  <a:srgbClr val="0066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protons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7558131" y="3419942"/>
            <a:ext cx="1890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3399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800" b="1" dirty="0">
                <a:solidFill>
                  <a:srgbClr val="0033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antiprotons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rot="10800000">
            <a:off x="76200" y="3770245"/>
            <a:ext cx="1070822" cy="0"/>
          </a:xfrm>
          <a:prstGeom prst="line">
            <a:avLst/>
          </a:prstGeom>
          <a:noFill/>
          <a:ln w="38100" cap="flat">
            <a:solidFill>
              <a:srgbClr val="0066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71528" y="3762294"/>
            <a:ext cx="1070822" cy="0"/>
          </a:xfrm>
          <a:prstGeom prst="line">
            <a:avLst/>
          </a:prstGeom>
          <a:noFill/>
          <a:ln w="38100" cap="flat">
            <a:solidFill>
              <a:srgbClr val="003399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3886200" y="3389659"/>
            <a:ext cx="1448212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800" dirty="0">
                <a:solidFill>
                  <a:srgbClr val="EE9A00"/>
                </a:solidFill>
                <a:latin typeface="Palatino Linotype Bold" charset="0"/>
                <a:ea typeface="Palatino Linotype Bold" charset="0"/>
                <a:cs typeface="Palatino Linotype Bold" charset="0"/>
                <a:sym typeface="Palatino Linotype Bold" charset="0"/>
              </a:rPr>
              <a:t>electrons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828801" y="3748973"/>
            <a:ext cx="5486399" cy="975427"/>
          </a:xfrm>
          <a:custGeom>
            <a:avLst/>
            <a:gdLst>
              <a:gd name="T0" fmla="*/ 0 w 21600"/>
              <a:gd name="T1" fmla="*/ 10590 h 21600"/>
              <a:gd name="T2" fmla="*/ 119 w 21600"/>
              <a:gd name="T3" fmla="*/ 9497 h 21600"/>
              <a:gd name="T4" fmla="*/ 267 w 21600"/>
              <a:gd name="T5" fmla="*/ 8237 h 21600"/>
              <a:gd name="T6" fmla="*/ 430 w 21600"/>
              <a:gd name="T7" fmla="*/ 6976 h 21600"/>
              <a:gd name="T8" fmla="*/ 549 w 21600"/>
              <a:gd name="T9" fmla="*/ 6219 h 21600"/>
              <a:gd name="T10" fmla="*/ 712 w 21600"/>
              <a:gd name="T11" fmla="*/ 5211 h 21600"/>
              <a:gd name="T12" fmla="*/ 875 w 21600"/>
              <a:gd name="T13" fmla="*/ 4539 h 21600"/>
              <a:gd name="T14" fmla="*/ 1053 w 21600"/>
              <a:gd name="T15" fmla="*/ 3782 h 21600"/>
              <a:gd name="T16" fmla="*/ 1246 w 21600"/>
              <a:gd name="T17" fmla="*/ 3026 h 21600"/>
              <a:gd name="T18" fmla="*/ 1469 w 21600"/>
              <a:gd name="T19" fmla="*/ 2437 h 21600"/>
              <a:gd name="T20" fmla="*/ 1647 w 21600"/>
              <a:gd name="T21" fmla="*/ 2017 h 21600"/>
              <a:gd name="T22" fmla="*/ 1929 w 21600"/>
              <a:gd name="T23" fmla="*/ 1513 h 21600"/>
              <a:gd name="T24" fmla="*/ 2166 w 21600"/>
              <a:gd name="T25" fmla="*/ 1009 h 21600"/>
              <a:gd name="T26" fmla="*/ 2433 w 21600"/>
              <a:gd name="T27" fmla="*/ 756 h 21600"/>
              <a:gd name="T28" fmla="*/ 2655 w 21600"/>
              <a:gd name="T29" fmla="*/ 504 h 21600"/>
              <a:gd name="T30" fmla="*/ 2952 w 21600"/>
              <a:gd name="T31" fmla="*/ 420 h 21600"/>
              <a:gd name="T32" fmla="*/ 3264 w 21600"/>
              <a:gd name="T33" fmla="*/ 252 h 21600"/>
              <a:gd name="T34" fmla="*/ 3546 w 21600"/>
              <a:gd name="T35" fmla="*/ 252 h 21600"/>
              <a:gd name="T36" fmla="*/ 3902 w 21600"/>
              <a:gd name="T37" fmla="*/ 336 h 21600"/>
              <a:gd name="T38" fmla="*/ 4391 w 21600"/>
              <a:gd name="T39" fmla="*/ 168 h 21600"/>
              <a:gd name="T40" fmla="*/ 5192 w 21600"/>
              <a:gd name="T41" fmla="*/ 168 h 21600"/>
              <a:gd name="T42" fmla="*/ 6691 w 21600"/>
              <a:gd name="T43" fmla="*/ 84 h 21600"/>
              <a:gd name="T44" fmla="*/ 8797 w 21600"/>
              <a:gd name="T45" fmla="*/ 84 h 21600"/>
              <a:gd name="T46" fmla="*/ 11008 w 21600"/>
              <a:gd name="T47" fmla="*/ 0 h 21600"/>
              <a:gd name="T48" fmla="*/ 13663 w 21600"/>
              <a:gd name="T49" fmla="*/ 0 h 21600"/>
              <a:gd name="T50" fmla="*/ 15458 w 21600"/>
              <a:gd name="T51" fmla="*/ 0 h 21600"/>
              <a:gd name="T52" fmla="*/ 15933 w 21600"/>
              <a:gd name="T53" fmla="*/ 168 h 21600"/>
              <a:gd name="T54" fmla="*/ 16289 w 21600"/>
              <a:gd name="T55" fmla="*/ 168 h 21600"/>
              <a:gd name="T56" fmla="*/ 16734 w 21600"/>
              <a:gd name="T57" fmla="*/ 168 h 21600"/>
              <a:gd name="T58" fmla="*/ 17075 w 21600"/>
              <a:gd name="T59" fmla="*/ 252 h 21600"/>
              <a:gd name="T60" fmla="*/ 17505 w 21600"/>
              <a:gd name="T61" fmla="*/ 588 h 21600"/>
              <a:gd name="T62" fmla="*/ 17936 w 21600"/>
              <a:gd name="T63" fmla="*/ 840 h 21600"/>
              <a:gd name="T64" fmla="*/ 18366 w 21600"/>
              <a:gd name="T65" fmla="*/ 1429 h 21600"/>
              <a:gd name="T66" fmla="*/ 18648 w 21600"/>
              <a:gd name="T67" fmla="*/ 1933 h 21600"/>
              <a:gd name="T68" fmla="*/ 18959 w 21600"/>
              <a:gd name="T69" fmla="*/ 2774 h 21600"/>
              <a:gd name="T70" fmla="*/ 19182 w 21600"/>
              <a:gd name="T71" fmla="*/ 3446 h 21600"/>
              <a:gd name="T72" fmla="*/ 19464 w 21600"/>
              <a:gd name="T73" fmla="*/ 4370 h 21600"/>
              <a:gd name="T74" fmla="*/ 19701 w 21600"/>
              <a:gd name="T75" fmla="*/ 5631 h 21600"/>
              <a:gd name="T76" fmla="*/ 19909 w 21600"/>
              <a:gd name="T77" fmla="*/ 7144 h 21600"/>
              <a:gd name="T78" fmla="*/ 20176 w 21600"/>
              <a:gd name="T79" fmla="*/ 8825 h 21600"/>
              <a:gd name="T80" fmla="*/ 20413 w 21600"/>
              <a:gd name="T81" fmla="*/ 10926 h 21600"/>
              <a:gd name="T82" fmla="*/ 20695 w 21600"/>
              <a:gd name="T83" fmla="*/ 13700 h 21600"/>
              <a:gd name="T84" fmla="*/ 20918 w 21600"/>
              <a:gd name="T85" fmla="*/ 15381 h 21600"/>
              <a:gd name="T86" fmla="*/ 21125 w 21600"/>
              <a:gd name="T87" fmla="*/ 17146 h 21600"/>
              <a:gd name="T88" fmla="*/ 21348 w 21600"/>
              <a:gd name="T89" fmla="*/ 19163 h 21600"/>
              <a:gd name="T90" fmla="*/ 21600 w 21600"/>
              <a:gd name="T9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600" h="21600">
                <a:moveTo>
                  <a:pt x="0" y="10590"/>
                </a:moveTo>
                <a:lnTo>
                  <a:pt x="119" y="9497"/>
                </a:lnTo>
                <a:lnTo>
                  <a:pt x="267" y="8237"/>
                </a:lnTo>
                <a:lnTo>
                  <a:pt x="430" y="6976"/>
                </a:lnTo>
                <a:lnTo>
                  <a:pt x="549" y="6219"/>
                </a:lnTo>
                <a:lnTo>
                  <a:pt x="712" y="5211"/>
                </a:lnTo>
                <a:lnTo>
                  <a:pt x="875" y="4539"/>
                </a:lnTo>
                <a:lnTo>
                  <a:pt x="1053" y="3782"/>
                </a:lnTo>
                <a:lnTo>
                  <a:pt x="1246" y="3026"/>
                </a:lnTo>
                <a:lnTo>
                  <a:pt x="1469" y="2437"/>
                </a:lnTo>
                <a:lnTo>
                  <a:pt x="1647" y="2017"/>
                </a:lnTo>
                <a:lnTo>
                  <a:pt x="1929" y="1513"/>
                </a:lnTo>
                <a:lnTo>
                  <a:pt x="2166" y="1009"/>
                </a:lnTo>
                <a:lnTo>
                  <a:pt x="2433" y="756"/>
                </a:lnTo>
                <a:lnTo>
                  <a:pt x="2655" y="504"/>
                </a:lnTo>
                <a:lnTo>
                  <a:pt x="2952" y="420"/>
                </a:lnTo>
                <a:lnTo>
                  <a:pt x="3264" y="252"/>
                </a:lnTo>
                <a:lnTo>
                  <a:pt x="3546" y="252"/>
                </a:lnTo>
                <a:lnTo>
                  <a:pt x="3902" y="336"/>
                </a:lnTo>
                <a:lnTo>
                  <a:pt x="4391" y="168"/>
                </a:lnTo>
                <a:lnTo>
                  <a:pt x="5192" y="168"/>
                </a:lnTo>
                <a:lnTo>
                  <a:pt x="6691" y="84"/>
                </a:lnTo>
                <a:lnTo>
                  <a:pt x="8797" y="84"/>
                </a:lnTo>
                <a:lnTo>
                  <a:pt x="11008" y="0"/>
                </a:lnTo>
                <a:lnTo>
                  <a:pt x="13663" y="0"/>
                </a:lnTo>
                <a:lnTo>
                  <a:pt x="15458" y="0"/>
                </a:lnTo>
                <a:lnTo>
                  <a:pt x="15933" y="168"/>
                </a:lnTo>
                <a:lnTo>
                  <a:pt x="16289" y="168"/>
                </a:lnTo>
                <a:lnTo>
                  <a:pt x="16734" y="168"/>
                </a:lnTo>
                <a:lnTo>
                  <a:pt x="17075" y="252"/>
                </a:lnTo>
                <a:lnTo>
                  <a:pt x="17505" y="588"/>
                </a:lnTo>
                <a:lnTo>
                  <a:pt x="17936" y="840"/>
                </a:lnTo>
                <a:lnTo>
                  <a:pt x="18366" y="1429"/>
                </a:lnTo>
                <a:lnTo>
                  <a:pt x="18648" y="1933"/>
                </a:lnTo>
                <a:lnTo>
                  <a:pt x="18959" y="2774"/>
                </a:lnTo>
                <a:lnTo>
                  <a:pt x="19182" y="3446"/>
                </a:lnTo>
                <a:lnTo>
                  <a:pt x="19464" y="4370"/>
                </a:lnTo>
                <a:lnTo>
                  <a:pt x="19701" y="5631"/>
                </a:lnTo>
                <a:lnTo>
                  <a:pt x="19909" y="7144"/>
                </a:lnTo>
                <a:lnTo>
                  <a:pt x="20176" y="8825"/>
                </a:lnTo>
                <a:lnTo>
                  <a:pt x="20413" y="10926"/>
                </a:lnTo>
                <a:lnTo>
                  <a:pt x="20695" y="13700"/>
                </a:lnTo>
                <a:lnTo>
                  <a:pt x="20918" y="15381"/>
                </a:lnTo>
                <a:lnTo>
                  <a:pt x="21125" y="17146"/>
                </a:lnTo>
                <a:lnTo>
                  <a:pt x="21348" y="19163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EE9A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-77153" y="5444577"/>
            <a:ext cx="3353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5-kV, 1-A electron gun</a:t>
            </a:r>
          </a:p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thermionic cathode</a:t>
            </a:r>
          </a:p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200-ns rise time</a:t>
            </a:r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3325797" y="5331518"/>
            <a:ext cx="34560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conventional solenoids</a:t>
            </a:r>
          </a:p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0.1–0.4 T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4953000" y="2131118"/>
            <a:ext cx="38910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superconducting solenoid</a:t>
            </a:r>
          </a:p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1–6 T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7597157" y="4027839"/>
            <a:ext cx="1362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collector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057400" y="4341697"/>
            <a:ext cx="1708151" cy="975543"/>
          </a:xfrm>
          <a:prstGeom prst="line">
            <a:avLst/>
          </a:prstGeom>
          <a:noFill/>
          <a:ln w="38100" cap="flat">
            <a:solidFill>
              <a:srgbClr val="C3031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620882" y="4341697"/>
            <a:ext cx="1237118" cy="940068"/>
          </a:xfrm>
          <a:prstGeom prst="line">
            <a:avLst/>
          </a:prstGeom>
          <a:noFill/>
          <a:ln w="38100" cap="flat">
            <a:solidFill>
              <a:srgbClr val="C3031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5562600" y="2514487"/>
            <a:ext cx="915988" cy="1043953"/>
          </a:xfrm>
          <a:prstGeom prst="line">
            <a:avLst/>
          </a:prstGeom>
          <a:noFill/>
          <a:ln w="38100" cap="flat">
            <a:solidFill>
              <a:srgbClr val="C3031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1593368" y="2148239"/>
            <a:ext cx="2383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6 m total length</a:t>
            </a: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3200400" y="4105742"/>
            <a:ext cx="2861100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 dirty="0">
                <a:solidFill>
                  <a:srgbClr val="C3031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3-m overlap region</a:t>
            </a: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6017009" y="5069239"/>
            <a:ext cx="32793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800" i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Tevatron electron lens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2400" y="60960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400" i="1" dirty="0" err="1">
                <a:solidFill>
                  <a:schemeClr val="tx1"/>
                </a:solidFill>
                <a:sym typeface="Helvetica Neue" charset="0"/>
              </a:rPr>
              <a:t>Shiltsev</a:t>
            </a:r>
            <a:r>
              <a:rPr lang="en-US" altLang="x-none" sz="1400" i="1" dirty="0">
                <a:solidFill>
                  <a:schemeClr val="tx1"/>
                </a:solidFill>
                <a:sym typeface="Helvetica Neue" charset="0"/>
              </a:rPr>
              <a:t> et al., Phys. Rev. ST </a:t>
            </a:r>
            <a:r>
              <a:rPr lang="en-US" altLang="x-none" sz="1400" i="1" dirty="0" err="1">
                <a:solidFill>
                  <a:schemeClr val="tx1"/>
                </a:solidFill>
                <a:sym typeface="Helvetica Neue" charset="0"/>
              </a:rPr>
              <a:t>Accel</a:t>
            </a:r>
            <a:r>
              <a:rPr lang="en-US" altLang="x-none" sz="1400" i="1" dirty="0">
                <a:solidFill>
                  <a:schemeClr val="tx1"/>
                </a:solidFill>
                <a:sym typeface="Helvetica Neue" charset="0"/>
              </a:rPr>
              <a:t>. Beams 11, 103501 (2008)</a:t>
            </a:r>
          </a:p>
        </p:txBody>
      </p:sp>
    </p:spTree>
    <p:extLst>
      <p:ext uri="{BB962C8B-B14F-4D97-AF65-F5344CB8AC3E}">
        <p14:creationId xmlns:p14="http://schemas.microsoft.com/office/powerpoint/2010/main" val="426637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dirty="0" smtClean="0"/>
              <a:t>R. Bruce, 2015.05.06</a:t>
            </a:r>
            <a:endParaRPr lang="en-US" alt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451975" cy="709008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73062" y="5367923"/>
            <a:ext cx="5538567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x-none" sz="2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Electron lens (TEL-2) in the </a:t>
            </a:r>
            <a:r>
              <a:rPr lang="en-US" altLang="x-none" sz="2200" dirty="0" err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Tevatron</a:t>
            </a:r>
            <a:r>
              <a:rPr lang="en-US" altLang="x-none" sz="2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x-none" sz="2200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tunnel`</a:t>
            </a:r>
            <a:endParaRPr lang="en-US" altLang="x-none" sz="2200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155700" y="2209800"/>
            <a:ext cx="1662113" cy="40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x-none" sz="2200" i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Electron gun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3416300" y="2311400"/>
            <a:ext cx="3359150" cy="40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x-none" sz="2200" i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Superconducting solenoid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848600" y="3911600"/>
            <a:ext cx="1216025" cy="40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x-none" sz="2200" i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Collector</a:t>
            </a:r>
          </a:p>
        </p:txBody>
      </p:sp>
    </p:spTree>
    <p:extLst>
      <p:ext uri="{BB962C8B-B14F-4D97-AF65-F5344CB8AC3E}">
        <p14:creationId xmlns:p14="http://schemas.microsoft.com/office/powerpoint/2010/main" val="320211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location in the LHC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47" y="1303628"/>
            <a:ext cx="5900953" cy="4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8419"/>
            <a:ext cx="5367620" cy="303238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152400" y="2362200"/>
            <a:ext cx="4800600" cy="1006219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029200" y="2438400"/>
            <a:ext cx="490820" cy="930019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763000" cy="4967288"/>
          </a:xfrm>
        </p:spPr>
        <p:txBody>
          <a:bodyPr/>
          <a:lstStyle/>
          <a:p>
            <a:r>
              <a:rPr lang="en-US" dirty="0" smtClean="0"/>
              <a:t>Best place IR4: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Large intra beam </a:t>
            </a:r>
            <a:r>
              <a:rPr lang="en-US" dirty="0" smtClean="0"/>
              <a:t>distance (420 mm)</a:t>
            </a:r>
            <a:endParaRPr lang="en-US" dirty="0" smtClean="0"/>
          </a:p>
          <a:p>
            <a:pPr lvl="1">
              <a:spcBef>
                <a:spcPts val="200"/>
              </a:spcBef>
            </a:pPr>
            <a:r>
              <a:rPr lang="en-US" b="1" dirty="0" err="1" smtClean="0">
                <a:latin typeface="Symbol" charset="2"/>
                <a:ea typeface="Lucida Grande"/>
                <a:cs typeface="Symbol" charset="2"/>
              </a:rPr>
              <a:t>b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x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≈ </a:t>
            </a:r>
            <a:r>
              <a:rPr lang="en-US" b="1" dirty="0" smtClean="0">
                <a:latin typeface="Symbol" charset="2"/>
                <a:ea typeface="Lucida Grande"/>
                <a:cs typeface="Symbol" charset="2"/>
              </a:rPr>
              <a:t>b</a:t>
            </a:r>
            <a:r>
              <a:rPr lang="en-US" baseline="-25000" dirty="0" smtClean="0">
                <a:latin typeface="Lucida Grande"/>
                <a:ea typeface="Lucida Grande"/>
                <a:cs typeface="Lucida Grande"/>
              </a:rPr>
              <a:t>y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cryogenics</a:t>
            </a:r>
            <a:endParaRPr lang="en-US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03403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 (CERN)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763000" cy="4967288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S-shaped </a:t>
            </a:r>
            <a:r>
              <a:rPr lang="en-US" sz="2000" dirty="0"/>
              <a:t>to </a:t>
            </a:r>
            <a:r>
              <a:rPr lang="en-US" sz="2000" dirty="0" smtClean="0"/>
              <a:t>compensate </a:t>
            </a:r>
            <a:r>
              <a:rPr lang="en-US" sz="2000" dirty="0"/>
              <a:t>for the asymmetric electron beam distributions </a:t>
            </a:r>
            <a:r>
              <a:rPr lang="en-US" sz="2000" dirty="0" smtClean="0"/>
              <a:t>seen by </a:t>
            </a:r>
            <a:r>
              <a:rPr lang="en-US" sz="2000" dirty="0"/>
              <a:t>the </a:t>
            </a:r>
            <a:r>
              <a:rPr lang="en-US" sz="2000" dirty="0" smtClean="0"/>
              <a:t>main beam</a:t>
            </a:r>
          </a:p>
          <a:p>
            <a:r>
              <a:rPr lang="en-US" sz="2000" dirty="0" smtClean="0"/>
              <a:t>Gun and collector stick out in </a:t>
            </a:r>
            <a:r>
              <a:rPr lang="en-US" sz="2000" dirty="0" smtClean="0">
                <a:solidFill>
                  <a:srgbClr val="FF0000"/>
                </a:solidFill>
              </a:rPr>
              <a:t>vertical plane </a:t>
            </a:r>
            <a:r>
              <a:rPr lang="en-US" sz="2000" dirty="0" smtClean="0"/>
              <a:t>to fit in LHC tunnel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52" y="2286000"/>
            <a:ext cx="6919048" cy="41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3429000"/>
            <a:ext cx="7772400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Heat loads (at 4.5 K for </a:t>
            </a:r>
            <a:r>
              <a:rPr lang="en-GB" sz="2000" dirty="0" smtClean="0">
                <a:solidFill>
                  <a:prstClr val="black"/>
                </a:solidFill>
              </a:rPr>
              <a:t> 1m </a:t>
            </a:r>
            <a:r>
              <a:rPr lang="en-GB" sz="2000" dirty="0">
                <a:solidFill>
                  <a:prstClr val="black"/>
                </a:solidFill>
              </a:rPr>
              <a:t>long cryostat + anti cryostat)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Current leads (~250 A)	1 W</a:t>
            </a:r>
          </a:p>
          <a:p>
            <a:r>
              <a:rPr lang="en-GB" sz="2000" dirty="0">
                <a:solidFill>
                  <a:prstClr val="black"/>
                </a:solidFill>
              </a:rPr>
              <a:t>Supports		</a:t>
            </a:r>
            <a:r>
              <a:rPr lang="en-GB" sz="2000" dirty="0" smtClean="0">
                <a:solidFill>
                  <a:prstClr val="black"/>
                </a:solidFill>
              </a:rPr>
              <a:t>            </a:t>
            </a:r>
            <a:r>
              <a:rPr lang="en-GB" sz="2000" dirty="0">
                <a:solidFill>
                  <a:prstClr val="black"/>
                </a:solidFill>
              </a:rPr>
              <a:t>	0.5 W</a:t>
            </a:r>
          </a:p>
          <a:p>
            <a:r>
              <a:rPr lang="en-GB" sz="2000" dirty="0">
                <a:solidFill>
                  <a:prstClr val="black"/>
                </a:solidFill>
              </a:rPr>
              <a:t>Thermal radiation	</a:t>
            </a:r>
            <a:r>
              <a:rPr lang="en-GB" sz="2000" dirty="0" smtClean="0">
                <a:solidFill>
                  <a:prstClr val="black"/>
                </a:solidFill>
              </a:rPr>
              <a:t>      </a:t>
            </a:r>
            <a:r>
              <a:rPr lang="en-GB" sz="2000" dirty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prstClr val="black"/>
                </a:solidFill>
              </a:rPr>
              <a:t>0.5 W / m   (with superinsulation)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5715000"/>
            <a:ext cx="15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Diego Perini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22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3D design </a:t>
            </a:r>
            <a:r>
              <a:rPr lang="en-US" dirty="0" smtClean="0"/>
              <a:t>ready to go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dirty="0" smtClean="0"/>
              <a:t>roduction drawings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51" y="152400"/>
            <a:ext cx="5081749" cy="33103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27" y="1219200"/>
            <a:ext cx="3653573" cy="4873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489653" cy="39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73822</TotalTime>
  <Words>1116</Words>
  <Application>Microsoft Macintosh PowerPoint</Application>
  <PresentationFormat>On-screen Show (4:3)</PresentationFormat>
  <Paragraphs>161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PowerPoint Presentation</vt:lpstr>
      <vt:lpstr>Stored energy in Run 1</vt:lpstr>
      <vt:lpstr>Stored energy in Run 1</vt:lpstr>
      <vt:lpstr>Methods for halo scraping</vt:lpstr>
      <vt:lpstr>Tevatron electron lens layout</vt:lpstr>
      <vt:lpstr>PowerPoint Presentation</vt:lpstr>
      <vt:lpstr>Proposed location in the LHC</vt:lpstr>
      <vt:lpstr>Technical design (CERN)</vt:lpstr>
      <vt:lpstr>PowerPoint Presentation</vt:lpstr>
      <vt:lpstr>Superconducting solenoid (CERN)</vt:lpstr>
      <vt:lpstr>Summary of main parameters</vt:lpstr>
      <vt:lpstr>Required parameters</vt:lpstr>
      <vt:lpstr>Hollow electron gun (1)</vt:lpstr>
      <vt:lpstr>Hollow electron gun (2)</vt:lpstr>
      <vt:lpstr>Instrumentation</vt:lpstr>
      <vt:lpstr>Timeline</vt:lpstr>
      <vt:lpstr>CERN/FNAL studies</vt:lpstr>
      <vt:lpstr>Main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rbruce</dc:creator>
  <cp:lastModifiedBy>Adriana Rossi</cp:lastModifiedBy>
  <cp:revision>1200</cp:revision>
  <cp:lastPrinted>1601-01-01T00:00:00Z</cp:lastPrinted>
  <dcterms:created xsi:type="dcterms:W3CDTF">2006-01-30T12:50:40Z</dcterms:created>
  <dcterms:modified xsi:type="dcterms:W3CDTF">2015-05-12T15:58:38Z</dcterms:modified>
</cp:coreProperties>
</file>