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9" r:id="rId5"/>
    <p:sldId id="436" r:id="rId6"/>
    <p:sldId id="437" r:id="rId7"/>
    <p:sldId id="438" r:id="rId8"/>
    <p:sldId id="439" r:id="rId9"/>
    <p:sldId id="390" r:id="rId10"/>
    <p:sldId id="412" r:id="rId11"/>
    <p:sldId id="432" r:id="rId12"/>
    <p:sldId id="434" r:id="rId13"/>
    <p:sldId id="435" r:id="rId14"/>
    <p:sldId id="433" r:id="rId15"/>
    <p:sldId id="450" r:id="rId16"/>
    <p:sldId id="415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1" r:id="rId27"/>
    <p:sldId id="418" r:id="rId28"/>
    <p:sldId id="453" r:id="rId29"/>
    <p:sldId id="452" r:id="rId30"/>
    <p:sldId id="419" r:id="rId31"/>
    <p:sldId id="417" r:id="rId32"/>
    <p:sldId id="423" r:id="rId33"/>
    <p:sldId id="424" r:id="rId34"/>
    <p:sldId id="425" r:id="rId35"/>
    <p:sldId id="426" r:id="rId36"/>
    <p:sldId id="454" r:id="rId37"/>
    <p:sldId id="427" r:id="rId38"/>
    <p:sldId id="43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89C"/>
    <a:srgbClr val="399EB1"/>
    <a:srgbClr val="0F9EE6"/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5" autoAdjust="0"/>
    <p:restoredTop sz="99211" autoAdjust="0"/>
  </p:normalViewPr>
  <p:slideViewPr>
    <p:cSldViewPr snapToGrid="0">
      <p:cViewPr varScale="1">
        <p:scale>
          <a:sx n="104" d="100"/>
          <a:sy n="104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CEFB-8C43-2F45-97FB-19956E5AFCE5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9D77-501E-DE4F-AA14-90BDBB93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4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0C3B-B744-6043-8485-A2D683C1C44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FC-C697-B644-9775-D3938ED3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00683"/>
            <a:ext cx="3212628" cy="154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26856"/>
            <a:ext cx="8229599" cy="1487944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42638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01742" y="600683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79455" y="5699308"/>
            <a:ext cx="7683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Fermi Research Alliance, LLC operates Fermilab under Contract DE-AC02-07CH11359 with the US Department of Energy. This work was partially supported by the US LHC Accelerator Research Program (LARP).</a:t>
            </a:r>
          </a:p>
          <a:p>
            <a:pPr algn="ctr"/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  <p:pic>
        <p:nvPicPr>
          <p:cNvPr id="10" name="Picture 3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78" y="600683"/>
            <a:ext cx="1437843" cy="19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  <p:pic>
        <p:nvPicPr>
          <p:cNvPr id="3" name="Picture 7" descr="Picture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2989894"/>
            <a:ext cx="1058369" cy="10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914925" y="6254496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3989C"/>
                </a:solidFill>
                <a:latin typeface="Consolas"/>
                <a:cs typeface="Consolas"/>
              </a:rPr>
              <a:t>fnal.gov</a:t>
            </a:r>
            <a:endParaRPr lang="en-US" sz="1800" dirty="0">
              <a:solidFill>
                <a:srgbClr val="73989C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2798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14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A.Valishev, BBLRC at HL-LHC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626"/>
            <a:ext cx="777850" cy="374952"/>
          </a:xfrm>
          <a:prstGeom prst="rect">
            <a:avLst/>
          </a:prstGeom>
        </p:spPr>
      </p:pic>
      <p:pic>
        <p:nvPicPr>
          <p:cNvPr id="9" name="Picture 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5715000"/>
            <a:ext cx="387649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0803.15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019" y="3017205"/>
            <a:ext cx="8521980" cy="1011154"/>
          </a:xfrm>
        </p:spPr>
        <p:txBody>
          <a:bodyPr/>
          <a:lstStyle/>
          <a:p>
            <a:r>
              <a:rPr lang="en-US" dirty="0" smtClean="0"/>
              <a:t>BBLR Compensation at HL-LHC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81" y="4017418"/>
            <a:ext cx="8776229" cy="157941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A.Valishev</a:t>
            </a:r>
            <a:r>
              <a:rPr lang="en-US" sz="2000" dirty="0"/>
              <a:t> (Fermilab/US LARP</a:t>
            </a:r>
            <a:r>
              <a:rPr lang="en-US" sz="2000" dirty="0" smtClean="0"/>
              <a:t>), </a:t>
            </a:r>
            <a:r>
              <a:rPr lang="en-US" sz="2000" dirty="0" err="1" smtClean="0"/>
              <a:t>S.Fartoukh</a:t>
            </a:r>
            <a:r>
              <a:rPr lang="en-US" sz="2000" dirty="0" smtClean="0"/>
              <a:t> (CERN), </a:t>
            </a:r>
            <a:r>
              <a:rPr lang="en-US" sz="2000" dirty="0" err="1" smtClean="0"/>
              <a:t>D.Shatilov</a:t>
            </a:r>
            <a:r>
              <a:rPr lang="en-US" sz="2000" dirty="0" smtClean="0"/>
              <a:t> (BINP)</a:t>
            </a:r>
            <a:endParaRPr lang="en-US" sz="1200" dirty="0" smtClean="0"/>
          </a:p>
          <a:p>
            <a:pPr algn="l"/>
            <a:r>
              <a:rPr lang="en-US" sz="2000" dirty="0" smtClean="0"/>
              <a:t>      </a:t>
            </a:r>
            <a:endParaRPr lang="en-US" sz="2000" dirty="0" smtClean="0"/>
          </a:p>
          <a:p>
            <a:pPr algn="l"/>
            <a:r>
              <a:rPr lang="en-US" sz="2000" dirty="0" smtClean="0"/>
              <a:t> Thanks to: </a:t>
            </a:r>
            <a:r>
              <a:rPr lang="en-US" sz="2000" dirty="0" err="1" smtClean="0"/>
              <a:t>C.Milardi</a:t>
            </a:r>
            <a:r>
              <a:rPr lang="en-US" sz="2000" dirty="0" smtClean="0"/>
              <a:t>, </a:t>
            </a:r>
            <a:r>
              <a:rPr lang="en-US" sz="2000" dirty="0" err="1" smtClean="0"/>
              <a:t>Y.Papaphilippou</a:t>
            </a:r>
            <a:r>
              <a:rPr lang="en-US" sz="2000" dirty="0" smtClean="0"/>
              <a:t>, </a:t>
            </a:r>
            <a:r>
              <a:rPr lang="en-US" sz="2000" dirty="0" err="1" smtClean="0"/>
              <a:t>H.Schmickler</a:t>
            </a:r>
            <a:r>
              <a:rPr lang="en-US" sz="2000" dirty="0" smtClean="0"/>
              <a:t>, </a:t>
            </a:r>
            <a:r>
              <a:rPr lang="en-US" sz="2000" dirty="0" err="1" smtClean="0"/>
              <a:t>G.Stancari</a:t>
            </a:r>
            <a:r>
              <a:rPr lang="en-US" sz="2000" dirty="0" smtClean="0"/>
              <a:t>, </a:t>
            </a:r>
            <a:r>
              <a:rPr lang="en-US" sz="2000" dirty="0" err="1" smtClean="0"/>
              <a:t>M.Zobov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24th </a:t>
            </a:r>
            <a:r>
              <a:rPr lang="en-US" sz="2000" dirty="0"/>
              <a:t>LARP Collaboration </a:t>
            </a:r>
            <a:r>
              <a:rPr lang="en-US" sz="2000" dirty="0" smtClean="0"/>
              <a:t>Meeting, May </a:t>
            </a:r>
            <a:r>
              <a:rPr lang="en-US" sz="2000" dirty="0" smtClean="0"/>
              <a:t>12, </a:t>
            </a:r>
            <a:r>
              <a:rPr lang="en-US" sz="2000" dirty="0" smtClean="0"/>
              <a:t>2015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380" y="0"/>
            <a:ext cx="8519587" cy="914400"/>
          </a:xfrm>
        </p:spPr>
        <p:txBody>
          <a:bodyPr/>
          <a:lstStyle/>
          <a:p>
            <a:r>
              <a:rPr lang="en-US" sz="3200" dirty="0" smtClean="0"/>
              <a:t>Luminosity Leveling at 5×10</a:t>
            </a:r>
            <a:r>
              <a:rPr lang="en-US" sz="3200" baseline="30000" dirty="0" smtClean="0"/>
              <a:t>34 </a:t>
            </a:r>
            <a:r>
              <a:rPr lang="en-US" sz="3200" baseline="30000" dirty="0" smtClean="0"/>
              <a:t/>
            </a:r>
            <a:br>
              <a:rPr lang="en-US" sz="3200" baseline="30000" dirty="0" smtClean="0"/>
            </a:br>
            <a:r>
              <a:rPr lang="en-US" sz="2400" dirty="0" smtClean="0"/>
              <a:t>baseline vs. alternative scenarios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7" name="Picture 6" descr="TUPTY073f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" y="1599081"/>
            <a:ext cx="4572000" cy="3200400"/>
          </a:xfrm>
          <a:prstGeom prst="rect">
            <a:avLst/>
          </a:prstGeom>
        </p:spPr>
      </p:pic>
      <p:pic>
        <p:nvPicPr>
          <p:cNvPr id="8" name="Picture 7" descr="TUPTY073f2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5713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380" y="0"/>
            <a:ext cx="8519587" cy="914400"/>
          </a:xfrm>
        </p:spPr>
        <p:txBody>
          <a:bodyPr/>
          <a:lstStyle/>
          <a:p>
            <a:r>
              <a:rPr lang="en-US" sz="3200" dirty="0" smtClean="0"/>
              <a:t>Luminosity Leveling at 5×10</a:t>
            </a:r>
            <a:r>
              <a:rPr lang="en-US" sz="3200" baseline="30000" dirty="0" smtClean="0"/>
              <a:t>34 </a:t>
            </a:r>
            <a:r>
              <a:rPr lang="en-US" sz="3200" baseline="30000" dirty="0" smtClean="0"/>
              <a:t/>
            </a:r>
            <a:br>
              <a:rPr lang="en-US" sz="3200" baseline="30000" dirty="0" smtClean="0"/>
            </a:br>
            <a:r>
              <a:rPr lang="en-US" sz="2400" dirty="0" smtClean="0"/>
              <a:t>baseline vs. alternative scenarios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8" name="Picture 7" descr="TUPTY073f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8" y="1111200"/>
            <a:ext cx="731519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Flat Optics </a:t>
            </a:r>
            <a:r>
              <a:rPr lang="en-US" dirty="0" smtClean="0"/>
              <a:t>SLHCV3.1b 30</a:t>
            </a:r>
            <a:r>
              <a:rPr lang="en-US" dirty="0" smtClean="0"/>
              <a:t>/7.5 cm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521" y="883444"/>
            <a:ext cx="8573073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 benchmarking with </a:t>
            </a:r>
            <a:r>
              <a:rPr lang="en-US" dirty="0" err="1" smtClean="0"/>
              <a:t>Sixtrack</a:t>
            </a:r>
            <a:r>
              <a:rPr lang="en-US" dirty="0" smtClean="0"/>
              <a:t> and </a:t>
            </a:r>
            <a:r>
              <a:rPr lang="en-US" dirty="0" err="1" smtClean="0"/>
              <a:t>Lifetrac</a:t>
            </a:r>
            <a:r>
              <a:rPr lang="en-US" dirty="0" smtClean="0"/>
              <a:t>:</a:t>
            </a:r>
          </a:p>
        </p:txBody>
      </p:sp>
      <p:pic>
        <p:nvPicPr>
          <p:cNvPr id="7" name="Picture 6" descr="Screen Shot 2015-03-06 at 1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35" y="1659624"/>
            <a:ext cx="6625813" cy="4677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9108" y="2527676"/>
            <a:ext cx="415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Flat optics requires 16-17</a:t>
            </a:r>
            <a:r>
              <a:rPr lang="en-US" sz="2000" i="1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/>
              <a:t> separation </a:t>
            </a:r>
          </a:p>
          <a:p>
            <a:r>
              <a:rPr lang="en-US" sz="2000" dirty="0" smtClean="0"/>
              <a:t>at </a:t>
            </a:r>
            <a:r>
              <a:rPr lang="en-US" sz="2000" dirty="0" err="1" smtClean="0"/>
              <a:t>Np</a:t>
            </a:r>
            <a:r>
              <a:rPr lang="en-US" sz="2000" dirty="0" smtClean="0"/>
              <a:t>=2.2E11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91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521" y="883444"/>
            <a:ext cx="8573073" cy="53492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Code Benchmarking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096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smtClean="0"/>
              <a:t>Computer code </a:t>
            </a:r>
            <a:r>
              <a:rPr lang="en-US" sz="3200" dirty="0" smtClean="0"/>
              <a:t>validation against DAΦNE data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In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2005, simulations with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Lifetrac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were used to justify the wire installation and 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qualitatively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predict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performance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We used the latest version with the full account of machine detail and the latest simulation tools to reproduce the experimental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data 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quantitatively</a:t>
            </a:r>
            <a:endParaRPr lang="en-US" i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252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BBLR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82" y="0"/>
            <a:ext cx="8229600" cy="914400"/>
          </a:xfrm>
        </p:spPr>
        <p:txBody>
          <a:bodyPr/>
          <a:lstStyle/>
          <a:p>
            <a:r>
              <a:rPr lang="en-US" sz="3200" dirty="0" smtClean="0"/>
              <a:t>DAFNE </a:t>
            </a:r>
            <a:r>
              <a:rPr lang="en-US" sz="3200" dirty="0"/>
              <a:t>Lifetime Optimization with </a:t>
            </a:r>
            <a:r>
              <a:rPr lang="en-US" sz="3200" dirty="0" smtClean="0"/>
              <a:t>BBLR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0897"/>
            <a:ext cx="8229600" cy="562706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C. </a:t>
            </a:r>
            <a:r>
              <a:rPr lang="en-US" sz="2800" dirty="0" err="1">
                <a:solidFill>
                  <a:srgbClr val="000000"/>
                </a:solidFill>
              </a:rPr>
              <a:t>Milardi</a:t>
            </a:r>
            <a:r>
              <a:rPr lang="en-US" sz="2800" dirty="0">
                <a:solidFill>
                  <a:srgbClr val="000000"/>
                </a:solidFill>
              </a:rPr>
              <a:t>, D. </a:t>
            </a:r>
            <a:r>
              <a:rPr lang="en-US" sz="2800" dirty="0" err="1">
                <a:solidFill>
                  <a:srgbClr val="000000"/>
                </a:solidFill>
              </a:rPr>
              <a:t>Alesini</a:t>
            </a:r>
            <a:r>
              <a:rPr lang="en-US" sz="2800" dirty="0">
                <a:solidFill>
                  <a:srgbClr val="000000"/>
                </a:solidFill>
              </a:rPr>
              <a:t>, M.A. </a:t>
            </a:r>
            <a:r>
              <a:rPr lang="en-US" sz="2800" dirty="0" err="1">
                <a:solidFill>
                  <a:srgbClr val="000000"/>
                </a:solidFill>
              </a:rPr>
              <a:t>Preger</a:t>
            </a:r>
            <a:r>
              <a:rPr lang="en-US" sz="2800" dirty="0">
                <a:solidFill>
                  <a:srgbClr val="000000"/>
                </a:solidFill>
              </a:rPr>
              <a:t>, P. Raimondi, M. </a:t>
            </a:r>
            <a:r>
              <a:rPr lang="en-US" sz="2800" dirty="0" err="1">
                <a:solidFill>
                  <a:srgbClr val="000000"/>
                </a:solidFill>
              </a:rPr>
              <a:t>Zobov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Shatilov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http://arxiv.org/abs/</a:t>
            </a:r>
            <a:r>
              <a:rPr lang="en-US" sz="2800" dirty="0" smtClean="0">
                <a:solidFill>
                  <a:srgbClr val="000000"/>
                </a:solidFill>
                <a:hlinkClick r:id="rId2"/>
              </a:rPr>
              <a:t>0803.1544</a:t>
            </a:r>
            <a:r>
              <a:rPr lang="en-US" sz="2800" dirty="0" smtClean="0">
                <a:solidFill>
                  <a:srgbClr val="000000"/>
                </a:solidFill>
              </a:rPr>
              <a:t> (2008)</a:t>
            </a: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</a:rPr>
              <a:t>… During </a:t>
            </a:r>
            <a:r>
              <a:rPr lang="en-US" sz="2400" dirty="0">
                <a:solidFill>
                  <a:srgbClr val="000000"/>
                </a:solidFill>
              </a:rPr>
              <a:t>the operation for the KLOE experiment two such wires have been installed at both ends of the interaction region. They </a:t>
            </a:r>
            <a:r>
              <a:rPr lang="en-US" sz="2400" b="1" dirty="0">
                <a:solidFill>
                  <a:srgbClr val="FF0000"/>
                </a:solidFill>
              </a:rPr>
              <a:t>produced a relevant improvement in the lifetime of the weak beam (positrons) at the maximum current of the strong one (electrons) without luminosity loss, in agreement with the numerical </a:t>
            </a:r>
            <a:r>
              <a:rPr lang="en-US" sz="2400" b="1" dirty="0" smtClean="0">
                <a:solidFill>
                  <a:srgbClr val="FF0000"/>
                </a:solidFill>
              </a:rPr>
              <a:t>predictions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pPr lvl="1" algn="just"/>
            <a:endParaRPr lang="en-US" sz="2400" dirty="0" smtClean="0">
              <a:solidFill>
                <a:srgbClr val="000000"/>
              </a:solidFill>
            </a:endParaRPr>
          </a:p>
          <a:p>
            <a:pPr marL="228600" lvl="1" indent="0" algn="just">
              <a:buNone/>
            </a:pPr>
            <a:r>
              <a:rPr lang="en-US" sz="2400" u="sng" dirty="0" smtClean="0">
                <a:solidFill>
                  <a:srgbClr val="000000"/>
                </a:solidFill>
              </a:rPr>
              <a:t>The only demonstration of long-range compensation with wires in collider operations.</a:t>
            </a:r>
          </a:p>
        </p:txBody>
      </p:sp>
    </p:spTree>
    <p:extLst>
      <p:ext uri="{BB962C8B-B14F-4D97-AF65-F5344CB8AC3E}">
        <p14:creationId xmlns:p14="http://schemas.microsoft.com/office/powerpoint/2010/main" val="413284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71909"/>
                </a:solidFill>
                <a:latin typeface="Arial" charset="0"/>
              </a:rPr>
              <a:t>Parasitic Crossings in the DA</a:t>
            </a:r>
            <a:r>
              <a:rPr lang="en-US" dirty="0">
                <a:solidFill>
                  <a:srgbClr val="D71909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rgbClr val="D71909"/>
                </a:solidFill>
                <a:latin typeface="Arial" charset="0"/>
              </a:rPr>
              <a:t>NE IR1</a:t>
            </a:r>
            <a:endParaRPr lang="en-US" sz="2000" dirty="0">
              <a:solidFill>
                <a:srgbClr val="D71909"/>
              </a:solidFill>
              <a:latin typeface="Arial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28600" y="6096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2313E7"/>
                </a:solidFill>
                <a:latin typeface="Arial" charset="0"/>
              </a:rPr>
              <a:t>In the DA</a:t>
            </a:r>
            <a:r>
              <a:rPr lang="en-US" sz="1800">
                <a:solidFill>
                  <a:srgbClr val="2313E7"/>
                </a:solidFill>
              </a:rPr>
              <a:t>F</a:t>
            </a:r>
            <a:r>
              <a:rPr lang="en-US" sz="1800">
                <a:solidFill>
                  <a:srgbClr val="2313E7"/>
                </a:solidFill>
                <a:latin typeface="Arial" charset="0"/>
              </a:rPr>
              <a:t>NE IRs the beams experience 24 Long Range Beam Beam interactions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813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/>
          <a:stretch>
            <a:fillRect/>
          </a:stretch>
        </p:blipFill>
        <p:spPr bwMode="auto">
          <a:xfrm>
            <a:off x="5410200" y="685800"/>
            <a:ext cx="32004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581400"/>
            <a:ext cx="32559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600" y="1219200"/>
          <a:ext cx="4657725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ocument" r:id="rId6" imgW="5547360" imgH="2670048" progId="Word.Document.8">
                  <p:embed/>
                </p:oleObj>
              </mc:Choice>
              <mc:Fallback>
                <p:oleObj name="Document" r:id="rId6" imgW="5547360" imgH="26700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87" r="13187"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657725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Line 12"/>
          <p:cNvSpPr>
            <a:spLocks noChangeShapeType="1"/>
          </p:cNvSpPr>
          <p:nvPr/>
        </p:nvSpPr>
        <p:spPr bwMode="auto">
          <a:xfrm flipH="1">
            <a:off x="7924800" y="15240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6019800" y="1524000"/>
            <a:ext cx="381000" cy="0"/>
          </a:xfrm>
          <a:prstGeom prst="line">
            <a:avLst/>
          </a:prstGeom>
          <a:noFill/>
          <a:ln w="28575">
            <a:solidFill>
              <a:srgbClr val="D7190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858000" y="10509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IP1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6978650" y="4648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IP1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2254250" y="56991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IP1</a:t>
            </a:r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5943600" y="2209800"/>
            <a:ext cx="76200" cy="0"/>
          </a:xfrm>
          <a:prstGeom prst="line">
            <a:avLst/>
          </a:prstGeom>
          <a:noFill/>
          <a:ln w="76200">
            <a:solidFill>
              <a:srgbClr val="FEDE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 flipV="1">
            <a:off x="8305800" y="2209800"/>
            <a:ext cx="76200" cy="0"/>
          </a:xfrm>
          <a:prstGeom prst="line">
            <a:avLst/>
          </a:prstGeom>
          <a:noFill/>
          <a:ln w="76200">
            <a:solidFill>
              <a:srgbClr val="FEDE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 flipV="1">
            <a:off x="8382000" y="5257800"/>
            <a:ext cx="76200" cy="0"/>
          </a:xfrm>
          <a:prstGeom prst="line">
            <a:avLst/>
          </a:prstGeom>
          <a:noFill/>
          <a:ln w="76200">
            <a:solidFill>
              <a:srgbClr val="FEDE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 flipV="1">
            <a:off x="6019800" y="5257800"/>
            <a:ext cx="76200" cy="0"/>
          </a:xfrm>
          <a:prstGeom prst="line">
            <a:avLst/>
          </a:prstGeom>
          <a:noFill/>
          <a:ln w="76200">
            <a:solidFill>
              <a:srgbClr val="FEDE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3951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C.Milardi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3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Reduction of Experimental Data</a:t>
            </a:r>
            <a:endParaRPr lang="en-US" dirty="0"/>
          </a:p>
        </p:txBody>
      </p:sp>
      <p:pic>
        <p:nvPicPr>
          <p:cNvPr id="10" name="Picture 9" descr="MOPMA022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9" y="1062356"/>
            <a:ext cx="7254138" cy="4941623"/>
          </a:xfrm>
          <a:prstGeom prst="rect">
            <a:avLst/>
          </a:prstGeom>
        </p:spPr>
      </p:pic>
      <p:pic>
        <p:nvPicPr>
          <p:cNvPr id="12" name="Picture 11" descr="Screen Shot 2015-05-12 at 9.5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90" y="5995095"/>
            <a:ext cx="2752550" cy="530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8039" y="606886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OFF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BB</a:t>
            </a:r>
            <a:r>
              <a:rPr lang="en-US" dirty="0" smtClean="0"/>
              <a:t>=1,200 ±175 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Reduction of Experimental Data</a:t>
            </a:r>
            <a:endParaRPr lang="en-US" dirty="0"/>
          </a:p>
        </p:txBody>
      </p:sp>
      <p:pic>
        <p:nvPicPr>
          <p:cNvPr id="11" name="Picture 10" descr="MOPMA022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9" y="1082236"/>
            <a:ext cx="7107590" cy="495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0162" y="6020020"/>
            <a:ext cx="278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ON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BB</a:t>
            </a:r>
            <a:r>
              <a:rPr lang="en-US" dirty="0" smtClean="0"/>
              <a:t>=2,000±360 s</a:t>
            </a:r>
            <a:endParaRPr lang="en-US" dirty="0"/>
          </a:p>
        </p:txBody>
      </p:sp>
      <p:pic>
        <p:nvPicPr>
          <p:cNvPr id="9" name="Picture 8" descr="Screen Shot 2015-05-12 at 9.5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90" y="5995095"/>
            <a:ext cx="2752550" cy="5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9185" y="5275150"/>
            <a:ext cx="114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ON</a:t>
            </a:r>
            <a:endParaRPr lang="en-US" dirty="0"/>
          </a:p>
        </p:txBody>
      </p:sp>
      <p:pic>
        <p:nvPicPr>
          <p:cNvPr id="6" name="Picture 5" descr="MOPMA022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" y="1135530"/>
            <a:ext cx="4559300" cy="4127500"/>
          </a:xfrm>
          <a:prstGeom prst="rect">
            <a:avLst/>
          </a:prstGeom>
        </p:spPr>
      </p:pic>
      <p:pic>
        <p:nvPicPr>
          <p:cNvPr id="7" name="Picture 6" descr="MOPMA022f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147742"/>
            <a:ext cx="4559300" cy="412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2041" y="528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8230" y="5305440"/>
            <a:ext cx="16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Aperture 12σ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8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smtClean="0"/>
              <a:t>Motivation for BBLR in HL-LHC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sym typeface="Wingdings" panose="05000000000000000000" pitchFamily="2" charset="2"/>
              </a:rPr>
              <a:t>Flat optics + </a:t>
            </a:r>
            <a:r>
              <a:rPr lang="en-US" sz="3500" dirty="0" smtClean="0">
                <a:solidFill>
                  <a:schemeClr val="tx1"/>
                </a:solidFill>
                <a:sym typeface="Wingdings" panose="05000000000000000000" pitchFamily="2" charset="2"/>
              </a:rPr>
              <a:t>wires </a:t>
            </a:r>
          </a:p>
          <a:p>
            <a:pPr marL="2286000" lvl="5" indent="0">
              <a:buNone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S. 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Fartoukh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 5th HL-LHC coordination meeting, 2013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HL</a:t>
            </a:r>
            <a:r>
              <a:rPr lang="en-US" sz="3500" dirty="0">
                <a:solidFill>
                  <a:srgbClr val="0000FF"/>
                </a:solidFill>
                <a:sym typeface="Wingdings" panose="05000000000000000000" pitchFamily="2" charset="2"/>
              </a:rPr>
              <a:t>-LHC Plan B </a:t>
            </a:r>
            <a:r>
              <a:rPr lang="en-US" sz="3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without crab cavities 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Implication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of f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lat optics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– no mutual compensation of long-range collisions at IP1,5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requires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large crossing angle to create 16-17 </a:t>
            </a:r>
            <a:r>
              <a:rPr lang="en-US" sz="2800" i="1" dirty="0">
                <a:solidFill>
                  <a:schemeClr val="tx1"/>
                </a:solidFill>
                <a:latin typeface="Symbol" charset="2"/>
                <a:cs typeface="Symbol" charset="2"/>
                <a:sym typeface="Wingdings" panose="05000000000000000000" pitchFamily="2" charset="2"/>
              </a:rPr>
              <a:t>s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separation.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Current wires can be used to allow reducing crossing angle and recover geometrical luminosity loss. </a:t>
            </a:r>
          </a:p>
        </p:txBody>
      </p:sp>
    </p:spTree>
    <p:extLst>
      <p:ext uri="{BB962C8B-B14F-4D97-AF65-F5344CB8AC3E}">
        <p14:creationId xmlns:p14="http://schemas.microsoft.com/office/powerpoint/2010/main" val="142401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9185" y="5275150"/>
            <a:ext cx="114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" y="1135530"/>
            <a:ext cx="4559300" cy="412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147742"/>
            <a:ext cx="4559300" cy="412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2041" y="528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8230" y="5305440"/>
            <a:ext cx="1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Aperture 9σ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9" name="Picture 8" descr="MOPMA022f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6" y="1026121"/>
            <a:ext cx="7201674" cy="50458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01938" y="1196678"/>
            <a:ext cx="1172386" cy="394415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1770" y="578801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OFF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BB</a:t>
            </a:r>
            <a:r>
              <a:rPr lang="en-US" dirty="0" smtClean="0"/>
              <a:t>=2000 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err="1" smtClean="0"/>
              <a:t>Lifetrac</a:t>
            </a:r>
            <a:r>
              <a:rPr lang="en-US" sz="3200" dirty="0" smtClean="0"/>
              <a:t> </a:t>
            </a:r>
            <a:r>
              <a:rPr lang="en-US" sz="3200" dirty="0" smtClean="0"/>
              <a:t>Simulation Summary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general conclusions of 2005-2006 campaign have been reproduced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Full machine detail does not change the results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particular strong coupling in the IR due to experimental solenoid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extupoles</a:t>
            </a:r>
            <a:endParaRPr lang="en-US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No effect on specific luminosity from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BBLR – in quantitative agreement with experiment</a:t>
            </a: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Aperture model implemented and lifetime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effect reproduced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quantitatively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April 2015, </a:t>
            </a:r>
            <a:r>
              <a:rPr lang="en-US" sz="2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Lifetrac</a:t>
            </a: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simulation was used to guide machine development, which resulted in performance increase 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2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M.Zobov</a:t>
            </a: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al., IPAC-2015)</a:t>
            </a:r>
            <a:endParaRPr lang="en-US" sz="2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859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521" y="883444"/>
            <a:ext cx="8573073" cy="53492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Simulations for alternative scenarios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146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0215" y="144096"/>
            <a:ext cx="266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</a:t>
            </a:r>
            <a:r>
              <a:rPr lang="en-US" dirty="0" smtClean="0"/>
              <a:t>40/</a:t>
            </a:r>
            <a:r>
              <a:rPr lang="en-US" dirty="0" smtClean="0"/>
              <a:t>10</a:t>
            </a:r>
            <a:r>
              <a:rPr lang="en-US" dirty="0" smtClean="0"/>
              <a:t>cm</a:t>
            </a:r>
            <a:r>
              <a:rPr lang="en-US" dirty="0" smtClean="0"/>
              <a:t>, </a:t>
            </a:r>
            <a:r>
              <a:rPr lang="en-US" u="sng" dirty="0" smtClean="0"/>
              <a:t>x</a:t>
            </a:r>
            <a:r>
              <a:rPr lang="en-US" u="sng" dirty="0" smtClean="0"/>
              <a:t>=</a:t>
            </a:r>
            <a:r>
              <a:rPr lang="en-US" u="sng" dirty="0" smtClean="0"/>
              <a:t>28</a:t>
            </a:r>
            <a:r>
              <a:rPr lang="en-US" u="sng" dirty="0" smtClean="0"/>
              <a:t>0 </a:t>
            </a:r>
            <a:r>
              <a:rPr lang="en-US" u="sng" dirty="0" err="1" smtClean="0"/>
              <a:t>urad</a:t>
            </a:r>
            <a:endParaRPr lang="en-US" u="sng" dirty="0" smtClean="0"/>
          </a:p>
          <a:p>
            <a:r>
              <a:rPr lang="en-US" dirty="0" smtClean="0"/>
              <a:t>IP8=on, CC=off</a:t>
            </a:r>
            <a:endParaRPr lang="en-US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r>
              <a:rPr lang="en-US" sz="3200" dirty="0" smtClean="0"/>
              <a:t>Macroscopic Beam Parameters</a:t>
            </a:r>
            <a:br>
              <a:rPr lang="en-US" sz="3200" dirty="0" smtClean="0"/>
            </a:br>
            <a:r>
              <a:rPr lang="en-US" sz="3200" dirty="0" smtClean="0"/>
              <a:t>End of Leveling </a:t>
            </a:r>
            <a:r>
              <a:rPr lang="en-US" sz="3200" dirty="0" smtClean="0"/>
              <a:t>at 5×10</a:t>
            </a:r>
            <a:r>
              <a:rPr lang="en-US" sz="3200" baseline="30000" dirty="0" smtClean="0"/>
              <a:t>34</a:t>
            </a:r>
            <a:endParaRPr lang="en-US" sz="32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429"/>
            <a:ext cx="4433084" cy="325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78" y="1851292"/>
            <a:ext cx="4538922" cy="3277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7518" y="2039236"/>
            <a:ext cx="1319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/>
              <a:t>~</a:t>
            </a:r>
            <a:r>
              <a:rPr lang="en-US" sz="2400" dirty="0" smtClean="0"/>
              <a:t>15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4153" y="2081737"/>
            <a:ext cx="1319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/>
              <a:t>~</a:t>
            </a:r>
            <a:r>
              <a:rPr lang="en-US" sz="2400" dirty="0" smtClean="0"/>
              <a:t>34</a:t>
            </a:r>
            <a:r>
              <a:rPr lang="en-US" sz="2400" dirty="0" smtClean="0"/>
              <a:t>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337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25</a:t>
            </a:fld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r>
              <a:rPr lang="en-US" sz="3200" dirty="0" smtClean="0"/>
              <a:t>Evolution of </a:t>
            </a:r>
            <a:r>
              <a:rPr lang="en-US" sz="3200" dirty="0" smtClean="0"/>
              <a:t>Tails, 1E5 particles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1" y="1821847"/>
            <a:ext cx="7919077" cy="3596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0215" y="144096"/>
            <a:ext cx="266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</a:t>
            </a:r>
            <a:r>
              <a:rPr lang="en-US" dirty="0" smtClean="0"/>
              <a:t>40/10cm</a:t>
            </a:r>
            <a:r>
              <a:rPr lang="en-US" dirty="0" smtClean="0"/>
              <a:t>, </a:t>
            </a:r>
            <a:r>
              <a:rPr lang="en-US" u="sng" dirty="0" smtClean="0"/>
              <a:t>x</a:t>
            </a:r>
            <a:r>
              <a:rPr lang="en-US" u="sng" dirty="0" smtClean="0"/>
              <a:t>=280 </a:t>
            </a:r>
            <a:r>
              <a:rPr lang="en-US" u="sng" dirty="0" err="1" smtClean="0"/>
              <a:t>urad</a:t>
            </a:r>
            <a:endParaRPr lang="en-US" u="sng" dirty="0" smtClean="0"/>
          </a:p>
          <a:p>
            <a:r>
              <a:rPr lang="en-US" dirty="0" smtClean="0"/>
              <a:t>IP8=on, CC=off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8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0215" y="144096"/>
            <a:ext cx="272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30/7.5cm, </a:t>
            </a:r>
            <a:r>
              <a:rPr lang="en-US" u="sng" dirty="0" smtClean="0"/>
              <a:t>x=320 </a:t>
            </a:r>
            <a:r>
              <a:rPr lang="en-US" u="sng" dirty="0" err="1" smtClean="0"/>
              <a:t>urad</a:t>
            </a:r>
            <a:endParaRPr lang="en-US" u="sng" dirty="0" smtClean="0"/>
          </a:p>
          <a:p>
            <a:r>
              <a:rPr lang="en-US" dirty="0" smtClean="0"/>
              <a:t>IP8=on, CC=off</a:t>
            </a:r>
            <a:endParaRPr lang="en-US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r>
              <a:rPr lang="en-US" sz="3200" dirty="0" smtClean="0"/>
              <a:t>Macroscopic Beam Parameters</a:t>
            </a:r>
            <a:br>
              <a:rPr lang="en-US" sz="3200" dirty="0" smtClean="0"/>
            </a:br>
            <a:r>
              <a:rPr lang="en-US" sz="3200" dirty="0" smtClean="0"/>
              <a:t>End of Leveling </a:t>
            </a:r>
            <a:r>
              <a:rPr lang="en-US" sz="3200" dirty="0" smtClean="0"/>
              <a:t>at 5×10</a:t>
            </a:r>
            <a:r>
              <a:rPr lang="en-US" sz="3200" baseline="30000" dirty="0" smtClean="0"/>
              <a:t>34</a:t>
            </a:r>
            <a:endParaRPr lang="en-US" sz="32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" y="1959540"/>
            <a:ext cx="3959400" cy="286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33" y="2008102"/>
            <a:ext cx="3954905" cy="2859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4773" y="2100291"/>
            <a:ext cx="13556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/>
              <a:t>~</a:t>
            </a:r>
            <a:r>
              <a:rPr lang="en-US" sz="2400" dirty="0" smtClean="0"/>
              <a:t>10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95921" y="2142792"/>
            <a:ext cx="11628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cs typeface="Symbol" charset="2"/>
              </a:rPr>
              <a:t>L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/>
              <a:t>~</a:t>
            </a:r>
            <a:r>
              <a:rPr lang="en-US" sz="2400" dirty="0"/>
              <a:t>7</a:t>
            </a:r>
            <a:r>
              <a:rPr lang="en-US" sz="2400" dirty="0" smtClean="0"/>
              <a:t>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0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27</a:t>
            </a:fld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r>
              <a:rPr lang="en-US" sz="3200" dirty="0" smtClean="0"/>
              <a:t>Evolution of Tails</a:t>
            </a:r>
            <a:br>
              <a:rPr lang="en-US" sz="3200" dirty="0" smtClean="0"/>
            </a:br>
            <a:endParaRPr lang="en-US" sz="32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1" y="1638440"/>
            <a:ext cx="7919077" cy="39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0215" y="144096"/>
            <a:ext cx="272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30/7.5cm, </a:t>
            </a:r>
            <a:r>
              <a:rPr lang="en-US" u="sng" dirty="0" smtClean="0"/>
              <a:t>x=320 </a:t>
            </a:r>
            <a:r>
              <a:rPr lang="en-US" u="sng" dirty="0" err="1" smtClean="0"/>
              <a:t>urad</a:t>
            </a:r>
            <a:endParaRPr lang="en-US" u="sng" dirty="0" smtClean="0"/>
          </a:p>
          <a:p>
            <a:r>
              <a:rPr lang="en-US" dirty="0" smtClean="0"/>
              <a:t>IP8=on, CC=off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5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wires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521" y="1188719"/>
            <a:ext cx="8573073" cy="5349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Significant degradation of luminosity lifetime (</a:t>
            </a:r>
            <a:r>
              <a:rPr lang="en-US" sz="2800" i="1" dirty="0" smtClean="0">
                <a:latin typeface="Symbol" charset="2"/>
                <a:cs typeface="Symbol" charset="2"/>
              </a:rPr>
              <a:t>t</a:t>
            </a:r>
            <a:r>
              <a:rPr lang="en-US" sz="2800" dirty="0" smtClean="0"/>
              <a:t>~10 </a:t>
            </a:r>
            <a:r>
              <a:rPr lang="en-US" sz="2800" dirty="0" err="1" smtClean="0"/>
              <a:t>hr</a:t>
            </a:r>
            <a:r>
              <a:rPr lang="en-US" sz="2800" dirty="0" smtClean="0"/>
              <a:t>) </a:t>
            </a:r>
            <a:r>
              <a:rPr lang="en-US" sz="2800" dirty="0" smtClean="0"/>
              <a:t>and </a:t>
            </a:r>
            <a:r>
              <a:rPr lang="en-US" sz="2800" dirty="0" smtClean="0"/>
              <a:t>DA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3</a:t>
            </a:r>
            <a:r>
              <a:rPr lang="en-US" sz="2800" i="1" dirty="0" smtClean="0">
                <a:latin typeface="Symbol" charset="2"/>
                <a:cs typeface="Symbol" charset="2"/>
              </a:rPr>
              <a:t>s</a:t>
            </a:r>
            <a:r>
              <a:rPr lang="en-US" sz="2800" dirty="0" smtClean="0"/>
              <a:t>) at end of leveling, </a:t>
            </a:r>
            <a:r>
              <a:rPr lang="en-US" sz="2800" dirty="0" smtClean="0"/>
              <a:t>significant tail growth (1-2 orders of magnitude)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04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842" y="0"/>
            <a:ext cx="8229600" cy="914400"/>
          </a:xfrm>
        </p:spPr>
        <p:txBody>
          <a:bodyPr/>
          <a:lstStyle/>
          <a:p>
            <a:r>
              <a:rPr lang="en-US" dirty="0" smtClean="0"/>
              <a:t>Wire configuration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02" y="1231541"/>
            <a:ext cx="8496004" cy="13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2991694"/>
            <a:ext cx="8572765" cy="3555928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Distance from IR 150 m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(replaces CC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)</a:t>
            </a:r>
            <a:endParaRPr lang="en-US" sz="2800" baseline="30000" dirty="0" smtClean="0">
              <a:solidFill>
                <a:schemeClr val="tx1"/>
              </a:solidFill>
              <a:sym typeface="Wingdings"/>
            </a:endParaRPr>
          </a:p>
          <a:p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Adjust </a:t>
            </a:r>
          </a:p>
          <a:p>
            <a:pPr marL="7429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distance to beam </a:t>
            </a:r>
          </a:p>
          <a:p>
            <a:pPr marL="742950" lvl="1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current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6887" y="1624062"/>
            <a:ext cx="659155" cy="1321790"/>
            <a:chOff x="5226887" y="1624062"/>
            <a:chExt cx="659155" cy="1321790"/>
          </a:xfrm>
        </p:grpSpPr>
        <p:sp>
          <p:nvSpPr>
            <p:cNvPr id="6" name="Rectangle 5"/>
            <p:cNvSpPr/>
            <p:nvPr/>
          </p:nvSpPr>
          <p:spPr>
            <a:xfrm>
              <a:off x="5300162" y="1624062"/>
              <a:ext cx="476281" cy="8791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6887" y="2576520"/>
              <a:ext cx="65915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BBLR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89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smtClean="0"/>
              <a:t>Motivation for BBLR in HL-LHC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 lnSpcReduction="10000"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3500" dirty="0" smtClean="0">
                <a:solidFill>
                  <a:schemeClr val="tx1"/>
                </a:solidFill>
                <a:sym typeface="Wingdings" panose="05000000000000000000" pitchFamily="2" charset="2"/>
              </a:rPr>
              <a:t>V-V crossing scheme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(S.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Fartoukh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F.Cerutti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– WP10)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allows strong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mitigation of the heat load from the debris produced at the IP and arriving in D2/Q4</a:t>
            </a:r>
            <a:endParaRPr lang="en-US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Same as 1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– no mutual compensation of long-range collisions at IP1,5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requires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large crossing angle to create 16-17 </a:t>
            </a:r>
            <a:r>
              <a:rPr lang="en-US" sz="2800" i="1" dirty="0">
                <a:solidFill>
                  <a:schemeClr val="tx1"/>
                </a:solidFill>
                <a:latin typeface="Symbol" charset="2"/>
                <a:cs typeface="Symbol" charset="2"/>
                <a:sym typeface="Wingdings" panose="05000000000000000000" pitchFamily="2" charset="2"/>
              </a:rPr>
              <a:t>s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separation.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Current wires can be used to allow reducing crossing angle and preserve the crab cavity voltage.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For full flexibility, do we then need to foresee 8 wires per IR (one in each transverse plane, per beam, and per IP side)?</a:t>
            </a: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009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5" y="1844801"/>
            <a:ext cx="4396929" cy="368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99" y="1829955"/>
            <a:ext cx="4382116" cy="3667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2700" y="11823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BBLR=off</a:t>
            </a:r>
            <a:endParaRPr lang="en-US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141106"/>
            <a:ext cx="8539065" cy="1208225"/>
          </a:xfrm>
        </p:spPr>
        <p:txBody>
          <a:bodyPr/>
          <a:lstStyle/>
          <a:p>
            <a:r>
              <a:rPr lang="en-US" sz="3200" dirty="0" smtClean="0"/>
              <a:t>FMA Flat Optics </a:t>
            </a:r>
            <a:r>
              <a:rPr lang="en-US" sz="3200" i="1" dirty="0" smtClean="0">
                <a:latin typeface="Symbol" charset="2"/>
                <a:cs typeface="Symbol" charset="2"/>
              </a:rPr>
              <a:t>b</a:t>
            </a:r>
            <a:r>
              <a:rPr lang="en-US" sz="3200" dirty="0" smtClean="0"/>
              <a:t>*</a:t>
            </a:r>
            <a:r>
              <a:rPr lang="en-US" sz="3200" dirty="0" smtClean="0"/>
              <a:t>=40/10cm</a:t>
            </a:r>
            <a:r>
              <a:rPr lang="en-US" sz="3200" dirty="0" smtClean="0"/>
              <a:t>, </a:t>
            </a:r>
            <a:r>
              <a:rPr lang="en-US" sz="3200" dirty="0" smtClean="0"/>
              <a:t>280urad</a:t>
            </a:r>
            <a:r>
              <a:rPr lang="en-US" sz="3200" dirty="0" smtClean="0"/>
              <a:t>, </a:t>
            </a:r>
            <a:r>
              <a:rPr lang="en-US" sz="3200" dirty="0" err="1" smtClean="0"/>
              <a:t>Np</a:t>
            </a:r>
            <a:r>
              <a:rPr lang="en-US" sz="3200" dirty="0" smtClean="0"/>
              <a:t>=</a:t>
            </a:r>
            <a:r>
              <a:rPr lang="en-US" sz="3200" dirty="0" smtClean="0"/>
              <a:t>1.5×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11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69821" y="1170634"/>
            <a:ext cx="101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8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5" y="1804090"/>
            <a:ext cx="4396929" cy="3761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99" y="1793612"/>
            <a:ext cx="4382116" cy="3740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2700" y="1182394"/>
            <a:ext cx="182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BBLR=off, </a:t>
            </a:r>
            <a:r>
              <a:rPr lang="en-US" dirty="0" smtClean="0">
                <a:solidFill>
                  <a:srgbClr val="FF0000"/>
                </a:solidFill>
              </a:rPr>
              <a:t>DA</a:t>
            </a:r>
            <a:r>
              <a:rPr lang="en-US" dirty="0" smtClean="0">
                <a:solidFill>
                  <a:srgbClr val="FF0000"/>
                </a:solidFill>
              </a:rPr>
              <a:t>=3.2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141106"/>
            <a:ext cx="8539065" cy="1208225"/>
          </a:xfrm>
        </p:spPr>
        <p:txBody>
          <a:bodyPr/>
          <a:lstStyle/>
          <a:p>
            <a:r>
              <a:rPr lang="en-US" sz="3200" dirty="0" smtClean="0"/>
              <a:t>FMA/DA </a:t>
            </a:r>
            <a:r>
              <a:rPr lang="en-US" sz="3200" dirty="0" smtClean="0"/>
              <a:t>Flat Optics </a:t>
            </a:r>
            <a:r>
              <a:rPr lang="en-US" sz="3200" i="1" dirty="0" smtClean="0">
                <a:latin typeface="Symbol" charset="2"/>
                <a:cs typeface="Symbol" charset="2"/>
              </a:rPr>
              <a:t>b</a:t>
            </a:r>
            <a:r>
              <a:rPr lang="en-US" sz="3200" dirty="0" smtClean="0"/>
              <a:t>*</a:t>
            </a:r>
            <a:r>
              <a:rPr lang="en-US" sz="3200" dirty="0" smtClean="0"/>
              <a:t>=40/10cm</a:t>
            </a:r>
            <a:r>
              <a:rPr lang="en-US" sz="3200" dirty="0" smtClean="0"/>
              <a:t>, </a:t>
            </a:r>
            <a:r>
              <a:rPr lang="en-US" sz="3200" dirty="0" smtClean="0"/>
              <a:t>280urad</a:t>
            </a:r>
            <a:r>
              <a:rPr lang="en-US" sz="3200" dirty="0" smtClean="0"/>
              <a:t>, </a:t>
            </a:r>
            <a:r>
              <a:rPr lang="en-US" sz="3200" dirty="0" err="1" smtClean="0"/>
              <a:t>Np</a:t>
            </a:r>
            <a:r>
              <a:rPr lang="en-US" sz="3200" dirty="0" smtClean="0"/>
              <a:t>=</a:t>
            </a:r>
            <a:r>
              <a:rPr lang="en-US" sz="3200" dirty="0" smtClean="0"/>
              <a:t>1.5×10</a:t>
            </a:r>
            <a:r>
              <a:rPr lang="en-US" sz="3200" baseline="30000" dirty="0" smtClean="0"/>
              <a:t>11 </a:t>
            </a:r>
            <a:r>
              <a:rPr lang="en-US" sz="3200" dirty="0" smtClean="0"/>
              <a:t>– end of leveling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69821" y="1170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BBLR=on, </a:t>
            </a:r>
            <a:r>
              <a:rPr lang="en-US" dirty="0" smtClean="0">
                <a:solidFill>
                  <a:srgbClr val="FF0000"/>
                </a:solidFill>
              </a:rPr>
              <a:t>DA=</a:t>
            </a:r>
            <a:r>
              <a:rPr lang="en-US" dirty="0" smtClean="0">
                <a:solidFill>
                  <a:srgbClr val="FF0000"/>
                </a:solidFill>
              </a:rPr>
              <a:t>5.4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04" y="5721913"/>
            <a:ext cx="47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at optimal* distance 9.3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, current </a:t>
            </a:r>
            <a:r>
              <a:rPr lang="en-US" dirty="0" smtClean="0"/>
              <a:t>250</a:t>
            </a:r>
            <a:r>
              <a:rPr lang="en-US" dirty="0" smtClean="0"/>
              <a:t> </a:t>
            </a:r>
            <a:r>
              <a:rPr lang="en-US" dirty="0" err="1" smtClean="0"/>
              <a:t>A×m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0215" y="144096"/>
            <a:ext cx="266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</a:t>
            </a:r>
            <a:r>
              <a:rPr lang="en-US" dirty="0" smtClean="0"/>
              <a:t>40/10cm</a:t>
            </a:r>
            <a:r>
              <a:rPr lang="en-US" dirty="0" smtClean="0"/>
              <a:t>, </a:t>
            </a:r>
            <a:r>
              <a:rPr lang="en-US" u="sng" dirty="0" smtClean="0"/>
              <a:t>x</a:t>
            </a:r>
            <a:r>
              <a:rPr lang="en-US" u="sng" dirty="0" smtClean="0"/>
              <a:t>=280 </a:t>
            </a:r>
            <a:r>
              <a:rPr lang="en-US" u="sng" dirty="0" err="1" smtClean="0"/>
              <a:t>urad</a:t>
            </a:r>
            <a:endParaRPr lang="en-US" u="sng" dirty="0" smtClean="0"/>
          </a:p>
          <a:p>
            <a:r>
              <a:rPr lang="en-US" dirty="0" smtClean="0"/>
              <a:t>IP8=on, CC=off, BBLR=on</a:t>
            </a:r>
            <a:endParaRPr lang="en-US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0"/>
            <a:ext cx="8539065" cy="1208225"/>
          </a:xfrm>
        </p:spPr>
        <p:txBody>
          <a:bodyPr/>
          <a:lstStyle/>
          <a:p>
            <a:r>
              <a:rPr lang="en-US" sz="3200" dirty="0" smtClean="0"/>
              <a:t>Macroscopic Beam Parameters</a:t>
            </a:r>
            <a:br>
              <a:rPr lang="en-US" sz="3200" dirty="0" smtClean="0"/>
            </a:br>
            <a:r>
              <a:rPr lang="en-US" sz="3200" dirty="0" smtClean="0"/>
              <a:t>End of </a:t>
            </a:r>
            <a:r>
              <a:rPr lang="en-US" sz="3200" dirty="0" smtClean="0"/>
              <a:t>Leveling at 5×10</a:t>
            </a:r>
            <a:r>
              <a:rPr lang="en-US" sz="3200" baseline="30000" dirty="0" smtClean="0"/>
              <a:t>34</a:t>
            </a:r>
            <a:endParaRPr lang="en-US" sz="32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" y="1226880"/>
            <a:ext cx="3941764" cy="2868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76" y="1203845"/>
            <a:ext cx="3938837" cy="2845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" y="3998494"/>
            <a:ext cx="3910982" cy="2859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80" y="4273557"/>
            <a:ext cx="5026520" cy="22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9" y="1804090"/>
            <a:ext cx="4166540" cy="3761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66" y="1793612"/>
            <a:ext cx="4074181" cy="3740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8275" y="1451036"/>
            <a:ext cx="182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BBLR=off, </a:t>
            </a:r>
            <a:r>
              <a:rPr lang="en-US" dirty="0" smtClean="0">
                <a:solidFill>
                  <a:srgbClr val="FF0000"/>
                </a:solidFill>
              </a:rPr>
              <a:t>DA</a:t>
            </a:r>
            <a:r>
              <a:rPr lang="en-US" dirty="0" smtClean="0">
                <a:solidFill>
                  <a:srgbClr val="FF0000"/>
                </a:solidFill>
              </a:rPr>
              <a:t>=3.9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39561" y="141106"/>
            <a:ext cx="8539065" cy="1208225"/>
          </a:xfrm>
        </p:spPr>
        <p:txBody>
          <a:bodyPr/>
          <a:lstStyle/>
          <a:p>
            <a:r>
              <a:rPr lang="en-US" sz="3200" dirty="0" smtClean="0"/>
              <a:t>FMA/DA </a:t>
            </a:r>
            <a:r>
              <a:rPr lang="en-US" sz="3200" dirty="0" smtClean="0"/>
              <a:t>Flat Optics </a:t>
            </a:r>
            <a:r>
              <a:rPr lang="en-US" sz="3200" i="1" dirty="0" smtClean="0">
                <a:latin typeface="Symbol" charset="2"/>
                <a:cs typeface="Symbol" charset="2"/>
              </a:rPr>
              <a:t>b</a:t>
            </a:r>
            <a:r>
              <a:rPr lang="en-US" sz="3200" dirty="0" smtClean="0"/>
              <a:t>*</a:t>
            </a:r>
            <a:r>
              <a:rPr lang="en-US" sz="3200" dirty="0" smtClean="0"/>
              <a:t>=40/40cm</a:t>
            </a:r>
            <a:r>
              <a:rPr lang="en-US" sz="3200" dirty="0" smtClean="0"/>
              <a:t>, </a:t>
            </a:r>
            <a:r>
              <a:rPr lang="en-US" sz="3200" dirty="0" smtClean="0"/>
              <a:t>280urad</a:t>
            </a:r>
            <a:r>
              <a:rPr lang="en-US" sz="3200" dirty="0" smtClean="0"/>
              <a:t>, </a:t>
            </a:r>
            <a:r>
              <a:rPr lang="en-US" sz="3200" dirty="0" err="1" smtClean="0"/>
              <a:t>Np</a:t>
            </a:r>
            <a:r>
              <a:rPr lang="en-US" sz="3200" dirty="0" smtClean="0"/>
              <a:t>=2.2×10</a:t>
            </a:r>
            <a:r>
              <a:rPr lang="en-US" sz="3200" baseline="30000" dirty="0" smtClean="0"/>
              <a:t>11 </a:t>
            </a:r>
            <a:r>
              <a:rPr lang="en-US" sz="3200" dirty="0" smtClean="0"/>
              <a:t>– beginning of leveling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5396" y="14392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BBLR=on, </a:t>
            </a:r>
            <a:r>
              <a:rPr lang="en-US" dirty="0" smtClean="0">
                <a:solidFill>
                  <a:srgbClr val="FF0000"/>
                </a:solidFill>
              </a:rPr>
              <a:t>DA=</a:t>
            </a:r>
            <a:r>
              <a:rPr lang="en-US" dirty="0" smtClean="0">
                <a:solidFill>
                  <a:srgbClr val="FF0000"/>
                </a:solidFill>
              </a:rPr>
              <a:t>5.8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04" y="5721913"/>
            <a:ext cx="729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at optimal* distance </a:t>
            </a:r>
            <a:r>
              <a:rPr lang="en-US" dirty="0" smtClean="0"/>
              <a:t>10.3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, </a:t>
            </a:r>
            <a:r>
              <a:rPr lang="en-US" dirty="0" smtClean="0"/>
              <a:t>PARTIAL COMPENSATION current </a:t>
            </a:r>
            <a:r>
              <a:rPr lang="en-US" dirty="0" smtClean="0"/>
              <a:t>250</a:t>
            </a:r>
            <a:r>
              <a:rPr lang="en-US" dirty="0" smtClean="0"/>
              <a:t> </a:t>
            </a:r>
            <a:r>
              <a:rPr lang="en-US" dirty="0" err="1" smtClean="0"/>
              <a:t>A×m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521" y="1188719"/>
            <a:ext cx="8573073" cy="534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In the found solution, wire is at 9.3 </a:t>
            </a:r>
            <a:r>
              <a:rPr lang="en-US" sz="2800" i="1" dirty="0" smtClean="0">
                <a:latin typeface="Symbol" charset="2"/>
                <a:cs typeface="Symbol" charset="2"/>
              </a:rPr>
              <a:t>s</a:t>
            </a:r>
            <a:r>
              <a:rPr lang="en-US" sz="2800" dirty="0" smtClean="0"/>
              <a:t> beam = 7.4 mm</a:t>
            </a:r>
          </a:p>
          <a:p>
            <a:pPr marL="0" indent="0">
              <a:buNone/>
            </a:pPr>
            <a:r>
              <a:rPr lang="en-US" sz="2800" dirty="0" smtClean="0"/>
              <a:t>For wire embedded in TCT, wire-jaw=3mm, +10-11</a:t>
            </a:r>
            <a:r>
              <a:rPr lang="en-US" sz="2800" i="1" dirty="0" smtClean="0">
                <a:latin typeface="Symbol" charset="2"/>
                <a:cs typeface="Symbol" charset="2"/>
              </a:rPr>
              <a:t>s</a:t>
            </a:r>
            <a:r>
              <a:rPr lang="en-US" sz="2800" dirty="0" smtClean="0"/>
              <a:t> beam = total distance 14-15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i="1" dirty="0" smtClean="0">
                <a:cs typeface="Symbol" charset="2"/>
              </a:rPr>
              <a:t>Can wire be effective at larger distance?</a:t>
            </a:r>
          </a:p>
          <a:p>
            <a:pPr lvl="2"/>
            <a:r>
              <a:rPr lang="en-US" dirty="0" smtClean="0">
                <a:cs typeface="Symbol" charset="2"/>
              </a:rPr>
              <a:t>Could not find a satisfactory solution at 14σ</a:t>
            </a:r>
            <a:endParaRPr lang="en-US" dirty="0" smtClean="0">
              <a:cs typeface="Symbol" charset="2"/>
            </a:endParaRPr>
          </a:p>
          <a:p>
            <a:pPr marL="742950" lvl="1" indent="-514350">
              <a:buFont typeface="+mj-lt"/>
              <a:buAutoNum type="arabicPeriod"/>
            </a:pPr>
            <a:r>
              <a:rPr lang="en-US" i="1" dirty="0" smtClean="0">
                <a:cs typeface="Symbol" charset="2"/>
              </a:rPr>
              <a:t>Can parameter optimization (WP, RDT’s) improve DA</a:t>
            </a:r>
            <a:r>
              <a:rPr lang="en-US" i="1" dirty="0" smtClean="0">
                <a:cs typeface="Symbol" charset="2"/>
              </a:rPr>
              <a:t>?</a:t>
            </a:r>
          </a:p>
          <a:p>
            <a:pPr lvl="2"/>
            <a:r>
              <a:rPr lang="en-US" dirty="0" smtClean="0">
                <a:cs typeface="Symbol" charset="2"/>
              </a:rPr>
              <a:t>Tune scans, alternative wire positions, and compensation of different sets of RDT’s tried</a:t>
            </a:r>
            <a:r>
              <a:rPr lang="en-US" i="1" dirty="0" smtClean="0">
                <a:cs typeface="Symbol" charset="2"/>
              </a:rPr>
              <a:t> – min DA still at 5.5-5.8σ</a:t>
            </a:r>
            <a:endParaRPr lang="en-US" i="1" dirty="0" smtClean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092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54770"/>
            <a:ext cx="8229600" cy="5683189"/>
          </a:xfrm>
        </p:spPr>
        <p:txBody>
          <a:bodyPr>
            <a:normAutofit fontScale="47500" lnSpcReduction="20000"/>
          </a:bodyPr>
          <a:lstStyle/>
          <a:p>
            <a:r>
              <a:rPr lang="en-US" sz="5300" dirty="0" smtClean="0">
                <a:solidFill>
                  <a:schemeClr val="tx2"/>
                </a:solidFill>
              </a:rPr>
              <a:t>Alternative HL-LHC scenario with reduced </a:t>
            </a:r>
            <a:r>
              <a:rPr lang="en-US" sz="5300" dirty="0" smtClean="0">
                <a:solidFill>
                  <a:schemeClr val="tx2"/>
                </a:solidFill>
              </a:rPr>
              <a:t>crossing angle </a:t>
            </a:r>
            <a:r>
              <a:rPr lang="en-US" sz="5300" dirty="0" smtClean="0">
                <a:solidFill>
                  <a:schemeClr val="tx2"/>
                </a:solidFill>
              </a:rPr>
              <a:t>and flat </a:t>
            </a:r>
            <a:r>
              <a:rPr lang="en-US" sz="5300" dirty="0" smtClean="0">
                <a:solidFill>
                  <a:schemeClr val="tx2"/>
                </a:solidFill>
              </a:rPr>
              <a:t>optics to restore performance without CC is feasible with </a:t>
            </a:r>
            <a:r>
              <a:rPr lang="en-US" sz="5300" dirty="0" smtClean="0">
                <a:solidFill>
                  <a:schemeClr val="tx2"/>
                </a:solidFill>
              </a:rPr>
              <a:t>long</a:t>
            </a:r>
            <a:r>
              <a:rPr lang="en-US" sz="5300" dirty="0" smtClean="0">
                <a:solidFill>
                  <a:schemeClr val="tx2"/>
                </a:solidFill>
              </a:rPr>
              <a:t>-range </a:t>
            </a:r>
            <a:r>
              <a:rPr lang="en-US" sz="5300" dirty="0" smtClean="0">
                <a:solidFill>
                  <a:schemeClr val="tx2"/>
                </a:solidFill>
              </a:rPr>
              <a:t>beam-beam compensation</a:t>
            </a:r>
            <a:endParaRPr lang="en-US" sz="5300" dirty="0" smtClean="0">
              <a:solidFill>
                <a:schemeClr val="tx2"/>
              </a:solidFill>
            </a:endParaRPr>
          </a:p>
          <a:p>
            <a:r>
              <a:rPr lang="en-US" sz="5300" dirty="0" smtClean="0"/>
              <a:t>Wires restore DA from </a:t>
            </a:r>
            <a:r>
              <a:rPr lang="en-US" sz="5300" dirty="0" smtClean="0"/>
              <a:t>3 </a:t>
            </a:r>
            <a:r>
              <a:rPr lang="en-US" sz="5300" dirty="0" smtClean="0"/>
              <a:t>to </a:t>
            </a:r>
            <a:r>
              <a:rPr lang="en-US" sz="5300" i="1" dirty="0" smtClean="0"/>
              <a:t>almost</a:t>
            </a:r>
            <a:r>
              <a:rPr lang="en-US" sz="5300" dirty="0" smtClean="0"/>
              <a:t> 6 sigma at smallest separation of </a:t>
            </a:r>
            <a:r>
              <a:rPr lang="en-US" sz="5300" dirty="0" smtClean="0"/>
              <a:t>9.4 </a:t>
            </a:r>
            <a:r>
              <a:rPr lang="en-US" sz="5300" dirty="0" smtClean="0"/>
              <a:t>at end of </a:t>
            </a:r>
            <a:r>
              <a:rPr lang="en-US" sz="5300" dirty="0" smtClean="0"/>
              <a:t>fill (worst case). </a:t>
            </a:r>
            <a:r>
              <a:rPr lang="en-US" sz="5300" dirty="0" smtClean="0"/>
              <a:t>Macroscopic parameter evolution is unaffected by beam-beam</a:t>
            </a:r>
          </a:p>
          <a:p>
            <a:r>
              <a:rPr lang="en-US" sz="5300" dirty="0" smtClean="0"/>
              <a:t>Wires need to be at 9.3 sigma, a solution with larger distance has not been </a:t>
            </a:r>
            <a:r>
              <a:rPr lang="en-US" sz="5300" dirty="0" smtClean="0"/>
              <a:t>found</a:t>
            </a:r>
            <a:endParaRPr lang="en-US" sz="5300" dirty="0" smtClean="0"/>
          </a:p>
          <a:p>
            <a:r>
              <a:rPr lang="en-US" sz="5300" dirty="0" smtClean="0">
                <a:solidFill>
                  <a:srgbClr val="1F497D"/>
                </a:solidFill>
              </a:rPr>
              <a:t>Since wires need to be turned on towards the end of fill, the required current is </a:t>
            </a:r>
            <a:r>
              <a:rPr lang="en-US" sz="5300" dirty="0" smtClean="0">
                <a:solidFill>
                  <a:srgbClr val="1F497D"/>
                </a:solidFill>
              </a:rPr>
              <a:t>250 </a:t>
            </a:r>
            <a:r>
              <a:rPr lang="en-US" sz="5300" dirty="0" err="1" smtClean="0">
                <a:solidFill>
                  <a:srgbClr val="1F497D"/>
                </a:solidFill>
              </a:rPr>
              <a:t>A</a:t>
            </a:r>
            <a:r>
              <a:rPr lang="en-US" sz="5300" dirty="0" err="1" smtClean="0">
                <a:solidFill>
                  <a:srgbClr val="1F497D"/>
                </a:solidFill>
              </a:rPr>
              <a:t>×m</a:t>
            </a:r>
            <a:r>
              <a:rPr lang="en-US" sz="5300" dirty="0" smtClean="0">
                <a:solidFill>
                  <a:srgbClr val="1F497D"/>
                </a:solidFill>
              </a:rPr>
              <a:t> – good for immaterial wire with E-Lens, would require </a:t>
            </a:r>
            <a:r>
              <a:rPr lang="en-US" sz="5300" dirty="0" smtClean="0">
                <a:solidFill>
                  <a:srgbClr val="1F497D"/>
                </a:solidFill>
              </a:rPr>
              <a:t>42 </a:t>
            </a:r>
            <a:r>
              <a:rPr lang="en-US" sz="5300" dirty="0" err="1" smtClean="0">
                <a:solidFill>
                  <a:srgbClr val="1F497D"/>
                </a:solidFill>
              </a:rPr>
              <a:t>A</a:t>
            </a:r>
            <a:r>
              <a:rPr lang="en-US" sz="5300" dirty="0" err="1" smtClean="0">
                <a:solidFill>
                  <a:srgbClr val="1F497D"/>
                </a:solidFill>
              </a:rPr>
              <a:t>×m</a:t>
            </a:r>
            <a:r>
              <a:rPr lang="en-US" sz="5300" dirty="0" smtClean="0">
                <a:solidFill>
                  <a:srgbClr val="1F497D"/>
                </a:solidFill>
              </a:rPr>
              <a:t> </a:t>
            </a:r>
            <a:r>
              <a:rPr lang="en-US" sz="5300" dirty="0" smtClean="0">
                <a:solidFill>
                  <a:srgbClr val="1F497D"/>
                </a:solidFill>
              </a:rPr>
              <a:t>EL</a:t>
            </a:r>
          </a:p>
          <a:p>
            <a:r>
              <a:rPr lang="en-US" sz="5300" dirty="0" smtClean="0"/>
              <a:t>At beginning of fill, partial compensation </a:t>
            </a:r>
            <a:r>
              <a:rPr lang="en-US" sz="5300" dirty="0"/>
              <a:t>with </a:t>
            </a:r>
            <a:r>
              <a:rPr lang="en-US" sz="5300" dirty="0" smtClean="0"/>
              <a:t>250 </a:t>
            </a:r>
            <a:r>
              <a:rPr lang="en-US" sz="5300" dirty="0" err="1" smtClean="0"/>
              <a:t>A</a:t>
            </a:r>
            <a:r>
              <a:rPr lang="en-US" sz="5300" dirty="0" err="1"/>
              <a:t>×</a:t>
            </a:r>
            <a:r>
              <a:rPr lang="en-US" sz="5300" dirty="0" err="1" smtClean="0"/>
              <a:t>m</a:t>
            </a:r>
            <a:r>
              <a:rPr lang="en-US" sz="5300" dirty="0" smtClean="0"/>
              <a:t> works</a:t>
            </a:r>
            <a:endParaRPr lang="en-US" sz="5300" dirty="0"/>
          </a:p>
          <a:p>
            <a:pPr marL="0" indent="0">
              <a:buNone/>
            </a:pPr>
            <a:r>
              <a:rPr lang="en-US" sz="4400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3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smtClean="0"/>
              <a:t>Motivation for BBLR in HL-LHC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3500" dirty="0" smtClean="0">
                <a:solidFill>
                  <a:schemeClr val="tx1"/>
                </a:solidFill>
                <a:sym typeface="Wingdings" panose="05000000000000000000" pitchFamily="2" charset="2"/>
              </a:rPr>
              <a:t>Flexible tool for overcoming intensity limitations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(S.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Fartoukh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wires allow to restore full freedom in the choice of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octupole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polarity</a:t>
            </a:r>
            <a:endParaRPr lang="en-US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minimize the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octupole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strength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and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preserve the DA which otherwise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may be limited in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ATS (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M.Fitterer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19 Nov.). </a:t>
            </a:r>
          </a:p>
        </p:txBody>
      </p:sp>
    </p:spTree>
    <p:extLst>
      <p:ext uri="{BB962C8B-B14F-4D97-AF65-F5344CB8AC3E}">
        <p14:creationId xmlns:p14="http://schemas.microsoft.com/office/powerpoint/2010/main" val="5791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Nov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A.Valishev, HL-LHC BBLR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690" y="14078"/>
            <a:ext cx="8873672" cy="914400"/>
          </a:xfrm>
        </p:spPr>
        <p:txBody>
          <a:bodyPr/>
          <a:lstStyle/>
          <a:p>
            <a:r>
              <a:rPr lang="en-US" sz="3200" dirty="0" smtClean="0"/>
              <a:t>Motivation for BBLR in HL-LHC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5548" y="918558"/>
            <a:ext cx="8572765" cy="5629064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3500" dirty="0" smtClean="0">
                <a:solidFill>
                  <a:schemeClr val="tx1"/>
                </a:solidFill>
                <a:sym typeface="Wingdings" panose="05000000000000000000" pitchFamily="2" charset="2"/>
              </a:rPr>
              <a:t>Crab-Kissing scheme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(S.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Fartoukh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Phys. Rev. ST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Accel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Beams 17,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111001, 2014)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Together with crab cavities and flat optics, wires are a key ingredient allowing to reduce the pile-up.</a:t>
            </a:r>
            <a:endParaRPr lang="en-US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CK requires crab cavities in two planes. </a:t>
            </a:r>
          </a:p>
        </p:txBody>
      </p:sp>
    </p:spTree>
    <p:extLst>
      <p:ext uri="{BB962C8B-B14F-4D97-AF65-F5344CB8AC3E}">
        <p14:creationId xmlns:p14="http://schemas.microsoft.com/office/powerpoint/2010/main" val="82449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988" y="0"/>
            <a:ext cx="8229600" cy="914400"/>
          </a:xfrm>
        </p:spPr>
        <p:txBody>
          <a:bodyPr/>
          <a:lstStyle/>
          <a:p>
            <a:r>
              <a:rPr lang="en-US" dirty="0" err="1" smtClean="0"/>
              <a:t>Workp</a:t>
            </a:r>
            <a:r>
              <a:rPr lang="en-US" dirty="0" err="1" smtClean="0"/>
              <a:t>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</a:t>
            </a:r>
            <a:r>
              <a:rPr lang="en-US" dirty="0" smtClean="0"/>
              <a:t>, consider the range of parameters where BBLR might be useful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beam-beam performance with/without wires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limitations of technical solutions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54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380" y="0"/>
            <a:ext cx="8519587" cy="914400"/>
          </a:xfrm>
        </p:spPr>
        <p:txBody>
          <a:bodyPr/>
          <a:lstStyle/>
          <a:p>
            <a:r>
              <a:rPr lang="en-US" sz="3200" dirty="0" smtClean="0"/>
              <a:t>Luminosity Leveling at 5×10</a:t>
            </a:r>
            <a:r>
              <a:rPr lang="en-US" sz="3200" baseline="30000" dirty="0" smtClean="0"/>
              <a:t>34 </a:t>
            </a:r>
            <a:r>
              <a:rPr lang="en-US" sz="3200" baseline="30000" dirty="0" smtClean="0"/>
              <a:t/>
            </a:r>
            <a:br>
              <a:rPr lang="en-US" sz="3200" baseline="30000" dirty="0" smtClean="0"/>
            </a:br>
            <a:r>
              <a:rPr lang="en-US" sz="2400" dirty="0" smtClean="0"/>
              <a:t>baseline vs. alternative scenarios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15" name="Picture 14" descr="Screen Shot 2015-05-11 at 9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05" y="870868"/>
            <a:ext cx="5602107" cy="59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380" y="0"/>
            <a:ext cx="8519587" cy="914400"/>
          </a:xfrm>
        </p:spPr>
        <p:txBody>
          <a:bodyPr/>
          <a:lstStyle/>
          <a:p>
            <a:r>
              <a:rPr lang="en-US" sz="3200" dirty="0" smtClean="0"/>
              <a:t>Luminosity Leveling at 5×10</a:t>
            </a:r>
            <a:r>
              <a:rPr lang="en-US" sz="3200" baseline="30000" dirty="0" smtClean="0"/>
              <a:t>34 </a:t>
            </a:r>
            <a:r>
              <a:rPr lang="en-US" sz="3200" baseline="30000" dirty="0" smtClean="0"/>
              <a:t/>
            </a:r>
            <a:br>
              <a:rPr lang="en-US" sz="3200" baseline="30000" dirty="0" smtClean="0"/>
            </a:br>
            <a:r>
              <a:rPr lang="en-US" sz="2400" dirty="0" smtClean="0"/>
              <a:t>baseline vs. alternative scenarios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6" name="Picture 5" descr="TUPTY073f3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0" y="1043710"/>
            <a:ext cx="7315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BBLRC at HL-LHC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380" y="0"/>
            <a:ext cx="8519587" cy="914400"/>
          </a:xfrm>
        </p:spPr>
        <p:txBody>
          <a:bodyPr/>
          <a:lstStyle/>
          <a:p>
            <a:r>
              <a:rPr lang="en-US" sz="3200" dirty="0" smtClean="0"/>
              <a:t>Luminosity Leveling at 5×10</a:t>
            </a:r>
            <a:r>
              <a:rPr lang="en-US" sz="3200" baseline="30000" dirty="0" smtClean="0"/>
              <a:t>34 </a:t>
            </a:r>
            <a:r>
              <a:rPr lang="en-US" sz="3200" baseline="30000" dirty="0" smtClean="0"/>
              <a:t/>
            </a:r>
            <a:br>
              <a:rPr lang="en-US" sz="3200" baseline="30000" dirty="0" smtClean="0"/>
            </a:br>
            <a:r>
              <a:rPr lang="en-US" sz="2400" dirty="0" smtClean="0"/>
              <a:t>baseline vs. alternative scenarios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6" name="Picture 5" descr="HL-LHC_Calculator_N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51" y="1147275"/>
            <a:ext cx="7276015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553D58-F42B-43B9-BDA1-90638D0CBA0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39539</TotalTime>
  <Words>1569</Words>
  <Application>Microsoft Macintosh PowerPoint</Application>
  <PresentationFormat>On-screen Show (4:3)</PresentationFormat>
  <Paragraphs>229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HiLumiLHC_PresentationTemplate</vt:lpstr>
      <vt:lpstr>Microsoft Word 97 - 2004 Document</vt:lpstr>
      <vt:lpstr>BBLR Compensation at HL-LHC</vt:lpstr>
      <vt:lpstr>Motivation for BBLR in HL-LHC</vt:lpstr>
      <vt:lpstr>Motivation for BBLR in HL-LHC</vt:lpstr>
      <vt:lpstr>Motivation for BBLR in HL-LHC</vt:lpstr>
      <vt:lpstr>Motivation for BBLR in HL-LHC</vt:lpstr>
      <vt:lpstr>Workplan</vt:lpstr>
      <vt:lpstr>Luminosity Leveling at 5×1034  baseline vs. alternative scenarios </vt:lpstr>
      <vt:lpstr>Luminosity Leveling at 5×1034  baseline vs. alternative scenarios </vt:lpstr>
      <vt:lpstr>Luminosity Leveling at 5×1034  baseline vs. alternative scenarios </vt:lpstr>
      <vt:lpstr>Luminosity Leveling at 5×1034  baseline vs. alternative scenarios </vt:lpstr>
      <vt:lpstr>Luminosity Leveling at 5×1034  baseline vs. alternative scenarios </vt:lpstr>
      <vt:lpstr>Flat Optics SLHCV3.1b 30/7.5 cm</vt:lpstr>
      <vt:lpstr>PowerPoint Presentation</vt:lpstr>
      <vt:lpstr>Computer code validation against DAΦNE data</vt:lpstr>
      <vt:lpstr>DAFNE Lifetime Optimization with BBLR</vt:lpstr>
      <vt:lpstr>PowerPoint Presentation</vt:lpstr>
      <vt:lpstr>Reduction of Experimental Data</vt:lpstr>
      <vt:lpstr>Reduction of Experimental Data</vt:lpstr>
      <vt:lpstr>Simulation Results</vt:lpstr>
      <vt:lpstr>Simulation Results</vt:lpstr>
      <vt:lpstr>Simulation Results</vt:lpstr>
      <vt:lpstr>Lifetrac Simulation Summary</vt:lpstr>
      <vt:lpstr>PowerPoint Presentation</vt:lpstr>
      <vt:lpstr>Macroscopic Beam Parameters End of Leveling at 5×1034</vt:lpstr>
      <vt:lpstr>Evolution of Tails, 1E5 particles </vt:lpstr>
      <vt:lpstr>Macroscopic Beam Parameters End of Leveling at 5×1034</vt:lpstr>
      <vt:lpstr>Evolution of Tails </vt:lpstr>
      <vt:lpstr>Enter the wires</vt:lpstr>
      <vt:lpstr>Wire configuration</vt:lpstr>
      <vt:lpstr>FMA Flat Optics b*=40/10cm, 280urad, Np=1.5×1011</vt:lpstr>
      <vt:lpstr>FMA/DA Flat Optics b*=40/10cm, 280urad, Np=1.5×1011 – end of leveling</vt:lpstr>
      <vt:lpstr>Macroscopic Beam Parameters End of Leveling at 5×1034</vt:lpstr>
      <vt:lpstr>FMA/DA Flat Optics b*=40/40cm, 280urad, Np=2.2×1011 – beginning of leveling</vt:lpstr>
      <vt:lpstr>Questions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Alexander</cp:lastModifiedBy>
  <cp:revision>556</cp:revision>
  <dcterms:created xsi:type="dcterms:W3CDTF">2011-12-13T14:40:13Z</dcterms:created>
  <dcterms:modified xsi:type="dcterms:W3CDTF">2015-05-12T18:28:09Z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