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09" r:id="rId6"/>
    <p:sldMasterId id="2147483721" r:id="rId7"/>
    <p:sldMasterId id="2147483733" r:id="rId8"/>
    <p:sldMasterId id="2147483745" r:id="rId9"/>
  </p:sldMasterIdLst>
  <p:notesMasterIdLst>
    <p:notesMasterId r:id="rId41"/>
  </p:notesMasterIdLst>
  <p:sldIdLst>
    <p:sldId id="256" r:id="rId10"/>
    <p:sldId id="316" r:id="rId11"/>
    <p:sldId id="325" r:id="rId12"/>
    <p:sldId id="330" r:id="rId13"/>
    <p:sldId id="326" r:id="rId14"/>
    <p:sldId id="331" r:id="rId15"/>
    <p:sldId id="317" r:id="rId16"/>
    <p:sldId id="321" r:id="rId17"/>
    <p:sldId id="320" r:id="rId18"/>
    <p:sldId id="327" r:id="rId19"/>
    <p:sldId id="332" r:id="rId20"/>
    <p:sldId id="333" r:id="rId21"/>
    <p:sldId id="322" r:id="rId22"/>
    <p:sldId id="336" r:id="rId23"/>
    <p:sldId id="340" r:id="rId24"/>
    <p:sldId id="329" r:id="rId25"/>
    <p:sldId id="334" r:id="rId26"/>
    <p:sldId id="335" r:id="rId27"/>
    <p:sldId id="328" r:id="rId28"/>
    <p:sldId id="348" r:id="rId29"/>
    <p:sldId id="351" r:id="rId30"/>
    <p:sldId id="352" r:id="rId31"/>
    <p:sldId id="349" r:id="rId32"/>
    <p:sldId id="350" r:id="rId33"/>
    <p:sldId id="341" r:id="rId34"/>
    <p:sldId id="342" r:id="rId35"/>
    <p:sldId id="343" r:id="rId36"/>
    <p:sldId id="353" r:id="rId37"/>
    <p:sldId id="344" r:id="rId38"/>
    <p:sldId id="354" r:id="rId39"/>
    <p:sldId id="35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10" y="4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A88F2-5A4F-4CAD-B683-D9B6B74C8FCB}" type="datetimeFigureOut">
              <a:rPr lang="en-GB" smtClean="0"/>
              <a:t>12/05/2015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DEC72-4313-48ED-86B0-E076750186EF}" type="slidenum">
              <a:rPr lang="en-GB" smtClean="0"/>
              <a:t>‹#›</a:t>
            </a:fld>
            <a:endParaRPr lang="en-GB"/>
          </a:p>
        </p:txBody>
      </p:sp>
    </p:spTree>
    <p:extLst>
      <p:ext uri="{BB962C8B-B14F-4D97-AF65-F5344CB8AC3E}">
        <p14:creationId xmlns:p14="http://schemas.microsoft.com/office/powerpoint/2010/main" val="86557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9pPr>
          </a:lstStyle>
          <a:p>
            <a:fld id="{519BEEF2-349B-4BA1-926D-B835A714CC05}" type="slidenum">
              <a:rPr lang="en-US" altLang="en-US">
                <a:solidFill>
                  <a:srgbClr val="000000"/>
                </a:solidFill>
                <a:cs typeface="Arial" panose="020B0604020202020204" pitchFamily="34" charset="0"/>
              </a:rPr>
              <a:pPr/>
              <a:t>4</a:t>
            </a:fld>
            <a:endParaRPr lang="en-US" altLang="en-US">
              <a:solidFill>
                <a:srgbClr val="000000"/>
              </a:solidFill>
              <a:cs typeface="Arial" panose="020B0604020202020204" pitchFamily="34" charset="0"/>
            </a:endParaRPr>
          </a:p>
        </p:txBody>
      </p:sp>
      <p:sp>
        <p:nvSpPr>
          <p:cNvPr id="49155" name="Rectangle 1"/>
          <p:cNvSpPr txBox="1">
            <a:spLocks noGrp="1" noRot="1" noChangeAspect="1" noChangeArrowheads="1" noTextEdit="1"/>
          </p:cNvSpPr>
          <p:nvPr>
            <p:ph type="sldImg"/>
          </p:nvPr>
        </p:nvSpPr>
        <p:spPr>
          <a:xfrm>
            <a:off x="896938" y="739775"/>
            <a:ext cx="4927600"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p:cNvSpPr txBox="1">
            <a:spLocks noGrp="1" noChangeArrowheads="1"/>
          </p:cNvSpPr>
          <p:nvPr>
            <p:ph type="body" idx="1"/>
          </p:nvPr>
        </p:nvSpPr>
        <p:spPr>
          <a:xfrm>
            <a:off x="671513" y="4683125"/>
            <a:ext cx="5375275" cy="44323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4388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TEL-2 has</a:t>
            </a:r>
            <a:r>
              <a:rPr lang="en-GB" baseline="0" dirty="0" smtClean="0"/>
              <a:t> been built in Russia, operated in the US, and it might be brought to CERN.  It has therefore needed the CE marking in order to be used within the European Union.</a:t>
            </a:r>
            <a:endParaRPr lang="en-GB" dirty="0"/>
          </a:p>
        </p:txBody>
      </p:sp>
      <p:sp>
        <p:nvSpPr>
          <p:cNvPr id="4" name="Slide Number Placeholder 3"/>
          <p:cNvSpPr>
            <a:spLocks noGrp="1"/>
          </p:cNvSpPr>
          <p:nvPr>
            <p:ph type="sldNum" sz="quarter" idx="10"/>
          </p:nvPr>
        </p:nvSpPr>
        <p:spPr/>
        <p:txBody>
          <a:bodyPr/>
          <a:lstStyle/>
          <a:p>
            <a:fld id="{6244077F-EF57-4F94-A165-260F4279D266}"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46311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077F-EF57-4F94-A165-260F4279D266}"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10165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t>
            </a:r>
            <a:r>
              <a:rPr lang="en-GB" dirty="0" err="1" smtClean="0"/>
              <a:t>Meyrin</a:t>
            </a:r>
            <a:r>
              <a:rPr lang="en-GB" dirty="0" smtClean="0"/>
              <a:t>, or: On </a:t>
            </a:r>
            <a:r>
              <a:rPr lang="en-GB" dirty="0" err="1" smtClean="0"/>
              <a:t>Meyrin’s</a:t>
            </a:r>
            <a:r>
              <a:rPr lang="en-GB" dirty="0" smtClean="0"/>
              <a:t> site</a:t>
            </a:r>
            <a:endParaRPr lang="en-GB" dirty="0"/>
          </a:p>
        </p:txBody>
      </p:sp>
      <p:sp>
        <p:nvSpPr>
          <p:cNvPr id="4" name="Slide Number Placeholder 3"/>
          <p:cNvSpPr>
            <a:spLocks noGrp="1"/>
          </p:cNvSpPr>
          <p:nvPr>
            <p:ph type="sldNum" sz="quarter" idx="10"/>
          </p:nvPr>
        </p:nvSpPr>
        <p:spPr/>
        <p:txBody>
          <a:bodyPr/>
          <a:lstStyle/>
          <a:p>
            <a:fld id="{C91283F8-021E-4C46-BB56-C0173FD4292A}"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5264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Workshop</a:t>
            </a:r>
          </a:p>
          <a:p>
            <a:endParaRPr lang="en-GB" dirty="0"/>
          </a:p>
        </p:txBody>
      </p:sp>
      <p:sp>
        <p:nvSpPr>
          <p:cNvPr id="4" name="Slide Number Placeholder 3"/>
          <p:cNvSpPr>
            <a:spLocks noGrp="1"/>
          </p:cNvSpPr>
          <p:nvPr>
            <p:ph type="sldNum" sz="quarter" idx="10"/>
          </p:nvPr>
        </p:nvSpPr>
        <p:spPr/>
        <p:txBody>
          <a:bodyPr/>
          <a:lstStyle/>
          <a:p>
            <a:fld id="{C91283F8-021E-4C46-BB56-C0173FD4292A}"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71106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7A294D-6ACB-43BE-9FAD-10BCE5033711}"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93A5-87FF-4D0B-AA25-CB6549C3B6A5}" type="slidenum">
              <a:rPr lang="en-GB" smtClean="0"/>
              <a:t>‹#›</a:t>
            </a:fld>
            <a:endParaRPr lang="en-GB"/>
          </a:p>
        </p:txBody>
      </p:sp>
    </p:spTree>
    <p:extLst>
      <p:ext uri="{BB962C8B-B14F-4D97-AF65-F5344CB8AC3E}">
        <p14:creationId xmlns:p14="http://schemas.microsoft.com/office/powerpoint/2010/main" val="356083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7A294D-6ACB-43BE-9FAD-10BCE5033711}"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93A5-87FF-4D0B-AA25-CB6549C3B6A5}" type="slidenum">
              <a:rPr lang="en-GB" smtClean="0"/>
              <a:t>‹#›</a:t>
            </a:fld>
            <a:endParaRPr lang="en-GB"/>
          </a:p>
        </p:txBody>
      </p:sp>
    </p:spTree>
    <p:extLst>
      <p:ext uri="{BB962C8B-B14F-4D97-AF65-F5344CB8AC3E}">
        <p14:creationId xmlns:p14="http://schemas.microsoft.com/office/powerpoint/2010/main" val="39889360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B32AB0-AA70-4244-9BBE-B83FFAD8D954}"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15D6A7-6501-4F16-B7B8-87C9BD772E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876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7A294D-6ACB-43BE-9FAD-10BCE5033711}"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93A5-87FF-4D0B-AA25-CB6549C3B6A5}" type="slidenum">
              <a:rPr lang="en-GB" smtClean="0"/>
              <a:t>‹#›</a:t>
            </a:fld>
            <a:endParaRPr lang="en-GB"/>
          </a:p>
        </p:txBody>
      </p:sp>
    </p:spTree>
    <p:extLst>
      <p:ext uri="{BB962C8B-B14F-4D97-AF65-F5344CB8AC3E}">
        <p14:creationId xmlns:p14="http://schemas.microsoft.com/office/powerpoint/2010/main" val="3151955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0512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6742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60982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841375"/>
            <a:ext cx="4037013"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2813" y="841375"/>
            <a:ext cx="40386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09081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9732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8693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55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232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7A294D-6ACB-43BE-9FAD-10BCE5033711}"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93A5-87FF-4D0B-AA25-CB6549C3B6A5}" type="slidenum">
              <a:rPr lang="en-GB" smtClean="0"/>
              <a:t>‹#›</a:t>
            </a:fld>
            <a:endParaRPr lang="en-GB"/>
          </a:p>
        </p:txBody>
      </p:sp>
    </p:spTree>
    <p:extLst>
      <p:ext uri="{BB962C8B-B14F-4D97-AF65-F5344CB8AC3E}">
        <p14:creationId xmlns:p14="http://schemas.microsoft.com/office/powerpoint/2010/main" val="3872841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8307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411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055813" cy="6276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3400" y="0"/>
            <a:ext cx="6019800" cy="6276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459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399213" cy="684213"/>
          </a:xfrm>
        </p:spPr>
        <p:txBody>
          <a:bodyPr/>
          <a:lstStyle/>
          <a:p>
            <a:r>
              <a:rPr lang="en-US" smtClean="0"/>
              <a:t>Click to edit Master title style</a:t>
            </a:r>
            <a:endParaRPr lang="en-GB"/>
          </a:p>
        </p:txBody>
      </p:sp>
    </p:spTree>
    <p:extLst>
      <p:ext uri="{BB962C8B-B14F-4D97-AF65-F5344CB8AC3E}">
        <p14:creationId xmlns:p14="http://schemas.microsoft.com/office/powerpoint/2010/main" val="1434661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422D56-E81C-4185-B322-7A71214326C4}" type="datetime1">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28AB90-FED8-4265-B308-3E320ED097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4413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A40857-6F5A-4945-A0B7-49898791EFB9}" type="datetime1">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28AB90-FED8-4265-B308-3E320ED097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8109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CE0E3-3667-4DA6-8381-C3A449E45844}" type="datetime1">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28AB90-FED8-4265-B308-3E320ED097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82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C51687D-8FB9-4C1B-ABA9-9B95F0F02AA0}" type="datetime1">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28AB90-FED8-4265-B308-3E320ED097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1363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50378C-2C3C-4D92-9438-D3C33D062F00}" type="datetime1">
              <a:rPr lang="en-GB" smtClean="0">
                <a:solidFill>
                  <a:prstClr val="black">
                    <a:tint val="75000"/>
                  </a:prstClr>
                </a:solidFill>
              </a:rPr>
              <a:pPr/>
              <a:t>12/05/2015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028AB90-FED8-4265-B308-3E320ED097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7563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8CAB723-C3EA-4840-9C41-556A36EB35BB}" type="datetime1">
              <a:rPr lang="en-GB" smtClean="0">
                <a:solidFill>
                  <a:prstClr val="black">
                    <a:tint val="75000"/>
                  </a:prstClr>
                </a:solidFill>
              </a:rPr>
              <a:pPr/>
              <a:t>12/05/2015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028AB90-FED8-4265-B308-3E320ED097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128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A294D-6ACB-43BE-9FAD-10BCE5033711}"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93A5-87FF-4D0B-AA25-CB6549C3B6A5}" type="slidenum">
              <a:rPr lang="en-GB" smtClean="0"/>
              <a:t>‹#›</a:t>
            </a:fld>
            <a:endParaRPr lang="en-GB"/>
          </a:p>
        </p:txBody>
      </p:sp>
    </p:spTree>
    <p:extLst>
      <p:ext uri="{BB962C8B-B14F-4D97-AF65-F5344CB8AC3E}">
        <p14:creationId xmlns:p14="http://schemas.microsoft.com/office/powerpoint/2010/main" val="2887484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3484B-1BC5-4A70-A310-A4ADBACD443A}" type="datetime1">
              <a:rPr lang="en-GB" smtClean="0">
                <a:solidFill>
                  <a:prstClr val="black">
                    <a:tint val="75000"/>
                  </a:prstClr>
                </a:solidFill>
              </a:rPr>
              <a:pPr/>
              <a:t>12/05/2015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028AB90-FED8-4265-B308-3E320ED097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3922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9B548-1CB9-46CB-8C59-FA8E3648BF64}" type="datetime1">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28AB90-FED8-4265-B308-3E320ED097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1503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8BB35-3909-4D1C-9CF4-B08A38DD276B}" type="datetime1">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28AB90-FED8-4265-B308-3E320ED097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9984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C5C3AD-5E30-4581-932E-5485B06654E5}" type="datetime1">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28AB90-FED8-4265-B308-3E320ED097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6086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A4B5EF-F6D1-4318-B792-6FEBB53DF01D}" type="datetime1">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28AB90-FED8-4265-B308-3E320ED097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8301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4CD6F3-67BA-43C0-B7D3-861F284E56E1}"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ACDD91-D598-4EAA-B4AA-1C01FE3CF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4452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4CD6F3-67BA-43C0-B7D3-861F284E56E1}"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ACDD91-D598-4EAA-B4AA-1C01FE3CF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2399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CD6F3-67BA-43C0-B7D3-861F284E56E1}"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ACDD91-D598-4EAA-B4AA-1C01FE3CF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5283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4CD6F3-67BA-43C0-B7D3-861F284E56E1}" type="datetimeFigureOut">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ACDD91-D598-4EAA-B4AA-1C01FE3CF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6988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4CD6F3-67BA-43C0-B7D3-861F284E56E1}" type="datetimeFigureOut">
              <a:rPr lang="en-GB" smtClean="0">
                <a:solidFill>
                  <a:prstClr val="black">
                    <a:tint val="75000"/>
                  </a:prstClr>
                </a:solidFill>
              </a:rPr>
              <a:pPr/>
              <a:t>12/05/2015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ACDD91-D598-4EAA-B4AA-1C01FE3CF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931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7A294D-6ACB-43BE-9FAD-10BCE5033711}" type="datetimeFigureOut">
              <a:rPr lang="en-GB" smtClean="0"/>
              <a:t>12/05/2015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2D93A5-87FF-4D0B-AA25-CB6549C3B6A5}" type="slidenum">
              <a:rPr lang="en-GB" smtClean="0"/>
              <a:t>‹#›</a:t>
            </a:fld>
            <a:endParaRPr lang="en-GB"/>
          </a:p>
        </p:txBody>
      </p:sp>
    </p:spTree>
    <p:extLst>
      <p:ext uri="{BB962C8B-B14F-4D97-AF65-F5344CB8AC3E}">
        <p14:creationId xmlns:p14="http://schemas.microsoft.com/office/powerpoint/2010/main" val="990090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4CD6F3-67BA-43C0-B7D3-861F284E56E1}" type="datetimeFigureOut">
              <a:rPr lang="en-GB" smtClean="0">
                <a:solidFill>
                  <a:prstClr val="black">
                    <a:tint val="75000"/>
                  </a:prstClr>
                </a:solidFill>
              </a:rPr>
              <a:pPr/>
              <a:t>12/05/2015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ACDD91-D598-4EAA-B4AA-1C01FE3CF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7669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D6F3-67BA-43C0-B7D3-861F284E56E1}" type="datetimeFigureOut">
              <a:rPr lang="en-GB" smtClean="0">
                <a:solidFill>
                  <a:prstClr val="black">
                    <a:tint val="75000"/>
                  </a:prstClr>
                </a:solidFill>
              </a:rPr>
              <a:pPr/>
              <a:t>12/05/2015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ACDD91-D598-4EAA-B4AA-1C01FE3CF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2889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CD6F3-67BA-43C0-B7D3-861F284E56E1}" type="datetimeFigureOut">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ACDD91-D598-4EAA-B4AA-1C01FE3CF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04805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CD6F3-67BA-43C0-B7D3-861F284E56E1}" type="datetimeFigureOut">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ACDD91-D598-4EAA-B4AA-1C01FE3CF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4475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4CD6F3-67BA-43C0-B7D3-861F284E56E1}"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ACDD91-D598-4EAA-B4AA-1C01FE3CF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801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4CD6F3-67BA-43C0-B7D3-861F284E56E1}"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ACDD91-D598-4EAA-B4AA-1C01FE3CF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0575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2D6E0E-55BA-495C-93FA-9A14201489F6}" type="datetimeFigureOut">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F3A126-9F81-4607-A039-DAACDD62F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025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D6E0E-55BA-495C-93FA-9A14201489F6}" type="datetimeFigureOut">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F3A126-9F81-4607-A039-DAACDD62F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6728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2D6E0E-55BA-495C-93FA-9A14201489F6}" type="datetimeFigureOut">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F3A126-9F81-4607-A039-DAACDD62F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226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2D6E0E-55BA-495C-93FA-9A14201489F6}" type="datetimeFigureOut">
              <a:rPr lang="en-US" smtClean="0">
                <a:solidFill>
                  <a:prstClr val="black">
                    <a:tint val="75000"/>
                  </a:prstClr>
                </a:solidFill>
              </a:rPr>
              <a:pPr/>
              <a:t>5/12/2015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F3A126-9F81-4607-A039-DAACDD62F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65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7A294D-6ACB-43BE-9FAD-10BCE5033711}" type="datetimeFigureOut">
              <a:rPr lang="en-GB" smtClean="0"/>
              <a:t>12/05/2015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2D93A5-87FF-4D0B-AA25-CB6549C3B6A5}" type="slidenum">
              <a:rPr lang="en-GB" smtClean="0"/>
              <a:t>‹#›</a:t>
            </a:fld>
            <a:endParaRPr lang="en-GB"/>
          </a:p>
        </p:txBody>
      </p:sp>
    </p:spTree>
    <p:extLst>
      <p:ext uri="{BB962C8B-B14F-4D97-AF65-F5344CB8AC3E}">
        <p14:creationId xmlns:p14="http://schemas.microsoft.com/office/powerpoint/2010/main" val="1406094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2D6E0E-55BA-495C-93FA-9A14201489F6}" type="datetimeFigureOut">
              <a:rPr lang="en-US" smtClean="0">
                <a:solidFill>
                  <a:prstClr val="black">
                    <a:tint val="75000"/>
                  </a:prstClr>
                </a:solidFill>
              </a:rPr>
              <a:pPr/>
              <a:t>5/12/2015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F3A126-9F81-4607-A039-DAACDD62F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308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2D6E0E-55BA-495C-93FA-9A14201489F6}" type="datetimeFigureOut">
              <a:rPr lang="en-US" smtClean="0">
                <a:solidFill>
                  <a:prstClr val="black">
                    <a:tint val="75000"/>
                  </a:prstClr>
                </a:solidFill>
              </a:rPr>
              <a:pPr/>
              <a:t>5/12/2015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F3A126-9F81-4607-A039-DAACDD62F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681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D6E0E-55BA-495C-93FA-9A14201489F6}" type="datetimeFigureOut">
              <a:rPr lang="en-US" smtClean="0">
                <a:solidFill>
                  <a:prstClr val="black">
                    <a:tint val="75000"/>
                  </a:prstClr>
                </a:solidFill>
              </a:rPr>
              <a:pPr/>
              <a:t>5/12/2015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F3A126-9F81-4607-A039-DAACDD62F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846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D6E0E-55BA-495C-93FA-9A14201489F6}" type="datetimeFigureOut">
              <a:rPr lang="en-US" smtClean="0">
                <a:solidFill>
                  <a:prstClr val="black">
                    <a:tint val="75000"/>
                  </a:prstClr>
                </a:solidFill>
              </a:rPr>
              <a:pPr/>
              <a:t>5/12/2015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F3A126-9F81-4607-A039-DAACDD62F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035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D6E0E-55BA-495C-93FA-9A14201489F6}" type="datetimeFigureOut">
              <a:rPr lang="en-US" smtClean="0">
                <a:solidFill>
                  <a:prstClr val="black">
                    <a:tint val="75000"/>
                  </a:prstClr>
                </a:solidFill>
              </a:rPr>
              <a:pPr/>
              <a:t>5/12/2015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F3A126-9F81-4607-A039-DAACDD62F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047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D6E0E-55BA-495C-93FA-9A14201489F6}" type="datetimeFigureOut">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F3A126-9F81-4607-A039-DAACDD62F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993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D6E0E-55BA-495C-93FA-9A14201489F6}" type="datetimeFigureOut">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F3A126-9F81-4607-A039-DAACDD62F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556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47193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71474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535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7A294D-6ACB-43BE-9FAD-10BCE5033711}" type="datetimeFigureOut">
              <a:rPr lang="en-GB" smtClean="0"/>
              <a:t>12/05/2015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2D93A5-87FF-4D0B-AA25-CB6549C3B6A5}" type="slidenum">
              <a:rPr lang="en-GB" smtClean="0"/>
              <a:t>‹#›</a:t>
            </a:fld>
            <a:endParaRPr lang="en-GB"/>
          </a:p>
        </p:txBody>
      </p:sp>
    </p:spTree>
    <p:extLst>
      <p:ext uri="{BB962C8B-B14F-4D97-AF65-F5344CB8AC3E}">
        <p14:creationId xmlns:p14="http://schemas.microsoft.com/office/powerpoint/2010/main" val="7231897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5682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59273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1319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9260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8805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72532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63795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4288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FBFB25-4E78-41BB-8B5C-CFC1A6169BB4}" type="datetimeFigureOut">
              <a:rPr lang="en-US" smtClean="0">
                <a:solidFill>
                  <a:prstClr val="black">
                    <a:tint val="75000"/>
                  </a:prstClr>
                </a:solidFill>
              </a:rPr>
              <a:pPr/>
              <a:t>5/12/2015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E235FB-85F5-45E5-83B6-3B3081B14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59965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BFB25-4E78-41BB-8B5C-CFC1A6169BB4}" type="datetimeFigureOut">
              <a:rPr lang="en-US" smtClean="0">
                <a:solidFill>
                  <a:prstClr val="black">
                    <a:tint val="75000"/>
                  </a:prstClr>
                </a:solidFill>
              </a:rPr>
              <a:pPr/>
              <a:t>5/12/2015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E235FB-85F5-45E5-83B6-3B3081B14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717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A294D-6ACB-43BE-9FAD-10BCE5033711}" type="datetimeFigureOut">
              <a:rPr lang="en-GB" smtClean="0"/>
              <a:t>12/05/2015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2D93A5-87FF-4D0B-AA25-CB6549C3B6A5}" type="slidenum">
              <a:rPr lang="en-GB" smtClean="0"/>
              <a:t>‹#›</a:t>
            </a:fld>
            <a:endParaRPr lang="en-GB"/>
          </a:p>
        </p:txBody>
      </p:sp>
    </p:spTree>
    <p:extLst>
      <p:ext uri="{BB962C8B-B14F-4D97-AF65-F5344CB8AC3E}">
        <p14:creationId xmlns:p14="http://schemas.microsoft.com/office/powerpoint/2010/main" val="15306895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FBFB25-4E78-41BB-8B5C-CFC1A6169BB4}" type="datetimeFigureOut">
              <a:rPr lang="en-US" smtClean="0">
                <a:solidFill>
                  <a:prstClr val="black">
                    <a:tint val="75000"/>
                  </a:prstClr>
                </a:solidFill>
              </a:rPr>
              <a:pPr/>
              <a:t>5/12/2015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E235FB-85F5-45E5-83B6-3B3081B14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4555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FBFB25-4E78-41BB-8B5C-CFC1A6169BB4}" type="datetimeFigureOut">
              <a:rPr lang="en-US" smtClean="0">
                <a:solidFill>
                  <a:prstClr val="black">
                    <a:tint val="75000"/>
                  </a:prstClr>
                </a:solidFill>
              </a:rPr>
              <a:pPr/>
              <a:t>5/12/2015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E235FB-85F5-45E5-83B6-3B3081B14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3500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FBFB25-4E78-41BB-8B5C-CFC1A6169BB4}" type="datetimeFigureOut">
              <a:rPr lang="en-US" smtClean="0">
                <a:solidFill>
                  <a:prstClr val="black">
                    <a:tint val="75000"/>
                  </a:prstClr>
                </a:solidFill>
              </a:rPr>
              <a:pPr/>
              <a:t>5/12/2015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E235FB-85F5-45E5-83B6-3B3081B14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5550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FBFB25-4E78-41BB-8B5C-CFC1A6169BB4}" type="datetimeFigureOut">
              <a:rPr lang="en-US" smtClean="0">
                <a:solidFill>
                  <a:prstClr val="black">
                    <a:tint val="75000"/>
                  </a:prstClr>
                </a:solidFill>
              </a:rPr>
              <a:pPr/>
              <a:t>5/12/2015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E235FB-85F5-45E5-83B6-3B3081B14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58334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BFB25-4E78-41BB-8B5C-CFC1A6169BB4}" type="datetimeFigureOut">
              <a:rPr lang="en-US" smtClean="0">
                <a:solidFill>
                  <a:prstClr val="black">
                    <a:tint val="75000"/>
                  </a:prstClr>
                </a:solidFill>
              </a:rPr>
              <a:pPr/>
              <a:t>5/12/2015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E235FB-85F5-45E5-83B6-3B3081B14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42653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BFB25-4E78-41BB-8B5C-CFC1A6169BB4}" type="datetimeFigureOut">
              <a:rPr lang="en-US" smtClean="0">
                <a:solidFill>
                  <a:prstClr val="black">
                    <a:tint val="75000"/>
                  </a:prstClr>
                </a:solidFill>
              </a:rPr>
              <a:pPr/>
              <a:t>5/12/2015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E235FB-85F5-45E5-83B6-3B3081B14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67606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BFB25-4E78-41BB-8B5C-CFC1A6169BB4}" type="datetimeFigureOut">
              <a:rPr lang="en-US" smtClean="0">
                <a:solidFill>
                  <a:prstClr val="black">
                    <a:tint val="75000"/>
                  </a:prstClr>
                </a:solidFill>
              </a:rPr>
              <a:pPr/>
              <a:t>5/12/2015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E235FB-85F5-45E5-83B6-3B3081B14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6929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BFB25-4E78-41BB-8B5C-CFC1A6169BB4}" type="datetimeFigureOut">
              <a:rPr lang="en-US" smtClean="0">
                <a:solidFill>
                  <a:prstClr val="black">
                    <a:tint val="75000"/>
                  </a:prstClr>
                </a:solidFill>
              </a:rPr>
              <a:pPr/>
              <a:t>5/12/2015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E235FB-85F5-45E5-83B6-3B3081B14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65412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BFB25-4E78-41BB-8B5C-CFC1A6169BB4}" type="datetimeFigureOut">
              <a:rPr lang="en-US" smtClean="0">
                <a:solidFill>
                  <a:prstClr val="black">
                    <a:tint val="75000"/>
                  </a:prstClr>
                </a:solidFill>
              </a:rPr>
              <a:pPr/>
              <a:t>5/12/2015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E235FB-85F5-45E5-83B6-3B3081B14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0448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277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A294D-6ACB-43BE-9FAD-10BCE5033711}" type="datetimeFigureOut">
              <a:rPr lang="en-GB" smtClean="0"/>
              <a:t>12/05/2015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2D93A5-87FF-4D0B-AA25-CB6549C3B6A5}" type="slidenum">
              <a:rPr lang="en-GB" smtClean="0"/>
              <a:t>‹#›</a:t>
            </a:fld>
            <a:endParaRPr lang="en-GB"/>
          </a:p>
        </p:txBody>
      </p:sp>
    </p:spTree>
    <p:extLst>
      <p:ext uri="{BB962C8B-B14F-4D97-AF65-F5344CB8AC3E}">
        <p14:creationId xmlns:p14="http://schemas.microsoft.com/office/powerpoint/2010/main" val="35897414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74725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10940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82053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981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0218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051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20405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77284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05192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013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A294D-6ACB-43BE-9FAD-10BCE5033711}" type="datetimeFigureOut">
              <a:rPr lang="en-GB" smtClean="0"/>
              <a:t>12/05/2015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2D93A5-87FF-4D0B-AA25-CB6549C3B6A5}" type="slidenum">
              <a:rPr lang="en-GB" smtClean="0"/>
              <a:t>‹#›</a:t>
            </a:fld>
            <a:endParaRPr lang="en-GB"/>
          </a:p>
        </p:txBody>
      </p:sp>
    </p:spTree>
    <p:extLst>
      <p:ext uri="{BB962C8B-B14F-4D97-AF65-F5344CB8AC3E}">
        <p14:creationId xmlns:p14="http://schemas.microsoft.com/office/powerpoint/2010/main" val="42007070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CB32AB0-AA70-4244-9BBE-B83FFAD8D954}"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15D6A7-6501-4F16-B7B8-87C9BD772E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16443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B32AB0-AA70-4244-9BBE-B83FFAD8D954}"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15D6A7-6501-4F16-B7B8-87C9BD772E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07333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32AB0-AA70-4244-9BBE-B83FFAD8D954}"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15D6A7-6501-4F16-B7B8-87C9BD772E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16524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CB32AB0-AA70-4244-9BBE-B83FFAD8D954}" type="datetimeFigureOut">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15D6A7-6501-4F16-B7B8-87C9BD772E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37372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CB32AB0-AA70-4244-9BBE-B83FFAD8D954}" type="datetimeFigureOut">
              <a:rPr lang="en-GB" smtClean="0">
                <a:solidFill>
                  <a:prstClr val="black">
                    <a:tint val="75000"/>
                  </a:prstClr>
                </a:solidFill>
              </a:rPr>
              <a:pPr/>
              <a:t>12/05/2015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615D6A7-6501-4F16-B7B8-87C9BD772E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34339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CB32AB0-AA70-4244-9BBE-B83FFAD8D954}" type="datetimeFigureOut">
              <a:rPr lang="en-GB" smtClean="0">
                <a:solidFill>
                  <a:prstClr val="black">
                    <a:tint val="75000"/>
                  </a:prstClr>
                </a:solidFill>
              </a:rPr>
              <a:pPr/>
              <a:t>12/05/2015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615D6A7-6501-4F16-B7B8-87C9BD772E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0416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32AB0-AA70-4244-9BBE-B83FFAD8D954}" type="datetimeFigureOut">
              <a:rPr lang="en-GB" smtClean="0">
                <a:solidFill>
                  <a:prstClr val="black">
                    <a:tint val="75000"/>
                  </a:prstClr>
                </a:solidFill>
              </a:rPr>
              <a:pPr/>
              <a:t>12/05/2015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615D6A7-6501-4F16-B7B8-87C9BD772E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62903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32AB0-AA70-4244-9BBE-B83FFAD8D954}" type="datetimeFigureOut">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15D6A7-6501-4F16-B7B8-87C9BD772E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4166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32AB0-AA70-4244-9BBE-B83FFAD8D954}" type="datetimeFigureOut">
              <a:rPr lang="en-GB" smtClean="0">
                <a:solidFill>
                  <a:prstClr val="black">
                    <a:tint val="75000"/>
                  </a:prstClr>
                </a:solidFill>
              </a:rPr>
              <a:pPr/>
              <a:t>12/05/2015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15D6A7-6501-4F16-B7B8-87C9BD772E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92176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B32AB0-AA70-4244-9BBE-B83FFAD8D954}"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15D6A7-6501-4F16-B7B8-87C9BD772E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775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mailto:Ralph.Steinhagen@CERN.ch"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A294D-6ACB-43BE-9FAD-10BCE5033711}" type="datetimeFigureOut">
              <a:rPr lang="en-GB" smtClean="0"/>
              <a:t>12/05/2015</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D93A5-87FF-4D0B-AA25-CB6549C3B6A5}" type="slidenum">
              <a:rPr lang="en-GB" smtClean="0"/>
              <a:t>‹#›</a:t>
            </a:fld>
            <a:endParaRPr lang="en-GB"/>
          </a:p>
        </p:txBody>
      </p:sp>
    </p:spTree>
    <p:extLst>
      <p:ext uri="{BB962C8B-B14F-4D97-AF65-F5344CB8AC3E}">
        <p14:creationId xmlns:p14="http://schemas.microsoft.com/office/powerpoint/2010/main" val="1733549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91440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en-US" altLang="en-US" smtClean="0">
              <a:solidFill>
                <a:srgbClr val="FFFFFF"/>
              </a:solidFill>
            </a:endParaRPr>
          </a:p>
        </p:txBody>
      </p:sp>
      <p:sp>
        <p:nvSpPr>
          <p:cNvPr id="1027" name="Rectangle 2"/>
          <p:cNvSpPr>
            <a:spLocks noChangeArrowheads="1"/>
          </p:cNvSpPr>
          <p:nvPr/>
        </p:nvSpPr>
        <p:spPr bwMode="auto">
          <a:xfrm>
            <a:off x="0" y="685800"/>
            <a:ext cx="228600" cy="6172200"/>
          </a:xfrm>
          <a:prstGeom prst="rect">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en-US" altLang="en-US" smtClean="0">
              <a:solidFill>
                <a:srgbClr val="FFFFFF"/>
              </a:solidFill>
            </a:endParaRPr>
          </a:p>
        </p:txBody>
      </p:sp>
      <p:sp>
        <p:nvSpPr>
          <p:cNvPr id="1028" name="Rectangle 3"/>
          <p:cNvSpPr>
            <a:spLocks noChangeArrowheads="1"/>
          </p:cNvSpPr>
          <p:nvPr/>
        </p:nvSpPr>
        <p:spPr bwMode="auto">
          <a:xfrm>
            <a:off x="609600" y="0"/>
            <a:ext cx="8534400" cy="685800"/>
          </a:xfrm>
          <a:prstGeom prst="rect">
            <a:avLst/>
          </a:prstGeom>
          <a:gradFill rotWithShape="0">
            <a:gsLst>
              <a:gs pos="0">
                <a:srgbClr val="003368"/>
              </a:gs>
              <a:gs pos="100000">
                <a:srgbClr val="8AA1B9">
                  <a:alpha val="67998"/>
                </a:srgb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en-US" altLang="en-US" smtClean="0">
              <a:solidFill>
                <a:srgbClr val="FFFFFF"/>
              </a:solidFill>
            </a:endParaRPr>
          </a:p>
        </p:txBody>
      </p:sp>
      <p:sp>
        <p:nvSpPr>
          <p:cNvPr id="1029" name="Rectangle 4"/>
          <p:cNvSpPr>
            <a:spLocks noGrp="1" noChangeArrowheads="1"/>
          </p:cNvSpPr>
          <p:nvPr>
            <p:ph type="title"/>
          </p:nvPr>
        </p:nvSpPr>
        <p:spPr bwMode="auto">
          <a:xfrm>
            <a:off x="914400" y="0"/>
            <a:ext cx="6399213" cy="68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30" name="Rectangle 5"/>
          <p:cNvSpPr>
            <a:spLocks noGrp="1" noChangeArrowheads="1"/>
          </p:cNvSpPr>
          <p:nvPr>
            <p:ph type="body" idx="1"/>
          </p:nvPr>
        </p:nvSpPr>
        <p:spPr bwMode="auto">
          <a:xfrm>
            <a:off x="533400" y="841375"/>
            <a:ext cx="8228013" cy="543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pic>
        <p:nvPicPr>
          <p:cNvPr id="1031"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7"/>
          <p:cNvSpPr>
            <a:spLocks noChangeArrowheads="1"/>
          </p:cNvSpPr>
          <p:nvPr/>
        </p:nvSpPr>
        <p:spPr bwMode="auto">
          <a:xfrm rot="16200000">
            <a:off x="-2861469" y="3593306"/>
            <a:ext cx="5943600"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5454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gothic" charset="0"/>
                <a:cs typeface="ms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gothic" charset="0"/>
                <a:cs typeface="ms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gothic" charset="0"/>
                <a:cs typeface="ms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gothic" charset="0"/>
                <a:cs typeface="ms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gothic" charset="0"/>
                <a:cs typeface="msgothi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gothic" charset="0"/>
                <a:cs typeface="msgothi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gothic" charset="0"/>
                <a:cs typeface="msgothi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gothic" charset="0"/>
                <a:cs typeface="msgothi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gothic" charset="0"/>
                <a:cs typeface="msgothic" charset="0"/>
              </a:defRPr>
            </a:lvl9pPr>
          </a:lstStyle>
          <a:p>
            <a:pPr defTabSz="449263" eaLnBrk="0" fontAlgn="base" hangingPunct="0">
              <a:lnSpc>
                <a:spcPct val="93000"/>
              </a:lnSpc>
              <a:spcBef>
                <a:spcPct val="0"/>
              </a:spcBef>
              <a:spcAft>
                <a:spcPct val="0"/>
              </a:spcAft>
              <a:buClr>
                <a:srgbClr val="000000"/>
              </a:buClr>
              <a:buSzPct val="100000"/>
              <a:buFont typeface="Times New Roman" pitchFamily="16" charset="0"/>
              <a:buNone/>
              <a:defRPr/>
            </a:pPr>
            <a:r>
              <a:rPr lang="en-GB" altLang="en-US" sz="1000" smtClean="0">
                <a:solidFill>
                  <a:srgbClr val="808080"/>
                </a:solidFill>
              </a:rPr>
              <a:t>LHC BBC brainstorming - Oxford, </a:t>
            </a:r>
            <a:r>
              <a:rPr lang="en-GB" altLang="en-US" sz="1000" smtClean="0">
                <a:solidFill>
                  <a:srgbClr val="808080"/>
                </a:solidFill>
                <a:hlinkClick r:id="rId15"/>
              </a:rPr>
              <a:t>Ralph.Steinhagen@CERN.ch</a:t>
            </a:r>
            <a:r>
              <a:rPr lang="en-GB" altLang="en-US" sz="1000" smtClean="0">
                <a:solidFill>
                  <a:srgbClr val="808080"/>
                </a:solidFill>
              </a:rPr>
              <a:t>, 2013-10-15</a:t>
            </a:r>
          </a:p>
        </p:txBody>
      </p:sp>
      <p:sp>
        <p:nvSpPr>
          <p:cNvPr id="1032" name="Rectangle 8"/>
          <p:cNvSpPr>
            <a:spLocks noChangeArrowheads="1"/>
          </p:cNvSpPr>
          <p:nvPr/>
        </p:nvSpPr>
        <p:spPr bwMode="auto">
          <a:xfrm>
            <a:off x="7920038" y="6477000"/>
            <a:ext cx="1177925"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20" tIns="58824" rIns="96120" bIns="482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9pPr>
          </a:lstStyle>
          <a:p>
            <a:pPr algn="r" defTabSz="449263" eaLnBrk="0" fontAlgn="base" hangingPunct="0">
              <a:lnSpc>
                <a:spcPct val="93000"/>
              </a:lnSpc>
              <a:spcBef>
                <a:spcPct val="0"/>
              </a:spcBef>
              <a:spcAft>
                <a:spcPct val="0"/>
              </a:spcAft>
              <a:buClr>
                <a:srgbClr val="000000"/>
              </a:buClr>
              <a:buSzPct val="100000"/>
              <a:buFont typeface="Times New Roman" panose="02020603050405020304" pitchFamily="18" charset="0"/>
              <a:buNone/>
            </a:pPr>
            <a:fld id="{9AC789CA-478D-4475-B064-95C91C01649D}" type="slidenum">
              <a:rPr lang="de-DE" altLang="en-US" sz="1200" smtClean="0">
                <a:solidFill>
                  <a:srgbClr val="808080"/>
                </a:solidFill>
              </a:rPr>
              <a:pPr algn="r" defTabSz="449263" eaLnBrk="0" fontAlgn="base" hangingPunct="0">
                <a:lnSpc>
                  <a:spcPct val="93000"/>
                </a:lnSpc>
                <a:spcBef>
                  <a:spcPct val="0"/>
                </a:spcBef>
                <a:spcAft>
                  <a:spcPct val="0"/>
                </a:spcAft>
                <a:buClr>
                  <a:srgbClr val="000000"/>
                </a:buClr>
                <a:buSzPct val="100000"/>
                <a:buFont typeface="Times New Roman" panose="02020603050405020304" pitchFamily="18" charset="0"/>
                <a:buNone/>
              </a:pPr>
              <a:t>‹#›</a:t>
            </a:fld>
            <a:endParaRPr lang="de-DE" altLang="en-US" sz="1200" smtClean="0">
              <a:solidFill>
                <a:srgbClr val="808080"/>
              </a:solidFill>
            </a:endParaRPr>
          </a:p>
        </p:txBody>
      </p:sp>
    </p:spTree>
    <p:extLst>
      <p:ext uri="{BB962C8B-B14F-4D97-AF65-F5344CB8AC3E}">
        <p14:creationId xmlns:p14="http://schemas.microsoft.com/office/powerpoint/2010/main" val="372134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000" b="1">
          <a:solidFill>
            <a:srgbClr val="FFFFFF"/>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000" b="1">
          <a:solidFill>
            <a:srgbClr val="FFFFFF"/>
          </a:solidFill>
          <a:latin typeface="Arial" charset="0"/>
          <a:ea typeface="msgothic" charset="0"/>
          <a:cs typeface="msgothic"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000" b="1">
          <a:solidFill>
            <a:srgbClr val="FFFFFF"/>
          </a:solidFill>
          <a:latin typeface="Arial" charset="0"/>
          <a:ea typeface="msgothic" charset="0"/>
          <a:cs typeface="msgothic"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000" b="1">
          <a:solidFill>
            <a:srgbClr val="FFFFFF"/>
          </a:solidFill>
          <a:latin typeface="Arial" charset="0"/>
          <a:ea typeface="msgothic" charset="0"/>
          <a:cs typeface="msgothic"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000" b="1">
          <a:solidFill>
            <a:srgbClr val="FFFFFF"/>
          </a:solidFill>
          <a:latin typeface="Arial" charset="0"/>
          <a:ea typeface="msgothic" charset="0"/>
          <a:cs typeface="msgothic"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000" b="1">
          <a:solidFill>
            <a:srgbClr val="FFFFFF"/>
          </a:solidFill>
          <a:latin typeface="Arial" charset="0"/>
          <a:ea typeface="msgothic" charset="0"/>
          <a:cs typeface="msgothic"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000" b="1">
          <a:solidFill>
            <a:srgbClr val="FFFFFF"/>
          </a:solidFill>
          <a:latin typeface="Arial" charset="0"/>
          <a:ea typeface="msgothic" charset="0"/>
          <a:cs typeface="msgothic"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000" b="1">
          <a:solidFill>
            <a:srgbClr val="FFFFFF"/>
          </a:solidFill>
          <a:latin typeface="Arial" charset="0"/>
          <a:ea typeface="msgothic" charset="0"/>
          <a:cs typeface="msgothic"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000" b="1">
          <a:solidFill>
            <a:srgbClr val="FFFFFF"/>
          </a:solidFill>
          <a:latin typeface="Arial" charset="0"/>
          <a:ea typeface="msgothic" charset="0"/>
          <a:cs typeface="msgothic" charset="0"/>
        </a:defRPr>
      </a:lvl9pPr>
    </p:titleStyle>
    <p:bodyStyle>
      <a:lvl1pPr marL="342900" indent="-342900" algn="l" defTabSz="449263" rtl="0" eaLnBrk="0" fontAlgn="base" hangingPunct="0">
        <a:lnSpc>
          <a:spcPts val="2063"/>
        </a:lnSpc>
        <a:spcBef>
          <a:spcPts val="1125"/>
        </a:spcBef>
        <a:spcAft>
          <a:spcPct val="0"/>
        </a:spcAft>
        <a:buClr>
          <a:srgbClr val="000000"/>
        </a:buClr>
        <a:buSzPct val="100000"/>
        <a:buFont typeface="Times New Roman" panose="02020603050405020304" pitchFamily="18" charset="0"/>
        <a:defRPr>
          <a:solidFill>
            <a:srgbClr val="000000"/>
          </a:solidFill>
          <a:latin typeface="+mn-lt"/>
          <a:ea typeface="+mn-ea"/>
          <a:cs typeface="+mn-cs"/>
        </a:defRPr>
      </a:lvl1pPr>
      <a:lvl2pPr marL="742950" indent="-285750" algn="l" defTabSz="449263" rtl="0" eaLnBrk="0" fontAlgn="base" hangingPunct="0">
        <a:lnSpc>
          <a:spcPts val="2063"/>
        </a:lnSpc>
        <a:spcBef>
          <a:spcPts val="1125"/>
        </a:spcBef>
        <a:spcAft>
          <a:spcPct val="0"/>
        </a:spcAft>
        <a:buClr>
          <a:srgbClr val="000000"/>
        </a:buClr>
        <a:buSzPct val="100000"/>
        <a:buFont typeface="Times New Roman" panose="02020603050405020304" pitchFamily="18" charset="0"/>
        <a:defRPr>
          <a:solidFill>
            <a:srgbClr val="000000"/>
          </a:solidFill>
          <a:latin typeface="+mn-lt"/>
          <a:ea typeface="+mn-ea"/>
          <a:cs typeface="+mn-cs"/>
        </a:defRPr>
      </a:lvl2pPr>
      <a:lvl3pPr marL="1143000" indent="-228600" algn="l" defTabSz="449263" rtl="0" eaLnBrk="0" fontAlgn="base" hangingPunct="0">
        <a:lnSpc>
          <a:spcPts val="2063"/>
        </a:lnSpc>
        <a:spcBef>
          <a:spcPts val="1125"/>
        </a:spcBef>
        <a:spcAft>
          <a:spcPct val="0"/>
        </a:spcAft>
        <a:buClr>
          <a:srgbClr val="000000"/>
        </a:buClr>
        <a:buSzPct val="100000"/>
        <a:buFont typeface="Times New Roman" panose="02020603050405020304" pitchFamily="18" charset="0"/>
        <a:defRPr>
          <a:solidFill>
            <a:srgbClr val="000000"/>
          </a:solidFill>
          <a:latin typeface="+mn-lt"/>
          <a:ea typeface="+mn-ea"/>
          <a:cs typeface="+mn-cs"/>
        </a:defRPr>
      </a:lvl3pPr>
      <a:lvl4pPr marL="1600200" indent="-228600" algn="l" defTabSz="449263" rtl="0" eaLnBrk="0" fontAlgn="base" hangingPunct="0">
        <a:lnSpc>
          <a:spcPct val="93000"/>
        </a:lnSpc>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cs typeface="+mn-cs"/>
        </a:defRPr>
      </a:lvl4pPr>
      <a:lvl5pPr marL="2057400" indent="-228600" algn="l" defTabSz="449263" rtl="0" eaLnBrk="0" fontAlgn="base" hangingPunct="0">
        <a:lnSpc>
          <a:spcPts val="2063"/>
        </a:lnSpc>
        <a:spcBef>
          <a:spcPts val="1125"/>
        </a:spcBef>
        <a:spcAft>
          <a:spcPct val="0"/>
        </a:spcAft>
        <a:buClr>
          <a:srgbClr val="000000"/>
        </a:buClr>
        <a:buSzPct val="100000"/>
        <a:buFont typeface="Times New Roman" panose="02020603050405020304" pitchFamily="18" charset="0"/>
        <a:defRPr>
          <a:solidFill>
            <a:srgbClr val="000000"/>
          </a:solidFill>
          <a:latin typeface="+mn-lt"/>
          <a:ea typeface="+mn-ea"/>
          <a:cs typeface="+mn-cs"/>
        </a:defRPr>
      </a:lvl5pPr>
      <a:lvl6pPr marL="2514600" indent="-228600" algn="l" defTabSz="449263" rtl="0" eaLnBrk="0" fontAlgn="base" hangingPunct="0">
        <a:lnSpc>
          <a:spcPts val="2063"/>
        </a:lnSpc>
        <a:spcBef>
          <a:spcPts val="1125"/>
        </a:spcBef>
        <a:spcAft>
          <a:spcPct val="0"/>
        </a:spcAft>
        <a:buClr>
          <a:srgbClr val="000000"/>
        </a:buClr>
        <a:buSzPct val="100000"/>
        <a:buFont typeface="Times New Roman" pitchFamily="16" charset="0"/>
        <a:defRPr>
          <a:solidFill>
            <a:srgbClr val="000000"/>
          </a:solidFill>
          <a:latin typeface="+mn-lt"/>
          <a:ea typeface="+mn-ea"/>
          <a:cs typeface="+mn-cs"/>
        </a:defRPr>
      </a:lvl6pPr>
      <a:lvl7pPr marL="2971800" indent="-228600" algn="l" defTabSz="449263" rtl="0" eaLnBrk="0" fontAlgn="base" hangingPunct="0">
        <a:lnSpc>
          <a:spcPts val="2063"/>
        </a:lnSpc>
        <a:spcBef>
          <a:spcPts val="1125"/>
        </a:spcBef>
        <a:spcAft>
          <a:spcPct val="0"/>
        </a:spcAft>
        <a:buClr>
          <a:srgbClr val="000000"/>
        </a:buClr>
        <a:buSzPct val="100000"/>
        <a:buFont typeface="Times New Roman" pitchFamily="16" charset="0"/>
        <a:defRPr>
          <a:solidFill>
            <a:srgbClr val="000000"/>
          </a:solidFill>
          <a:latin typeface="+mn-lt"/>
          <a:ea typeface="+mn-ea"/>
          <a:cs typeface="+mn-cs"/>
        </a:defRPr>
      </a:lvl7pPr>
      <a:lvl8pPr marL="3429000" indent="-228600" algn="l" defTabSz="449263" rtl="0" eaLnBrk="0" fontAlgn="base" hangingPunct="0">
        <a:lnSpc>
          <a:spcPts val="2063"/>
        </a:lnSpc>
        <a:spcBef>
          <a:spcPts val="1125"/>
        </a:spcBef>
        <a:spcAft>
          <a:spcPct val="0"/>
        </a:spcAft>
        <a:buClr>
          <a:srgbClr val="000000"/>
        </a:buClr>
        <a:buSzPct val="100000"/>
        <a:buFont typeface="Times New Roman" pitchFamily="16" charset="0"/>
        <a:defRPr>
          <a:solidFill>
            <a:srgbClr val="000000"/>
          </a:solidFill>
          <a:latin typeface="+mn-lt"/>
          <a:ea typeface="+mn-ea"/>
          <a:cs typeface="+mn-cs"/>
        </a:defRPr>
      </a:lvl8pPr>
      <a:lvl9pPr marL="3886200" indent="-228600" algn="l" defTabSz="449263" rtl="0" eaLnBrk="0" fontAlgn="base" hangingPunct="0">
        <a:lnSpc>
          <a:spcPts val="2063"/>
        </a:lnSpc>
        <a:spcBef>
          <a:spcPts val="1125"/>
        </a:spcBef>
        <a:spcAft>
          <a:spcPct val="0"/>
        </a:spcAft>
        <a:buClr>
          <a:srgbClr val="000000"/>
        </a:buClr>
        <a:buSzPct val="100000"/>
        <a:buFont typeface="Times New Roman"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5DFA92-9E37-430D-92CE-EB38A6ACBB57}" type="datetime1">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28AB90-FED8-4265-B308-3E320ED097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31465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4CD6F3-67BA-43C0-B7D3-861F284E56E1}"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ACDD91-D598-4EAA-B4AA-1C01FE3CF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82395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D6E0E-55BA-495C-93FA-9A14201489F6}" type="datetimeFigureOut">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3A126-9F81-4607-A039-DAACDD62F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3350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17236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BFB25-4E78-41BB-8B5C-CFC1A6169BB4}" type="datetimeFigureOut">
              <a:rPr lang="en-US" smtClean="0">
                <a:solidFill>
                  <a:prstClr val="black">
                    <a:tint val="75000"/>
                  </a:prstClr>
                </a:solidFill>
              </a:rPr>
              <a:pPr/>
              <a:t>5/12/2015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235FB-85F5-45E5-83B6-3B3081B14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507300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4C83C-387E-480B-A32F-F67D65C73FDF}"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4BE82-1513-4457-8192-E22807A12E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90623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32AB0-AA70-4244-9BBE-B83FFAD8D954}" type="datetimeFigureOut">
              <a:rPr lang="en-GB" smtClean="0">
                <a:solidFill>
                  <a:prstClr val="black">
                    <a:tint val="75000"/>
                  </a:prstClr>
                </a:solidFill>
              </a:rPr>
              <a:pPr/>
              <a:t>12/05/2015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5D6A7-6501-4F16-B7B8-87C9BD772E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817165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ccelconf.web.cern.ch/accelconf/p07/PAPERS/THPAN074.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18.jpeg"/><Relationship Id="rId1" Type="http://schemas.openxmlformats.org/officeDocument/2006/relationships/slideLayout" Target="../slideLayouts/slideLayout5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92708"/>
            <a:ext cx="7772400" cy="1872196"/>
          </a:xfrm>
        </p:spPr>
        <p:txBody>
          <a:bodyPr>
            <a:normAutofit/>
          </a:bodyPr>
          <a:lstStyle/>
          <a:p>
            <a:r>
              <a:rPr lang="en-GB" dirty="0" smtClean="0"/>
              <a:t>CERN test-stand for e-lenses</a:t>
            </a:r>
            <a:endParaRPr lang="en-GB" dirty="0"/>
          </a:p>
        </p:txBody>
      </p:sp>
      <p:sp>
        <p:nvSpPr>
          <p:cNvPr id="3" name="Subtitle 2"/>
          <p:cNvSpPr>
            <a:spLocks noGrp="1"/>
          </p:cNvSpPr>
          <p:nvPr>
            <p:ph type="subTitle" idx="1"/>
          </p:nvPr>
        </p:nvSpPr>
        <p:spPr>
          <a:xfrm>
            <a:off x="1259632" y="5229200"/>
            <a:ext cx="6400800" cy="648072"/>
          </a:xfrm>
        </p:spPr>
        <p:txBody>
          <a:bodyPr>
            <a:normAutofit fontScale="40000" lnSpcReduction="20000"/>
          </a:bodyPr>
          <a:lstStyle/>
          <a:p>
            <a:r>
              <a:rPr lang="en-GB" dirty="0" smtClean="0"/>
              <a:t>HS – 12-5-2015</a:t>
            </a:r>
          </a:p>
          <a:p>
            <a:r>
              <a:rPr lang="en-GB" dirty="0" smtClean="0"/>
              <a:t>US-LARP meeting, Chicago</a:t>
            </a:r>
            <a:br>
              <a:rPr lang="en-GB" dirty="0" smtClean="0"/>
            </a:br>
            <a:endParaRPr lang="en-GB" dirty="0"/>
          </a:p>
        </p:txBody>
      </p:sp>
    </p:spTree>
    <p:extLst>
      <p:ext uri="{BB962C8B-B14F-4D97-AF65-F5344CB8AC3E}">
        <p14:creationId xmlns:p14="http://schemas.microsoft.com/office/powerpoint/2010/main" val="363303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548680"/>
            <a:ext cx="7632848" cy="6370975"/>
          </a:xfrm>
          <a:prstGeom prst="rect">
            <a:avLst/>
          </a:prstGeom>
          <a:noFill/>
        </p:spPr>
        <p:txBody>
          <a:bodyPr wrap="square" rtlCol="0">
            <a:spAutoFit/>
          </a:bodyPr>
          <a:lstStyle/>
          <a:p>
            <a:r>
              <a:rPr lang="en-GB" sz="2400" dirty="0" smtClean="0"/>
              <a:t>Problems with the original plan:</a:t>
            </a:r>
          </a:p>
          <a:p>
            <a:endParaRPr lang="en-GB" sz="2400" dirty="0"/>
          </a:p>
          <a:p>
            <a:r>
              <a:rPr lang="en-GB" sz="2400" dirty="0" smtClean="0"/>
              <a:t>- Building 236 does not have a cryogenic system. Original hope to work with a local </a:t>
            </a:r>
            <a:r>
              <a:rPr lang="en-GB" sz="2400" dirty="0" err="1" smtClean="0"/>
              <a:t>cryo</a:t>
            </a:r>
            <a:r>
              <a:rPr lang="en-GB" sz="2400" dirty="0" smtClean="0"/>
              <a:t> cooler turned out impossible, the nominal 12 Watt </a:t>
            </a:r>
            <a:r>
              <a:rPr lang="en-GB" sz="2400" dirty="0" err="1" smtClean="0"/>
              <a:t>cryoload</a:t>
            </a:r>
            <a:r>
              <a:rPr lang="en-GB" sz="2400" dirty="0" smtClean="0"/>
              <a:t> of TEL-2 is very high.</a:t>
            </a:r>
            <a:br>
              <a:rPr lang="en-GB" sz="2400" dirty="0" smtClean="0"/>
            </a:br>
            <a:r>
              <a:rPr lang="en-GB" sz="2400" dirty="0" smtClean="0">
                <a:sym typeface="Wingdings" panose="05000000000000000000" pitchFamily="2" charset="2"/>
              </a:rPr>
              <a:t> but could go to other places at CERN</a:t>
            </a:r>
            <a:br>
              <a:rPr lang="en-GB" sz="2400" dirty="0" smtClean="0">
                <a:sym typeface="Wingdings" panose="05000000000000000000" pitchFamily="2" charset="2"/>
              </a:rPr>
            </a:br>
            <a:r>
              <a:rPr lang="en-GB" sz="2400" dirty="0" smtClean="0">
                <a:sym typeface="Wingdings" panose="05000000000000000000" pitchFamily="2" charset="2"/>
              </a:rPr>
              <a:t/>
            </a:r>
            <a:br>
              <a:rPr lang="en-GB" sz="2400" dirty="0" smtClean="0">
                <a:sym typeface="Wingdings" panose="05000000000000000000" pitchFamily="2" charset="2"/>
              </a:rPr>
            </a:br>
            <a:r>
              <a:rPr lang="en-GB" sz="2400" dirty="0" smtClean="0">
                <a:sym typeface="Wingdings" panose="05000000000000000000" pitchFamily="2" charset="2"/>
              </a:rPr>
              <a:t>- TEL2 has been built in Russia, has been approved for safe operation according to US standards, but to get approval in Europe would be a major workload.</a:t>
            </a:r>
            <a:br>
              <a:rPr lang="en-GB" sz="2400" dirty="0" smtClean="0">
                <a:sym typeface="Wingdings" panose="05000000000000000000" pitchFamily="2" charset="2"/>
              </a:rPr>
            </a:br>
            <a:r>
              <a:rPr lang="en-GB" sz="2400" dirty="0" smtClean="0">
                <a:sym typeface="Wingdings" panose="05000000000000000000" pitchFamily="2" charset="2"/>
              </a:rPr>
              <a:t>Very good preparative study of </a:t>
            </a:r>
            <a:r>
              <a:rPr lang="en-GB" sz="2400" dirty="0"/>
              <a:t>Paolo </a:t>
            </a:r>
            <a:r>
              <a:rPr lang="en-GB" sz="2400" dirty="0" err="1"/>
              <a:t>Magagnin</a:t>
            </a:r>
            <a:r>
              <a:rPr lang="en-GB" sz="2400" dirty="0"/>
              <a:t> </a:t>
            </a:r>
            <a:r>
              <a:rPr lang="en-GB" sz="2400" dirty="0" smtClean="0"/>
              <a:t>(CERN, BE-BI-ML)</a:t>
            </a:r>
            <a:br>
              <a:rPr lang="en-GB" sz="2400" dirty="0" smtClean="0"/>
            </a:br>
            <a:r>
              <a:rPr lang="en-GB" sz="2400" dirty="0" smtClean="0"/>
              <a:t/>
            </a:r>
            <a:br>
              <a:rPr lang="en-GB" sz="2400" dirty="0" smtClean="0"/>
            </a:br>
            <a:r>
              <a:rPr lang="en-GB" sz="2400" dirty="0" smtClean="0"/>
              <a:t>- Inner bore size of TEL-2 not necessarily compatible with present ideas on overlap monitor devices…more about this later.</a:t>
            </a:r>
            <a:endParaRPr lang="en-GB" sz="2400" dirty="0"/>
          </a:p>
          <a:p>
            <a:r>
              <a:rPr lang="en-GB" sz="2400" dirty="0" smtClean="0"/>
              <a:t> </a:t>
            </a:r>
            <a:endParaRPr lang="en-GB" sz="2400" dirty="0"/>
          </a:p>
        </p:txBody>
      </p:sp>
      <p:sp>
        <p:nvSpPr>
          <p:cNvPr id="4" name="&quot;No&quot; Symbol 3"/>
          <p:cNvSpPr/>
          <p:nvPr/>
        </p:nvSpPr>
        <p:spPr>
          <a:xfrm>
            <a:off x="7308304" y="260648"/>
            <a:ext cx="1008112" cy="864096"/>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7340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5725" y="1611078"/>
            <a:ext cx="4829618" cy="4150356"/>
          </a:xfrm>
          <a:prstGeom prst="rect">
            <a:avLst/>
          </a:prstGeom>
        </p:spPr>
      </p:pic>
      <p:sp>
        <p:nvSpPr>
          <p:cNvPr id="7" name="TextBox 6"/>
          <p:cNvSpPr txBox="1"/>
          <p:nvPr/>
        </p:nvSpPr>
        <p:spPr>
          <a:xfrm>
            <a:off x="1819762" y="967669"/>
            <a:ext cx="4745210" cy="553998"/>
          </a:xfrm>
          <a:prstGeom prst="rect">
            <a:avLst/>
          </a:prstGeom>
          <a:noFill/>
        </p:spPr>
        <p:txBody>
          <a:bodyPr wrap="none" rtlCol="0">
            <a:spAutoFit/>
          </a:bodyPr>
          <a:lstStyle/>
          <a:p>
            <a:r>
              <a:rPr lang="en-GB" sz="3000" dirty="0">
                <a:solidFill>
                  <a:prstClr val="black"/>
                </a:solidFill>
              </a:rPr>
              <a:t>TEL-2: Tevatron Electron Lens</a:t>
            </a:r>
          </a:p>
        </p:txBody>
      </p:sp>
      <mc:AlternateContent xmlns:mc="http://schemas.openxmlformats.org/markup-compatibility/2006">
        <mc:Choice xmlns:a14="http://schemas.microsoft.com/office/drawing/2010/main" Requires="a14">
          <p:sp>
            <p:nvSpPr>
              <p:cNvPr id="8" name="TextBox 7"/>
              <p:cNvSpPr txBox="1"/>
              <p:nvPr/>
            </p:nvSpPr>
            <p:spPr>
              <a:xfrm>
                <a:off x="5026613" y="2027363"/>
                <a:ext cx="3724275" cy="3000821"/>
              </a:xfrm>
              <a:prstGeom prst="rect">
                <a:avLst/>
              </a:prstGeom>
              <a:noFill/>
            </p:spPr>
            <p:txBody>
              <a:bodyPr wrap="square" rtlCol="0">
                <a:spAutoFit/>
              </a:bodyPr>
              <a:lstStyle/>
              <a:p>
                <a:r>
                  <a:rPr lang="en-GB" sz="1350" dirty="0">
                    <a:solidFill>
                      <a:prstClr val="black"/>
                    </a:solidFill>
                  </a:rPr>
                  <a:t>TEL-2 has been:</a:t>
                </a:r>
              </a:p>
              <a:p>
                <a:pPr marL="214313" indent="-214313">
                  <a:buFontTx/>
                  <a:buChar char="-"/>
                </a:pPr>
                <a:r>
                  <a:rPr lang="en-GB" sz="1350" dirty="0">
                    <a:solidFill>
                      <a:prstClr val="black"/>
                    </a:solidFill>
                  </a:rPr>
                  <a:t>built in Russia at IHEP (Institute for High Energy Physics) in 2004</a:t>
                </a:r>
              </a:p>
              <a:p>
                <a:pPr marL="214313" indent="-214313">
                  <a:buFontTx/>
                  <a:buChar char="-"/>
                </a:pPr>
                <a:r>
                  <a:rPr lang="en-GB" sz="1350" dirty="0">
                    <a:solidFill>
                      <a:prstClr val="black"/>
                    </a:solidFill>
                  </a:rPr>
                  <a:t>Pressure tested at IHEP under 139% of the maximum allowable working pressure (MAWP = 17.93 [bar</a:t>
                </a:r>
                <a:r>
                  <a:rPr lang="en-GB" sz="1350">
                    <a:solidFill>
                      <a:prstClr val="black"/>
                    </a:solidFill>
                  </a:rPr>
                  <a:t>] absolute), </a:t>
                </a:r>
                <a:r>
                  <a:rPr lang="en-GB" sz="1350" dirty="0">
                    <a:solidFill>
                      <a:prstClr val="black"/>
                    </a:solidFill>
                  </a:rPr>
                  <a:t>while the PED (Pressure European Directive) requires </a:t>
                </a:r>
                <a14:m>
                  <m:oMath xmlns:m="http://schemas.openxmlformats.org/officeDocument/2006/math">
                    <m:sSub>
                      <m:sSubPr>
                        <m:ctrlPr>
                          <a:rPr lang="en-GB" sz="1350" i="1">
                            <a:solidFill>
                              <a:prstClr val="black"/>
                            </a:solidFill>
                            <a:latin typeface="Cambria Math" panose="02040503050406030204" pitchFamily="18" charset="0"/>
                          </a:rPr>
                        </m:ctrlPr>
                      </m:sSubPr>
                      <m:e>
                        <m:r>
                          <a:rPr lang="en-GB" sz="1350" i="1">
                            <a:solidFill>
                              <a:prstClr val="black"/>
                            </a:solidFill>
                            <a:latin typeface="Cambria Math" panose="02040503050406030204" pitchFamily="18" charset="0"/>
                          </a:rPr>
                          <m:t>𝑝</m:t>
                        </m:r>
                      </m:e>
                      <m:sub>
                        <m:r>
                          <a:rPr lang="en-GB" sz="1350" i="1">
                            <a:solidFill>
                              <a:prstClr val="black"/>
                            </a:solidFill>
                            <a:latin typeface="Cambria Math" panose="02040503050406030204" pitchFamily="18" charset="0"/>
                          </a:rPr>
                          <m:t>𝑇</m:t>
                        </m:r>
                      </m:sub>
                    </m:sSub>
                    <m:r>
                      <a:rPr lang="en-GB" sz="1350" i="1">
                        <a:solidFill>
                          <a:prstClr val="black"/>
                        </a:solidFill>
                        <a:latin typeface="Cambria Math" panose="02040503050406030204" pitchFamily="18" charset="0"/>
                        <a:ea typeface="Cambria Math" panose="02040503050406030204" pitchFamily="18" charset="0"/>
                      </a:rPr>
                      <m:t>≥1.43∙</m:t>
                    </m:r>
                    <m:r>
                      <a:rPr lang="en-GB" sz="1350" i="1">
                        <a:solidFill>
                          <a:prstClr val="black"/>
                        </a:solidFill>
                        <a:latin typeface="Cambria Math" panose="02040503050406030204" pitchFamily="18" charset="0"/>
                        <a:ea typeface="Cambria Math" panose="02040503050406030204" pitchFamily="18" charset="0"/>
                      </a:rPr>
                      <m:t>𝑀𝐴𝑊𝑃</m:t>
                    </m:r>
                  </m:oMath>
                </a14:m>
                <a:endParaRPr lang="en-GB" sz="1350" dirty="0">
                  <a:solidFill>
                    <a:prstClr val="black"/>
                  </a:solidFill>
                </a:endParaRPr>
              </a:p>
              <a:p>
                <a:pPr marL="214313" indent="-214313">
                  <a:buFontTx/>
                  <a:buChar char="-"/>
                </a:pPr>
                <a:r>
                  <a:rPr lang="en-GB" sz="1350" dirty="0">
                    <a:solidFill>
                      <a:prstClr val="black"/>
                    </a:solidFill>
                  </a:rPr>
                  <a:t>Verified at FNAL, according to the American standard ASME, to check the components’ thickness.</a:t>
                </a:r>
              </a:p>
              <a:p>
                <a:pPr marL="214313" indent="-214313">
                  <a:buFontTx/>
                  <a:buChar char="-"/>
                </a:pPr>
                <a:r>
                  <a:rPr lang="en-GB" sz="1350" dirty="0">
                    <a:solidFill>
                      <a:prstClr val="black"/>
                    </a:solidFill>
                  </a:rPr>
                  <a:t>Fitted with an additional relief valve set at 16.55 [bar] to meet the ASME code rules, by FNAL.</a:t>
                </a:r>
              </a:p>
            </p:txBody>
          </p:sp>
        </mc:Choice>
        <mc:Fallback>
          <p:sp>
            <p:nvSpPr>
              <p:cNvPr id="8" name="TextBox 7"/>
              <p:cNvSpPr txBox="1">
                <a:spLocks noRot="1" noChangeAspect="1" noMove="1" noResize="1" noEditPoints="1" noAdjustHandles="1" noChangeArrowheads="1" noChangeShapeType="1" noTextEdit="1"/>
              </p:cNvSpPr>
              <p:nvPr/>
            </p:nvSpPr>
            <p:spPr>
              <a:xfrm>
                <a:off x="5026613" y="2027363"/>
                <a:ext cx="3724275" cy="3000821"/>
              </a:xfrm>
              <a:prstGeom prst="rect">
                <a:avLst/>
              </a:prstGeom>
              <a:blipFill rotWithShape="0">
                <a:blip r:embed="rId4"/>
                <a:stretch>
                  <a:fillRect l="-491" t="-407" r="-1146" b="-1220"/>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0028AB90-FED8-4265-B308-3E320ED097CD}" type="slidenum">
              <a:rPr lang="en-GB" smtClean="0">
                <a:solidFill>
                  <a:prstClr val="black">
                    <a:tint val="75000"/>
                  </a:prstClr>
                </a:solidFill>
              </a:rPr>
              <a:pPr/>
              <a:t>11</a:t>
            </a:fld>
            <a:endParaRPr lang="en-GB">
              <a:solidFill>
                <a:prstClr val="black">
                  <a:tint val="75000"/>
                </a:prstClr>
              </a:solidFill>
            </a:endParaRPr>
          </a:p>
        </p:txBody>
      </p:sp>
    </p:spTree>
    <p:extLst>
      <p:ext uri="{BB962C8B-B14F-4D97-AF65-F5344CB8AC3E}">
        <p14:creationId xmlns:p14="http://schemas.microsoft.com/office/powerpoint/2010/main" val="1346223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7976" y="2191622"/>
            <a:ext cx="3131281" cy="2831450"/>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275536" y="1507737"/>
                <a:ext cx="8579900" cy="715581"/>
              </a:xfrm>
              <a:prstGeom prst="rect">
                <a:avLst/>
              </a:prstGeom>
              <a:noFill/>
            </p:spPr>
            <p:txBody>
              <a:bodyPr wrap="square" rtlCol="0">
                <a:spAutoFit/>
              </a:bodyPr>
              <a:lstStyle/>
              <a:p>
                <a:r>
                  <a:rPr lang="en-GB" sz="1350" dirty="0">
                    <a:solidFill>
                      <a:prstClr val="black"/>
                    </a:solidFill>
                  </a:rPr>
                  <a:t>At CERN, whenever possible, international standards and norms should be applied.</a:t>
                </a:r>
              </a:p>
              <a:p>
                <a:r>
                  <a:rPr lang="en-GB" sz="1350" dirty="0">
                    <a:solidFill>
                      <a:prstClr val="black"/>
                    </a:solidFill>
                  </a:rPr>
                  <a:t>The PED requires the CE marking of the pressure equipment (if </a:t>
                </a:r>
                <a14:m>
                  <m:oMath xmlns:m="http://schemas.openxmlformats.org/officeDocument/2006/math">
                    <m:r>
                      <m:rPr>
                        <m:sty m:val="p"/>
                      </m:rPr>
                      <a:rPr lang="en-GB" sz="1350">
                        <a:solidFill>
                          <a:prstClr val="black"/>
                        </a:solidFill>
                        <a:latin typeface="Cambria Math" panose="02040503050406030204" pitchFamily="18" charset="0"/>
                        <a:ea typeface="Cambria Math" panose="02040503050406030204" pitchFamily="18" charset="0"/>
                      </a:rPr>
                      <m:t>p</m:t>
                    </m:r>
                    <m:r>
                      <a:rPr lang="en-GB" sz="1350" i="1">
                        <a:solidFill>
                          <a:prstClr val="black"/>
                        </a:solidFill>
                        <a:latin typeface="Cambria Math" panose="02040503050406030204" pitchFamily="18" charset="0"/>
                        <a:ea typeface="Cambria Math" panose="02040503050406030204" pitchFamily="18" charset="0"/>
                      </a:rPr>
                      <m:t>≥0.5 [</m:t>
                    </m:r>
                    <m:r>
                      <a:rPr lang="en-GB" sz="1350" i="1">
                        <a:solidFill>
                          <a:prstClr val="black"/>
                        </a:solidFill>
                        <a:latin typeface="Cambria Math" panose="02040503050406030204" pitchFamily="18" charset="0"/>
                        <a:ea typeface="Cambria Math" panose="02040503050406030204" pitchFamily="18" charset="0"/>
                      </a:rPr>
                      <m:t>𝑏𝑎𝑟</m:t>
                    </m:r>
                    <m:r>
                      <a:rPr lang="en-GB" sz="1350" i="1">
                        <a:solidFill>
                          <a:prstClr val="black"/>
                        </a:solidFill>
                        <a:latin typeface="Cambria Math" panose="02040503050406030204" pitchFamily="18" charset="0"/>
                        <a:ea typeface="Cambria Math" panose="02040503050406030204" pitchFamily="18" charset="0"/>
                      </a:rPr>
                      <m:t>]</m:t>
                    </m:r>
                  </m:oMath>
                </a14:m>
                <a:r>
                  <a:rPr lang="en-GB" sz="1350" dirty="0">
                    <a:solidFill>
                      <a:prstClr val="black"/>
                    </a:solidFill>
                  </a:rPr>
                  <a:t>), and the severity of the conformity assessments depends on the energy stored in the vessel, expressed as </a:t>
                </a:r>
                <a14:m>
                  <m:oMath xmlns:m="http://schemas.openxmlformats.org/officeDocument/2006/math">
                    <m:r>
                      <a:rPr lang="en-GB" sz="1350" i="1">
                        <a:solidFill>
                          <a:prstClr val="black"/>
                        </a:solidFill>
                        <a:latin typeface="Cambria Math" panose="02040503050406030204" pitchFamily="18" charset="0"/>
                      </a:rPr>
                      <m:t>𝑝</m:t>
                    </m:r>
                    <m:r>
                      <a:rPr lang="en-GB" sz="1350" i="1">
                        <a:solidFill>
                          <a:prstClr val="black"/>
                        </a:solidFill>
                        <a:latin typeface="Cambria Math" panose="02040503050406030204" pitchFamily="18" charset="0"/>
                        <a:ea typeface="Cambria Math" panose="02040503050406030204" pitchFamily="18" charset="0"/>
                      </a:rPr>
                      <m:t>∙</m:t>
                    </m:r>
                    <m:r>
                      <a:rPr lang="en-GB" sz="1350" i="1">
                        <a:solidFill>
                          <a:prstClr val="black"/>
                        </a:solidFill>
                        <a:latin typeface="Cambria Math" panose="02040503050406030204" pitchFamily="18" charset="0"/>
                        <a:ea typeface="Cambria Math" panose="02040503050406030204" pitchFamily="18" charset="0"/>
                      </a:rPr>
                      <m:t>𝑉</m:t>
                    </m:r>
                    <m:r>
                      <a:rPr lang="en-GB" sz="1350" i="1">
                        <a:solidFill>
                          <a:prstClr val="black"/>
                        </a:solidFill>
                        <a:latin typeface="Cambria Math" panose="02040503050406030204" pitchFamily="18" charset="0"/>
                        <a:ea typeface="Cambria Math" panose="02040503050406030204" pitchFamily="18" charset="0"/>
                      </a:rPr>
                      <m:t> </m:t>
                    </m:r>
                    <m:d>
                      <m:dPr>
                        <m:begChr m:val="["/>
                        <m:endChr m:val="]"/>
                        <m:ctrlPr>
                          <a:rPr lang="en-GB" sz="1350" i="1">
                            <a:solidFill>
                              <a:prstClr val="black"/>
                            </a:solidFill>
                            <a:latin typeface="Cambria Math" panose="02040503050406030204" pitchFamily="18" charset="0"/>
                            <a:ea typeface="Cambria Math" panose="02040503050406030204" pitchFamily="18" charset="0"/>
                          </a:rPr>
                        </m:ctrlPr>
                      </m:dPr>
                      <m:e>
                        <m:r>
                          <a:rPr lang="en-GB" sz="1350" i="1">
                            <a:solidFill>
                              <a:prstClr val="black"/>
                            </a:solidFill>
                            <a:latin typeface="Cambria Math" panose="02040503050406030204" pitchFamily="18" charset="0"/>
                            <a:ea typeface="Cambria Math" panose="02040503050406030204" pitchFamily="18" charset="0"/>
                          </a:rPr>
                          <m:t>𝑏𝑎𝑟</m:t>
                        </m:r>
                        <m:r>
                          <a:rPr lang="en-GB" sz="1350" i="1">
                            <a:solidFill>
                              <a:prstClr val="black"/>
                            </a:solidFill>
                            <a:latin typeface="Cambria Math" panose="02040503050406030204" pitchFamily="18" charset="0"/>
                            <a:ea typeface="Cambria Math" panose="02040503050406030204" pitchFamily="18" charset="0"/>
                          </a:rPr>
                          <m:t>∙</m:t>
                        </m:r>
                        <m:r>
                          <a:rPr lang="en-GB" sz="1350" i="1">
                            <a:solidFill>
                              <a:prstClr val="black"/>
                            </a:solidFill>
                            <a:latin typeface="Cambria Math" panose="02040503050406030204" pitchFamily="18" charset="0"/>
                            <a:ea typeface="Cambria Math" panose="02040503050406030204" pitchFamily="18" charset="0"/>
                          </a:rPr>
                          <m:t>𝑙</m:t>
                        </m:r>
                      </m:e>
                    </m:d>
                  </m:oMath>
                </a14:m>
                <a:r>
                  <a:rPr lang="en-GB" sz="1350" dirty="0">
                    <a:solidFill>
                      <a:prstClr val="black"/>
                    </a:solidFill>
                  </a:rPr>
                  <a:t> and classified in 4 categories.</a:t>
                </a:r>
              </a:p>
            </p:txBody>
          </p:sp>
        </mc:Choice>
        <mc:Fallback>
          <p:sp>
            <p:nvSpPr>
              <p:cNvPr id="6" name="TextBox 5"/>
              <p:cNvSpPr txBox="1">
                <a:spLocks noRot="1" noChangeAspect="1" noMove="1" noResize="1" noEditPoints="1" noAdjustHandles="1" noChangeArrowheads="1" noChangeShapeType="1" noTextEdit="1"/>
              </p:cNvSpPr>
              <p:nvPr/>
            </p:nvSpPr>
            <p:spPr>
              <a:xfrm>
                <a:off x="275536" y="1507737"/>
                <a:ext cx="8579900" cy="715581"/>
              </a:xfrm>
              <a:prstGeom prst="rect">
                <a:avLst/>
              </a:prstGeom>
              <a:blipFill rotWithShape="0">
                <a:blip r:embed="rId4"/>
                <a:stretch>
                  <a:fillRect l="-142" t="-847" b="-7627"/>
                </a:stretch>
              </a:blipFill>
            </p:spPr>
            <p:txBody>
              <a:bodyPr/>
              <a:lstStyle/>
              <a:p>
                <a:r>
                  <a:rPr lang="en-GB">
                    <a:noFill/>
                  </a:rPr>
                  <a:t> </a:t>
                </a:r>
              </a:p>
            </p:txBody>
          </p:sp>
        </mc:Fallback>
      </mc:AlternateContent>
      <p:sp>
        <p:nvSpPr>
          <p:cNvPr id="10" name="TextBox 9"/>
          <p:cNvSpPr txBox="1"/>
          <p:nvPr/>
        </p:nvSpPr>
        <p:spPr>
          <a:xfrm>
            <a:off x="187976" y="5020152"/>
            <a:ext cx="2969865" cy="415498"/>
          </a:xfrm>
          <a:prstGeom prst="rect">
            <a:avLst/>
          </a:prstGeom>
          <a:noFill/>
        </p:spPr>
        <p:txBody>
          <a:bodyPr wrap="square" rtlCol="0">
            <a:spAutoFit/>
          </a:bodyPr>
          <a:lstStyle/>
          <a:p>
            <a:r>
              <a:rPr lang="en-GB" sz="1050" dirty="0">
                <a:solidFill>
                  <a:prstClr val="black"/>
                </a:solidFill>
              </a:rPr>
              <a:t>Conformity assessment table for not dangerous liquefied gasses.</a:t>
            </a:r>
          </a:p>
        </p:txBody>
      </p:sp>
      <p:cxnSp>
        <p:nvCxnSpPr>
          <p:cNvPr id="12" name="Straight Connector 11"/>
          <p:cNvCxnSpPr/>
          <p:nvPr/>
        </p:nvCxnSpPr>
        <p:spPr>
          <a:xfrm flipH="1" flipV="1">
            <a:off x="1881815" y="3849643"/>
            <a:ext cx="10088" cy="99739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43006" y="3840369"/>
            <a:ext cx="1438125" cy="927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850914" y="3818583"/>
            <a:ext cx="60434" cy="621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27" name="TextBox 26"/>
          <p:cNvSpPr txBox="1"/>
          <p:nvPr/>
        </p:nvSpPr>
        <p:spPr>
          <a:xfrm>
            <a:off x="1147609" y="956619"/>
            <a:ext cx="7207871" cy="553998"/>
          </a:xfrm>
          <a:prstGeom prst="rect">
            <a:avLst/>
          </a:prstGeom>
          <a:noFill/>
        </p:spPr>
        <p:txBody>
          <a:bodyPr wrap="none" rtlCol="0">
            <a:spAutoFit/>
          </a:bodyPr>
          <a:lstStyle/>
          <a:p>
            <a:r>
              <a:rPr lang="en-GB" sz="3000" dirty="0">
                <a:solidFill>
                  <a:prstClr val="black"/>
                </a:solidFill>
              </a:rPr>
              <a:t>Pressure European Directive 97/23/ED (PED) </a:t>
            </a:r>
          </a:p>
        </p:txBody>
      </p:sp>
      <mc:AlternateContent xmlns:mc="http://schemas.openxmlformats.org/markup-compatibility/2006">
        <mc:Choice xmlns:a14="http://schemas.microsoft.com/office/drawing/2010/main" Requires="a14">
          <p:sp>
            <p:nvSpPr>
              <p:cNvPr id="31" name="Rectangle 30"/>
              <p:cNvSpPr/>
              <p:nvPr/>
            </p:nvSpPr>
            <p:spPr>
              <a:xfrm>
                <a:off x="3234460" y="2255655"/>
                <a:ext cx="5835245" cy="3416320"/>
              </a:xfrm>
              <a:prstGeom prst="rect">
                <a:avLst/>
              </a:prstGeom>
            </p:spPr>
            <p:txBody>
              <a:bodyPr wrap="square">
                <a:spAutoFit/>
              </a:bodyPr>
              <a:lstStyle/>
              <a:p>
                <a:r>
                  <a:rPr lang="en-GB" sz="1350" dirty="0">
                    <a:solidFill>
                      <a:prstClr val="black"/>
                    </a:solidFill>
                  </a:rPr>
                  <a:t>From TEL-2 Engineering Note (E.N.):</a:t>
                </a:r>
              </a:p>
              <a:p>
                <a:pPr marL="214313" indent="-214313">
                  <a:buFontTx/>
                  <a:buChar char="-"/>
                </a:pPr>
                <a:r>
                  <a:rPr lang="en-GB" sz="1350" dirty="0">
                    <a:solidFill>
                      <a:prstClr val="black"/>
                    </a:solidFill>
                  </a:rPr>
                  <a:t>MAWP: 16.93 [bar] (relative pressure)</a:t>
                </a:r>
              </a:p>
              <a:p>
                <a:pPr marL="214313" indent="-214313">
                  <a:buFontTx/>
                  <a:buChar char="-"/>
                </a:pPr>
                <a:r>
                  <a:rPr lang="en-GB" sz="1350" dirty="0">
                    <a:solidFill>
                      <a:prstClr val="black"/>
                    </a:solidFill>
                  </a:rPr>
                  <a:t>Vessel capacity: 161.4 [l]</a:t>
                </a:r>
              </a:p>
              <a:p>
                <a:endParaRPr lang="en-GB" sz="1350" dirty="0">
                  <a:solidFill>
                    <a:prstClr val="black"/>
                  </a:solidFill>
                </a:endParaRPr>
              </a:p>
              <a:p>
                <a14:m>
                  <m:oMath xmlns:m="http://schemas.openxmlformats.org/officeDocument/2006/math">
                    <m:r>
                      <a:rPr lang="en-GB" sz="1350" i="1">
                        <a:solidFill>
                          <a:prstClr val="black"/>
                        </a:solidFill>
                        <a:latin typeface="Cambria Math" panose="02040503050406030204" pitchFamily="18" charset="0"/>
                      </a:rPr>
                      <m:t>𝑝</m:t>
                    </m:r>
                    <m:r>
                      <a:rPr lang="en-GB" sz="1350" i="1">
                        <a:solidFill>
                          <a:prstClr val="black"/>
                        </a:solidFill>
                        <a:latin typeface="Cambria Math" panose="02040503050406030204" pitchFamily="18" charset="0"/>
                        <a:ea typeface="Cambria Math" panose="02040503050406030204" pitchFamily="18" charset="0"/>
                      </a:rPr>
                      <m:t>∙</m:t>
                    </m:r>
                    <m:r>
                      <a:rPr lang="en-GB" sz="1350" i="1">
                        <a:solidFill>
                          <a:prstClr val="black"/>
                        </a:solidFill>
                        <a:latin typeface="Cambria Math" panose="02040503050406030204" pitchFamily="18" charset="0"/>
                        <a:ea typeface="Cambria Math" panose="02040503050406030204" pitchFamily="18" charset="0"/>
                      </a:rPr>
                      <m:t>𝑉</m:t>
                    </m:r>
                    <m:r>
                      <a:rPr lang="en-GB" sz="1350" i="1">
                        <a:solidFill>
                          <a:prstClr val="black"/>
                        </a:solidFill>
                        <a:latin typeface="Cambria Math" panose="02040503050406030204" pitchFamily="18" charset="0"/>
                        <a:ea typeface="Cambria Math" panose="02040503050406030204" pitchFamily="18" charset="0"/>
                      </a:rPr>
                      <m:t>=17 </m:t>
                    </m:r>
                    <m:d>
                      <m:dPr>
                        <m:begChr m:val="["/>
                        <m:endChr m:val="]"/>
                        <m:ctrlPr>
                          <a:rPr lang="en-GB" sz="1350" i="1">
                            <a:solidFill>
                              <a:prstClr val="black"/>
                            </a:solidFill>
                            <a:latin typeface="Cambria Math" panose="02040503050406030204" pitchFamily="18" charset="0"/>
                            <a:ea typeface="Cambria Math" panose="02040503050406030204" pitchFamily="18" charset="0"/>
                          </a:rPr>
                        </m:ctrlPr>
                      </m:dPr>
                      <m:e>
                        <m:r>
                          <a:rPr lang="en-GB" sz="1350" i="1">
                            <a:solidFill>
                              <a:prstClr val="black"/>
                            </a:solidFill>
                            <a:latin typeface="Cambria Math" panose="02040503050406030204" pitchFamily="18" charset="0"/>
                            <a:ea typeface="Cambria Math" panose="02040503050406030204" pitchFamily="18" charset="0"/>
                          </a:rPr>
                          <m:t>𝑏𝑎𝑟</m:t>
                        </m:r>
                      </m:e>
                    </m:d>
                    <m:r>
                      <a:rPr lang="en-GB" sz="1350" i="1">
                        <a:solidFill>
                          <a:prstClr val="black"/>
                        </a:solidFill>
                        <a:latin typeface="Cambria Math" panose="02040503050406030204" pitchFamily="18" charset="0"/>
                        <a:ea typeface="Cambria Math" panose="02040503050406030204" pitchFamily="18" charset="0"/>
                      </a:rPr>
                      <m:t>∙161.4</m:t>
                    </m:r>
                    <m:d>
                      <m:dPr>
                        <m:begChr m:val="["/>
                        <m:endChr m:val="]"/>
                        <m:ctrlPr>
                          <a:rPr lang="en-GB" sz="1350" i="1">
                            <a:solidFill>
                              <a:prstClr val="black"/>
                            </a:solidFill>
                            <a:latin typeface="Cambria Math" panose="02040503050406030204" pitchFamily="18" charset="0"/>
                            <a:ea typeface="Cambria Math" panose="02040503050406030204" pitchFamily="18" charset="0"/>
                          </a:rPr>
                        </m:ctrlPr>
                      </m:dPr>
                      <m:e>
                        <m:r>
                          <a:rPr lang="en-GB" sz="1350" i="1">
                            <a:solidFill>
                              <a:prstClr val="black"/>
                            </a:solidFill>
                            <a:latin typeface="Cambria Math" panose="02040503050406030204" pitchFamily="18" charset="0"/>
                            <a:ea typeface="Cambria Math" panose="02040503050406030204" pitchFamily="18" charset="0"/>
                          </a:rPr>
                          <m:t>𝑙</m:t>
                        </m:r>
                      </m:e>
                    </m:d>
                    <m:r>
                      <a:rPr lang="en-GB" sz="1350" i="1">
                        <a:solidFill>
                          <a:prstClr val="black"/>
                        </a:solidFill>
                        <a:latin typeface="Cambria Math" panose="02040503050406030204" pitchFamily="18" charset="0"/>
                        <a:ea typeface="Cambria Math" panose="02040503050406030204" pitchFamily="18" charset="0"/>
                      </a:rPr>
                      <m:t>=2733 </m:t>
                    </m:r>
                    <m:d>
                      <m:dPr>
                        <m:begChr m:val="["/>
                        <m:endChr m:val="]"/>
                        <m:ctrlPr>
                          <a:rPr lang="en-GB" sz="1350" i="1">
                            <a:solidFill>
                              <a:prstClr val="black"/>
                            </a:solidFill>
                            <a:latin typeface="Cambria Math" panose="02040503050406030204" pitchFamily="18" charset="0"/>
                            <a:ea typeface="Cambria Math" panose="02040503050406030204" pitchFamily="18" charset="0"/>
                          </a:rPr>
                        </m:ctrlPr>
                      </m:dPr>
                      <m:e>
                        <m:r>
                          <a:rPr lang="en-GB" sz="1350" i="1">
                            <a:solidFill>
                              <a:prstClr val="black"/>
                            </a:solidFill>
                            <a:latin typeface="Cambria Math" panose="02040503050406030204" pitchFamily="18" charset="0"/>
                            <a:ea typeface="Cambria Math" panose="02040503050406030204" pitchFamily="18" charset="0"/>
                          </a:rPr>
                          <m:t>𝑏𝑎𝑟</m:t>
                        </m:r>
                        <m:r>
                          <a:rPr lang="en-GB" sz="1350" i="1">
                            <a:solidFill>
                              <a:prstClr val="black"/>
                            </a:solidFill>
                            <a:latin typeface="Cambria Math" panose="02040503050406030204" pitchFamily="18" charset="0"/>
                            <a:ea typeface="Cambria Math" panose="02040503050406030204" pitchFamily="18" charset="0"/>
                          </a:rPr>
                          <m:t>∙</m:t>
                        </m:r>
                        <m:r>
                          <a:rPr lang="en-GB" sz="1350" i="1">
                            <a:solidFill>
                              <a:prstClr val="black"/>
                            </a:solidFill>
                            <a:latin typeface="Cambria Math" panose="02040503050406030204" pitchFamily="18" charset="0"/>
                            <a:ea typeface="Cambria Math" panose="02040503050406030204" pitchFamily="18" charset="0"/>
                          </a:rPr>
                          <m:t>𝑙</m:t>
                        </m:r>
                      </m:e>
                    </m:d>
                    <m:r>
                      <a:rPr lang="en-GB" sz="1350" i="1">
                        <a:solidFill>
                          <a:prstClr val="black"/>
                        </a:solidFill>
                        <a:latin typeface="Cambria Math" panose="02040503050406030204" pitchFamily="18" charset="0"/>
                        <a:ea typeface="Cambria Math" panose="02040503050406030204" pitchFamily="18" charset="0"/>
                      </a:rPr>
                      <m:t>&lt;3000 [</m:t>
                    </m:r>
                    <m:r>
                      <a:rPr lang="en-GB" sz="1350" i="1">
                        <a:solidFill>
                          <a:prstClr val="black"/>
                        </a:solidFill>
                        <a:latin typeface="Cambria Math" panose="02040503050406030204" pitchFamily="18" charset="0"/>
                        <a:ea typeface="Cambria Math" panose="02040503050406030204" pitchFamily="18" charset="0"/>
                      </a:rPr>
                      <m:t>𝑏𝑎𝑟</m:t>
                    </m:r>
                    <m:r>
                      <a:rPr lang="en-GB" sz="1350" i="1">
                        <a:solidFill>
                          <a:prstClr val="black"/>
                        </a:solidFill>
                        <a:latin typeface="Cambria Math" panose="02040503050406030204" pitchFamily="18" charset="0"/>
                        <a:ea typeface="Cambria Math" panose="02040503050406030204" pitchFamily="18" charset="0"/>
                      </a:rPr>
                      <m:t>∙</m:t>
                    </m:r>
                    <m:r>
                      <a:rPr lang="en-GB" sz="1350" i="1">
                        <a:solidFill>
                          <a:prstClr val="black"/>
                        </a:solidFill>
                        <a:latin typeface="Cambria Math" panose="02040503050406030204" pitchFamily="18" charset="0"/>
                        <a:ea typeface="Cambria Math" panose="02040503050406030204" pitchFamily="18" charset="0"/>
                      </a:rPr>
                      <m:t>𝑙</m:t>
                    </m:r>
                    <m:r>
                      <a:rPr lang="en-GB" sz="1350" i="1">
                        <a:solidFill>
                          <a:prstClr val="black"/>
                        </a:solidFill>
                        <a:latin typeface="Cambria Math" panose="02040503050406030204" pitchFamily="18" charset="0"/>
                        <a:ea typeface="Cambria Math" panose="02040503050406030204" pitchFamily="18" charset="0"/>
                      </a:rPr>
                      <m:t>]</m:t>
                    </m:r>
                  </m:oMath>
                </a14:m>
                <a:r>
                  <a:rPr lang="en-GB" sz="1350" dirty="0">
                    <a:solidFill>
                      <a:prstClr val="black"/>
                    </a:solidFill>
                  </a:rPr>
                  <a:t> </a:t>
                </a:r>
              </a:p>
              <a:p>
                <a:endParaRPr lang="en-GB" sz="1350" dirty="0">
                  <a:solidFill>
                    <a:prstClr val="black"/>
                  </a:solidFill>
                </a:endParaRPr>
              </a:p>
              <a:p>
                <a:r>
                  <a:rPr lang="en-GB" sz="1350" dirty="0">
                    <a:solidFill>
                      <a:prstClr val="black"/>
                    </a:solidFill>
                    <a:sym typeface="Wingdings" panose="05000000000000000000" pitchFamily="2" charset="2"/>
                  </a:rPr>
                  <a:t> </a:t>
                </a:r>
                <a:r>
                  <a:rPr lang="en-GB" sz="1350" i="1" dirty="0">
                    <a:solidFill>
                      <a:prstClr val="black"/>
                    </a:solidFill>
                  </a:rPr>
                  <a:t>C</a:t>
                </a:r>
                <a:r>
                  <a:rPr lang="en-GB" sz="1350" i="1" dirty="0">
                    <a:solidFill>
                      <a:prstClr val="black"/>
                    </a:solidFill>
                    <a:sym typeface="Wingdings" panose="05000000000000000000" pitchFamily="2" charset="2"/>
                  </a:rPr>
                  <a:t>ategory 3</a:t>
                </a:r>
                <a:r>
                  <a:rPr lang="en-GB" sz="1350" dirty="0">
                    <a:solidFill>
                      <a:prstClr val="black"/>
                    </a:solidFill>
                    <a:sym typeface="Wingdings" panose="05000000000000000000" pitchFamily="2" charset="2"/>
                  </a:rPr>
                  <a:t>: the manufacturer</a:t>
                </a:r>
                <a:r>
                  <a:rPr lang="en-GB" sz="1350" baseline="30000" dirty="0">
                    <a:solidFill>
                      <a:prstClr val="black"/>
                    </a:solidFill>
                  </a:rPr>
                  <a:t> </a:t>
                </a:r>
                <a:r>
                  <a:rPr lang="en-GB" sz="1350" b="1" dirty="0">
                    <a:solidFill>
                      <a:prstClr val="black"/>
                    </a:solidFill>
                    <a:sym typeface="Wingdings" panose="05000000000000000000" pitchFamily="2" charset="2"/>
                  </a:rPr>
                  <a:t>(FNAL), </a:t>
                </a:r>
                <a:r>
                  <a:rPr lang="en-GB" sz="1350" dirty="0">
                    <a:solidFill>
                      <a:prstClr val="black"/>
                    </a:solidFill>
                    <a:sym typeface="Wingdings" panose="05000000000000000000" pitchFamily="2" charset="2"/>
                  </a:rPr>
                  <a:t>or his authorised representative</a:t>
                </a:r>
                <a:r>
                  <a:rPr lang="en-GB" sz="1350" baseline="30000" dirty="0">
                    <a:solidFill>
                      <a:prstClr val="black"/>
                    </a:solidFill>
                  </a:rPr>
                  <a:t> (*)</a:t>
                </a:r>
                <a:r>
                  <a:rPr lang="en-GB" sz="1350" dirty="0">
                    <a:solidFill>
                      <a:prstClr val="black"/>
                    </a:solidFill>
                    <a:sym typeface="Wingdings" panose="05000000000000000000" pitchFamily="2" charset="2"/>
                  </a:rPr>
                  <a:t> within the Community, must apply for the CE marking through a notified body which should approve the design, examine and test the vessel. In case CERN modifies the instrument, for example to insert a gas curtain, CERN becomes the manufacturer.</a:t>
                </a:r>
                <a:endParaRPr lang="en-GB" sz="1350" dirty="0">
                  <a:solidFill>
                    <a:prstClr val="black"/>
                  </a:solidFill>
                </a:endParaRPr>
              </a:p>
              <a:p>
                <a:r>
                  <a:rPr lang="en-GB" sz="1350" dirty="0">
                    <a:solidFill>
                      <a:prstClr val="black"/>
                    </a:solidFill>
                  </a:rPr>
                  <a:t>Currently waiting for the notified body’s offer for CE marking for category 2 and 3.</a:t>
                </a:r>
              </a:p>
              <a:p>
                <a:endParaRPr lang="en-GB" sz="1350" dirty="0">
                  <a:solidFill>
                    <a:prstClr val="black"/>
                  </a:solidFill>
                </a:endParaRPr>
              </a:p>
              <a:p>
                <a:r>
                  <a:rPr lang="en-GB" sz="1350" dirty="0">
                    <a:solidFill>
                      <a:prstClr val="black"/>
                    </a:solidFill>
                  </a:rPr>
                  <a:t>The PED has been consulted in collaboration with the Prevention &amp; Safety Engineering Expertise section, in order to respect all the safety rules.</a:t>
                </a:r>
              </a:p>
            </p:txBody>
          </p:sp>
        </mc:Choice>
        <mc:Fallback>
          <p:sp>
            <p:nvSpPr>
              <p:cNvPr id="31" name="Rectangle 30"/>
              <p:cNvSpPr>
                <a:spLocks noRot="1" noChangeAspect="1" noMove="1" noResize="1" noEditPoints="1" noAdjustHandles="1" noChangeArrowheads="1" noChangeShapeType="1" noTextEdit="1"/>
              </p:cNvSpPr>
              <p:nvPr/>
            </p:nvSpPr>
            <p:spPr>
              <a:xfrm>
                <a:off x="3234460" y="2255655"/>
                <a:ext cx="5835245" cy="3416320"/>
              </a:xfrm>
              <a:prstGeom prst="rect">
                <a:avLst/>
              </a:prstGeom>
              <a:blipFill rotWithShape="0">
                <a:blip r:embed="rId5"/>
                <a:stretch>
                  <a:fillRect l="-313" t="-179" b="-1071"/>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0028AB90-FED8-4265-B308-3E320ED097CD}" type="slidenum">
              <a:rPr lang="en-GB" smtClean="0">
                <a:solidFill>
                  <a:prstClr val="black">
                    <a:tint val="75000"/>
                  </a:prstClr>
                </a:solidFill>
              </a:rPr>
              <a:pPr/>
              <a:t>12</a:t>
            </a:fld>
            <a:endParaRPr lang="en-GB" dirty="0">
              <a:solidFill>
                <a:prstClr val="black">
                  <a:tint val="75000"/>
                </a:prstClr>
              </a:solidFill>
            </a:endParaRPr>
          </a:p>
        </p:txBody>
      </p:sp>
      <p:sp>
        <p:nvSpPr>
          <p:cNvPr id="3" name="TextBox 2"/>
          <p:cNvSpPr txBox="1"/>
          <p:nvPr/>
        </p:nvSpPr>
        <p:spPr>
          <a:xfrm>
            <a:off x="275536" y="5565226"/>
            <a:ext cx="7855035" cy="415498"/>
          </a:xfrm>
          <a:prstGeom prst="rect">
            <a:avLst/>
          </a:prstGeom>
          <a:noFill/>
        </p:spPr>
        <p:txBody>
          <a:bodyPr wrap="none" rtlCol="0">
            <a:spAutoFit/>
          </a:bodyPr>
          <a:lstStyle/>
          <a:p>
            <a:r>
              <a:rPr lang="en-GB" sz="1050" baseline="30000" dirty="0">
                <a:solidFill>
                  <a:prstClr val="black"/>
                </a:solidFill>
              </a:rPr>
              <a:t>(*) </a:t>
            </a:r>
            <a:r>
              <a:rPr lang="en-GB" sz="1050" dirty="0">
                <a:solidFill>
                  <a:prstClr val="black"/>
                </a:solidFill>
              </a:rPr>
              <a:t>The authorised representative is someone who has a formal contract with the manufacturer, to represent him within the European Union.</a:t>
            </a:r>
          </a:p>
          <a:p>
            <a:endParaRPr lang="en-GB" sz="1050" dirty="0">
              <a:solidFill>
                <a:prstClr val="black"/>
              </a:solidFill>
            </a:endParaRPr>
          </a:p>
        </p:txBody>
      </p:sp>
    </p:spTree>
    <p:extLst>
      <p:ext uri="{BB962C8B-B14F-4D97-AF65-F5344CB8AC3E}">
        <p14:creationId xmlns:p14="http://schemas.microsoft.com/office/powerpoint/2010/main" val="3457804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The “cunning” plan</a:t>
            </a:r>
            <a:endParaRPr lang="en-GB" dirty="0"/>
          </a:p>
        </p:txBody>
      </p:sp>
      <p:sp>
        <p:nvSpPr>
          <p:cNvPr id="3" name="Content Placeholder 2"/>
          <p:cNvSpPr>
            <a:spLocks noGrp="1"/>
          </p:cNvSpPr>
          <p:nvPr>
            <p:ph idx="1"/>
          </p:nvPr>
        </p:nvSpPr>
        <p:spPr>
          <a:xfrm>
            <a:off x="467544" y="1196752"/>
            <a:ext cx="8229600" cy="5328592"/>
          </a:xfrm>
        </p:spPr>
        <p:txBody>
          <a:bodyPr>
            <a:normAutofit fontScale="92500"/>
          </a:bodyPr>
          <a:lstStyle/>
          <a:p>
            <a:r>
              <a:rPr lang="en-GB" sz="2400" dirty="0"/>
              <a:t>TEL-2 stays in the </a:t>
            </a:r>
            <a:r>
              <a:rPr lang="en-GB" sz="2400" dirty="0" smtClean="0"/>
              <a:t>US </a:t>
            </a:r>
          </a:p>
          <a:p>
            <a:r>
              <a:rPr lang="en-GB" sz="2400" dirty="0" smtClean="0"/>
              <a:t>CERN produces </a:t>
            </a:r>
            <a:r>
              <a:rPr lang="en-GB" sz="2400" dirty="0"/>
              <a:t>a new cryogenic </a:t>
            </a:r>
            <a:r>
              <a:rPr lang="en-GB" sz="2400" dirty="0" smtClean="0"/>
              <a:t>test setup</a:t>
            </a:r>
            <a:r>
              <a:rPr lang="en-GB" sz="2400" dirty="0"/>
              <a:t>, which will contain only one 1 m long </a:t>
            </a:r>
            <a:r>
              <a:rPr lang="en-GB" sz="2400" dirty="0" smtClean="0"/>
              <a:t>solenoid of nominal strength. This setup will be available after summer 2016. </a:t>
            </a:r>
          </a:p>
          <a:p>
            <a:r>
              <a:rPr lang="en-GB" sz="2400" dirty="0" smtClean="0"/>
              <a:t>The full </a:t>
            </a:r>
            <a:r>
              <a:rPr lang="en-GB" sz="2400" dirty="0"/>
              <a:t>e</a:t>
            </a:r>
            <a:r>
              <a:rPr lang="en-GB" sz="2400" dirty="0" smtClean="0"/>
              <a:t>xperimental program on electron beam current increase </a:t>
            </a:r>
            <a:r>
              <a:rPr lang="en-GB" sz="2400" dirty="0" smtClean="0"/>
              <a:t>will be the possible </a:t>
            </a:r>
            <a:r>
              <a:rPr lang="en-GB" sz="2400" dirty="0" smtClean="0"/>
              <a:t>on 1m prototype after 2016 (even easier…no bends).</a:t>
            </a:r>
            <a:br>
              <a:rPr lang="en-GB" sz="2400" dirty="0" smtClean="0"/>
            </a:br>
            <a:r>
              <a:rPr lang="en-GB" sz="2400" dirty="0" smtClean="0"/>
              <a:t>For the first gun developments help from FNAL (</a:t>
            </a:r>
            <a:r>
              <a:rPr lang="en-GB" sz="2400" dirty="0" err="1" smtClean="0"/>
              <a:t>teststand</a:t>
            </a:r>
            <a:r>
              <a:rPr lang="en-GB" sz="2400" dirty="0" smtClean="0"/>
              <a:t> with warm solenoid) will be essential.</a:t>
            </a:r>
            <a:endParaRPr lang="en-GB" sz="2400" dirty="0"/>
          </a:p>
          <a:p>
            <a:r>
              <a:rPr lang="en-GB" sz="2400" dirty="0" smtClean="0"/>
              <a:t>This R&amp;D setup </a:t>
            </a:r>
            <a:r>
              <a:rPr lang="en-GB" sz="2400" dirty="0" smtClean="0"/>
              <a:t>at CERN will </a:t>
            </a:r>
            <a:r>
              <a:rPr lang="en-GB" sz="2400" dirty="0" smtClean="0"/>
              <a:t>be used as development </a:t>
            </a:r>
            <a:r>
              <a:rPr lang="en-GB" sz="2400" dirty="0" smtClean="0"/>
              <a:t> </a:t>
            </a:r>
            <a:r>
              <a:rPr lang="en-GB" sz="2400" dirty="0"/>
              <a:t>tool for the length of the </a:t>
            </a:r>
            <a:r>
              <a:rPr lang="en-GB" sz="2400" dirty="0" smtClean="0"/>
              <a:t>projects.</a:t>
            </a:r>
          </a:p>
          <a:p>
            <a:r>
              <a:rPr lang="en-GB" sz="2400" dirty="0" smtClean="0"/>
              <a:t>With the experience of this R&amp;D setup CERN will  construct the two lenses for beam </a:t>
            </a:r>
            <a:r>
              <a:rPr lang="en-GB" sz="2400" dirty="0" smtClean="0"/>
              <a:t>operation</a:t>
            </a:r>
            <a:r>
              <a:rPr lang="en-GB" sz="2400" dirty="0" smtClean="0"/>
              <a:t>, potentially more lenses later.</a:t>
            </a:r>
            <a:endParaRPr lang="en-GB" sz="2400" dirty="0" smtClean="0"/>
          </a:p>
          <a:p>
            <a:r>
              <a:rPr lang="en-GB" sz="2400" dirty="0" smtClean="0"/>
              <a:t>Test-stand location </a:t>
            </a:r>
            <a:r>
              <a:rPr lang="en-GB" sz="2400" dirty="0" smtClean="0"/>
              <a:t> to be determined within the next two weeks. </a:t>
            </a:r>
            <a:endParaRPr lang="en-GB" sz="2400" dirty="0" smtClean="0"/>
          </a:p>
        </p:txBody>
      </p:sp>
    </p:spTree>
    <p:extLst>
      <p:ext uri="{BB962C8B-B14F-4D97-AF65-F5344CB8AC3E}">
        <p14:creationId xmlns:p14="http://schemas.microsoft.com/office/powerpoint/2010/main" val="168805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rPr>
              <a:t>Hall 236</a:t>
            </a:r>
            <a:r>
              <a:rPr lang="en-GB" dirty="0" smtClean="0">
                <a:solidFill>
                  <a:srgbClr val="0070C0"/>
                </a:solidFill>
              </a:rPr>
              <a:t/>
            </a:r>
            <a:br>
              <a:rPr lang="en-GB" dirty="0" smtClean="0">
                <a:solidFill>
                  <a:srgbClr val="0070C0"/>
                </a:solidFill>
              </a:rPr>
            </a:br>
            <a:r>
              <a:rPr lang="en-GB" sz="3100" i="1" dirty="0" smtClean="0">
                <a:solidFill>
                  <a:srgbClr val="FF0000"/>
                </a:solidFill>
              </a:rPr>
              <a:t> In MEYRIN : Between LINAC4 &amp; LEIR</a:t>
            </a:r>
            <a:endParaRPr lang="en-US" sz="3100" i="1" dirty="0">
              <a:solidFill>
                <a:srgbClr val="FF000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0757" y="1600200"/>
            <a:ext cx="82224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225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210146"/>
          </a:xfrm>
        </p:spPr>
        <p:txBody>
          <a:bodyPr>
            <a:normAutofit fontScale="90000"/>
          </a:bodyPr>
          <a:lstStyle/>
          <a:p>
            <a:r>
              <a:rPr lang="en-GB" dirty="0">
                <a:solidFill>
                  <a:srgbClr val="0070C0"/>
                </a:solidFill>
              </a:rPr>
              <a:t/>
            </a:r>
            <a:br>
              <a:rPr lang="en-GB" dirty="0">
                <a:solidFill>
                  <a:srgbClr val="0070C0"/>
                </a:solidFill>
              </a:rPr>
            </a:br>
            <a:r>
              <a:rPr lang="en-GB" sz="3100" dirty="0" smtClean="0">
                <a:solidFill>
                  <a:srgbClr val="FF0000"/>
                </a:solidFill>
              </a:rPr>
              <a:t>Hall236</a:t>
            </a:r>
            <a:r>
              <a:rPr lang="en-GB" sz="3100" dirty="0" smtClean="0">
                <a:solidFill>
                  <a:srgbClr val="FF0000"/>
                </a:solidFill>
              </a:rPr>
              <a:t> </a:t>
            </a:r>
            <a:r>
              <a:rPr lang="en-GB" sz="3100" dirty="0" smtClean="0">
                <a:solidFill>
                  <a:srgbClr val="FF0000"/>
                </a:solidFill>
              </a:rPr>
              <a:t>with </a:t>
            </a:r>
            <a:r>
              <a:rPr lang="en-GB" sz="3100" dirty="0">
                <a:solidFill>
                  <a:srgbClr val="FF0000"/>
                </a:solidFill>
              </a:rPr>
              <a:t>o</a:t>
            </a:r>
            <a:r>
              <a:rPr lang="en-GB" sz="3100" dirty="0" smtClean="0">
                <a:solidFill>
                  <a:srgbClr val="FF0000"/>
                </a:solidFill>
              </a:rPr>
              <a:t>ur E-Cooler Test Bench &amp; </a:t>
            </a:r>
            <a:r>
              <a:rPr lang="en-GB" sz="3100" dirty="0" smtClean="0">
                <a:solidFill>
                  <a:srgbClr val="FF0000"/>
                </a:solidFill>
              </a:rPr>
              <a:t>HV </a:t>
            </a:r>
            <a:r>
              <a:rPr lang="en-GB" sz="3100" dirty="0" smtClean="0">
                <a:solidFill>
                  <a:srgbClr val="FF0000"/>
                </a:solidFill>
              </a:rPr>
              <a:t>Cage </a:t>
            </a:r>
            <a:br>
              <a:rPr lang="en-GB" sz="3100" dirty="0" smtClean="0">
                <a:solidFill>
                  <a:srgbClr val="FF0000"/>
                </a:solidFill>
              </a:rPr>
            </a:br>
            <a:r>
              <a:rPr lang="en-GB" sz="2700" dirty="0" smtClean="0">
                <a:solidFill>
                  <a:srgbClr val="0070C0"/>
                </a:solidFill>
              </a:rPr>
              <a:t/>
            </a:r>
            <a:br>
              <a:rPr lang="en-GB" sz="2700" dirty="0" smtClean="0">
                <a:solidFill>
                  <a:srgbClr val="0070C0"/>
                </a:solidFill>
              </a:rPr>
            </a:br>
            <a:endParaRPr lang="en-US" sz="2700" dirty="0"/>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8001254" cy="485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445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Options for test stand location at CERN</a:t>
            </a:r>
            <a:endParaRPr lang="en-GB" dirty="0"/>
          </a:p>
        </p:txBody>
      </p:sp>
      <p:sp>
        <p:nvSpPr>
          <p:cNvPr id="3" name="Content Placeholder 2"/>
          <p:cNvSpPr>
            <a:spLocks noGrp="1"/>
          </p:cNvSpPr>
          <p:nvPr>
            <p:ph idx="1"/>
          </p:nvPr>
        </p:nvSpPr>
        <p:spPr/>
        <p:txBody>
          <a:bodyPr>
            <a:normAutofit/>
          </a:bodyPr>
          <a:lstStyle/>
          <a:p>
            <a:r>
              <a:rPr lang="en-GB" sz="2400" dirty="0" smtClean="0">
                <a:solidFill>
                  <a:srgbClr val="FF0000"/>
                </a:solidFill>
              </a:rPr>
              <a:t>Building 236: Local </a:t>
            </a:r>
            <a:r>
              <a:rPr lang="en-GB" sz="2400" dirty="0" err="1" smtClean="0">
                <a:solidFill>
                  <a:srgbClr val="FF0000"/>
                </a:solidFill>
              </a:rPr>
              <a:t>cryo</a:t>
            </a:r>
            <a:r>
              <a:rPr lang="en-GB" sz="2400" dirty="0" smtClean="0">
                <a:solidFill>
                  <a:srgbClr val="FF0000"/>
                </a:solidFill>
              </a:rPr>
              <a:t>-cooler unfeasible, needs construction of He-recovery line to </a:t>
            </a:r>
            <a:r>
              <a:rPr lang="en-GB" sz="2400" dirty="0" err="1" smtClean="0">
                <a:solidFill>
                  <a:srgbClr val="FF0000"/>
                </a:solidFill>
              </a:rPr>
              <a:t>cryolab</a:t>
            </a:r>
            <a:r>
              <a:rPr lang="en-GB" sz="2400" dirty="0" smtClean="0">
                <a:solidFill>
                  <a:srgbClr val="FF0000"/>
                </a:solidFill>
              </a:rPr>
              <a:t>. Delivery of cold He in Dewar.</a:t>
            </a:r>
          </a:p>
          <a:p>
            <a:r>
              <a:rPr lang="en-GB" sz="2400" dirty="0" smtClean="0">
                <a:solidFill>
                  <a:srgbClr val="FFC000"/>
                </a:solidFill>
              </a:rPr>
              <a:t>New </a:t>
            </a:r>
            <a:r>
              <a:rPr lang="en-GB" sz="2400" dirty="0" err="1" smtClean="0">
                <a:solidFill>
                  <a:srgbClr val="FFC000"/>
                </a:solidFill>
              </a:rPr>
              <a:t>cryo</a:t>
            </a:r>
            <a:r>
              <a:rPr lang="en-GB" sz="2400" dirty="0" smtClean="0">
                <a:solidFill>
                  <a:srgbClr val="FFC000"/>
                </a:solidFill>
              </a:rPr>
              <a:t>-plant in Hall 180 (Future test-area for FAIR SIS100 magnets)….will probably not be ready in time for us.</a:t>
            </a:r>
          </a:p>
          <a:p>
            <a:r>
              <a:rPr lang="en-GB" sz="2400" dirty="0" smtClean="0">
                <a:solidFill>
                  <a:srgbClr val="92D050"/>
                </a:solidFill>
              </a:rPr>
              <a:t>Available space close to CERN’s </a:t>
            </a:r>
            <a:r>
              <a:rPr lang="en-GB" sz="2400" dirty="0" err="1" smtClean="0">
                <a:solidFill>
                  <a:srgbClr val="92D050"/>
                </a:solidFill>
              </a:rPr>
              <a:t>cryolab</a:t>
            </a:r>
            <a:r>
              <a:rPr lang="en-GB" sz="2400" dirty="0" smtClean="0">
                <a:solidFill>
                  <a:srgbClr val="92D050"/>
                </a:solidFill>
              </a:rPr>
              <a:t>.  In order to accommodate the testing program, this will likely need </a:t>
            </a:r>
            <a:r>
              <a:rPr lang="en-GB" sz="2400" dirty="0" smtClean="0">
                <a:solidFill>
                  <a:srgbClr val="92D050"/>
                </a:solidFill>
              </a:rPr>
              <a:t>an </a:t>
            </a:r>
            <a:r>
              <a:rPr lang="en-GB" sz="2400" dirty="0" smtClean="0">
                <a:solidFill>
                  <a:srgbClr val="92D050"/>
                </a:solidFill>
              </a:rPr>
              <a:t>upgrade of the existing </a:t>
            </a:r>
            <a:r>
              <a:rPr lang="en-GB" sz="2400" dirty="0" err="1" smtClean="0">
                <a:solidFill>
                  <a:srgbClr val="92D050"/>
                </a:solidFill>
              </a:rPr>
              <a:t>cryoplant</a:t>
            </a:r>
            <a:r>
              <a:rPr lang="en-GB" sz="2400" dirty="0" smtClean="0">
                <a:solidFill>
                  <a:srgbClr val="92D050"/>
                </a:solidFill>
              </a:rPr>
              <a:t>.</a:t>
            </a:r>
          </a:p>
          <a:p>
            <a:r>
              <a:rPr lang="en-GB" sz="2400" dirty="0" smtClean="0">
                <a:solidFill>
                  <a:srgbClr val="00B050"/>
                </a:solidFill>
              </a:rPr>
              <a:t>SM18: Ideal, space available, but competition with many other clients.</a:t>
            </a:r>
          </a:p>
          <a:p>
            <a:endParaRPr lang="en-GB" sz="2400" dirty="0">
              <a:solidFill>
                <a:srgbClr val="00B050"/>
              </a:solidFill>
            </a:endParaRPr>
          </a:p>
          <a:p>
            <a:pPr marL="0" indent="0">
              <a:buNone/>
            </a:pPr>
            <a:r>
              <a:rPr lang="en-GB" sz="2400" dirty="0" smtClean="0">
                <a:solidFill>
                  <a:srgbClr val="00B050"/>
                </a:solidFill>
              </a:rPr>
              <a:t> </a:t>
            </a:r>
            <a:r>
              <a:rPr lang="en-GB" sz="2400" dirty="0" smtClean="0">
                <a:solidFill>
                  <a:schemeClr val="tx1">
                    <a:lumMod val="95000"/>
                    <a:lumOff val="5000"/>
                  </a:schemeClr>
                </a:solidFill>
              </a:rPr>
              <a:t>Decision: Can be expected within 2 weeks</a:t>
            </a:r>
            <a:endParaRPr lang="en-GB" sz="2400" dirty="0">
              <a:solidFill>
                <a:schemeClr val="tx1">
                  <a:lumMod val="95000"/>
                  <a:lumOff val="5000"/>
                </a:schemeClr>
              </a:solidFill>
            </a:endParaRPr>
          </a:p>
        </p:txBody>
      </p:sp>
    </p:spTree>
    <p:extLst>
      <p:ext uri="{BB962C8B-B14F-4D97-AF65-F5344CB8AC3E}">
        <p14:creationId xmlns:p14="http://schemas.microsoft.com/office/powerpoint/2010/main" val="109369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069" y="4437505"/>
            <a:ext cx="5819560" cy="1131079"/>
          </a:xfrm>
          <a:prstGeom prst="rect">
            <a:avLst/>
          </a:prstGeom>
          <a:noFill/>
        </p:spPr>
        <p:txBody>
          <a:bodyPr wrap="square" rtlCol="0">
            <a:spAutoFit/>
          </a:bodyPr>
          <a:lstStyle/>
          <a:p>
            <a:r>
              <a:rPr lang="en-GB" sz="1350" dirty="0">
                <a:solidFill>
                  <a:prstClr val="black"/>
                </a:solidFill>
              </a:rPr>
              <a:t>Heat loads (at 4.5 K for a1-m long cryostat + anti cryostat)</a:t>
            </a:r>
          </a:p>
          <a:p>
            <a:endParaRPr lang="en-GB" sz="1350" dirty="0">
              <a:solidFill>
                <a:prstClr val="black"/>
              </a:solidFill>
            </a:endParaRPr>
          </a:p>
          <a:p>
            <a:r>
              <a:rPr lang="en-GB" sz="1350" dirty="0">
                <a:solidFill>
                  <a:prstClr val="black"/>
                </a:solidFill>
              </a:rPr>
              <a:t>Current leads (~250 A)	1 W</a:t>
            </a:r>
          </a:p>
          <a:p>
            <a:r>
              <a:rPr lang="en-GB" sz="1350" dirty="0">
                <a:solidFill>
                  <a:prstClr val="black"/>
                </a:solidFill>
              </a:rPr>
              <a:t>Supports			0.5 W</a:t>
            </a:r>
          </a:p>
          <a:p>
            <a:r>
              <a:rPr lang="en-GB" sz="1350" dirty="0">
                <a:solidFill>
                  <a:prstClr val="black"/>
                </a:solidFill>
              </a:rPr>
              <a:t>Thermal radiation		0.5 W / m   (with superinsulation)</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520" y="1433368"/>
            <a:ext cx="3811312" cy="2482768"/>
          </a:xfrm>
          <a:prstGeom prst="rect">
            <a:avLst/>
          </a:prstGeo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629" y="2242524"/>
            <a:ext cx="2740180" cy="365485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80463" y="963433"/>
            <a:ext cx="2617240" cy="2952703"/>
          </a:xfrm>
          <a:prstGeom prst="rect">
            <a:avLst/>
          </a:prstGeom>
        </p:spPr>
      </p:pic>
      <p:sp>
        <p:nvSpPr>
          <p:cNvPr id="6" name="TextBox 5"/>
          <p:cNvSpPr txBox="1"/>
          <p:nvPr/>
        </p:nvSpPr>
        <p:spPr>
          <a:xfrm>
            <a:off x="467544" y="404664"/>
            <a:ext cx="8136904" cy="523220"/>
          </a:xfrm>
          <a:prstGeom prst="rect">
            <a:avLst/>
          </a:prstGeom>
          <a:noFill/>
        </p:spPr>
        <p:txBody>
          <a:bodyPr wrap="square" rtlCol="0">
            <a:spAutoFit/>
          </a:bodyPr>
          <a:lstStyle/>
          <a:p>
            <a:r>
              <a:rPr lang="en-GB" sz="2800" dirty="0" smtClean="0"/>
              <a:t>Details on CERN </a:t>
            </a:r>
            <a:r>
              <a:rPr lang="en-GB" sz="2800" dirty="0" err="1" smtClean="0"/>
              <a:t>cryo</a:t>
            </a:r>
            <a:r>
              <a:rPr lang="en-GB" sz="2800" dirty="0" smtClean="0"/>
              <a:t>-solenoid: Diego Perini et al.  (1/2)</a:t>
            </a:r>
            <a:endParaRPr lang="en-GB" sz="2800" dirty="0"/>
          </a:p>
        </p:txBody>
      </p:sp>
    </p:spTree>
    <p:extLst>
      <p:ext uri="{BB962C8B-B14F-4D97-AF65-F5344CB8AC3E}">
        <p14:creationId xmlns:p14="http://schemas.microsoft.com/office/powerpoint/2010/main" val="3909395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799948"/>
            <a:ext cx="7002380" cy="4639732"/>
          </a:xfrm>
          <a:prstGeom prst="rect">
            <a:avLst/>
          </a:prstGeom>
          <a:noFill/>
        </p:spPr>
        <p:txBody>
          <a:bodyPr wrap="square" rtlCol="0">
            <a:spAutoFit/>
          </a:bodyPr>
          <a:lstStyle/>
          <a:p>
            <a:r>
              <a:rPr lang="en-GB" sz="1350" dirty="0">
                <a:solidFill>
                  <a:prstClr val="black"/>
                </a:solidFill>
              </a:rPr>
              <a:t>Winding of </a:t>
            </a:r>
            <a:r>
              <a:rPr lang="en-GB" sz="1350" u="sng" dirty="0">
                <a:solidFill>
                  <a:prstClr val="black"/>
                </a:solidFill>
              </a:rPr>
              <a:t>one</a:t>
            </a:r>
            <a:r>
              <a:rPr lang="en-GB" sz="1350" dirty="0">
                <a:solidFill>
                  <a:prstClr val="black"/>
                </a:solidFill>
              </a:rPr>
              <a:t> solenoid</a:t>
            </a:r>
          </a:p>
          <a:p>
            <a:r>
              <a:rPr lang="en-GB" sz="1200" dirty="0">
                <a:solidFill>
                  <a:prstClr val="black"/>
                </a:solidFill>
              </a:rPr>
              <a:t>	Cable procurement:</a:t>
            </a:r>
          </a:p>
          <a:p>
            <a:r>
              <a:rPr lang="en-GB" sz="1200" dirty="0">
                <a:solidFill>
                  <a:prstClr val="black"/>
                </a:solidFill>
              </a:rPr>
              <a:t>		Tender:		1.5 months</a:t>
            </a:r>
          </a:p>
          <a:p>
            <a:r>
              <a:rPr lang="en-GB" sz="1200" dirty="0">
                <a:solidFill>
                  <a:prstClr val="black"/>
                </a:solidFill>
              </a:rPr>
              <a:t> 		Fabrication:	3.5 months</a:t>
            </a:r>
          </a:p>
          <a:p>
            <a:r>
              <a:rPr lang="en-GB" sz="1200" dirty="0">
                <a:solidFill>
                  <a:prstClr val="black"/>
                </a:solidFill>
              </a:rPr>
              <a:t>	Winding &amp; curing		1    month</a:t>
            </a:r>
          </a:p>
          <a:p>
            <a:r>
              <a:rPr lang="en-GB" sz="1200" dirty="0">
                <a:solidFill>
                  <a:prstClr val="black"/>
                </a:solidFill>
              </a:rPr>
              <a:t>	Tests			1    month</a:t>
            </a:r>
          </a:p>
          <a:p>
            <a:r>
              <a:rPr lang="en-GB" sz="1200" dirty="0">
                <a:solidFill>
                  <a:prstClr val="black"/>
                </a:solidFill>
              </a:rPr>
              <a:t>	</a:t>
            </a:r>
            <a:r>
              <a:rPr lang="en-GB" sz="1200" b="1" dirty="0">
                <a:solidFill>
                  <a:prstClr val="black"/>
                </a:solidFill>
              </a:rPr>
              <a:t>TOTAL solenoid		7    months</a:t>
            </a:r>
          </a:p>
          <a:p>
            <a:endParaRPr lang="en-GB" sz="1200" b="1" dirty="0">
              <a:solidFill>
                <a:prstClr val="black"/>
              </a:solidFill>
            </a:endParaRPr>
          </a:p>
          <a:p>
            <a:r>
              <a:rPr lang="en-GB" sz="1350" dirty="0">
                <a:solidFill>
                  <a:prstClr val="black"/>
                </a:solidFill>
              </a:rPr>
              <a:t>Construction of one cryostat (in parallel with winding)</a:t>
            </a:r>
          </a:p>
          <a:p>
            <a:r>
              <a:rPr lang="en-GB" sz="1350" dirty="0">
                <a:solidFill>
                  <a:prstClr val="black"/>
                </a:solidFill>
              </a:rPr>
              <a:t>	</a:t>
            </a:r>
            <a:r>
              <a:rPr lang="en-GB" sz="1200" dirty="0">
                <a:solidFill>
                  <a:prstClr val="black"/>
                </a:solidFill>
              </a:rPr>
              <a:t>Components		2  months</a:t>
            </a:r>
          </a:p>
          <a:p>
            <a:r>
              <a:rPr lang="en-GB" sz="1200" dirty="0">
                <a:solidFill>
                  <a:prstClr val="black"/>
                </a:solidFill>
              </a:rPr>
              <a:t>	Assembly			3 months</a:t>
            </a:r>
          </a:p>
          <a:p>
            <a:endParaRPr lang="en-GB" sz="1350" dirty="0">
              <a:solidFill>
                <a:prstClr val="black"/>
              </a:solidFill>
            </a:endParaRPr>
          </a:p>
          <a:p>
            <a:r>
              <a:rPr lang="en-GB" sz="1350" dirty="0">
                <a:solidFill>
                  <a:prstClr val="black"/>
                </a:solidFill>
              </a:rPr>
              <a:t>Solenoid into the cryostat</a:t>
            </a:r>
            <a:r>
              <a:rPr lang="en-GB" sz="1200" dirty="0">
                <a:solidFill>
                  <a:prstClr val="black"/>
                </a:solidFill>
              </a:rPr>
              <a:t>		</a:t>
            </a:r>
          </a:p>
          <a:p>
            <a:r>
              <a:rPr lang="en-GB" sz="1200" dirty="0">
                <a:solidFill>
                  <a:prstClr val="black"/>
                </a:solidFill>
              </a:rPr>
              <a:t>	Assembly			3 months</a:t>
            </a:r>
          </a:p>
          <a:p>
            <a:r>
              <a:rPr lang="en-GB" sz="1200" dirty="0">
                <a:solidFill>
                  <a:prstClr val="black"/>
                </a:solidFill>
              </a:rPr>
              <a:t>	Tests			1 month</a:t>
            </a:r>
          </a:p>
          <a:p>
            <a:endParaRPr lang="en-GB" sz="1200" dirty="0">
              <a:solidFill>
                <a:prstClr val="black"/>
              </a:solidFill>
            </a:endParaRPr>
          </a:p>
          <a:p>
            <a:r>
              <a:rPr lang="en-GB" sz="2400" b="1" dirty="0">
                <a:solidFill>
                  <a:prstClr val="black"/>
                </a:solidFill>
              </a:rPr>
              <a:t>Total 1 </a:t>
            </a:r>
            <a:r>
              <a:rPr lang="en-GB" sz="2400" b="1" dirty="0" err="1">
                <a:solidFill>
                  <a:prstClr val="black"/>
                </a:solidFill>
              </a:rPr>
              <a:t>cryo</a:t>
            </a:r>
            <a:r>
              <a:rPr lang="en-GB" sz="2400" b="1" dirty="0">
                <a:solidFill>
                  <a:prstClr val="black"/>
                </a:solidFill>
              </a:rPr>
              <a:t>-solenoid	            ~ 11 months </a:t>
            </a:r>
            <a:r>
              <a:rPr lang="en-GB" sz="2400" b="1" dirty="0" smtClean="0">
                <a:solidFill>
                  <a:prstClr val="black"/>
                </a:solidFill>
              </a:rPr>
              <a:t/>
            </a:r>
            <a:br>
              <a:rPr lang="en-GB" sz="2400" b="1" dirty="0" smtClean="0">
                <a:solidFill>
                  <a:prstClr val="black"/>
                </a:solidFill>
              </a:rPr>
            </a:br>
            <a:r>
              <a:rPr lang="en-GB" sz="2400" b="1" dirty="0" smtClean="0">
                <a:solidFill>
                  <a:prstClr val="black"/>
                </a:solidFill>
              </a:rPr>
              <a:t>(</a:t>
            </a:r>
            <a:r>
              <a:rPr lang="en-GB" sz="2400" b="1" dirty="0">
                <a:solidFill>
                  <a:prstClr val="black"/>
                </a:solidFill>
              </a:rPr>
              <a:t>1 year including installation in the test area)</a:t>
            </a:r>
          </a:p>
          <a:p>
            <a:endParaRPr lang="en-GB" sz="2400" b="1" dirty="0">
              <a:solidFill>
                <a:prstClr val="black"/>
              </a:solidFill>
            </a:endParaRPr>
          </a:p>
          <a:p>
            <a:endParaRPr lang="en-GB" sz="2400" b="1" dirty="0">
              <a:solidFill>
                <a:prstClr val="black"/>
              </a:solidFill>
            </a:endParaRPr>
          </a:p>
        </p:txBody>
      </p:sp>
      <p:sp>
        <p:nvSpPr>
          <p:cNvPr id="3" name="TextBox 2"/>
          <p:cNvSpPr txBox="1"/>
          <p:nvPr/>
        </p:nvSpPr>
        <p:spPr>
          <a:xfrm>
            <a:off x="741375" y="1184395"/>
            <a:ext cx="4024563" cy="369332"/>
          </a:xfrm>
          <a:prstGeom prst="rect">
            <a:avLst/>
          </a:prstGeom>
          <a:noFill/>
        </p:spPr>
        <p:txBody>
          <a:bodyPr wrap="square" rtlCol="0">
            <a:spAutoFit/>
          </a:bodyPr>
          <a:lstStyle/>
          <a:p>
            <a:r>
              <a:rPr lang="en-GB" dirty="0">
                <a:solidFill>
                  <a:prstClr val="black"/>
                </a:solidFill>
              </a:rPr>
              <a:t>Timeline (order of magnitude)</a:t>
            </a:r>
          </a:p>
        </p:txBody>
      </p:sp>
      <p:sp>
        <p:nvSpPr>
          <p:cNvPr id="4" name="TextBox 3"/>
          <p:cNvSpPr txBox="1"/>
          <p:nvPr/>
        </p:nvSpPr>
        <p:spPr>
          <a:xfrm>
            <a:off x="834401" y="414954"/>
            <a:ext cx="8202095" cy="523220"/>
          </a:xfrm>
          <a:prstGeom prst="rect">
            <a:avLst/>
          </a:prstGeom>
          <a:noFill/>
        </p:spPr>
        <p:txBody>
          <a:bodyPr wrap="square" rtlCol="0">
            <a:spAutoFit/>
          </a:bodyPr>
          <a:lstStyle/>
          <a:p>
            <a:pPr lvl="0"/>
            <a:r>
              <a:rPr lang="en-GB" sz="2800" dirty="0">
                <a:solidFill>
                  <a:prstClr val="black"/>
                </a:solidFill>
              </a:rPr>
              <a:t>Details on CERN </a:t>
            </a:r>
            <a:r>
              <a:rPr lang="en-GB" sz="2800" dirty="0" err="1">
                <a:solidFill>
                  <a:prstClr val="black"/>
                </a:solidFill>
              </a:rPr>
              <a:t>cryo</a:t>
            </a:r>
            <a:r>
              <a:rPr lang="en-GB" sz="2800" dirty="0">
                <a:solidFill>
                  <a:prstClr val="black"/>
                </a:solidFill>
              </a:rPr>
              <a:t>-solenoid: Diego Perini et al.  </a:t>
            </a:r>
            <a:r>
              <a:rPr lang="en-GB" sz="2800" dirty="0" smtClean="0">
                <a:solidFill>
                  <a:prstClr val="black"/>
                </a:solidFill>
              </a:rPr>
              <a:t>(2/2</a:t>
            </a:r>
            <a:r>
              <a:rPr lang="en-GB" sz="2800" dirty="0">
                <a:solidFill>
                  <a:prstClr val="black"/>
                </a:solidFill>
              </a:rPr>
              <a:t>)</a:t>
            </a:r>
            <a:endParaRPr lang="en-GB" sz="2800" dirty="0">
              <a:solidFill>
                <a:prstClr val="black"/>
              </a:solidFill>
            </a:endParaRPr>
          </a:p>
        </p:txBody>
      </p:sp>
    </p:spTree>
    <p:extLst>
      <p:ext uri="{BB962C8B-B14F-4D97-AF65-F5344CB8AC3E}">
        <p14:creationId xmlns:p14="http://schemas.microsoft.com/office/powerpoint/2010/main" val="260440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R&amp;D plans</a:t>
            </a:r>
            <a:endParaRPr lang="en-GB" dirty="0"/>
          </a:p>
        </p:txBody>
      </p:sp>
      <p:sp>
        <p:nvSpPr>
          <p:cNvPr id="3" name="Content Placeholder 2"/>
          <p:cNvSpPr>
            <a:spLocks noGrp="1"/>
          </p:cNvSpPr>
          <p:nvPr>
            <p:ph idx="1"/>
          </p:nvPr>
        </p:nvSpPr>
        <p:spPr>
          <a:xfrm>
            <a:off x="179512" y="836712"/>
            <a:ext cx="8784976" cy="5616624"/>
          </a:xfrm>
        </p:spPr>
        <p:txBody>
          <a:bodyPr>
            <a:normAutofit lnSpcReduction="10000"/>
          </a:bodyPr>
          <a:lstStyle/>
          <a:p>
            <a:r>
              <a:rPr lang="en-GB" sz="2400" dirty="0" smtClean="0">
                <a:solidFill>
                  <a:srgbClr val="0070C0"/>
                </a:solidFill>
              </a:rPr>
              <a:t>E-beam intensity increase: Has well started with the design of new e-guns…see other presentations this workshop</a:t>
            </a:r>
          </a:p>
          <a:p>
            <a:r>
              <a:rPr lang="en-GB" sz="2400" dirty="0" smtClean="0">
                <a:solidFill>
                  <a:srgbClr val="0070C0"/>
                </a:solidFill>
              </a:rPr>
              <a:t>Amplitude Modulation of e- beam. Not started yet</a:t>
            </a:r>
          </a:p>
          <a:p>
            <a:r>
              <a:rPr lang="en-GB" sz="2400" dirty="0" smtClean="0"/>
              <a:t>Instrumentation R&amp;D:</a:t>
            </a:r>
            <a:r>
              <a:rPr lang="en-GB" sz="2400" dirty="0"/>
              <a:t> </a:t>
            </a:r>
            <a:r>
              <a:rPr lang="en-GB" sz="2400" dirty="0" smtClean="0"/>
              <a:t> Overlap Monitor</a:t>
            </a:r>
            <a:br>
              <a:rPr lang="en-GB" sz="2400" dirty="0" smtClean="0"/>
            </a:br>
            <a:r>
              <a:rPr lang="en-GB" sz="2400" dirty="0" smtClean="0">
                <a:sym typeface="Wingdings" panose="05000000000000000000" pitchFamily="2" charset="2"/>
              </a:rPr>
              <a:t> Important discussion: might have large impact on size and complexity of SC solenoid.      Question:</a:t>
            </a:r>
            <a:br>
              <a:rPr lang="en-GB" sz="2400" dirty="0" smtClean="0">
                <a:sym typeface="Wingdings" panose="05000000000000000000" pitchFamily="2" charset="2"/>
              </a:rPr>
            </a:br>
            <a:r>
              <a:rPr lang="en-GB" sz="2400" dirty="0" smtClean="0">
                <a:sym typeface="Wingdings" panose="05000000000000000000" pitchFamily="2" charset="2"/>
              </a:rPr>
              <a:t>- Playground of pre-retired physicist?</a:t>
            </a:r>
            <a:br>
              <a:rPr lang="en-GB" sz="2400" dirty="0" smtClean="0">
                <a:sym typeface="Wingdings" panose="05000000000000000000" pitchFamily="2" charset="2"/>
              </a:rPr>
            </a:br>
            <a:r>
              <a:rPr lang="en-GB" sz="2400" dirty="0" smtClean="0">
                <a:sym typeface="Wingdings" panose="05000000000000000000" pitchFamily="2" charset="2"/>
              </a:rPr>
              <a:t>- Absolute necessity for stable e-lens operation?</a:t>
            </a:r>
            <a:br>
              <a:rPr lang="en-GB" sz="2400" dirty="0" smtClean="0">
                <a:sym typeface="Wingdings" panose="05000000000000000000" pitchFamily="2" charset="2"/>
              </a:rPr>
            </a:br>
            <a:r>
              <a:rPr lang="en-GB" sz="2400" dirty="0" smtClean="0">
                <a:sym typeface="Wingdings" panose="05000000000000000000" pitchFamily="2" charset="2"/>
              </a:rPr>
              <a:t>My answer: </a:t>
            </a:r>
            <a:r>
              <a:rPr lang="en-GB" sz="2400" dirty="0" smtClean="0">
                <a:solidFill>
                  <a:srgbClr val="00B050"/>
                </a:solidFill>
                <a:sym typeface="Wingdings" panose="05000000000000000000" pitchFamily="2" charset="2"/>
              </a:rPr>
              <a:t>For Halo Collimation: yes</a:t>
            </a:r>
            <a:r>
              <a:rPr lang="en-GB" sz="2400" dirty="0" smtClean="0">
                <a:sym typeface="Wingdings" panose="05000000000000000000" pitchFamily="2" charset="2"/>
              </a:rPr>
              <a:t>, </a:t>
            </a:r>
            <a:r>
              <a:rPr lang="en-GB" sz="2400" dirty="0" smtClean="0">
                <a:solidFill>
                  <a:srgbClr val="FF0000"/>
                </a:solidFill>
                <a:sym typeface="Wingdings" panose="05000000000000000000" pitchFamily="2" charset="2"/>
              </a:rPr>
              <a:t>For BBLR compensation: no</a:t>
            </a:r>
            <a:br>
              <a:rPr lang="en-GB" sz="2400" dirty="0" smtClean="0">
                <a:solidFill>
                  <a:srgbClr val="FF0000"/>
                </a:solidFill>
                <a:sym typeface="Wingdings" panose="05000000000000000000" pitchFamily="2" charset="2"/>
              </a:rPr>
            </a:br>
            <a:r>
              <a:rPr lang="en-GB" sz="2400" dirty="0" smtClean="0">
                <a:solidFill>
                  <a:srgbClr val="FF0000"/>
                </a:solidFill>
                <a:sym typeface="Wingdings" panose="05000000000000000000" pitchFamily="2" charset="2"/>
              </a:rPr>
              <a:t/>
            </a:r>
            <a:br>
              <a:rPr lang="en-GB" sz="2400" dirty="0" smtClean="0">
                <a:solidFill>
                  <a:srgbClr val="FF0000"/>
                </a:solidFill>
                <a:sym typeface="Wingdings" panose="05000000000000000000" pitchFamily="2" charset="2"/>
              </a:rPr>
            </a:br>
            <a:r>
              <a:rPr lang="en-GB" sz="2400" dirty="0" smtClean="0">
                <a:sym typeface="Wingdings" panose="05000000000000000000" pitchFamily="2" charset="2"/>
              </a:rPr>
              <a:t>- </a:t>
            </a:r>
            <a:r>
              <a:rPr lang="en-GB" sz="2400" dirty="0" smtClean="0">
                <a:solidFill>
                  <a:srgbClr val="00B050"/>
                </a:solidFill>
                <a:sym typeface="Wingdings" panose="05000000000000000000" pitchFamily="2" charset="2"/>
              </a:rPr>
              <a:t>Active element in machine protection: needs independent verification of availability…even part of interlocks</a:t>
            </a:r>
            <a:br>
              <a:rPr lang="en-GB" sz="2400" dirty="0" smtClean="0">
                <a:solidFill>
                  <a:srgbClr val="00B050"/>
                </a:solidFill>
                <a:sym typeface="Wingdings" panose="05000000000000000000" pitchFamily="2" charset="2"/>
              </a:rPr>
            </a:br>
            <a:r>
              <a:rPr lang="en-GB" sz="2400" dirty="0" smtClean="0">
                <a:solidFill>
                  <a:srgbClr val="00B050"/>
                </a:solidFill>
                <a:sym typeface="Wingdings" panose="05000000000000000000" pitchFamily="2" charset="2"/>
              </a:rPr>
              <a:t>- Halo collimation during machine transitions: acceleration, beta-squeeze: Needs verification (at least post mortem) of overlap. Time resolution: better than 10 seconds. Poor contrast and resolution acceptable.</a:t>
            </a:r>
            <a:endParaRPr lang="en-GB" sz="2400" dirty="0">
              <a:solidFill>
                <a:srgbClr val="00B050"/>
              </a:solidFill>
            </a:endParaRPr>
          </a:p>
        </p:txBody>
      </p:sp>
    </p:spTree>
    <p:extLst>
      <p:ext uri="{BB962C8B-B14F-4D97-AF65-F5344CB8AC3E}">
        <p14:creationId xmlns:p14="http://schemas.microsoft.com/office/powerpoint/2010/main" val="17769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Low energy E- beam applications</a:t>
            </a:r>
            <a:endParaRPr lang="en-GB" dirty="0"/>
          </a:p>
        </p:txBody>
      </p:sp>
      <p:sp>
        <p:nvSpPr>
          <p:cNvPr id="3" name="Content Placeholder 2"/>
          <p:cNvSpPr>
            <a:spLocks noGrp="1"/>
          </p:cNvSpPr>
          <p:nvPr>
            <p:ph idx="1"/>
          </p:nvPr>
        </p:nvSpPr>
        <p:spPr>
          <a:xfrm>
            <a:off x="457200" y="1600200"/>
            <a:ext cx="8435280" cy="4853136"/>
          </a:xfrm>
        </p:spPr>
        <p:txBody>
          <a:bodyPr>
            <a:normAutofit fontScale="85000" lnSpcReduction="20000"/>
          </a:bodyPr>
          <a:lstStyle/>
          <a:p>
            <a:r>
              <a:rPr lang="en-GB" sz="2400" dirty="0" smtClean="0"/>
              <a:t>So far At CERN:  electron cooling</a:t>
            </a:r>
            <a:br>
              <a:rPr lang="en-GB" sz="2400" dirty="0" smtClean="0"/>
            </a:br>
            <a:r>
              <a:rPr lang="en-GB" sz="2400" dirty="0" smtClean="0"/>
              <a:t>- AD, LEIR &amp; ELENA (G. Tranquille et al.)</a:t>
            </a:r>
            <a:br>
              <a:rPr lang="en-GB" sz="2400" dirty="0" smtClean="0"/>
            </a:br>
            <a:r>
              <a:rPr lang="en-GB" sz="2400" dirty="0" smtClean="0">
                <a:solidFill>
                  <a:schemeClr val="accent6">
                    <a:lumMod val="75000"/>
                  </a:schemeClr>
                </a:solidFill>
              </a:rPr>
              <a:t>not further discussed; parameter space is very different, but same people at CERN + common technologies</a:t>
            </a:r>
          </a:p>
          <a:p>
            <a:r>
              <a:rPr lang="en-GB" sz="2400" dirty="0" smtClean="0"/>
              <a:t>Becoming part of </a:t>
            </a:r>
            <a:r>
              <a:rPr lang="en-GB" sz="2400" dirty="0" err="1" smtClean="0"/>
              <a:t>HiLumi</a:t>
            </a:r>
            <a:r>
              <a:rPr lang="en-GB" sz="2400" dirty="0" smtClean="0"/>
              <a:t> baseline</a:t>
            </a:r>
            <a:br>
              <a:rPr lang="en-GB" sz="2400" dirty="0" smtClean="0"/>
            </a:br>
            <a:r>
              <a:rPr lang="en-GB" sz="2400" dirty="0"/>
              <a:t>- LHC </a:t>
            </a:r>
            <a:r>
              <a:rPr lang="en-GB" sz="2400" dirty="0" smtClean="0"/>
              <a:t>Halo collimation</a:t>
            </a:r>
            <a:r>
              <a:rPr lang="en-GB" sz="2400" dirty="0" smtClean="0"/>
              <a:t> </a:t>
            </a:r>
            <a:r>
              <a:rPr lang="en-GB" sz="2400" dirty="0"/>
              <a:t>(S. Redaelli et al</a:t>
            </a:r>
            <a:r>
              <a:rPr lang="en-GB" sz="2400" dirty="0" smtClean="0"/>
              <a:t>.)</a:t>
            </a:r>
          </a:p>
          <a:p>
            <a:r>
              <a:rPr lang="en-GB" sz="2400" dirty="0" smtClean="0"/>
              <a:t>Under study for </a:t>
            </a:r>
            <a:r>
              <a:rPr lang="en-GB" sz="2400" dirty="0" err="1" smtClean="0"/>
              <a:t>HiLumi</a:t>
            </a:r>
            <a:r>
              <a:rPr lang="en-GB" sz="2400" dirty="0" smtClean="0"/>
              <a:t/>
            </a:r>
            <a:br>
              <a:rPr lang="en-GB" sz="2400" dirty="0" smtClean="0"/>
            </a:br>
            <a:r>
              <a:rPr lang="en-GB" sz="2400" dirty="0" smtClean="0"/>
              <a:t>- LHC BBLR (</a:t>
            </a:r>
            <a:r>
              <a:rPr lang="en-GB" sz="2400" dirty="0"/>
              <a:t>H</a:t>
            </a:r>
            <a:r>
              <a:rPr lang="en-GB" sz="2400" dirty="0" smtClean="0"/>
              <a:t>. Schmickler et al.)</a:t>
            </a:r>
          </a:p>
          <a:p>
            <a:r>
              <a:rPr lang="en-GB" sz="2400" dirty="0" smtClean="0"/>
              <a:t>Further request:</a:t>
            </a:r>
            <a:br>
              <a:rPr lang="en-GB" sz="2400" dirty="0" smtClean="0"/>
            </a:br>
            <a:r>
              <a:rPr lang="en-GB" sz="2400" dirty="0" smtClean="0"/>
              <a:t>- Compensation of space charge effects in SIS18/SIS100 </a:t>
            </a:r>
            <a:br>
              <a:rPr lang="en-GB" sz="2400" dirty="0" smtClean="0"/>
            </a:br>
            <a:r>
              <a:rPr lang="en-GB" sz="2400" dirty="0" smtClean="0"/>
              <a:t>(GSI – FAIR project; P. Spiller  et al.)</a:t>
            </a:r>
            <a:br>
              <a:rPr lang="en-GB" sz="2400" dirty="0" smtClean="0"/>
            </a:br>
            <a:r>
              <a:rPr lang="en-GB" sz="2400" dirty="0" smtClean="0"/>
              <a:t>-&gt; Needs a new feasibility study for CERN:</a:t>
            </a:r>
            <a:r>
              <a:rPr lang="en-GB" sz="2400" dirty="0"/>
              <a:t/>
            </a:r>
            <a:br>
              <a:rPr lang="en-GB" sz="2400" dirty="0"/>
            </a:br>
            <a:r>
              <a:rPr lang="en-GB" sz="2400" dirty="0" smtClean="0"/>
              <a:t>-&gt; Compensation </a:t>
            </a:r>
            <a:r>
              <a:rPr lang="en-GB" sz="2400" dirty="0"/>
              <a:t>of space charge effects </a:t>
            </a:r>
            <a:r>
              <a:rPr lang="en-GB" sz="2400" dirty="0" smtClean="0"/>
              <a:t>in CERN PS, PSB</a:t>
            </a:r>
            <a:br>
              <a:rPr lang="en-GB" sz="2400" dirty="0" smtClean="0"/>
            </a:br>
            <a:r>
              <a:rPr lang="en-GB" sz="2400" dirty="0">
                <a:latin typeface="Times New Roman"/>
                <a:ea typeface="Times New Roman"/>
              </a:rPr>
              <a:t> </a:t>
            </a:r>
            <a:r>
              <a:rPr lang="en-GB" sz="1900" u="sng" dirty="0" smtClean="0">
                <a:solidFill>
                  <a:srgbClr val="0000FF"/>
                </a:solidFill>
                <a:latin typeface="Times New Roman"/>
                <a:ea typeface="Times New Roman"/>
                <a:hlinkClick r:id="rId2"/>
              </a:rPr>
              <a:t>https</a:t>
            </a:r>
            <a:r>
              <a:rPr lang="en-GB" sz="1900" u="sng" dirty="0">
                <a:solidFill>
                  <a:srgbClr val="0000FF"/>
                </a:solidFill>
                <a:latin typeface="Times New Roman"/>
                <a:ea typeface="Times New Roman"/>
                <a:hlinkClick r:id="rId2"/>
              </a:rPr>
              <a:t>://</a:t>
            </a:r>
            <a:r>
              <a:rPr lang="en-GB" sz="1900" u="sng" dirty="0" smtClean="0">
                <a:solidFill>
                  <a:srgbClr val="0000FF"/>
                </a:solidFill>
                <a:latin typeface="Times New Roman"/>
                <a:ea typeface="Times New Roman"/>
                <a:hlinkClick r:id="rId2"/>
              </a:rPr>
              <a:t>accelconf.web.cern.ch/accelconf/p07/PAPERS/THPAN074.PDF</a:t>
            </a:r>
            <a:r>
              <a:rPr lang="en-GB" sz="1900" u="sng" dirty="0" smtClean="0">
                <a:solidFill>
                  <a:srgbClr val="0000FF"/>
                </a:solidFill>
                <a:latin typeface="Times New Roman"/>
                <a:ea typeface="Times New Roman"/>
              </a:rPr>
              <a:t/>
            </a:r>
            <a:br>
              <a:rPr lang="en-GB" sz="1900" u="sng" dirty="0" smtClean="0">
                <a:solidFill>
                  <a:srgbClr val="0000FF"/>
                </a:solidFill>
                <a:latin typeface="Times New Roman"/>
                <a:ea typeface="Times New Roman"/>
              </a:rPr>
            </a:br>
            <a:r>
              <a:rPr lang="en-GB" sz="1900" u="sng" dirty="0" smtClean="0">
                <a:solidFill>
                  <a:srgbClr val="0000FF"/>
                </a:solidFill>
                <a:latin typeface="Times New Roman"/>
                <a:ea typeface="Times New Roman"/>
              </a:rPr>
              <a:t/>
            </a:r>
            <a:br>
              <a:rPr lang="en-GB" sz="1900" u="sng" dirty="0" smtClean="0">
                <a:solidFill>
                  <a:srgbClr val="0000FF"/>
                </a:solidFill>
                <a:latin typeface="Times New Roman"/>
                <a:ea typeface="Times New Roman"/>
              </a:rPr>
            </a:br>
            <a:r>
              <a:rPr lang="en-GB" sz="1900" dirty="0" smtClean="0">
                <a:latin typeface="Times New Roman"/>
                <a:ea typeface="Times New Roman"/>
              </a:rPr>
              <a:t>GSI has submitted a request to the German BMBF for funding in order to simulate further details of this compensation. CERN is following (and complementing?) these simulations.</a:t>
            </a:r>
            <a:endParaRPr lang="en-GB" sz="1900" dirty="0">
              <a:latin typeface="Times New Roman"/>
              <a:ea typeface="Calibri"/>
            </a:endParaRPr>
          </a:p>
          <a:p>
            <a:pPr marL="0" indent="0">
              <a:spcAft>
                <a:spcPts val="0"/>
              </a:spcAft>
              <a:buNone/>
            </a:pPr>
            <a:r>
              <a:rPr lang="en-GB" sz="1900" dirty="0">
                <a:latin typeface="Times New Roman"/>
                <a:ea typeface="Times New Roman"/>
              </a:rPr>
              <a:t> </a:t>
            </a:r>
            <a:endParaRPr lang="en-GB" sz="1900" dirty="0">
              <a:latin typeface="Times New Roman"/>
              <a:ea typeface="Calibri"/>
            </a:endParaRPr>
          </a:p>
          <a:p>
            <a:endParaRPr lang="en-GB" sz="2400" dirty="0" smtClean="0"/>
          </a:p>
        </p:txBody>
      </p:sp>
    </p:spTree>
    <p:extLst>
      <p:ext uri="{BB962C8B-B14F-4D97-AF65-F5344CB8AC3E}">
        <p14:creationId xmlns:p14="http://schemas.microsoft.com/office/powerpoint/2010/main" val="1322131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Options for Overlap Monitor</a:t>
            </a:r>
            <a:endParaRPr lang="en-GB" dirty="0"/>
          </a:p>
        </p:txBody>
      </p:sp>
      <p:sp>
        <p:nvSpPr>
          <p:cNvPr id="3" name="Content Placeholder 2"/>
          <p:cNvSpPr>
            <a:spLocks noGrp="1"/>
          </p:cNvSpPr>
          <p:nvPr>
            <p:ph idx="1"/>
          </p:nvPr>
        </p:nvSpPr>
        <p:spPr>
          <a:xfrm>
            <a:off x="0" y="836712"/>
            <a:ext cx="9144000" cy="5616624"/>
          </a:xfrm>
        </p:spPr>
        <p:txBody>
          <a:bodyPr>
            <a:normAutofit/>
          </a:bodyPr>
          <a:lstStyle/>
          <a:p>
            <a:r>
              <a:rPr lang="en-GB" sz="2800" dirty="0" smtClean="0"/>
              <a:t>Want 2 D imaging: Not only 2 projections (profiles)  !</a:t>
            </a:r>
          </a:p>
          <a:p>
            <a:r>
              <a:rPr lang="en-GB" sz="2800" dirty="0" smtClean="0"/>
              <a:t>Strong solenoid field excludes all technologies using the observation of charged particles</a:t>
            </a:r>
          </a:p>
          <a:p>
            <a:r>
              <a:rPr lang="en-GB" sz="2800" dirty="0" smtClean="0"/>
              <a:t>Electron backscattering a la RHIC? (next slide)</a:t>
            </a:r>
            <a:br>
              <a:rPr lang="en-GB" sz="2800" dirty="0" smtClean="0"/>
            </a:br>
            <a:r>
              <a:rPr lang="en-GB" sz="2800" dirty="0" smtClean="0">
                <a:sym typeface="Wingdings" panose="05000000000000000000" pitchFamily="2" charset="2"/>
              </a:rPr>
              <a:t> due to the spread of back scattered electrons impossible to reconstruct overlap as 2 D image.</a:t>
            </a:r>
            <a:br>
              <a:rPr lang="en-GB" sz="2800" dirty="0" smtClean="0">
                <a:sym typeface="Wingdings" panose="05000000000000000000" pitchFamily="2" charset="2"/>
              </a:rPr>
            </a:br>
            <a:r>
              <a:rPr lang="en-GB" sz="2800" dirty="0" smtClean="0">
                <a:sym typeface="Wingdings" panose="05000000000000000000" pitchFamily="2" charset="2"/>
              </a:rPr>
              <a:t>Is monitor yields the overlap integral as a single count rate.</a:t>
            </a:r>
            <a:endParaRPr lang="en-GB" sz="2800" dirty="0" smtClean="0"/>
          </a:p>
          <a:p>
            <a:r>
              <a:rPr lang="en-GB" sz="2800" dirty="0" smtClean="0"/>
              <a:t>Fluorescence Monitor  (Aura borealis inside the LHC)</a:t>
            </a:r>
          </a:p>
          <a:p>
            <a:r>
              <a:rPr lang="en-GB" sz="2800" dirty="0" smtClean="0"/>
              <a:t>Can profit from a development made for CLIC = gas jet curtain as “screen”  (Adam Jeff et al.; Liverpool University)</a:t>
            </a:r>
            <a:endParaRPr lang="en-GB" sz="2800" dirty="0"/>
          </a:p>
        </p:txBody>
      </p:sp>
    </p:spTree>
    <p:extLst>
      <p:ext uri="{BB962C8B-B14F-4D97-AF65-F5344CB8AC3E}">
        <p14:creationId xmlns:p14="http://schemas.microsoft.com/office/powerpoint/2010/main" val="2894800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12" y="266233"/>
            <a:ext cx="9144000" cy="388160"/>
          </a:xfrm>
        </p:spPr>
        <p:txBody>
          <a:bodyPr>
            <a:noAutofit/>
          </a:bodyPr>
          <a:lstStyle/>
          <a:p>
            <a:r>
              <a:rPr lang="en-US" sz="2000" b="1" dirty="0"/>
              <a:t>Schematic of the detector and of the electron </a:t>
            </a:r>
            <a:r>
              <a:rPr lang="en-US" sz="2000" b="1" dirty="0" smtClean="0"/>
              <a:t>trajectories, RHIC e-lens overlap monitor</a:t>
            </a:r>
            <a:r>
              <a:rPr lang="en-US" sz="2000" b="1" dirty="0"/>
              <a:t/>
            </a:r>
            <a:br>
              <a:rPr lang="en-US" sz="2000" b="1" dirty="0"/>
            </a:br>
            <a:endParaRPr lang="en-US" sz="2000" b="1" dirty="0"/>
          </a:p>
        </p:txBody>
      </p:sp>
      <p:sp>
        <p:nvSpPr>
          <p:cNvPr id="4" name="Slide Number Placeholder 3"/>
          <p:cNvSpPr>
            <a:spLocks noGrp="1"/>
          </p:cNvSpPr>
          <p:nvPr>
            <p:ph type="sldNum" sz="quarter" idx="10"/>
          </p:nvPr>
        </p:nvSpPr>
        <p:spPr/>
        <p:txBody>
          <a:bodyPr/>
          <a:lstStyle/>
          <a:p>
            <a:fld id="{E466C2C2-DA53-4CFB-95E7-7D05D835A80B}" type="slidenum">
              <a:rPr lang="en-US" smtClean="0">
                <a:solidFill>
                  <a:prstClr val="black">
                    <a:tint val="75000"/>
                  </a:prstClr>
                </a:solidFill>
              </a:rPr>
              <a:pPr/>
              <a:t>21</a:t>
            </a:fld>
            <a:endParaRPr lang="en-US" dirty="0">
              <a:solidFill>
                <a:prstClr val="black">
                  <a:tint val="75000"/>
                </a:prstClr>
              </a:solidFill>
            </a:endParaRPr>
          </a:p>
        </p:txBody>
      </p:sp>
      <p:pic>
        <p:nvPicPr>
          <p:cNvPr id="5" name="Picture 2"/>
          <p:cNvPicPr>
            <a:picLocks noGrp="1" noChangeAspect="1" noChangeArrowheads="1"/>
          </p:cNvPicPr>
          <p:nvPr>
            <p:ph idx="1"/>
          </p:nvPr>
        </p:nvPicPr>
        <p:blipFill>
          <a:blip r:embed="rId2" cstate="print"/>
          <a:srcRect/>
          <a:stretch>
            <a:fillRect/>
          </a:stretch>
        </p:blipFill>
        <p:spPr bwMode="auto">
          <a:xfrm>
            <a:off x="2079287" y="1991450"/>
            <a:ext cx="5772150" cy="4136214"/>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1143000" y="762001"/>
            <a:ext cx="1485900" cy="2052239"/>
          </a:xfrm>
          <a:prstGeom prst="rect">
            <a:avLst/>
          </a:prstGeom>
          <a:noFill/>
          <a:ln w="9525">
            <a:solidFill>
              <a:srgbClr val="FF0000"/>
            </a:solidFill>
            <a:miter lim="800000"/>
            <a:headEnd/>
            <a:tailEnd/>
          </a:ln>
        </p:spPr>
      </p:pic>
      <p:cxnSp>
        <p:nvCxnSpPr>
          <p:cNvPr id="8" name="Straight Connector 7"/>
          <p:cNvCxnSpPr/>
          <p:nvPr/>
        </p:nvCxnSpPr>
        <p:spPr>
          <a:xfrm>
            <a:off x="2628900" y="2209800"/>
            <a:ext cx="3657600" cy="12954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86050" y="858379"/>
            <a:ext cx="5314950" cy="830997"/>
          </a:xfrm>
          <a:prstGeom prst="rect">
            <a:avLst/>
          </a:prstGeom>
          <a:noFill/>
        </p:spPr>
        <p:txBody>
          <a:bodyPr wrap="square" rtlCol="0">
            <a:spAutoFit/>
          </a:bodyPr>
          <a:lstStyle/>
          <a:p>
            <a:r>
              <a:rPr lang="en-US" sz="1600" dirty="0">
                <a:solidFill>
                  <a:prstClr val="black"/>
                </a:solidFill>
              </a:rPr>
              <a:t>The electrons, scattered  in small impact parameter collisions with the ions, reach the detector located close to the gun after traversing a thin vacuum window</a:t>
            </a:r>
          </a:p>
        </p:txBody>
      </p:sp>
      <p:sp>
        <p:nvSpPr>
          <p:cNvPr id="3" name="TextBox 2"/>
          <p:cNvSpPr txBox="1"/>
          <p:nvPr/>
        </p:nvSpPr>
        <p:spPr>
          <a:xfrm>
            <a:off x="5712846" y="4600572"/>
            <a:ext cx="828136" cy="646331"/>
          </a:xfrm>
          <a:prstGeom prst="rect">
            <a:avLst/>
          </a:prstGeom>
          <a:noFill/>
        </p:spPr>
        <p:txBody>
          <a:bodyPr wrap="square" rtlCol="0">
            <a:spAutoFit/>
          </a:bodyPr>
          <a:lstStyle/>
          <a:p>
            <a:r>
              <a:rPr lang="en-US" b="1" dirty="0" smtClean="0">
                <a:solidFill>
                  <a:srgbClr val="FF0000"/>
                </a:solidFill>
              </a:rPr>
              <a:t>(~5 keV)</a:t>
            </a:r>
            <a:endParaRPr lang="en-US" b="1" dirty="0">
              <a:solidFill>
                <a:srgbClr val="FF0000"/>
              </a:solidFill>
            </a:endParaRPr>
          </a:p>
        </p:txBody>
      </p:sp>
      <p:sp>
        <p:nvSpPr>
          <p:cNvPr id="7" name="TextBox 6"/>
          <p:cNvSpPr txBox="1"/>
          <p:nvPr/>
        </p:nvSpPr>
        <p:spPr>
          <a:xfrm>
            <a:off x="4354183" y="1858327"/>
            <a:ext cx="1442768" cy="707886"/>
          </a:xfrm>
          <a:prstGeom prst="rect">
            <a:avLst/>
          </a:prstGeom>
          <a:noFill/>
        </p:spPr>
        <p:txBody>
          <a:bodyPr wrap="square" rtlCol="0">
            <a:spAutoFit/>
          </a:bodyPr>
          <a:lstStyle/>
          <a:p>
            <a:r>
              <a:rPr lang="en-US" sz="2000" b="1" dirty="0" smtClean="0">
                <a:solidFill>
                  <a:srgbClr val="70AD47"/>
                </a:solidFill>
              </a:rPr>
              <a:t>~1 to ~20 MeV</a:t>
            </a:r>
            <a:endParaRPr lang="en-US" sz="2000" b="1" dirty="0">
              <a:solidFill>
                <a:srgbClr val="70AD47"/>
              </a:solidFill>
            </a:endParaRPr>
          </a:p>
        </p:txBody>
      </p:sp>
      <p:cxnSp>
        <p:nvCxnSpPr>
          <p:cNvPr id="11" name="Straight Connector 10"/>
          <p:cNvCxnSpPr/>
          <p:nvPr/>
        </p:nvCxnSpPr>
        <p:spPr>
          <a:xfrm flipH="1">
            <a:off x="1657350" y="4600575"/>
            <a:ext cx="971550" cy="11532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36522" y="5753822"/>
            <a:ext cx="1502596" cy="923330"/>
          </a:xfrm>
          <a:prstGeom prst="rect">
            <a:avLst/>
          </a:prstGeom>
          <a:solidFill>
            <a:schemeClr val="bg1"/>
          </a:solidFill>
          <a:ln>
            <a:solidFill>
              <a:srgbClr val="FF0000"/>
            </a:solidFill>
          </a:ln>
        </p:spPr>
        <p:txBody>
          <a:bodyPr wrap="square" rtlCol="0">
            <a:spAutoFit/>
          </a:bodyPr>
          <a:lstStyle/>
          <a:p>
            <a:r>
              <a:rPr lang="en-US" b="1" dirty="0" smtClean="0">
                <a:solidFill>
                  <a:prstClr val="black"/>
                </a:solidFill>
              </a:rPr>
              <a:t>End of ~2 m long, </a:t>
            </a:r>
          </a:p>
          <a:p>
            <a:r>
              <a:rPr lang="en-US" b="1" dirty="0" smtClean="0">
                <a:solidFill>
                  <a:prstClr val="black"/>
                </a:solidFill>
              </a:rPr>
              <a:t>6 T solenoid</a:t>
            </a:r>
            <a:endParaRPr lang="en-US" b="1" dirty="0">
              <a:solidFill>
                <a:prstClr val="black"/>
              </a:solidFill>
            </a:endParaRPr>
          </a:p>
        </p:txBody>
      </p:sp>
      <p:cxnSp>
        <p:nvCxnSpPr>
          <p:cNvPr id="14" name="Straight Connector 13"/>
          <p:cNvCxnSpPr/>
          <p:nvPr/>
        </p:nvCxnSpPr>
        <p:spPr>
          <a:xfrm>
            <a:off x="6437776" y="4969907"/>
            <a:ext cx="892208" cy="7839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05487" y="5710024"/>
            <a:ext cx="1415845" cy="1200329"/>
          </a:xfrm>
          <a:prstGeom prst="rect">
            <a:avLst/>
          </a:prstGeom>
          <a:solidFill>
            <a:schemeClr val="bg1"/>
          </a:solidFill>
          <a:ln>
            <a:solidFill>
              <a:srgbClr val="FF0000"/>
            </a:solidFill>
          </a:ln>
        </p:spPr>
        <p:txBody>
          <a:bodyPr wrap="square" rtlCol="0">
            <a:spAutoFit/>
          </a:bodyPr>
          <a:lstStyle/>
          <a:p>
            <a:r>
              <a:rPr lang="en-US" b="1" dirty="0" smtClean="0">
                <a:solidFill>
                  <a:prstClr val="black"/>
                </a:solidFill>
              </a:rPr>
              <a:t>5 keV electron beam envelope</a:t>
            </a:r>
            <a:endParaRPr lang="en-US" b="1" dirty="0">
              <a:solidFill>
                <a:prstClr val="black"/>
              </a:solidFill>
            </a:endParaRPr>
          </a:p>
        </p:txBody>
      </p:sp>
      <p:sp>
        <p:nvSpPr>
          <p:cNvPr id="17" name="Right Arrow 16"/>
          <p:cNvSpPr/>
          <p:nvPr/>
        </p:nvSpPr>
        <p:spPr>
          <a:xfrm>
            <a:off x="1097834" y="4473682"/>
            <a:ext cx="479322" cy="126893"/>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p:nvSpPr>
        <p:spPr>
          <a:xfrm>
            <a:off x="150712" y="4352459"/>
            <a:ext cx="907028" cy="646331"/>
          </a:xfrm>
          <a:prstGeom prst="rect">
            <a:avLst/>
          </a:prstGeom>
          <a:noFill/>
        </p:spPr>
        <p:txBody>
          <a:bodyPr wrap="square" rtlCol="0">
            <a:spAutoFit/>
          </a:bodyPr>
          <a:lstStyle/>
          <a:p>
            <a:r>
              <a:rPr lang="en-US" b="1" dirty="0" smtClean="0">
                <a:solidFill>
                  <a:srgbClr val="FF0000"/>
                </a:solidFill>
              </a:rPr>
              <a:t>ION BEAM</a:t>
            </a:r>
            <a:endParaRPr lang="en-US" b="1" dirty="0">
              <a:solidFill>
                <a:srgbClr val="FF0000"/>
              </a:solidFill>
            </a:endParaRPr>
          </a:p>
        </p:txBody>
      </p:sp>
      <p:sp>
        <p:nvSpPr>
          <p:cNvPr id="10" name="TextBox 9"/>
          <p:cNvSpPr txBox="1"/>
          <p:nvPr/>
        </p:nvSpPr>
        <p:spPr>
          <a:xfrm>
            <a:off x="7737894" y="2967487"/>
            <a:ext cx="1406106" cy="2246769"/>
          </a:xfrm>
          <a:prstGeom prst="rect">
            <a:avLst/>
          </a:prstGeom>
          <a:noFill/>
          <a:ln>
            <a:solidFill>
              <a:srgbClr val="FF0000"/>
            </a:solidFill>
          </a:ln>
        </p:spPr>
        <p:txBody>
          <a:bodyPr wrap="square" rtlCol="0">
            <a:spAutoFit/>
          </a:bodyPr>
          <a:lstStyle/>
          <a:p>
            <a:r>
              <a:rPr lang="en-US" sz="2000" b="1" dirty="0" smtClean="0">
                <a:solidFill>
                  <a:prstClr val="black"/>
                </a:solidFill>
              </a:rPr>
              <a:t>The upward trajectory drift is due to the horizontal bend.</a:t>
            </a:r>
            <a:endParaRPr lang="en-US" sz="2000" b="1" dirty="0">
              <a:solidFill>
                <a:prstClr val="black"/>
              </a:solidFill>
            </a:endParaRPr>
          </a:p>
        </p:txBody>
      </p:sp>
      <p:cxnSp>
        <p:nvCxnSpPr>
          <p:cNvPr id="16" name="Straight Connector 15"/>
          <p:cNvCxnSpPr/>
          <p:nvPr/>
        </p:nvCxnSpPr>
        <p:spPr>
          <a:xfrm flipV="1">
            <a:off x="6437776" y="3505205"/>
            <a:ext cx="1300118" cy="3621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836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720080" cy="6858000"/>
            <a:chOff x="0" y="0"/>
            <a:chExt cx="720080" cy="6858000"/>
          </a:xfrm>
        </p:grpSpPr>
        <p:sp>
          <p:nvSpPr>
            <p:cNvPr id="8" name="Rectangle 7"/>
            <p:cNvSpPr/>
            <p:nvPr/>
          </p:nvSpPr>
          <p:spPr>
            <a:xfrm>
              <a:off x="0" y="0"/>
              <a:ext cx="720080" cy="68580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rot="16200000">
              <a:off x="-3129938" y="3244334"/>
              <a:ext cx="6696744" cy="369332"/>
            </a:xfrm>
            <a:prstGeom prst="rect">
              <a:avLst/>
            </a:prstGeom>
            <a:noFill/>
          </p:spPr>
          <p:txBody>
            <a:bodyPr wrap="square" rtlCol="0">
              <a:spAutoFit/>
            </a:bodyPr>
            <a:lstStyle/>
            <a:p>
              <a:r>
                <a:rPr lang="en-GB" dirty="0" smtClean="0">
                  <a:solidFill>
                    <a:prstClr val="black"/>
                  </a:solidFill>
                </a:rPr>
                <a:t>adam.jeff@cern.ch		</a:t>
              </a:r>
              <a:r>
                <a:rPr lang="en-GB" b="1" dirty="0" smtClean="0">
                  <a:solidFill>
                    <a:prstClr val="black"/>
                  </a:solidFill>
                </a:rPr>
                <a:t>Fluorescence Monitor</a:t>
              </a:r>
              <a:r>
                <a:rPr lang="en-GB" dirty="0" smtClean="0">
                  <a:solidFill>
                    <a:prstClr val="black"/>
                  </a:solidFill>
                </a:rPr>
                <a:t>	</a:t>
              </a:r>
              <a:endParaRPr lang="en-GB" dirty="0">
                <a:solidFill>
                  <a:prstClr val="black"/>
                </a:solidFill>
              </a:endParaRPr>
            </a:p>
          </p:txBody>
        </p:sp>
      </p:grpSp>
      <p:pic>
        <p:nvPicPr>
          <p:cNvPr id="10" name="Picture 2" descr="\\cern.ch\dfs\Users\a\ajeff\Documents\Reports and presentations\logos\QUASAR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0739" y="3186"/>
            <a:ext cx="827584" cy="58417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a:grpSpLocks/>
          </p:cNvGrpSpPr>
          <p:nvPr/>
        </p:nvGrpSpPr>
        <p:grpSpPr bwMode="auto">
          <a:xfrm>
            <a:off x="2294861" y="388764"/>
            <a:ext cx="4817396" cy="3107107"/>
            <a:chOff x="0" y="572"/>
            <a:chExt cx="5513" cy="3523"/>
          </a:xfrm>
        </p:grpSpPr>
        <p:pic>
          <p:nvPicPr>
            <p:cNvPr id="14" name="Picture 13" descr="System_1_V4"/>
            <p:cNvPicPr>
              <a:picLocks noChangeAspect="1" noChangeArrowheads="1"/>
            </p:cNvPicPr>
            <p:nvPr/>
          </p:nvPicPr>
          <p:blipFill>
            <a:blip r:embed="rId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a:off x="0" y="649"/>
              <a:ext cx="5152" cy="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7"/>
            <p:cNvSpPr>
              <a:spLocks noChangeShapeType="1"/>
            </p:cNvSpPr>
            <p:nvPr/>
          </p:nvSpPr>
          <p:spPr bwMode="auto">
            <a:xfrm flipV="1">
              <a:off x="340" y="2473"/>
              <a:ext cx="1403" cy="821"/>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endParaRPr lang="en-US">
                <a:solidFill>
                  <a:srgbClr val="1F497D"/>
                </a:solidFill>
              </a:endParaRPr>
            </a:p>
          </p:txBody>
        </p:sp>
        <p:sp>
          <p:nvSpPr>
            <p:cNvPr id="16" name="Text Box 8"/>
            <p:cNvSpPr txBox="1">
              <a:spLocks noChangeArrowheads="1"/>
            </p:cNvSpPr>
            <p:nvPr/>
          </p:nvSpPr>
          <p:spPr bwMode="auto">
            <a:xfrm rot="-1848740">
              <a:off x="168" y="2798"/>
              <a:ext cx="91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r>
                <a:rPr lang="de-DE" sz="1400">
                  <a:solidFill>
                    <a:srgbClr val="FF0000"/>
                  </a:solidFill>
                  <a:ea typeface="ＭＳ Ｐゴシック" charset="-128"/>
                </a:rPr>
                <a:t>Ion</a:t>
              </a:r>
              <a:r>
                <a:rPr lang="de-DE" sz="1400" b="0">
                  <a:solidFill>
                    <a:srgbClr val="FF0000"/>
                  </a:solidFill>
                  <a:ea typeface="ＭＳ Ｐゴシック" charset="-128"/>
                </a:rPr>
                <a:t> </a:t>
              </a:r>
              <a:r>
                <a:rPr lang="de-DE" sz="1400">
                  <a:solidFill>
                    <a:srgbClr val="FF0000"/>
                  </a:solidFill>
                  <a:ea typeface="ＭＳ Ｐゴシック" charset="-128"/>
                </a:rPr>
                <a:t>beam</a:t>
              </a:r>
            </a:p>
          </p:txBody>
        </p:sp>
        <p:sp>
          <p:nvSpPr>
            <p:cNvPr id="17" name="Text Box 11"/>
            <p:cNvSpPr txBox="1">
              <a:spLocks noChangeArrowheads="1"/>
            </p:cNvSpPr>
            <p:nvPr/>
          </p:nvSpPr>
          <p:spPr bwMode="auto">
            <a:xfrm rot="-1792015">
              <a:off x="1757" y="1573"/>
              <a:ext cx="142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r>
                <a:rPr lang="de-DE" sz="1400">
                  <a:solidFill>
                    <a:prstClr val="white"/>
                  </a:solidFill>
                  <a:ea typeface="ＭＳ Ｐゴシック" charset="-128"/>
                </a:rPr>
                <a:t>Blackened walls</a:t>
              </a:r>
            </a:p>
          </p:txBody>
        </p:sp>
        <p:sp>
          <p:nvSpPr>
            <p:cNvPr id="18" name="Text Box 12"/>
            <p:cNvSpPr txBox="1">
              <a:spLocks noChangeArrowheads="1"/>
            </p:cNvSpPr>
            <p:nvPr/>
          </p:nvSpPr>
          <p:spPr bwMode="auto">
            <a:xfrm rot="-1751849">
              <a:off x="123" y="1044"/>
              <a:ext cx="127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r>
                <a:rPr lang="en-US" sz="1400" b="0">
                  <a:solidFill>
                    <a:srgbClr val="1F497D"/>
                  </a:solidFill>
                  <a:ea typeface="ＭＳ Ｐゴシック" charset="-128"/>
                </a:rPr>
                <a:t>Vacuum</a:t>
              </a:r>
              <a:r>
                <a:rPr lang="de-DE" sz="1400" b="0">
                  <a:solidFill>
                    <a:srgbClr val="1F497D"/>
                  </a:solidFill>
                  <a:ea typeface="ＭＳ Ｐゴシック" charset="-128"/>
                </a:rPr>
                <a:t> gauge</a:t>
              </a:r>
            </a:p>
          </p:txBody>
        </p:sp>
        <p:sp>
          <p:nvSpPr>
            <p:cNvPr id="19" name="Text Box 13"/>
            <p:cNvSpPr txBox="1">
              <a:spLocks noChangeArrowheads="1"/>
            </p:cNvSpPr>
            <p:nvPr/>
          </p:nvSpPr>
          <p:spPr bwMode="auto">
            <a:xfrm rot="-1811049">
              <a:off x="4016" y="2060"/>
              <a:ext cx="61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r>
                <a:rPr lang="de-DE" sz="1400" b="0">
                  <a:solidFill>
                    <a:srgbClr val="1F497D"/>
                  </a:solidFill>
                  <a:ea typeface="ＭＳ Ｐゴシック" charset="-128"/>
                </a:rPr>
                <a:t>Valve</a:t>
              </a:r>
            </a:p>
          </p:txBody>
        </p:sp>
        <p:sp>
          <p:nvSpPr>
            <p:cNvPr id="20" name="Text Box 21"/>
            <p:cNvSpPr txBox="1">
              <a:spLocks noChangeArrowheads="1"/>
            </p:cNvSpPr>
            <p:nvPr/>
          </p:nvSpPr>
          <p:spPr bwMode="auto">
            <a:xfrm rot="-1817502">
              <a:off x="1567" y="3052"/>
              <a:ext cx="864"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r>
                <a:rPr lang="de-DE" sz="1400" b="0">
                  <a:solidFill>
                    <a:srgbClr val="1F497D"/>
                  </a:solidFill>
                  <a:ea typeface="ＭＳ Ｐゴシック" charset="-128"/>
                </a:rPr>
                <a:t>Viewport</a:t>
              </a:r>
            </a:p>
          </p:txBody>
        </p:sp>
        <p:sp>
          <p:nvSpPr>
            <p:cNvPr id="21" name="Line 23"/>
            <p:cNvSpPr>
              <a:spLocks noChangeShapeType="1"/>
            </p:cNvSpPr>
            <p:nvPr/>
          </p:nvSpPr>
          <p:spPr bwMode="auto">
            <a:xfrm flipV="1">
              <a:off x="1338" y="1933"/>
              <a:ext cx="273" cy="1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endParaRPr lang="en-US">
                <a:solidFill>
                  <a:srgbClr val="1F497D"/>
                </a:solidFill>
              </a:endParaRPr>
            </a:p>
          </p:txBody>
        </p:sp>
        <p:sp>
          <p:nvSpPr>
            <p:cNvPr id="22" name="Text Box 24"/>
            <p:cNvSpPr txBox="1">
              <a:spLocks noChangeArrowheads="1"/>
            </p:cNvSpPr>
            <p:nvPr/>
          </p:nvSpPr>
          <p:spPr bwMode="auto">
            <a:xfrm rot="-1840667">
              <a:off x="72" y="2232"/>
              <a:ext cx="136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r>
                <a:rPr lang="de-DE" sz="1400" b="0">
                  <a:solidFill>
                    <a:srgbClr val="1F497D"/>
                  </a:solidFill>
                  <a:ea typeface="ＭＳ Ｐゴシック" charset="-128"/>
                </a:rPr>
                <a:t>150mm flange</a:t>
              </a:r>
            </a:p>
          </p:txBody>
        </p:sp>
        <p:sp>
          <p:nvSpPr>
            <p:cNvPr id="23" name="Text Box 28"/>
            <p:cNvSpPr txBox="1">
              <a:spLocks noChangeArrowheads="1"/>
            </p:cNvSpPr>
            <p:nvPr/>
          </p:nvSpPr>
          <p:spPr bwMode="auto">
            <a:xfrm>
              <a:off x="2420" y="3566"/>
              <a:ext cx="2863"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r>
                <a:rPr lang="de-DE" sz="1400">
                  <a:solidFill>
                    <a:srgbClr val="1F497D"/>
                  </a:solidFill>
                  <a:latin typeface="Arial" charset="0"/>
                  <a:ea typeface="ＭＳ Ｐゴシック" charset="-128"/>
                </a:rPr>
                <a:t>Lens, Image-Intensifier</a:t>
              </a:r>
            </a:p>
            <a:p>
              <a:r>
                <a:rPr lang="de-DE" sz="1400">
                  <a:solidFill>
                    <a:srgbClr val="1F497D"/>
                  </a:solidFill>
                  <a:latin typeface="Arial" charset="0"/>
                  <a:ea typeface="ＭＳ Ｐゴシック" charset="-128"/>
                </a:rPr>
                <a:t>and CCD FireWire-Camera</a:t>
              </a:r>
            </a:p>
          </p:txBody>
        </p:sp>
        <p:sp>
          <p:nvSpPr>
            <p:cNvPr id="24" name="Line 16"/>
            <p:cNvSpPr>
              <a:spLocks noChangeShapeType="1"/>
            </p:cNvSpPr>
            <p:nvPr/>
          </p:nvSpPr>
          <p:spPr bwMode="auto">
            <a:xfrm flipH="1">
              <a:off x="3470" y="845"/>
              <a:ext cx="317" cy="635"/>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endParaRPr lang="en-US">
                <a:solidFill>
                  <a:srgbClr val="1F497D"/>
                </a:solidFill>
              </a:endParaRPr>
            </a:p>
          </p:txBody>
        </p:sp>
        <p:sp>
          <p:nvSpPr>
            <p:cNvPr id="25" name="Text Box 17"/>
            <p:cNvSpPr txBox="1">
              <a:spLocks noChangeArrowheads="1"/>
            </p:cNvSpPr>
            <p:nvPr/>
          </p:nvSpPr>
          <p:spPr bwMode="auto">
            <a:xfrm>
              <a:off x="3878" y="572"/>
              <a:ext cx="1635"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r>
                <a:rPr lang="de-DE" sz="1400">
                  <a:solidFill>
                    <a:srgbClr val="0000FF"/>
                  </a:solidFill>
                  <a:ea typeface="ＭＳ Ｐゴシック" charset="-128"/>
                </a:rPr>
                <a:t>N</a:t>
              </a:r>
              <a:r>
                <a:rPr lang="de-DE" sz="1400" baseline="-25000">
                  <a:solidFill>
                    <a:srgbClr val="0000FF"/>
                  </a:solidFill>
                  <a:ea typeface="ＭＳ Ｐゴシック" charset="-128"/>
                </a:rPr>
                <a:t>2</a:t>
              </a:r>
              <a:r>
                <a:rPr lang="de-DE" sz="1400">
                  <a:solidFill>
                    <a:srgbClr val="0000FF"/>
                  </a:solidFill>
                  <a:ea typeface="ＭＳ Ｐゴシック" charset="-128"/>
                </a:rPr>
                <a:t>-fluorescent gas</a:t>
              </a:r>
            </a:p>
            <a:p>
              <a:r>
                <a:rPr lang="de-DE" sz="1400">
                  <a:solidFill>
                    <a:srgbClr val="0000FF"/>
                  </a:solidFill>
                  <a:ea typeface="ＭＳ Ｐゴシック" charset="-128"/>
                </a:rPr>
                <a:t>equally distributed</a:t>
              </a:r>
            </a:p>
          </p:txBody>
        </p:sp>
        <p:sp>
          <p:nvSpPr>
            <p:cNvPr id="26" name="AutoShape 18"/>
            <p:cNvSpPr>
              <a:spLocks noChangeArrowheads="1"/>
            </p:cNvSpPr>
            <p:nvPr/>
          </p:nvSpPr>
          <p:spPr bwMode="auto">
            <a:xfrm>
              <a:off x="2622" y="2024"/>
              <a:ext cx="363" cy="635"/>
            </a:xfrm>
            <a:prstGeom prst="downArrow">
              <a:avLst>
                <a:gd name="adj1" fmla="val 50000"/>
                <a:gd name="adj2" fmla="val 43733"/>
              </a:avLst>
            </a:prstGeom>
            <a:solidFill>
              <a:srgbClr val="00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endParaRPr lang="en-US">
                <a:solidFill>
                  <a:srgbClr val="1F497D"/>
                </a:solidFill>
              </a:endParaRPr>
            </a:p>
          </p:txBody>
        </p:sp>
        <p:sp>
          <p:nvSpPr>
            <p:cNvPr id="27" name="Line 23"/>
            <p:cNvSpPr>
              <a:spLocks noChangeShapeType="1"/>
            </p:cNvSpPr>
            <p:nvPr/>
          </p:nvSpPr>
          <p:spPr bwMode="auto">
            <a:xfrm flipV="1">
              <a:off x="2380" y="2840"/>
              <a:ext cx="273" cy="1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ctr" rtl="0" fontAlgn="base">
                <a:spcBef>
                  <a:spcPct val="50000"/>
                </a:spcBef>
                <a:spcAft>
                  <a:spcPct val="0"/>
                </a:spcAft>
                <a:defRPr b="1" kern="1200">
                  <a:solidFill>
                    <a:schemeClr val="tx2"/>
                  </a:solidFill>
                  <a:latin typeface="Times New Roman" pitchFamily="18" charset="0"/>
                  <a:ea typeface="+mn-ea"/>
                  <a:cs typeface="+mn-cs"/>
                </a:defRPr>
              </a:lvl1pPr>
              <a:lvl2pPr marL="457200" algn="ctr" rtl="0" fontAlgn="base">
                <a:spcBef>
                  <a:spcPct val="50000"/>
                </a:spcBef>
                <a:spcAft>
                  <a:spcPct val="0"/>
                </a:spcAft>
                <a:defRPr b="1" kern="1200">
                  <a:solidFill>
                    <a:schemeClr val="tx2"/>
                  </a:solidFill>
                  <a:latin typeface="Times New Roman" pitchFamily="18" charset="0"/>
                  <a:ea typeface="+mn-ea"/>
                  <a:cs typeface="+mn-cs"/>
                </a:defRPr>
              </a:lvl2pPr>
              <a:lvl3pPr marL="914400" algn="ctr" rtl="0" fontAlgn="base">
                <a:spcBef>
                  <a:spcPct val="50000"/>
                </a:spcBef>
                <a:spcAft>
                  <a:spcPct val="0"/>
                </a:spcAft>
                <a:defRPr b="1" kern="1200">
                  <a:solidFill>
                    <a:schemeClr val="tx2"/>
                  </a:solidFill>
                  <a:latin typeface="Times New Roman" pitchFamily="18" charset="0"/>
                  <a:ea typeface="+mn-ea"/>
                  <a:cs typeface="+mn-cs"/>
                </a:defRPr>
              </a:lvl3pPr>
              <a:lvl4pPr marL="1371600" algn="ctr" rtl="0" fontAlgn="base">
                <a:spcBef>
                  <a:spcPct val="50000"/>
                </a:spcBef>
                <a:spcAft>
                  <a:spcPct val="0"/>
                </a:spcAft>
                <a:defRPr b="1" kern="1200">
                  <a:solidFill>
                    <a:schemeClr val="tx2"/>
                  </a:solidFill>
                  <a:latin typeface="Times New Roman" pitchFamily="18" charset="0"/>
                  <a:ea typeface="+mn-ea"/>
                  <a:cs typeface="+mn-cs"/>
                </a:defRPr>
              </a:lvl4pPr>
              <a:lvl5pPr marL="1828800" algn="ctr" rtl="0" fontAlgn="base">
                <a:spcBef>
                  <a:spcPct val="50000"/>
                </a:spcBef>
                <a:spcAft>
                  <a:spcPct val="0"/>
                </a:spcAft>
                <a:defRPr b="1" kern="1200">
                  <a:solidFill>
                    <a:schemeClr val="tx2"/>
                  </a:solidFill>
                  <a:latin typeface="Times New Roman" pitchFamily="18" charset="0"/>
                  <a:ea typeface="+mn-ea"/>
                  <a:cs typeface="+mn-cs"/>
                </a:defRPr>
              </a:lvl5pPr>
              <a:lvl6pPr marL="2286000" algn="l" defTabSz="914400" rtl="0" eaLnBrk="1" latinLnBrk="0" hangingPunct="1">
                <a:defRPr b="1" kern="1200">
                  <a:solidFill>
                    <a:schemeClr val="tx2"/>
                  </a:solidFill>
                  <a:latin typeface="Times New Roman" pitchFamily="18" charset="0"/>
                  <a:ea typeface="+mn-ea"/>
                  <a:cs typeface="+mn-cs"/>
                </a:defRPr>
              </a:lvl6pPr>
              <a:lvl7pPr marL="2743200" algn="l" defTabSz="914400" rtl="0" eaLnBrk="1" latinLnBrk="0" hangingPunct="1">
                <a:defRPr b="1" kern="1200">
                  <a:solidFill>
                    <a:schemeClr val="tx2"/>
                  </a:solidFill>
                  <a:latin typeface="Times New Roman" pitchFamily="18" charset="0"/>
                  <a:ea typeface="+mn-ea"/>
                  <a:cs typeface="+mn-cs"/>
                </a:defRPr>
              </a:lvl7pPr>
              <a:lvl8pPr marL="3200400" algn="l" defTabSz="914400" rtl="0" eaLnBrk="1" latinLnBrk="0" hangingPunct="1">
                <a:defRPr b="1" kern="1200">
                  <a:solidFill>
                    <a:schemeClr val="tx2"/>
                  </a:solidFill>
                  <a:latin typeface="Times New Roman" pitchFamily="18" charset="0"/>
                  <a:ea typeface="+mn-ea"/>
                  <a:cs typeface="+mn-cs"/>
                </a:defRPr>
              </a:lvl8pPr>
              <a:lvl9pPr marL="3657600" algn="l" defTabSz="914400" rtl="0" eaLnBrk="1" latinLnBrk="0" hangingPunct="1">
                <a:defRPr b="1" kern="1200">
                  <a:solidFill>
                    <a:schemeClr val="tx2"/>
                  </a:solidFill>
                  <a:latin typeface="Times New Roman" pitchFamily="18" charset="0"/>
                  <a:ea typeface="+mn-ea"/>
                  <a:cs typeface="+mn-cs"/>
                </a:defRPr>
              </a:lvl9pPr>
            </a:lstStyle>
            <a:p>
              <a:endParaRPr lang="en-US">
                <a:solidFill>
                  <a:srgbClr val="1F497D"/>
                </a:solidFill>
              </a:endParaRPr>
            </a:p>
          </p:txBody>
        </p:sp>
      </p:grpSp>
      <p:sp>
        <p:nvSpPr>
          <p:cNvPr id="28" name="Rectangle 27"/>
          <p:cNvSpPr/>
          <p:nvPr/>
        </p:nvSpPr>
        <p:spPr>
          <a:xfrm>
            <a:off x="899592" y="3717032"/>
            <a:ext cx="7814939" cy="27363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536575">
              <a:buFont typeface="Arial" panose="020B0604020202020204" pitchFamily="34" charset="0"/>
              <a:buChar char="•"/>
            </a:pPr>
            <a:r>
              <a:rPr lang="en-GB" sz="2400" dirty="0" smtClean="0">
                <a:solidFill>
                  <a:prstClr val="black"/>
                </a:solidFill>
              </a:rPr>
              <a:t>Sample schematic of a standard fluorescence monitor</a:t>
            </a:r>
          </a:p>
          <a:p>
            <a:pPr marL="342900" indent="-342900" defTabSz="536575">
              <a:buFont typeface="Arial" panose="020B0604020202020204" pitchFamily="34" charset="0"/>
              <a:buChar char="•"/>
            </a:pPr>
            <a:r>
              <a:rPr lang="en-GB" sz="2400" dirty="0" smtClean="0">
                <a:solidFill>
                  <a:prstClr val="black"/>
                </a:solidFill>
              </a:rPr>
              <a:t>Measures </a:t>
            </a:r>
            <a:r>
              <a:rPr lang="en-GB" sz="2400" dirty="0">
                <a:solidFill>
                  <a:prstClr val="black"/>
                </a:solidFill>
              </a:rPr>
              <a:t>X and Y profiles </a:t>
            </a:r>
            <a:r>
              <a:rPr lang="en-GB" sz="2400" dirty="0" smtClean="0">
                <a:solidFill>
                  <a:prstClr val="black"/>
                </a:solidFill>
              </a:rPr>
              <a:t>separately, not </a:t>
            </a:r>
            <a:r>
              <a:rPr lang="en-GB" sz="2400" dirty="0">
                <a:solidFill>
                  <a:prstClr val="black"/>
                </a:solidFill>
              </a:rPr>
              <a:t> </a:t>
            </a:r>
            <a:r>
              <a:rPr lang="en-GB" sz="2400" dirty="0" smtClean="0">
                <a:solidFill>
                  <a:prstClr val="black"/>
                </a:solidFill>
              </a:rPr>
              <a:t>2D beam image</a:t>
            </a:r>
          </a:p>
          <a:p>
            <a:pPr marL="342900" indent="-342900" defTabSz="536575">
              <a:buFont typeface="Arial" panose="020B0604020202020204" pitchFamily="34" charset="0"/>
              <a:buChar char="•"/>
            </a:pPr>
            <a:r>
              <a:rPr lang="en-GB" sz="2400" dirty="0" smtClean="0">
                <a:solidFill>
                  <a:prstClr val="black"/>
                </a:solidFill>
              </a:rPr>
              <a:t>Needs gas concentrated in a thin sheet at an angle towards the particle beams</a:t>
            </a:r>
            <a:endParaRPr lang="en-GB" sz="2400" dirty="0">
              <a:solidFill>
                <a:prstClr val="black"/>
              </a:solidFill>
            </a:endParaRPr>
          </a:p>
        </p:txBody>
      </p:sp>
    </p:spTree>
    <p:extLst>
      <p:ext uri="{BB962C8B-B14F-4D97-AF65-F5344CB8AC3E}">
        <p14:creationId xmlns:p14="http://schemas.microsoft.com/office/powerpoint/2010/main" val="25612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79965" y="984612"/>
            <a:ext cx="7353768" cy="2465374"/>
            <a:chOff x="611560" y="612878"/>
            <a:chExt cx="7353768" cy="2465374"/>
          </a:xfrm>
        </p:grpSpPr>
        <mc:AlternateContent xmlns:mc="http://schemas.openxmlformats.org/markup-compatibility/2006">
          <mc:Choice xmlns:a14="http://schemas.microsoft.com/office/drawing/2010/main" Requires="a14">
            <p:sp>
              <p:nvSpPr>
                <p:cNvPr id="4" name="TextBox 3"/>
                <p:cNvSpPr txBox="1"/>
                <p:nvPr/>
              </p:nvSpPr>
              <p:spPr>
                <a:xfrm>
                  <a:off x="2954157" y="1772816"/>
                  <a:ext cx="2899961" cy="6090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b="1" i="1" smtClean="0">
                                <a:solidFill>
                                  <a:srgbClr val="0070C0"/>
                                </a:solidFill>
                                <a:latin typeface="Cambria Math" panose="02040503050406030204" pitchFamily="18" charset="0"/>
                              </a:rPr>
                            </m:ctrlPr>
                          </m:sSubPr>
                          <m:e>
                            <m:r>
                              <a:rPr lang="en-GB" b="1" i="1" smtClean="0">
                                <a:solidFill>
                                  <a:srgbClr val="0070C0"/>
                                </a:solidFill>
                                <a:latin typeface="Cambria Math"/>
                              </a:rPr>
                              <m:t>𝑵</m:t>
                            </m:r>
                          </m:e>
                          <m:sub>
                            <m:r>
                              <a:rPr lang="en-GB" b="1" i="1" smtClean="0">
                                <a:solidFill>
                                  <a:srgbClr val="0070C0"/>
                                </a:solidFill>
                                <a:latin typeface="Cambria Math"/>
                              </a:rPr>
                              <m:t>𝒑𝒉</m:t>
                            </m:r>
                          </m:sub>
                        </m:sSub>
                        <m:r>
                          <a:rPr lang="en-GB" b="1" i="1" smtClean="0">
                            <a:solidFill>
                              <a:srgbClr val="0070C0"/>
                            </a:solidFill>
                            <a:latin typeface="Cambria Math"/>
                          </a:rPr>
                          <m:t>= </m:t>
                        </m:r>
                        <m:r>
                          <a:rPr lang="en-GB" b="1" i="1" smtClean="0">
                            <a:solidFill>
                              <a:srgbClr val="0070C0"/>
                            </a:solidFill>
                            <a:latin typeface="Cambria Math"/>
                            <a:ea typeface="Cambria Math"/>
                          </a:rPr>
                          <m:t>𝝈</m:t>
                        </m:r>
                        <m:r>
                          <a:rPr lang="en-GB" b="1" i="1" smtClean="0">
                            <a:solidFill>
                              <a:srgbClr val="0070C0"/>
                            </a:solidFill>
                            <a:latin typeface="Cambria Math"/>
                            <a:ea typeface="Cambria Math"/>
                          </a:rPr>
                          <m:t> </m:t>
                        </m:r>
                        <m:sSub>
                          <m:sSubPr>
                            <m:ctrlPr>
                              <a:rPr lang="en-GB" b="1" i="1" smtClean="0">
                                <a:solidFill>
                                  <a:srgbClr val="0070C0"/>
                                </a:solidFill>
                                <a:latin typeface="Cambria Math" panose="02040503050406030204" pitchFamily="18" charset="0"/>
                                <a:ea typeface="Cambria Math"/>
                              </a:rPr>
                            </m:ctrlPr>
                          </m:sSubPr>
                          <m:e>
                            <m:r>
                              <a:rPr lang="en-GB" b="1" i="1" smtClean="0">
                                <a:solidFill>
                                  <a:srgbClr val="0070C0"/>
                                </a:solidFill>
                                <a:latin typeface="Cambria Math"/>
                                <a:ea typeface="Cambria Math"/>
                              </a:rPr>
                              <m:t>𝑵</m:t>
                            </m:r>
                          </m:e>
                          <m:sub>
                            <m:r>
                              <a:rPr lang="en-GB" b="1" i="1" smtClean="0">
                                <a:solidFill>
                                  <a:srgbClr val="0070C0"/>
                                </a:solidFill>
                                <a:latin typeface="Cambria Math"/>
                                <a:ea typeface="Cambria Math"/>
                              </a:rPr>
                              <m:t>𝒃𝒆𝒂𝒎</m:t>
                            </m:r>
                          </m:sub>
                        </m:sSub>
                        <m:r>
                          <a:rPr lang="en-GB" b="1" i="1" smtClean="0">
                            <a:solidFill>
                              <a:srgbClr val="0070C0"/>
                            </a:solidFill>
                            <a:latin typeface="Cambria Math"/>
                            <a:ea typeface="Cambria Math"/>
                          </a:rPr>
                          <m:t> </m:t>
                        </m:r>
                        <m:f>
                          <m:fPr>
                            <m:ctrlPr>
                              <a:rPr lang="en-GB" b="1" i="1" smtClean="0">
                                <a:solidFill>
                                  <a:srgbClr val="0070C0"/>
                                </a:solidFill>
                                <a:latin typeface="Cambria Math" panose="02040503050406030204" pitchFamily="18" charset="0"/>
                                <a:ea typeface="Cambria Math"/>
                              </a:rPr>
                            </m:ctrlPr>
                          </m:fPr>
                          <m:num>
                            <m:r>
                              <a:rPr lang="en-GB" b="1" i="1" smtClean="0">
                                <a:solidFill>
                                  <a:srgbClr val="0070C0"/>
                                </a:solidFill>
                                <a:latin typeface="Cambria Math"/>
                                <a:ea typeface="Cambria Math"/>
                              </a:rPr>
                              <m:t>𝑷</m:t>
                            </m:r>
                            <m:r>
                              <a:rPr lang="en-GB" b="1" i="1" smtClean="0">
                                <a:solidFill>
                                  <a:srgbClr val="0070C0"/>
                                </a:solidFill>
                                <a:latin typeface="Cambria Math"/>
                                <a:ea typeface="Cambria Math"/>
                              </a:rPr>
                              <m:t> </m:t>
                            </m:r>
                            <m:r>
                              <a:rPr lang="en-GB" b="1" i="1" smtClean="0">
                                <a:solidFill>
                                  <a:srgbClr val="0070C0"/>
                                </a:solidFill>
                                <a:latin typeface="Cambria Math"/>
                                <a:ea typeface="Cambria Math"/>
                              </a:rPr>
                              <m:t>𝑹</m:t>
                            </m:r>
                            <m:r>
                              <a:rPr lang="en-GB" b="1" i="1" smtClean="0">
                                <a:solidFill>
                                  <a:srgbClr val="0070C0"/>
                                </a:solidFill>
                                <a:latin typeface="Cambria Math"/>
                                <a:ea typeface="Cambria Math"/>
                              </a:rPr>
                              <m:t> </m:t>
                            </m:r>
                            <m:sSub>
                              <m:sSubPr>
                                <m:ctrlPr>
                                  <a:rPr lang="en-GB" b="1" i="1" smtClean="0">
                                    <a:solidFill>
                                      <a:srgbClr val="0070C0"/>
                                    </a:solidFill>
                                    <a:latin typeface="Cambria Math" panose="02040503050406030204" pitchFamily="18" charset="0"/>
                                    <a:ea typeface="Cambria Math"/>
                                  </a:rPr>
                                </m:ctrlPr>
                              </m:sSubPr>
                              <m:e>
                                <m:r>
                                  <a:rPr lang="en-GB" b="1" i="1" smtClean="0">
                                    <a:solidFill>
                                      <a:srgbClr val="0070C0"/>
                                    </a:solidFill>
                                    <a:latin typeface="Cambria Math"/>
                                    <a:ea typeface="Cambria Math"/>
                                  </a:rPr>
                                  <m:t>𝑵</m:t>
                                </m:r>
                              </m:e>
                              <m:sub>
                                <m:r>
                                  <a:rPr lang="en-GB" b="1" i="1" smtClean="0">
                                    <a:solidFill>
                                      <a:srgbClr val="0070C0"/>
                                    </a:solidFill>
                                    <a:latin typeface="Cambria Math"/>
                                    <a:ea typeface="Cambria Math"/>
                                  </a:rPr>
                                  <m:t>𝑨</m:t>
                                </m:r>
                              </m:sub>
                            </m:sSub>
                          </m:num>
                          <m:den>
                            <m:r>
                              <a:rPr lang="en-GB" b="1" i="1" smtClean="0">
                                <a:solidFill>
                                  <a:srgbClr val="0070C0"/>
                                </a:solidFill>
                                <a:latin typeface="Cambria Math"/>
                                <a:ea typeface="Cambria Math"/>
                              </a:rPr>
                              <m:t>𝑻</m:t>
                            </m:r>
                          </m:den>
                        </m:f>
                        <m:r>
                          <a:rPr lang="en-GB" b="1" i="1" smtClean="0">
                            <a:solidFill>
                              <a:srgbClr val="0070C0"/>
                            </a:solidFill>
                            <a:latin typeface="Cambria Math"/>
                            <a:ea typeface="Cambria Math"/>
                          </a:rPr>
                          <m:t> </m:t>
                        </m:r>
                        <m:r>
                          <a:rPr lang="en-GB" b="1" i="1" smtClean="0">
                            <a:solidFill>
                              <a:srgbClr val="0070C0"/>
                            </a:solidFill>
                            <a:latin typeface="Cambria Math"/>
                            <a:ea typeface="Cambria Math"/>
                          </a:rPr>
                          <m:t>𝒘</m:t>
                        </m:r>
                      </m:oMath>
                    </m:oMathPara>
                  </a14:m>
                  <a:endParaRPr lang="en-GB" b="1" dirty="0">
                    <a:solidFill>
                      <a:srgbClr val="0070C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2954157" y="1772816"/>
                  <a:ext cx="2899961" cy="609077"/>
                </a:xfrm>
                <a:prstGeom prst="rect">
                  <a:avLst/>
                </a:prstGeom>
                <a:blipFill rotWithShape="0">
                  <a:blip r:embed="rId2"/>
                  <a:stretch>
                    <a:fillRect/>
                  </a:stretch>
                </a:blipFill>
              </p:spPr>
              <p:txBody>
                <a:bodyPr/>
                <a:lstStyle/>
                <a:p>
                  <a:r>
                    <a:rPr lang="en-GB">
                      <a:noFill/>
                    </a:rPr>
                    <a:t> </a:t>
                  </a:r>
                </a:p>
              </p:txBody>
            </p:sp>
          </mc:Fallback>
        </mc:AlternateContent>
        <p:sp>
          <p:nvSpPr>
            <p:cNvPr id="5" name="TextBox 4"/>
            <p:cNvSpPr txBox="1"/>
            <p:nvPr/>
          </p:nvSpPr>
          <p:spPr>
            <a:xfrm>
              <a:off x="611560" y="1708022"/>
              <a:ext cx="2029082" cy="646331"/>
            </a:xfrm>
            <a:prstGeom prst="rect">
              <a:avLst/>
            </a:prstGeom>
            <a:noFill/>
          </p:spPr>
          <p:txBody>
            <a:bodyPr wrap="none" rtlCol="0">
              <a:spAutoFit/>
            </a:bodyPr>
            <a:lstStyle/>
            <a:p>
              <a:r>
                <a:rPr lang="en-GB" dirty="0" smtClean="0">
                  <a:solidFill>
                    <a:prstClr val="black"/>
                  </a:solidFill>
                </a:rPr>
                <a:t>Number of photons</a:t>
              </a:r>
            </a:p>
            <a:p>
              <a:pPr algn="ctr"/>
              <a:r>
                <a:rPr lang="en-GB" dirty="0" smtClean="0">
                  <a:solidFill>
                    <a:prstClr val="black"/>
                  </a:solidFill>
                </a:rPr>
                <a:t>produced</a:t>
              </a:r>
              <a:endParaRPr lang="en-GB" dirty="0">
                <a:solidFill>
                  <a:prstClr val="black"/>
                </a:solidFill>
              </a:endParaRPr>
            </a:p>
          </p:txBody>
        </p:sp>
        <p:sp>
          <p:nvSpPr>
            <p:cNvPr id="6" name="TextBox 5"/>
            <p:cNvSpPr txBox="1"/>
            <p:nvPr/>
          </p:nvSpPr>
          <p:spPr>
            <a:xfrm>
              <a:off x="2502248" y="996448"/>
              <a:ext cx="2638864" cy="369332"/>
            </a:xfrm>
            <a:prstGeom prst="rect">
              <a:avLst/>
            </a:prstGeom>
            <a:noFill/>
          </p:spPr>
          <p:txBody>
            <a:bodyPr wrap="none" rtlCol="0">
              <a:spAutoFit/>
            </a:bodyPr>
            <a:lstStyle/>
            <a:p>
              <a:r>
                <a:rPr lang="en-GB" dirty="0" smtClean="0">
                  <a:solidFill>
                    <a:prstClr val="black"/>
                  </a:solidFill>
                </a:rPr>
                <a:t>Number of beam particles</a:t>
              </a:r>
              <a:endParaRPr lang="en-GB" dirty="0">
                <a:solidFill>
                  <a:prstClr val="black"/>
                </a:solidFill>
              </a:endParaRPr>
            </a:p>
          </p:txBody>
        </p:sp>
        <p:sp>
          <p:nvSpPr>
            <p:cNvPr id="7" name="TextBox 6"/>
            <p:cNvSpPr txBox="1"/>
            <p:nvPr/>
          </p:nvSpPr>
          <p:spPr>
            <a:xfrm>
              <a:off x="4554490" y="2708920"/>
              <a:ext cx="2594878" cy="369332"/>
            </a:xfrm>
            <a:prstGeom prst="rect">
              <a:avLst/>
            </a:prstGeom>
            <a:noFill/>
          </p:spPr>
          <p:txBody>
            <a:bodyPr wrap="none" rtlCol="0">
              <a:spAutoFit/>
            </a:bodyPr>
            <a:lstStyle/>
            <a:p>
              <a:r>
                <a:rPr lang="en-GB" dirty="0" smtClean="0">
                  <a:solidFill>
                    <a:prstClr val="black"/>
                  </a:solidFill>
                </a:rPr>
                <a:t>Number density of gas jet</a:t>
              </a:r>
              <a:endParaRPr lang="en-GB" dirty="0">
                <a:solidFill>
                  <a:prstClr val="black"/>
                </a:solidFill>
              </a:endParaRPr>
            </a:p>
          </p:txBody>
        </p:sp>
        <p:sp>
          <p:nvSpPr>
            <p:cNvPr id="8" name="TextBox 7"/>
            <p:cNvSpPr txBox="1"/>
            <p:nvPr/>
          </p:nvSpPr>
          <p:spPr>
            <a:xfrm>
              <a:off x="6300192" y="1378716"/>
              <a:ext cx="1665136" cy="369332"/>
            </a:xfrm>
            <a:prstGeom prst="rect">
              <a:avLst/>
            </a:prstGeom>
            <a:noFill/>
          </p:spPr>
          <p:txBody>
            <a:bodyPr wrap="none" rtlCol="0">
              <a:spAutoFit/>
            </a:bodyPr>
            <a:lstStyle/>
            <a:p>
              <a:r>
                <a:rPr lang="en-GB" dirty="0" smtClean="0">
                  <a:solidFill>
                    <a:prstClr val="black"/>
                  </a:solidFill>
                </a:rPr>
                <a:t>width of gas jet</a:t>
              </a:r>
              <a:endParaRPr lang="en-GB" dirty="0">
                <a:solidFill>
                  <a:prstClr val="black"/>
                </a:solidFill>
              </a:endParaRPr>
            </a:p>
          </p:txBody>
        </p:sp>
        <p:sp>
          <p:nvSpPr>
            <p:cNvPr id="9" name="TextBox 8"/>
            <p:cNvSpPr txBox="1"/>
            <p:nvPr/>
          </p:nvSpPr>
          <p:spPr>
            <a:xfrm>
              <a:off x="5442104" y="612878"/>
              <a:ext cx="1690656" cy="369332"/>
            </a:xfrm>
            <a:prstGeom prst="rect">
              <a:avLst/>
            </a:prstGeom>
            <a:noFill/>
          </p:spPr>
          <p:txBody>
            <a:bodyPr wrap="none" rtlCol="0">
              <a:spAutoFit/>
            </a:bodyPr>
            <a:lstStyle/>
            <a:p>
              <a:r>
                <a:rPr lang="en-GB" dirty="0" smtClean="0">
                  <a:solidFill>
                    <a:prstClr val="black"/>
                  </a:solidFill>
                </a:rPr>
                <a:t>gas jet pressure</a:t>
              </a:r>
              <a:endParaRPr lang="en-GB" dirty="0">
                <a:solidFill>
                  <a:prstClr val="black"/>
                </a:solidFill>
              </a:endParaRPr>
            </a:p>
          </p:txBody>
        </p:sp>
        <p:sp>
          <p:nvSpPr>
            <p:cNvPr id="10" name="TextBox 9"/>
            <p:cNvSpPr txBox="1"/>
            <p:nvPr/>
          </p:nvSpPr>
          <p:spPr>
            <a:xfrm>
              <a:off x="2507150" y="2708920"/>
              <a:ext cx="1432893" cy="369332"/>
            </a:xfrm>
            <a:prstGeom prst="rect">
              <a:avLst/>
            </a:prstGeom>
            <a:noFill/>
          </p:spPr>
          <p:txBody>
            <a:bodyPr wrap="none" rtlCol="0">
              <a:spAutoFit/>
            </a:bodyPr>
            <a:lstStyle/>
            <a:p>
              <a:r>
                <a:rPr lang="en-GB" dirty="0" smtClean="0">
                  <a:solidFill>
                    <a:prstClr val="black"/>
                  </a:solidFill>
                </a:rPr>
                <a:t>cross-section</a:t>
              </a:r>
              <a:endParaRPr lang="en-GB" dirty="0">
                <a:solidFill>
                  <a:prstClr val="black"/>
                </a:solidFill>
              </a:endParaRPr>
            </a:p>
          </p:txBody>
        </p:sp>
        <p:cxnSp>
          <p:nvCxnSpPr>
            <p:cNvPr id="12" name="Straight Arrow Connector 11"/>
            <p:cNvCxnSpPr>
              <a:stCxn id="6" idx="2"/>
            </p:cNvCxnSpPr>
            <p:nvPr/>
          </p:nvCxnSpPr>
          <p:spPr>
            <a:xfrm>
              <a:off x="3821680" y="1365780"/>
              <a:ext cx="462288" cy="5269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96450" y="1953648"/>
              <a:ext cx="441641" cy="14959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327392" y="2255520"/>
              <a:ext cx="586240" cy="4685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923860" y="982210"/>
              <a:ext cx="577292" cy="7795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766816" y="1582308"/>
              <a:ext cx="565336" cy="4415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rot="5400000">
              <a:off x="4906851" y="2129742"/>
              <a:ext cx="468521" cy="72008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sp>
        <p:nvSpPr>
          <p:cNvPr id="28" name="Title 1"/>
          <p:cNvSpPr txBox="1">
            <a:spLocks/>
          </p:cNvSpPr>
          <p:nvPr/>
        </p:nvSpPr>
        <p:spPr>
          <a:xfrm>
            <a:off x="457200" y="26278"/>
            <a:ext cx="8229600" cy="7384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u="sng" dirty="0" smtClean="0">
                <a:solidFill>
                  <a:prstClr val="black"/>
                </a:solidFill>
              </a:rPr>
              <a:t>Number of photons produced</a:t>
            </a:r>
            <a:endParaRPr lang="en-GB" sz="3200" u="sng" dirty="0">
              <a:solidFill>
                <a:prstClr val="black"/>
              </a:solidFill>
            </a:endParaRPr>
          </a:p>
        </p:txBody>
      </p:sp>
      <p:sp>
        <p:nvSpPr>
          <p:cNvPr id="29" name="TextBox 28"/>
          <p:cNvSpPr txBox="1"/>
          <p:nvPr/>
        </p:nvSpPr>
        <p:spPr>
          <a:xfrm>
            <a:off x="251520" y="3789040"/>
            <a:ext cx="6795002" cy="646331"/>
          </a:xfrm>
          <a:prstGeom prst="rect">
            <a:avLst/>
          </a:prstGeom>
          <a:noFill/>
        </p:spPr>
        <p:txBody>
          <a:bodyPr wrap="none" rtlCol="0">
            <a:spAutoFit/>
          </a:bodyPr>
          <a:lstStyle/>
          <a:p>
            <a:r>
              <a:rPr lang="en-GB" dirty="0" smtClean="0">
                <a:solidFill>
                  <a:prstClr val="black"/>
                </a:solidFill>
              </a:rPr>
              <a:t>Fluorescence cross-section scales with </a:t>
            </a:r>
            <a:r>
              <a:rPr lang="el-GR" dirty="0" smtClean="0">
                <a:solidFill>
                  <a:prstClr val="black"/>
                </a:solidFill>
              </a:rPr>
              <a:t>βγ</a:t>
            </a:r>
            <a:r>
              <a:rPr lang="en-GB" dirty="0" smtClean="0">
                <a:solidFill>
                  <a:prstClr val="black"/>
                </a:solidFill>
              </a:rPr>
              <a:t> following Bethe-Bloch curve:</a:t>
            </a:r>
          </a:p>
          <a:p>
            <a:endParaRPr lang="en-GB" dirty="0">
              <a:solidFill>
                <a:prstClr val="black"/>
              </a:solidFill>
            </a:endParaRPr>
          </a:p>
        </p:txBody>
      </p:sp>
      <p:grpSp>
        <p:nvGrpSpPr>
          <p:cNvPr id="11" name="Group 10"/>
          <p:cNvGrpSpPr/>
          <p:nvPr/>
        </p:nvGrpSpPr>
        <p:grpSpPr>
          <a:xfrm>
            <a:off x="953523" y="4178484"/>
            <a:ext cx="8192146" cy="2628900"/>
            <a:chOff x="953523" y="4077072"/>
            <a:chExt cx="8192146" cy="2628900"/>
          </a:xfrm>
        </p:grpSpPr>
        <p:pic>
          <p:nvPicPr>
            <p:cNvPr id="3074" name="Picture 2" descr="\\cern.ch\dfs\Users\a\ajeff\Documents\BetheBlo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23" y="4077072"/>
              <a:ext cx="6997700" cy="2628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48757" y="5492934"/>
              <a:ext cx="1596912" cy="369332"/>
            </a:xfrm>
            <a:prstGeom prst="rect">
              <a:avLst/>
            </a:prstGeom>
            <a:noFill/>
          </p:spPr>
          <p:txBody>
            <a:bodyPr wrap="none" rtlCol="0">
              <a:spAutoFit/>
            </a:bodyPr>
            <a:lstStyle/>
            <a:p>
              <a:r>
                <a:rPr lang="el-GR" dirty="0">
                  <a:solidFill>
                    <a:prstClr val="black"/>
                  </a:solidFill>
                </a:rPr>
                <a:t>σ</a:t>
              </a:r>
              <a:r>
                <a:rPr lang="en-GB" dirty="0">
                  <a:solidFill>
                    <a:prstClr val="black"/>
                  </a:solidFill>
                </a:rPr>
                <a:t> = 5x10</a:t>
              </a:r>
              <a:r>
                <a:rPr lang="en-GB" baseline="30000" dirty="0">
                  <a:solidFill>
                    <a:prstClr val="black"/>
                  </a:solidFill>
                </a:rPr>
                <a:t>-20</a:t>
              </a:r>
              <a:r>
                <a:rPr lang="en-GB" dirty="0">
                  <a:solidFill>
                    <a:prstClr val="black"/>
                  </a:solidFill>
                </a:rPr>
                <a:t> </a:t>
              </a:r>
              <a:r>
                <a:rPr lang="en-GB" dirty="0" smtClean="0">
                  <a:solidFill>
                    <a:prstClr val="black"/>
                  </a:solidFill>
                </a:rPr>
                <a:t>cm</a:t>
              </a:r>
              <a:r>
                <a:rPr lang="en-GB" baseline="30000" dirty="0" smtClean="0">
                  <a:solidFill>
                    <a:prstClr val="black"/>
                  </a:solidFill>
                </a:rPr>
                <a:t>2</a:t>
              </a:r>
              <a:endParaRPr lang="en-GB" baseline="30000" dirty="0">
                <a:solidFill>
                  <a:prstClr val="black"/>
                </a:solidFill>
              </a:endParaRPr>
            </a:p>
          </p:txBody>
        </p:sp>
        <p:sp>
          <p:nvSpPr>
            <p:cNvPr id="21" name="TextBox 20"/>
            <p:cNvSpPr txBox="1"/>
            <p:nvPr/>
          </p:nvSpPr>
          <p:spPr>
            <a:xfrm>
              <a:off x="3283581" y="5206856"/>
              <a:ext cx="1596912" cy="369332"/>
            </a:xfrm>
            <a:prstGeom prst="rect">
              <a:avLst/>
            </a:prstGeom>
            <a:noFill/>
          </p:spPr>
          <p:txBody>
            <a:bodyPr wrap="none" rtlCol="0">
              <a:spAutoFit/>
            </a:bodyPr>
            <a:lstStyle/>
            <a:p>
              <a:r>
                <a:rPr lang="el-GR" dirty="0">
                  <a:solidFill>
                    <a:prstClr val="black"/>
                  </a:solidFill>
                </a:rPr>
                <a:t>σ</a:t>
              </a:r>
              <a:r>
                <a:rPr lang="en-GB" dirty="0">
                  <a:solidFill>
                    <a:prstClr val="black"/>
                  </a:solidFill>
                </a:rPr>
                <a:t> = 4x10</a:t>
              </a:r>
              <a:r>
                <a:rPr lang="en-GB" baseline="30000" dirty="0">
                  <a:solidFill>
                    <a:prstClr val="black"/>
                  </a:solidFill>
                </a:rPr>
                <a:t>-19</a:t>
              </a:r>
              <a:r>
                <a:rPr lang="en-GB" dirty="0">
                  <a:solidFill>
                    <a:prstClr val="black"/>
                  </a:solidFill>
                </a:rPr>
                <a:t> cm</a:t>
              </a:r>
              <a:r>
                <a:rPr lang="en-GB" baseline="30000" dirty="0">
                  <a:solidFill>
                    <a:prstClr val="black"/>
                  </a:solidFill>
                </a:rPr>
                <a:t>2</a:t>
              </a:r>
              <a:endParaRPr lang="en-GB" dirty="0">
                <a:solidFill>
                  <a:prstClr val="black"/>
                </a:solidFill>
              </a:endParaRPr>
            </a:p>
          </p:txBody>
        </p:sp>
      </p:grpSp>
      <p:sp>
        <p:nvSpPr>
          <p:cNvPr id="14" name="Rectangle 13"/>
          <p:cNvSpPr/>
          <p:nvPr/>
        </p:nvSpPr>
        <p:spPr>
          <a:xfrm>
            <a:off x="457200" y="764704"/>
            <a:ext cx="8003232" cy="2880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207867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79965" y="984612"/>
            <a:ext cx="7353768" cy="2465374"/>
            <a:chOff x="611560" y="612878"/>
            <a:chExt cx="7353768" cy="2465374"/>
          </a:xfrm>
        </p:grpSpPr>
        <mc:AlternateContent xmlns:mc="http://schemas.openxmlformats.org/markup-compatibility/2006">
          <mc:Choice xmlns:a14="http://schemas.microsoft.com/office/drawing/2010/main" Requires="a14">
            <p:sp>
              <p:nvSpPr>
                <p:cNvPr id="4" name="TextBox 3"/>
                <p:cNvSpPr txBox="1"/>
                <p:nvPr/>
              </p:nvSpPr>
              <p:spPr>
                <a:xfrm>
                  <a:off x="2954157" y="1772816"/>
                  <a:ext cx="2899961" cy="6090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b="1" i="1" smtClean="0">
                                <a:solidFill>
                                  <a:srgbClr val="0070C0"/>
                                </a:solidFill>
                                <a:latin typeface="Cambria Math" panose="02040503050406030204" pitchFamily="18" charset="0"/>
                              </a:rPr>
                            </m:ctrlPr>
                          </m:sSubPr>
                          <m:e>
                            <m:r>
                              <a:rPr lang="en-GB" b="1" i="1" smtClean="0">
                                <a:solidFill>
                                  <a:srgbClr val="0070C0"/>
                                </a:solidFill>
                                <a:latin typeface="Cambria Math"/>
                              </a:rPr>
                              <m:t>𝑵</m:t>
                            </m:r>
                          </m:e>
                          <m:sub>
                            <m:r>
                              <a:rPr lang="en-GB" b="1" i="1" smtClean="0">
                                <a:solidFill>
                                  <a:srgbClr val="0070C0"/>
                                </a:solidFill>
                                <a:latin typeface="Cambria Math"/>
                              </a:rPr>
                              <m:t>𝒑𝒉</m:t>
                            </m:r>
                          </m:sub>
                        </m:sSub>
                        <m:r>
                          <a:rPr lang="en-GB" b="1" i="1" smtClean="0">
                            <a:solidFill>
                              <a:srgbClr val="0070C0"/>
                            </a:solidFill>
                            <a:latin typeface="Cambria Math"/>
                          </a:rPr>
                          <m:t>= </m:t>
                        </m:r>
                        <m:r>
                          <a:rPr lang="en-GB" b="1" i="1" smtClean="0">
                            <a:solidFill>
                              <a:srgbClr val="0070C0"/>
                            </a:solidFill>
                            <a:latin typeface="Cambria Math"/>
                            <a:ea typeface="Cambria Math"/>
                          </a:rPr>
                          <m:t>𝝈</m:t>
                        </m:r>
                        <m:r>
                          <a:rPr lang="en-GB" b="1" i="1" smtClean="0">
                            <a:solidFill>
                              <a:srgbClr val="0070C0"/>
                            </a:solidFill>
                            <a:latin typeface="Cambria Math"/>
                            <a:ea typeface="Cambria Math"/>
                          </a:rPr>
                          <m:t> </m:t>
                        </m:r>
                        <m:sSub>
                          <m:sSubPr>
                            <m:ctrlPr>
                              <a:rPr lang="en-GB" b="1" i="1" smtClean="0">
                                <a:solidFill>
                                  <a:srgbClr val="0070C0"/>
                                </a:solidFill>
                                <a:latin typeface="Cambria Math" panose="02040503050406030204" pitchFamily="18" charset="0"/>
                                <a:ea typeface="Cambria Math"/>
                              </a:rPr>
                            </m:ctrlPr>
                          </m:sSubPr>
                          <m:e>
                            <m:r>
                              <a:rPr lang="en-GB" b="1" i="1" smtClean="0">
                                <a:solidFill>
                                  <a:srgbClr val="0070C0"/>
                                </a:solidFill>
                                <a:latin typeface="Cambria Math"/>
                                <a:ea typeface="Cambria Math"/>
                              </a:rPr>
                              <m:t>𝑵</m:t>
                            </m:r>
                          </m:e>
                          <m:sub>
                            <m:r>
                              <a:rPr lang="en-GB" b="1" i="1" smtClean="0">
                                <a:solidFill>
                                  <a:srgbClr val="0070C0"/>
                                </a:solidFill>
                                <a:latin typeface="Cambria Math"/>
                                <a:ea typeface="Cambria Math"/>
                              </a:rPr>
                              <m:t>𝒃𝒆𝒂𝒎</m:t>
                            </m:r>
                          </m:sub>
                        </m:sSub>
                        <m:r>
                          <a:rPr lang="en-GB" b="1" i="1" smtClean="0">
                            <a:solidFill>
                              <a:srgbClr val="0070C0"/>
                            </a:solidFill>
                            <a:latin typeface="Cambria Math"/>
                            <a:ea typeface="Cambria Math"/>
                          </a:rPr>
                          <m:t> </m:t>
                        </m:r>
                        <m:f>
                          <m:fPr>
                            <m:ctrlPr>
                              <a:rPr lang="en-GB" b="1" i="1" smtClean="0">
                                <a:solidFill>
                                  <a:srgbClr val="0070C0"/>
                                </a:solidFill>
                                <a:latin typeface="Cambria Math" panose="02040503050406030204" pitchFamily="18" charset="0"/>
                                <a:ea typeface="Cambria Math"/>
                              </a:rPr>
                            </m:ctrlPr>
                          </m:fPr>
                          <m:num>
                            <m:r>
                              <a:rPr lang="en-GB" b="1" i="1" smtClean="0">
                                <a:solidFill>
                                  <a:srgbClr val="0070C0"/>
                                </a:solidFill>
                                <a:latin typeface="Cambria Math"/>
                                <a:ea typeface="Cambria Math"/>
                              </a:rPr>
                              <m:t>𝑷</m:t>
                            </m:r>
                            <m:r>
                              <a:rPr lang="en-GB" b="1" i="1" smtClean="0">
                                <a:solidFill>
                                  <a:srgbClr val="0070C0"/>
                                </a:solidFill>
                                <a:latin typeface="Cambria Math"/>
                                <a:ea typeface="Cambria Math"/>
                              </a:rPr>
                              <m:t> </m:t>
                            </m:r>
                            <m:r>
                              <a:rPr lang="en-GB" b="1" i="1" smtClean="0">
                                <a:solidFill>
                                  <a:srgbClr val="0070C0"/>
                                </a:solidFill>
                                <a:latin typeface="Cambria Math"/>
                                <a:ea typeface="Cambria Math"/>
                              </a:rPr>
                              <m:t>𝑹</m:t>
                            </m:r>
                            <m:r>
                              <a:rPr lang="en-GB" b="1" i="1" smtClean="0">
                                <a:solidFill>
                                  <a:srgbClr val="0070C0"/>
                                </a:solidFill>
                                <a:latin typeface="Cambria Math"/>
                                <a:ea typeface="Cambria Math"/>
                              </a:rPr>
                              <m:t> </m:t>
                            </m:r>
                            <m:sSub>
                              <m:sSubPr>
                                <m:ctrlPr>
                                  <a:rPr lang="en-GB" b="1" i="1" smtClean="0">
                                    <a:solidFill>
                                      <a:srgbClr val="0070C0"/>
                                    </a:solidFill>
                                    <a:latin typeface="Cambria Math" panose="02040503050406030204" pitchFamily="18" charset="0"/>
                                    <a:ea typeface="Cambria Math"/>
                                  </a:rPr>
                                </m:ctrlPr>
                              </m:sSubPr>
                              <m:e>
                                <m:r>
                                  <a:rPr lang="en-GB" b="1" i="1" smtClean="0">
                                    <a:solidFill>
                                      <a:srgbClr val="0070C0"/>
                                    </a:solidFill>
                                    <a:latin typeface="Cambria Math"/>
                                    <a:ea typeface="Cambria Math"/>
                                  </a:rPr>
                                  <m:t>𝑵</m:t>
                                </m:r>
                              </m:e>
                              <m:sub>
                                <m:r>
                                  <a:rPr lang="en-GB" b="1" i="1" smtClean="0">
                                    <a:solidFill>
                                      <a:srgbClr val="0070C0"/>
                                    </a:solidFill>
                                    <a:latin typeface="Cambria Math"/>
                                    <a:ea typeface="Cambria Math"/>
                                  </a:rPr>
                                  <m:t>𝑨</m:t>
                                </m:r>
                              </m:sub>
                            </m:sSub>
                          </m:num>
                          <m:den>
                            <m:r>
                              <a:rPr lang="en-GB" b="1" i="1" smtClean="0">
                                <a:solidFill>
                                  <a:srgbClr val="0070C0"/>
                                </a:solidFill>
                                <a:latin typeface="Cambria Math"/>
                                <a:ea typeface="Cambria Math"/>
                              </a:rPr>
                              <m:t>𝑻</m:t>
                            </m:r>
                          </m:den>
                        </m:f>
                        <m:r>
                          <a:rPr lang="en-GB" b="1" i="1" smtClean="0">
                            <a:solidFill>
                              <a:srgbClr val="0070C0"/>
                            </a:solidFill>
                            <a:latin typeface="Cambria Math"/>
                            <a:ea typeface="Cambria Math"/>
                          </a:rPr>
                          <m:t> </m:t>
                        </m:r>
                        <m:r>
                          <a:rPr lang="en-GB" b="1" i="1" smtClean="0">
                            <a:solidFill>
                              <a:srgbClr val="0070C0"/>
                            </a:solidFill>
                            <a:latin typeface="Cambria Math"/>
                            <a:ea typeface="Cambria Math"/>
                          </a:rPr>
                          <m:t>𝒘</m:t>
                        </m:r>
                      </m:oMath>
                    </m:oMathPara>
                  </a14:m>
                  <a:endParaRPr lang="en-GB" b="1" dirty="0">
                    <a:solidFill>
                      <a:srgbClr val="0070C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2954157" y="1772816"/>
                  <a:ext cx="2899961" cy="609077"/>
                </a:xfrm>
                <a:prstGeom prst="rect">
                  <a:avLst/>
                </a:prstGeom>
                <a:blipFill rotWithShape="0">
                  <a:blip r:embed="rId2"/>
                  <a:stretch>
                    <a:fillRect/>
                  </a:stretch>
                </a:blipFill>
              </p:spPr>
              <p:txBody>
                <a:bodyPr/>
                <a:lstStyle/>
                <a:p>
                  <a:r>
                    <a:rPr lang="en-GB">
                      <a:noFill/>
                    </a:rPr>
                    <a:t> </a:t>
                  </a:r>
                </a:p>
              </p:txBody>
            </p:sp>
          </mc:Fallback>
        </mc:AlternateContent>
        <p:sp>
          <p:nvSpPr>
            <p:cNvPr id="5" name="TextBox 4"/>
            <p:cNvSpPr txBox="1"/>
            <p:nvPr/>
          </p:nvSpPr>
          <p:spPr>
            <a:xfrm>
              <a:off x="611560" y="1708022"/>
              <a:ext cx="2029082" cy="646331"/>
            </a:xfrm>
            <a:prstGeom prst="rect">
              <a:avLst/>
            </a:prstGeom>
            <a:noFill/>
          </p:spPr>
          <p:txBody>
            <a:bodyPr wrap="none" rtlCol="0">
              <a:spAutoFit/>
            </a:bodyPr>
            <a:lstStyle/>
            <a:p>
              <a:r>
                <a:rPr lang="en-GB" dirty="0" smtClean="0">
                  <a:solidFill>
                    <a:prstClr val="black"/>
                  </a:solidFill>
                </a:rPr>
                <a:t>Number of photons</a:t>
              </a:r>
            </a:p>
            <a:p>
              <a:pPr algn="ctr"/>
              <a:r>
                <a:rPr lang="en-GB" dirty="0" smtClean="0">
                  <a:solidFill>
                    <a:prstClr val="black"/>
                  </a:solidFill>
                </a:rPr>
                <a:t>produced</a:t>
              </a:r>
              <a:endParaRPr lang="en-GB" dirty="0">
                <a:solidFill>
                  <a:prstClr val="black"/>
                </a:solidFill>
              </a:endParaRPr>
            </a:p>
          </p:txBody>
        </p:sp>
        <p:sp>
          <p:nvSpPr>
            <p:cNvPr id="6" name="TextBox 5"/>
            <p:cNvSpPr txBox="1"/>
            <p:nvPr/>
          </p:nvSpPr>
          <p:spPr>
            <a:xfrm>
              <a:off x="2502248" y="996448"/>
              <a:ext cx="2638864" cy="369332"/>
            </a:xfrm>
            <a:prstGeom prst="rect">
              <a:avLst/>
            </a:prstGeom>
            <a:noFill/>
          </p:spPr>
          <p:txBody>
            <a:bodyPr wrap="none" rtlCol="0">
              <a:spAutoFit/>
            </a:bodyPr>
            <a:lstStyle/>
            <a:p>
              <a:r>
                <a:rPr lang="en-GB" dirty="0" smtClean="0">
                  <a:solidFill>
                    <a:prstClr val="black"/>
                  </a:solidFill>
                </a:rPr>
                <a:t>Number of beam particles</a:t>
              </a:r>
              <a:endParaRPr lang="en-GB" dirty="0">
                <a:solidFill>
                  <a:prstClr val="black"/>
                </a:solidFill>
              </a:endParaRPr>
            </a:p>
          </p:txBody>
        </p:sp>
        <p:sp>
          <p:nvSpPr>
            <p:cNvPr id="7" name="TextBox 6"/>
            <p:cNvSpPr txBox="1"/>
            <p:nvPr/>
          </p:nvSpPr>
          <p:spPr>
            <a:xfrm>
              <a:off x="4554490" y="2708920"/>
              <a:ext cx="2594878" cy="369332"/>
            </a:xfrm>
            <a:prstGeom prst="rect">
              <a:avLst/>
            </a:prstGeom>
            <a:noFill/>
          </p:spPr>
          <p:txBody>
            <a:bodyPr wrap="none" rtlCol="0">
              <a:spAutoFit/>
            </a:bodyPr>
            <a:lstStyle/>
            <a:p>
              <a:r>
                <a:rPr lang="en-GB" dirty="0" smtClean="0">
                  <a:solidFill>
                    <a:prstClr val="black"/>
                  </a:solidFill>
                </a:rPr>
                <a:t>Number density of gas jet</a:t>
              </a:r>
              <a:endParaRPr lang="en-GB" dirty="0">
                <a:solidFill>
                  <a:prstClr val="black"/>
                </a:solidFill>
              </a:endParaRPr>
            </a:p>
          </p:txBody>
        </p:sp>
        <p:sp>
          <p:nvSpPr>
            <p:cNvPr id="8" name="TextBox 7"/>
            <p:cNvSpPr txBox="1"/>
            <p:nvPr/>
          </p:nvSpPr>
          <p:spPr>
            <a:xfrm>
              <a:off x="6300192" y="1378716"/>
              <a:ext cx="1665136" cy="369332"/>
            </a:xfrm>
            <a:prstGeom prst="rect">
              <a:avLst/>
            </a:prstGeom>
            <a:noFill/>
          </p:spPr>
          <p:txBody>
            <a:bodyPr wrap="none" rtlCol="0">
              <a:spAutoFit/>
            </a:bodyPr>
            <a:lstStyle/>
            <a:p>
              <a:r>
                <a:rPr lang="en-GB" dirty="0" smtClean="0">
                  <a:solidFill>
                    <a:prstClr val="black"/>
                  </a:solidFill>
                </a:rPr>
                <a:t>width of gas jet</a:t>
              </a:r>
              <a:endParaRPr lang="en-GB" dirty="0">
                <a:solidFill>
                  <a:prstClr val="black"/>
                </a:solidFill>
              </a:endParaRPr>
            </a:p>
          </p:txBody>
        </p:sp>
        <p:sp>
          <p:nvSpPr>
            <p:cNvPr id="9" name="TextBox 8"/>
            <p:cNvSpPr txBox="1"/>
            <p:nvPr/>
          </p:nvSpPr>
          <p:spPr>
            <a:xfrm>
              <a:off x="5442104" y="612878"/>
              <a:ext cx="1690656" cy="369332"/>
            </a:xfrm>
            <a:prstGeom prst="rect">
              <a:avLst/>
            </a:prstGeom>
            <a:noFill/>
          </p:spPr>
          <p:txBody>
            <a:bodyPr wrap="none" rtlCol="0">
              <a:spAutoFit/>
            </a:bodyPr>
            <a:lstStyle/>
            <a:p>
              <a:r>
                <a:rPr lang="en-GB" dirty="0" smtClean="0">
                  <a:solidFill>
                    <a:prstClr val="black"/>
                  </a:solidFill>
                </a:rPr>
                <a:t>gas jet pressure</a:t>
              </a:r>
              <a:endParaRPr lang="en-GB" dirty="0">
                <a:solidFill>
                  <a:prstClr val="black"/>
                </a:solidFill>
              </a:endParaRPr>
            </a:p>
          </p:txBody>
        </p:sp>
        <p:sp>
          <p:nvSpPr>
            <p:cNvPr id="10" name="TextBox 9"/>
            <p:cNvSpPr txBox="1"/>
            <p:nvPr/>
          </p:nvSpPr>
          <p:spPr>
            <a:xfrm>
              <a:off x="2507150" y="2708920"/>
              <a:ext cx="1432893" cy="369332"/>
            </a:xfrm>
            <a:prstGeom prst="rect">
              <a:avLst/>
            </a:prstGeom>
            <a:noFill/>
          </p:spPr>
          <p:txBody>
            <a:bodyPr wrap="none" rtlCol="0">
              <a:spAutoFit/>
            </a:bodyPr>
            <a:lstStyle/>
            <a:p>
              <a:r>
                <a:rPr lang="en-GB" dirty="0" smtClean="0">
                  <a:solidFill>
                    <a:prstClr val="black"/>
                  </a:solidFill>
                </a:rPr>
                <a:t>cross-section</a:t>
              </a:r>
              <a:endParaRPr lang="en-GB" dirty="0">
                <a:solidFill>
                  <a:prstClr val="black"/>
                </a:solidFill>
              </a:endParaRPr>
            </a:p>
          </p:txBody>
        </p:sp>
        <p:cxnSp>
          <p:nvCxnSpPr>
            <p:cNvPr id="12" name="Straight Arrow Connector 11"/>
            <p:cNvCxnSpPr>
              <a:stCxn id="6" idx="2"/>
            </p:cNvCxnSpPr>
            <p:nvPr/>
          </p:nvCxnSpPr>
          <p:spPr>
            <a:xfrm>
              <a:off x="3821680" y="1365780"/>
              <a:ext cx="462288" cy="5269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96450" y="1953648"/>
              <a:ext cx="441641" cy="14959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327392" y="2255520"/>
              <a:ext cx="586240" cy="4685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923860" y="982210"/>
              <a:ext cx="577292" cy="7795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766816" y="1582308"/>
              <a:ext cx="565336" cy="4415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rot="5400000">
              <a:off x="4906851" y="2129742"/>
              <a:ext cx="468521" cy="72008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sp>
        <p:nvSpPr>
          <p:cNvPr id="28" name="Title 1"/>
          <p:cNvSpPr txBox="1">
            <a:spLocks/>
          </p:cNvSpPr>
          <p:nvPr/>
        </p:nvSpPr>
        <p:spPr>
          <a:xfrm>
            <a:off x="457200" y="26278"/>
            <a:ext cx="8229600" cy="7384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u="sng" dirty="0" smtClean="0">
                <a:solidFill>
                  <a:prstClr val="black"/>
                </a:solidFill>
              </a:rPr>
              <a:t>Number of photons produced</a:t>
            </a:r>
            <a:endParaRPr lang="en-GB" sz="3200" u="sng" dirty="0">
              <a:solidFill>
                <a:prstClr val="black"/>
              </a:solidFill>
            </a:endParaRPr>
          </a:p>
        </p:txBody>
      </p:sp>
      <p:graphicFrame>
        <p:nvGraphicFramePr>
          <p:cNvPr id="2" name="Table 1"/>
          <p:cNvGraphicFramePr>
            <a:graphicFrameLocks noGrp="1"/>
          </p:cNvGraphicFramePr>
          <p:nvPr>
            <p:extLst/>
          </p:nvPr>
        </p:nvGraphicFramePr>
        <p:xfrm>
          <a:off x="467544" y="4488392"/>
          <a:ext cx="8208912" cy="2123440"/>
        </p:xfrm>
        <a:graphic>
          <a:graphicData uri="http://schemas.openxmlformats.org/drawingml/2006/table">
            <a:tbl>
              <a:tblPr firstRow="1" bandRow="1">
                <a:tableStyleId>{5C22544A-7EE6-4342-B048-85BDC9FD1C3A}</a:tableStyleId>
              </a:tblPr>
              <a:tblGrid>
                <a:gridCol w="4176465"/>
                <a:gridCol w="2088232"/>
                <a:gridCol w="1944215"/>
              </a:tblGrid>
              <a:tr h="370840">
                <a:tc>
                  <a:txBody>
                    <a:bodyPr/>
                    <a:lstStyle/>
                    <a:p>
                      <a:pPr algn="ctr"/>
                      <a:endParaRPr lang="en-GB" dirty="0"/>
                    </a:p>
                  </a:txBody>
                  <a:tcPr/>
                </a:tc>
                <a:tc>
                  <a:txBody>
                    <a:bodyPr/>
                    <a:lstStyle/>
                    <a:p>
                      <a:pPr algn="ctr"/>
                      <a:r>
                        <a:rPr lang="en-GB" dirty="0" smtClean="0"/>
                        <a:t>Proton beam</a:t>
                      </a:r>
                      <a:endParaRPr lang="en-GB" dirty="0"/>
                    </a:p>
                  </a:txBody>
                  <a:tcPr/>
                </a:tc>
                <a:tc>
                  <a:txBody>
                    <a:bodyPr/>
                    <a:lstStyle/>
                    <a:p>
                      <a:pPr algn="ctr"/>
                      <a:r>
                        <a:rPr lang="en-GB" dirty="0" smtClean="0"/>
                        <a:t>Electron beam</a:t>
                      </a:r>
                      <a:endParaRPr lang="en-GB" dirty="0"/>
                    </a:p>
                  </a:txBody>
                  <a:tcPr/>
                </a:tc>
              </a:tr>
              <a:tr h="370840">
                <a:tc>
                  <a:txBody>
                    <a:bodyPr/>
                    <a:lstStyle/>
                    <a:p>
                      <a:pPr algn="ctr"/>
                      <a:r>
                        <a:rPr lang="en-GB" dirty="0" smtClean="0"/>
                        <a:t>Beam energy</a:t>
                      </a:r>
                      <a:endParaRPr lang="en-GB" dirty="0"/>
                    </a:p>
                  </a:txBody>
                  <a:tcPr/>
                </a:tc>
                <a:tc>
                  <a:txBody>
                    <a:bodyPr/>
                    <a:lstStyle/>
                    <a:p>
                      <a:pPr algn="ctr"/>
                      <a:r>
                        <a:rPr lang="en-GB" dirty="0" smtClean="0"/>
                        <a:t>7 </a:t>
                      </a:r>
                      <a:r>
                        <a:rPr lang="en-GB" dirty="0" err="1" smtClean="0"/>
                        <a:t>TeV</a:t>
                      </a:r>
                      <a:endParaRPr lang="en-GB" dirty="0"/>
                    </a:p>
                  </a:txBody>
                  <a:tcPr/>
                </a:tc>
                <a:tc>
                  <a:txBody>
                    <a:bodyPr/>
                    <a:lstStyle/>
                    <a:p>
                      <a:pPr algn="ctr"/>
                      <a:r>
                        <a:rPr lang="en-GB" dirty="0" smtClean="0"/>
                        <a:t>10 </a:t>
                      </a:r>
                      <a:r>
                        <a:rPr lang="en-GB" dirty="0" err="1" smtClean="0"/>
                        <a:t>keV</a:t>
                      </a:r>
                      <a:endParaRPr lang="en-GB" dirty="0"/>
                    </a:p>
                  </a:txBody>
                  <a:tcPr/>
                </a:tc>
              </a:tr>
              <a:tr h="370840">
                <a:tc>
                  <a:txBody>
                    <a:bodyPr/>
                    <a:lstStyle/>
                    <a:p>
                      <a:pPr algn="ctr"/>
                      <a:r>
                        <a:rPr lang="en-GB" dirty="0" smtClean="0"/>
                        <a:t>Beam intensity</a:t>
                      </a:r>
                      <a:endParaRPr lang="en-GB" dirty="0"/>
                    </a:p>
                  </a:txBody>
                  <a:tcPr/>
                </a:tc>
                <a:tc>
                  <a:txBody>
                    <a:bodyPr/>
                    <a:lstStyle/>
                    <a:p>
                      <a:pPr algn="ctr"/>
                      <a:r>
                        <a:rPr lang="en-GB" dirty="0" smtClean="0"/>
                        <a:t>2748 bunches of</a:t>
                      </a:r>
                      <a:r>
                        <a:rPr lang="en-GB" baseline="0" dirty="0" smtClean="0"/>
                        <a:t> 2.2e11 protons</a:t>
                      </a:r>
                      <a:r>
                        <a:rPr lang="en-GB" dirty="0" smtClean="0"/>
                        <a:t> </a:t>
                      </a:r>
                      <a:endParaRPr lang="en-GB" dirty="0"/>
                    </a:p>
                  </a:txBody>
                  <a:tcPr/>
                </a:tc>
                <a:tc>
                  <a:txBody>
                    <a:bodyPr/>
                    <a:lstStyle/>
                    <a:p>
                      <a:pPr algn="ctr"/>
                      <a:r>
                        <a:rPr lang="en-GB" dirty="0" smtClean="0"/>
                        <a:t>Continuous 5A</a:t>
                      </a:r>
                      <a:endParaRPr lang="en-GB" dirty="0"/>
                    </a:p>
                  </a:txBody>
                  <a:tcPr/>
                </a:tc>
              </a:tr>
              <a:tr h="370840">
                <a:tc>
                  <a:txBody>
                    <a:bodyPr/>
                    <a:lstStyle/>
                    <a:p>
                      <a:pPr algn="ctr"/>
                      <a:r>
                        <a:rPr lang="en-GB" dirty="0" smtClean="0"/>
                        <a:t>Photons produced in 25ns</a:t>
                      </a:r>
                      <a:endParaRPr lang="en-GB" dirty="0"/>
                    </a:p>
                  </a:txBody>
                  <a:tcPr/>
                </a:tc>
                <a:tc>
                  <a:txBody>
                    <a:bodyPr/>
                    <a:lstStyle/>
                    <a:p>
                      <a:pPr algn="ctr"/>
                      <a:r>
                        <a:rPr lang="en-GB" dirty="0" smtClean="0"/>
                        <a:t>1760</a:t>
                      </a:r>
                      <a:endParaRPr lang="en-GB" dirty="0"/>
                    </a:p>
                  </a:txBody>
                  <a:tcPr/>
                </a:tc>
                <a:tc>
                  <a:txBody>
                    <a:bodyPr/>
                    <a:lstStyle/>
                    <a:p>
                      <a:pPr algn="ctr"/>
                      <a:r>
                        <a:rPr lang="en-GB" dirty="0" smtClean="0"/>
                        <a:t>50 000</a:t>
                      </a:r>
                      <a:endParaRPr lang="en-GB" dirty="0"/>
                    </a:p>
                  </a:txBody>
                  <a:tcPr/>
                </a:tc>
              </a:tr>
              <a:tr h="370840">
                <a:tc>
                  <a:txBody>
                    <a:bodyPr/>
                    <a:lstStyle/>
                    <a:p>
                      <a:pPr algn="ctr"/>
                      <a:r>
                        <a:rPr lang="en-GB" dirty="0" smtClean="0"/>
                        <a:t>Photons produced in 20ms</a:t>
                      </a:r>
                      <a:endParaRPr lang="en-GB" dirty="0"/>
                    </a:p>
                  </a:txBody>
                  <a:tcPr/>
                </a:tc>
                <a:tc>
                  <a:txBody>
                    <a:bodyPr/>
                    <a:lstStyle/>
                    <a:p>
                      <a:pPr algn="ctr"/>
                      <a:r>
                        <a:rPr lang="en-GB" dirty="0" smtClean="0"/>
                        <a:t>1.1e9</a:t>
                      </a:r>
                      <a:endParaRPr lang="en-GB" dirty="0"/>
                    </a:p>
                  </a:txBody>
                  <a:tcPr/>
                </a:tc>
                <a:tc>
                  <a:txBody>
                    <a:bodyPr/>
                    <a:lstStyle/>
                    <a:p>
                      <a:pPr algn="ctr"/>
                      <a:r>
                        <a:rPr lang="en-GB" dirty="0" smtClean="0"/>
                        <a:t>4e10</a:t>
                      </a:r>
                      <a:endParaRPr lang="en-GB" dirty="0"/>
                    </a:p>
                  </a:txBody>
                  <a:tcPr/>
                </a:tc>
              </a:tr>
            </a:tbl>
          </a:graphicData>
        </a:graphic>
      </p:graphicFrame>
      <p:sp>
        <p:nvSpPr>
          <p:cNvPr id="20" name="TextBox 19"/>
          <p:cNvSpPr txBox="1"/>
          <p:nvPr/>
        </p:nvSpPr>
        <p:spPr>
          <a:xfrm>
            <a:off x="517802" y="4077072"/>
            <a:ext cx="4516942" cy="646331"/>
          </a:xfrm>
          <a:prstGeom prst="rect">
            <a:avLst/>
          </a:prstGeom>
          <a:noFill/>
        </p:spPr>
        <p:txBody>
          <a:bodyPr wrap="none" rtlCol="0">
            <a:spAutoFit/>
          </a:bodyPr>
          <a:lstStyle/>
          <a:p>
            <a:r>
              <a:rPr lang="en-GB" dirty="0" smtClean="0">
                <a:solidFill>
                  <a:prstClr val="black"/>
                </a:solidFill>
              </a:rPr>
              <a:t>For a gas jet of 10</a:t>
            </a:r>
            <a:r>
              <a:rPr lang="en-GB" baseline="30000" dirty="0" smtClean="0">
                <a:solidFill>
                  <a:prstClr val="black"/>
                </a:solidFill>
              </a:rPr>
              <a:t>-6</a:t>
            </a:r>
            <a:r>
              <a:rPr lang="en-GB" dirty="0" smtClean="0">
                <a:solidFill>
                  <a:prstClr val="black"/>
                </a:solidFill>
              </a:rPr>
              <a:t> mbar and 1mm thickness:</a:t>
            </a:r>
          </a:p>
          <a:p>
            <a:endParaRPr lang="en-GB" dirty="0">
              <a:solidFill>
                <a:prstClr val="black"/>
              </a:solidFill>
            </a:endParaRPr>
          </a:p>
        </p:txBody>
      </p:sp>
      <p:sp>
        <p:nvSpPr>
          <p:cNvPr id="21" name="Rectangle 20"/>
          <p:cNvSpPr/>
          <p:nvPr/>
        </p:nvSpPr>
        <p:spPr>
          <a:xfrm>
            <a:off x="457200" y="764704"/>
            <a:ext cx="8003232" cy="2880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79135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720080" cy="6858000"/>
            <a:chOff x="0" y="0"/>
            <a:chExt cx="720080" cy="6858000"/>
          </a:xfrm>
        </p:grpSpPr>
        <p:sp>
          <p:nvSpPr>
            <p:cNvPr id="8" name="Rectangle 7"/>
            <p:cNvSpPr/>
            <p:nvPr/>
          </p:nvSpPr>
          <p:spPr>
            <a:xfrm>
              <a:off x="0" y="0"/>
              <a:ext cx="720080" cy="68580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rot="16200000">
              <a:off x="-3129938" y="3244334"/>
              <a:ext cx="6696744" cy="369332"/>
            </a:xfrm>
            <a:prstGeom prst="rect">
              <a:avLst/>
            </a:prstGeom>
            <a:noFill/>
          </p:spPr>
          <p:txBody>
            <a:bodyPr wrap="square" rtlCol="0">
              <a:spAutoFit/>
            </a:bodyPr>
            <a:lstStyle/>
            <a:p>
              <a:r>
                <a:rPr lang="en-GB" dirty="0" smtClean="0">
                  <a:solidFill>
                    <a:prstClr val="black"/>
                  </a:solidFill>
                </a:rPr>
                <a:t>adam.jeff@cern.ch		</a:t>
              </a:r>
              <a:r>
                <a:rPr lang="en-GB" b="1" dirty="0" smtClean="0">
                  <a:solidFill>
                    <a:prstClr val="black"/>
                  </a:solidFill>
                </a:rPr>
                <a:t>Gas Jet Monitor</a:t>
              </a:r>
              <a:r>
                <a:rPr lang="en-GB" dirty="0" smtClean="0">
                  <a:solidFill>
                    <a:prstClr val="black"/>
                  </a:solidFill>
                </a:rPr>
                <a:t>	</a:t>
              </a:r>
              <a:endParaRPr lang="en-GB" dirty="0">
                <a:solidFill>
                  <a:prstClr val="black"/>
                </a:solidFill>
              </a:endParaRPr>
            </a:p>
          </p:txBody>
        </p:sp>
      </p:grpSp>
      <p:pic>
        <p:nvPicPr>
          <p:cNvPr id="10" name="Picture 2" descr="\\cern.ch\dfs\Users\a\ajeff\Documents\Reports and presentations\logos\QUASAR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0739" y="3186"/>
            <a:ext cx="827584" cy="5841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568" y="764704"/>
            <a:ext cx="7689180" cy="497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190441" y="3717032"/>
            <a:ext cx="7113115" cy="2520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536575">
              <a:buFont typeface="Arial" panose="020B0604020202020204" pitchFamily="34" charset="0"/>
              <a:buChar char="•"/>
            </a:pPr>
            <a:r>
              <a:rPr lang="en-GB" sz="2400" dirty="0" smtClean="0">
                <a:solidFill>
                  <a:prstClr val="black"/>
                </a:solidFill>
              </a:rPr>
              <a:t>	Differential pumping for 12 orders of magnitude</a:t>
            </a:r>
          </a:p>
          <a:p>
            <a:pPr marL="342900" indent="-342900" defTabSz="536575">
              <a:buFont typeface="Arial" panose="020B0604020202020204" pitchFamily="34" charset="0"/>
              <a:buChar char="•"/>
            </a:pPr>
            <a:r>
              <a:rPr lang="en-GB" sz="2400" dirty="0" smtClean="0">
                <a:solidFill>
                  <a:prstClr val="black"/>
                </a:solidFill>
              </a:rPr>
              <a:t>	Gas jet collected on opposite side of beam pipe – minimal load to vacuum system</a:t>
            </a:r>
          </a:p>
          <a:p>
            <a:pPr marL="342900" indent="-342900" defTabSz="536575">
              <a:buFont typeface="Arial" panose="020B0604020202020204" pitchFamily="34" charset="0"/>
              <a:buChar char="•"/>
            </a:pPr>
            <a:r>
              <a:rPr lang="en-GB" sz="2400" dirty="0">
                <a:solidFill>
                  <a:prstClr val="black"/>
                </a:solidFill>
              </a:rPr>
              <a:t>	</a:t>
            </a:r>
            <a:r>
              <a:rPr lang="en-GB" sz="2400" dirty="0" smtClean="0">
                <a:solidFill>
                  <a:prstClr val="black"/>
                </a:solidFill>
              </a:rPr>
              <a:t>Curtain-shaped jet acts as a screen for 2D beam imaging</a:t>
            </a:r>
          </a:p>
        </p:txBody>
      </p:sp>
    </p:spTree>
    <p:extLst>
      <p:ext uri="{BB962C8B-B14F-4D97-AF65-F5344CB8AC3E}">
        <p14:creationId xmlns:p14="http://schemas.microsoft.com/office/powerpoint/2010/main" val="364511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720080" cy="6858000"/>
            <a:chOff x="0" y="0"/>
            <a:chExt cx="720080" cy="6858000"/>
          </a:xfrm>
        </p:grpSpPr>
        <p:sp>
          <p:nvSpPr>
            <p:cNvPr id="8" name="Rectangle 7"/>
            <p:cNvSpPr/>
            <p:nvPr/>
          </p:nvSpPr>
          <p:spPr>
            <a:xfrm>
              <a:off x="0" y="0"/>
              <a:ext cx="720080" cy="68580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rot="16200000">
              <a:off x="-3129938" y="3244334"/>
              <a:ext cx="6696744" cy="369332"/>
            </a:xfrm>
            <a:prstGeom prst="rect">
              <a:avLst/>
            </a:prstGeom>
            <a:noFill/>
          </p:spPr>
          <p:txBody>
            <a:bodyPr wrap="square" rtlCol="0">
              <a:spAutoFit/>
            </a:bodyPr>
            <a:lstStyle/>
            <a:p>
              <a:r>
                <a:rPr lang="en-GB" dirty="0" smtClean="0">
                  <a:solidFill>
                    <a:prstClr val="black"/>
                  </a:solidFill>
                </a:rPr>
                <a:t>adam.jeff@cern.ch		</a:t>
              </a:r>
              <a:r>
                <a:rPr lang="en-GB" b="1" dirty="0" smtClean="0">
                  <a:solidFill>
                    <a:prstClr val="black"/>
                  </a:solidFill>
                </a:rPr>
                <a:t>Gas Jet Tests at Liverpool</a:t>
              </a:r>
              <a:r>
                <a:rPr lang="en-GB" dirty="0" smtClean="0">
                  <a:solidFill>
                    <a:prstClr val="black"/>
                  </a:solidFill>
                </a:rPr>
                <a:t>	</a:t>
              </a:r>
              <a:endParaRPr lang="en-GB" dirty="0">
                <a:solidFill>
                  <a:prstClr val="black"/>
                </a:solidFill>
              </a:endParaRPr>
            </a:p>
          </p:txBody>
        </p:sp>
      </p:grpSp>
      <p:pic>
        <p:nvPicPr>
          <p:cNvPr id="10" name="Picture 2" descr="\\cern.ch\dfs\Users\a\ajeff\Documents\Reports and presentations\logos\QUASAR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0739" y="3186"/>
            <a:ext cx="827584" cy="5841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Jet-1_small"/>
          <p:cNvPicPr>
            <a:picLocks noChangeAspect="1" noChangeArrowheads="1"/>
          </p:cNvPicPr>
          <p:nvPr/>
        </p:nvPicPr>
        <p:blipFill>
          <a:blip r:embed="rId3">
            <a:extLst>
              <a:ext uri="{28A0092B-C50C-407E-A947-70E740481C1C}">
                <a14:useLocalDpi xmlns:a14="http://schemas.microsoft.com/office/drawing/2010/main" val="0"/>
              </a:ext>
            </a:extLst>
          </a:blip>
          <a:srcRect b="16600"/>
          <a:stretch>
            <a:fillRect/>
          </a:stretch>
        </p:blipFill>
        <p:spPr bwMode="auto">
          <a:xfrm>
            <a:off x="1839778" y="627985"/>
            <a:ext cx="5776912" cy="406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inside standard nozzle cham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378" y="3133704"/>
            <a:ext cx="4040187"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2" name="Rectangle 11"/>
          <p:cNvSpPr>
            <a:spLocks noChangeArrowheads="1"/>
          </p:cNvSpPr>
          <p:nvPr/>
        </p:nvSpPr>
        <p:spPr bwMode="auto">
          <a:xfrm>
            <a:off x="3065328" y="1884342"/>
            <a:ext cx="1228725" cy="1082675"/>
          </a:xfrm>
          <a:prstGeom prst="rect">
            <a:avLst/>
          </a:prstGeom>
          <a:solidFill>
            <a:srgbClr val="FFCC00">
              <a:alpha val="30196"/>
            </a:srgbClr>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p>
            <a:endParaRPr lang="en-GB">
              <a:solidFill>
                <a:prstClr val="black"/>
              </a:solidFill>
            </a:endParaRPr>
          </a:p>
        </p:txBody>
      </p:sp>
      <p:sp>
        <p:nvSpPr>
          <p:cNvPr id="13" name="Rectangle 12"/>
          <p:cNvSpPr>
            <a:spLocks noChangeArrowheads="1"/>
          </p:cNvSpPr>
          <p:nvPr/>
        </p:nvSpPr>
        <p:spPr bwMode="auto">
          <a:xfrm>
            <a:off x="3065328" y="1879579"/>
            <a:ext cx="1228725" cy="10826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prstClr val="black"/>
              </a:solidFill>
            </a:endParaRPr>
          </a:p>
        </p:txBody>
      </p:sp>
      <p:sp>
        <p:nvSpPr>
          <p:cNvPr id="14" name="Line 12"/>
          <p:cNvSpPr>
            <a:spLocks noChangeShapeType="1"/>
          </p:cNvSpPr>
          <p:nvPr/>
        </p:nvSpPr>
        <p:spPr bwMode="auto">
          <a:xfrm>
            <a:off x="3065328" y="2962254"/>
            <a:ext cx="1787525" cy="304323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5" name="Line 13"/>
          <p:cNvSpPr>
            <a:spLocks noChangeShapeType="1"/>
          </p:cNvSpPr>
          <p:nvPr/>
        </p:nvSpPr>
        <p:spPr bwMode="auto">
          <a:xfrm>
            <a:off x="4294053" y="1879579"/>
            <a:ext cx="4632325" cy="12319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6" name="Rectangle 15"/>
          <p:cNvSpPr>
            <a:spLocks noChangeArrowheads="1"/>
          </p:cNvSpPr>
          <p:nvPr/>
        </p:nvSpPr>
        <p:spPr bwMode="auto">
          <a:xfrm>
            <a:off x="4843328" y="3106717"/>
            <a:ext cx="4073525" cy="2890837"/>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prstClr val="black"/>
              </a:solidFill>
            </a:endParaRPr>
          </a:p>
        </p:txBody>
      </p:sp>
      <p:sp>
        <p:nvSpPr>
          <p:cNvPr id="17" name="Rectangle 16"/>
          <p:cNvSpPr>
            <a:spLocks noChangeArrowheads="1"/>
          </p:cNvSpPr>
          <p:nvPr/>
        </p:nvSpPr>
        <p:spPr bwMode="auto">
          <a:xfrm>
            <a:off x="4201978" y="1414442"/>
            <a:ext cx="1951038" cy="2024062"/>
          </a:xfrm>
          <a:prstGeom prst="rect">
            <a:avLst/>
          </a:prstGeom>
          <a:solidFill>
            <a:srgbClr val="FFCC00">
              <a:alpha val="30196"/>
            </a:srgbClr>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p>
            <a:endParaRPr lang="en-GB">
              <a:solidFill>
                <a:prstClr val="black"/>
              </a:solidFill>
            </a:endParaRPr>
          </a:p>
        </p:txBody>
      </p:sp>
      <p:sp>
        <p:nvSpPr>
          <p:cNvPr id="18" name="Rectangle 17"/>
          <p:cNvSpPr>
            <a:spLocks noChangeArrowheads="1"/>
          </p:cNvSpPr>
          <p:nvPr/>
        </p:nvSpPr>
        <p:spPr bwMode="auto">
          <a:xfrm>
            <a:off x="4201978" y="1414442"/>
            <a:ext cx="1951038" cy="20240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prstClr val="black"/>
              </a:solidFill>
            </a:endParaRPr>
          </a:p>
        </p:txBody>
      </p:sp>
      <p:pic>
        <p:nvPicPr>
          <p:cNvPr id="19" name="Picture 3" descr="C:\Users\gjx51659\Desktop\PhD stuff\gas jet monitor\setup pictures\DSC_068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68" r="33806"/>
          <a:stretch/>
        </p:blipFill>
        <p:spPr bwMode="auto">
          <a:xfrm rot="5400000">
            <a:off x="590415" y="2511406"/>
            <a:ext cx="37179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exp chamber inner cutout dominic "/>
          <p:cNvPicPr>
            <a:picLocks noChangeAspect="1" noChangeArrowheads="1"/>
          </p:cNvPicPr>
          <p:nvPr/>
        </p:nvPicPr>
        <p:blipFill>
          <a:blip r:embed="rId6" cstate="print">
            <a:extLst>
              <a:ext uri="{28A0092B-C50C-407E-A947-70E740481C1C}">
                <a14:useLocalDpi xmlns:a14="http://schemas.microsoft.com/office/drawing/2010/main" val="0"/>
              </a:ext>
            </a:extLst>
          </a:blip>
          <a:srcRect l="5463" r="25481"/>
          <a:stretch>
            <a:fillRect/>
          </a:stretch>
        </p:blipFill>
        <p:spPr bwMode="auto">
          <a:xfrm>
            <a:off x="620578" y="2495529"/>
            <a:ext cx="36830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a:spLocks noChangeArrowheads="1"/>
          </p:cNvSpPr>
          <p:nvPr/>
        </p:nvSpPr>
        <p:spPr bwMode="auto">
          <a:xfrm>
            <a:off x="609465" y="2457429"/>
            <a:ext cx="3684588" cy="37560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prstClr val="black"/>
              </a:solidFill>
            </a:endParaRPr>
          </a:p>
        </p:txBody>
      </p:sp>
      <p:sp>
        <p:nvSpPr>
          <p:cNvPr id="22" name="Line 21"/>
          <p:cNvSpPr>
            <a:spLocks noChangeShapeType="1"/>
          </p:cNvSpPr>
          <p:nvPr/>
        </p:nvSpPr>
        <p:spPr bwMode="auto">
          <a:xfrm flipH="1">
            <a:off x="4294052" y="3438504"/>
            <a:ext cx="1858963" cy="277495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23" name="Line 22"/>
          <p:cNvSpPr>
            <a:spLocks noChangeShapeType="1"/>
          </p:cNvSpPr>
          <p:nvPr/>
        </p:nvSpPr>
        <p:spPr bwMode="auto">
          <a:xfrm flipH="1">
            <a:off x="609464" y="1414442"/>
            <a:ext cx="3592513" cy="10429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pic>
        <p:nvPicPr>
          <p:cNvPr id="24" name="Picture 2" descr="C:\Users\gjx51659\Desktop\PhD stuff\gas jet monitor\setup pictures\DSC_0686.jp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7653" y="3120842"/>
            <a:ext cx="4039200" cy="28656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62231" y="2276872"/>
            <a:ext cx="7562194" cy="3078465"/>
            <a:chOff x="899592" y="396702"/>
            <a:chExt cx="7562194" cy="3078465"/>
          </a:xfrm>
        </p:grpSpPr>
        <p:sp>
          <p:nvSpPr>
            <p:cNvPr id="25" name="Rectangle 24"/>
            <p:cNvSpPr/>
            <p:nvPr/>
          </p:nvSpPr>
          <p:spPr>
            <a:xfrm>
              <a:off x="899592" y="396702"/>
              <a:ext cx="7562194" cy="30784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36575"/>
              <a:r>
                <a:rPr lang="en-GB" sz="2400" dirty="0" smtClean="0">
                  <a:solidFill>
                    <a:srgbClr val="00B050"/>
                  </a:solidFill>
                </a:rPr>
                <a:t>	Gas jet </a:t>
              </a:r>
              <a:r>
                <a:rPr lang="en-GB" sz="2400" dirty="0">
                  <a:solidFill>
                    <a:srgbClr val="00B050"/>
                  </a:solidFill>
                </a:rPr>
                <a:t>f</a:t>
              </a:r>
              <a:r>
                <a:rPr lang="en-GB" sz="2400" dirty="0" smtClean="0">
                  <a:solidFill>
                    <a:srgbClr val="00B050"/>
                  </a:solidFill>
                </a:rPr>
                <a:t>ormation</a:t>
              </a:r>
            </a:p>
            <a:p>
              <a:pPr defTabSz="536575"/>
              <a:r>
                <a:rPr lang="en-GB" sz="2400" dirty="0" smtClean="0">
                  <a:solidFill>
                    <a:srgbClr val="00B050"/>
                  </a:solidFill>
                </a:rPr>
                <a:t>	Reliable alignment and operation		demonstrated</a:t>
              </a:r>
            </a:p>
            <a:p>
              <a:pPr defTabSz="536575"/>
              <a:r>
                <a:rPr lang="en-GB" sz="2400" dirty="0" smtClean="0">
                  <a:solidFill>
                    <a:srgbClr val="00B050"/>
                  </a:solidFill>
                </a:rPr>
                <a:t>	Pulsed jet mode</a:t>
              </a:r>
            </a:p>
            <a:p>
              <a:pPr defTabSz="536575"/>
              <a:r>
                <a:rPr lang="en-GB" sz="2400" dirty="0" smtClean="0">
                  <a:solidFill>
                    <a:srgbClr val="F79646">
                      <a:lumMod val="75000"/>
                    </a:srgbClr>
                  </a:solidFill>
                </a:rPr>
                <a:t>	Gas jet characterisation</a:t>
              </a:r>
            </a:p>
            <a:p>
              <a:pPr defTabSz="536575"/>
              <a:r>
                <a:rPr lang="en-GB" sz="2400" dirty="0" smtClean="0">
                  <a:solidFill>
                    <a:srgbClr val="F79646">
                      <a:lumMod val="75000"/>
                    </a:srgbClr>
                  </a:solidFill>
                </a:rPr>
                <a:t>	Skimmer tests for thinner jet			ongoing</a:t>
              </a:r>
            </a:p>
            <a:p>
              <a:pPr defTabSz="536575"/>
              <a:r>
                <a:rPr lang="en-GB" sz="2400" dirty="0" smtClean="0">
                  <a:solidFill>
                    <a:srgbClr val="F79646">
                      <a:lumMod val="75000"/>
                    </a:srgbClr>
                  </a:solidFill>
                </a:rPr>
                <a:t>	Jet dumping optimisation</a:t>
              </a:r>
              <a:endParaRPr lang="en-GB" sz="2400" dirty="0">
                <a:solidFill>
                  <a:srgbClr val="F79646">
                    <a:lumMod val="75000"/>
                  </a:srgbClr>
                </a:solidFill>
              </a:endParaRPr>
            </a:p>
          </p:txBody>
        </p:sp>
        <p:sp>
          <p:nvSpPr>
            <p:cNvPr id="2" name="Right Brace 1"/>
            <p:cNvSpPr/>
            <p:nvPr/>
          </p:nvSpPr>
          <p:spPr>
            <a:xfrm>
              <a:off x="5652120" y="894886"/>
              <a:ext cx="500895" cy="1047630"/>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26" name="Right Brace 25"/>
            <p:cNvSpPr/>
            <p:nvPr/>
          </p:nvSpPr>
          <p:spPr>
            <a:xfrm>
              <a:off x="5654631" y="1971714"/>
              <a:ext cx="500895" cy="1047630"/>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spTree>
    <p:extLst>
      <p:ext uri="{BB962C8B-B14F-4D97-AF65-F5344CB8AC3E}">
        <p14:creationId xmlns:p14="http://schemas.microsoft.com/office/powerpoint/2010/main" val="12075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500"/>
                                        <p:tgtEl>
                                          <p:spTgt spid="13"/>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edge">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1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plus(in)">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edge">
                                      <p:cBhvr>
                                        <p:cTn id="51" dur="500"/>
                                        <p:tgtEl>
                                          <p:spTgt spid="18"/>
                                        </p:tgtEl>
                                      </p:cBhvr>
                                    </p:animEffect>
                                  </p:childTnLst>
                                </p:cTn>
                              </p:par>
                            </p:childTnLst>
                          </p:cTn>
                        </p:par>
                        <p:par>
                          <p:cTn id="52" fill="hold">
                            <p:stCondLst>
                              <p:cond delay="500"/>
                            </p:stCondLst>
                            <p:childTnLst>
                              <p:par>
                                <p:cTn id="53" presetID="2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edge">
                                      <p:cBhvr>
                                        <p:cTn id="55" dur="500"/>
                                        <p:tgtEl>
                                          <p:spTgt spid="17"/>
                                        </p:tgtEl>
                                      </p:cBhvr>
                                    </p:animEffect>
                                  </p:childTnLst>
                                </p:cTn>
                              </p:par>
                            </p:childTnLst>
                          </p:cTn>
                        </p:par>
                        <p:par>
                          <p:cTn id="56" fill="hold">
                            <p:stCondLst>
                              <p:cond delay="1000"/>
                            </p:stCondLst>
                            <p:childTnLst>
                              <p:par>
                                <p:cTn id="57" presetID="22" presetClass="entr" presetSubtype="2"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right)">
                                      <p:cBhvr>
                                        <p:cTn id="59" dur="500"/>
                                        <p:tgtEl>
                                          <p:spTgt spid="23"/>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right)">
                                      <p:cBhvr>
                                        <p:cTn id="62" dur="500"/>
                                        <p:tgtEl>
                                          <p:spTgt spid="22"/>
                                        </p:tgtEl>
                                      </p:cBhvr>
                                    </p:animEffect>
                                  </p:childTnLst>
                                </p:cTn>
                              </p:par>
                            </p:childTnLst>
                          </p:cTn>
                        </p:par>
                        <p:par>
                          <p:cTn id="63" fill="hold">
                            <p:stCondLst>
                              <p:cond delay="1500"/>
                            </p:stCondLst>
                            <p:childTnLst>
                              <p:par>
                                <p:cTn id="64" presetID="1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plus(in)">
                                      <p:cBhvr>
                                        <p:cTn id="66" dur="500"/>
                                        <p:tgtEl>
                                          <p:spTgt spid="21"/>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9"/>
                                        </p:tgtEl>
                                        <p:attrNameLst>
                                          <p:attrName>style.visibility</p:attrName>
                                        </p:attrNameLst>
                                      </p:cBhvr>
                                      <p:to>
                                        <p:strVal val="hidden"/>
                                      </p:to>
                                    </p:set>
                                  </p:childTnLst>
                                </p:cTn>
                              </p:par>
                            </p:childTnLst>
                          </p:cTn>
                        </p:par>
                        <p:par>
                          <p:cTn id="79" fill="hold">
                            <p:stCondLst>
                              <p:cond delay="0"/>
                            </p:stCondLst>
                            <p:childTnLst>
                              <p:par>
                                <p:cTn id="80" presetID="1" presetClass="exit" presetSubtype="0" fill="hold" grpId="1" nodeType="afterEffect">
                                  <p:stCondLst>
                                    <p:cond delay="0"/>
                                  </p:stCondLst>
                                  <p:childTnLst>
                                    <p:set>
                                      <p:cBhvr>
                                        <p:cTn id="81" dur="1" fill="hold">
                                          <p:stCondLst>
                                            <p:cond delay="0"/>
                                          </p:stCondLst>
                                        </p:cTn>
                                        <p:tgtEl>
                                          <p:spTgt spid="18"/>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7"/>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2"/>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3"/>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20"/>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1" grpId="0" animBg="1"/>
      <p:bldP spid="21" grpId="1" animBg="1"/>
      <p:bldP spid="22" grpId="0" animBg="1"/>
      <p:bldP spid="22" grpId="1" animBg="1"/>
      <p:bldP spid="23" grpId="0" animBg="1"/>
      <p:bldP spid="2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0" y="494551"/>
            <a:ext cx="8316416" cy="30784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 name="Group 6"/>
          <p:cNvGrpSpPr/>
          <p:nvPr/>
        </p:nvGrpSpPr>
        <p:grpSpPr>
          <a:xfrm>
            <a:off x="0" y="0"/>
            <a:ext cx="720080" cy="6858000"/>
            <a:chOff x="0" y="0"/>
            <a:chExt cx="720080" cy="6858000"/>
          </a:xfrm>
        </p:grpSpPr>
        <p:sp>
          <p:nvSpPr>
            <p:cNvPr id="8" name="Rectangle 7"/>
            <p:cNvSpPr/>
            <p:nvPr/>
          </p:nvSpPr>
          <p:spPr>
            <a:xfrm>
              <a:off x="0" y="0"/>
              <a:ext cx="720080" cy="68580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rot="16200000">
              <a:off x="-3129938" y="3244334"/>
              <a:ext cx="6696744" cy="369332"/>
            </a:xfrm>
            <a:prstGeom prst="rect">
              <a:avLst/>
            </a:prstGeom>
            <a:noFill/>
          </p:spPr>
          <p:txBody>
            <a:bodyPr wrap="square" rtlCol="0">
              <a:spAutoFit/>
            </a:bodyPr>
            <a:lstStyle/>
            <a:p>
              <a:r>
                <a:rPr lang="en-GB" dirty="0" smtClean="0">
                  <a:solidFill>
                    <a:prstClr val="black"/>
                  </a:solidFill>
                </a:rPr>
                <a:t>adam.jeff@cern.ch		</a:t>
              </a:r>
              <a:r>
                <a:rPr lang="en-GB" b="1" dirty="0" smtClean="0">
                  <a:solidFill>
                    <a:prstClr val="black"/>
                  </a:solidFill>
                </a:rPr>
                <a:t>Gas Jet Geometry</a:t>
              </a:r>
              <a:r>
                <a:rPr lang="en-GB" dirty="0" smtClean="0">
                  <a:solidFill>
                    <a:prstClr val="black"/>
                  </a:solidFill>
                </a:rPr>
                <a:t>	</a:t>
              </a:r>
              <a:endParaRPr lang="en-GB" dirty="0">
                <a:solidFill>
                  <a:prstClr val="black"/>
                </a:solidFill>
              </a:endParaRPr>
            </a:p>
          </p:txBody>
        </p:sp>
      </p:grpSp>
      <p:pic>
        <p:nvPicPr>
          <p:cNvPr id="10" name="Picture 2" descr="\\cern.ch\dfs\Users\a\ajeff\Documents\Reports and presentations\logos\QUASAR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0739" y="3186"/>
            <a:ext cx="827584" cy="58417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71702" y="844404"/>
            <a:ext cx="3417456" cy="2405331"/>
            <a:chOff x="1331640" y="2147069"/>
            <a:chExt cx="4510023" cy="3529970"/>
          </a:xfrm>
        </p:grpSpPr>
        <p:grpSp>
          <p:nvGrpSpPr>
            <p:cNvPr id="13" name="Group 12"/>
            <p:cNvGrpSpPr/>
            <p:nvPr/>
          </p:nvGrpSpPr>
          <p:grpSpPr>
            <a:xfrm>
              <a:off x="1331640" y="2414484"/>
              <a:ext cx="4510023" cy="3262555"/>
              <a:chOff x="879424" y="2924943"/>
              <a:chExt cx="4510023" cy="3262555"/>
            </a:xfrm>
          </p:grpSpPr>
          <p:sp>
            <p:nvSpPr>
              <p:cNvPr id="15" name="Isosceles Triangle 14"/>
              <p:cNvSpPr/>
              <p:nvPr/>
            </p:nvSpPr>
            <p:spPr>
              <a:xfrm rot="5400000">
                <a:off x="2567792" y="2803558"/>
                <a:ext cx="450051" cy="1214312"/>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Isosceles Triangle 15"/>
              <p:cNvSpPr/>
              <p:nvPr/>
            </p:nvSpPr>
            <p:spPr>
              <a:xfrm>
                <a:off x="2185662" y="2924943"/>
                <a:ext cx="648072" cy="117039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ight Arrow 16"/>
              <p:cNvSpPr/>
              <p:nvPr/>
            </p:nvSpPr>
            <p:spPr>
              <a:xfrm>
                <a:off x="879424" y="5033744"/>
                <a:ext cx="44644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p:nvSpPr>
            <p:spPr>
              <a:xfrm rot="2529499">
                <a:off x="2404552" y="4529687"/>
                <a:ext cx="190104" cy="14401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Oval 18"/>
              <p:cNvSpPr/>
              <p:nvPr/>
            </p:nvSpPr>
            <p:spPr>
              <a:xfrm>
                <a:off x="2103560" y="4095336"/>
                <a:ext cx="792088"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20" name="Group 19"/>
              <p:cNvGrpSpPr/>
              <p:nvPr/>
            </p:nvGrpSpPr>
            <p:grpSpPr>
              <a:xfrm>
                <a:off x="3131215" y="3091111"/>
                <a:ext cx="1800200" cy="576064"/>
                <a:chOff x="2983767" y="3429000"/>
                <a:chExt cx="1800200" cy="576064"/>
              </a:xfrm>
            </p:grpSpPr>
            <p:sp>
              <p:nvSpPr>
                <p:cNvPr id="25" name="Rectangle 24"/>
                <p:cNvSpPr/>
                <p:nvPr/>
              </p:nvSpPr>
              <p:spPr>
                <a:xfrm>
                  <a:off x="3271799" y="3465004"/>
                  <a:ext cx="1512168"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camera</a:t>
                  </a:r>
                  <a:endParaRPr lang="en-GB" dirty="0">
                    <a:solidFill>
                      <a:prstClr val="white"/>
                    </a:solidFill>
                  </a:endParaRPr>
                </a:p>
              </p:txBody>
            </p:sp>
            <p:sp>
              <p:nvSpPr>
                <p:cNvPr id="26" name="Isosceles Triangle 25"/>
                <p:cNvSpPr/>
                <p:nvPr/>
              </p:nvSpPr>
              <p:spPr>
                <a:xfrm rot="5400000">
                  <a:off x="2947763" y="3465004"/>
                  <a:ext cx="576064" cy="504056"/>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1" name="TextBox 20"/>
              <p:cNvSpPr txBox="1"/>
              <p:nvPr/>
            </p:nvSpPr>
            <p:spPr>
              <a:xfrm>
                <a:off x="1945838" y="5818166"/>
                <a:ext cx="2082045" cy="369332"/>
              </a:xfrm>
              <a:prstGeom prst="rect">
                <a:avLst/>
              </a:prstGeom>
              <a:noFill/>
            </p:spPr>
            <p:txBody>
              <a:bodyPr wrap="none" rtlCol="0">
                <a:spAutoFit/>
              </a:bodyPr>
              <a:lstStyle/>
              <a:p>
                <a:r>
                  <a:rPr lang="en-GB" dirty="0" smtClean="0">
                    <a:solidFill>
                      <a:srgbClr val="00B050"/>
                    </a:solidFill>
                  </a:rPr>
                  <a:t>Gas Jet (into screen)</a:t>
                </a:r>
                <a:endParaRPr lang="en-GB" dirty="0">
                  <a:solidFill>
                    <a:srgbClr val="00B050"/>
                  </a:solidFill>
                </a:endParaRPr>
              </a:p>
            </p:txBody>
          </p:sp>
          <p:sp>
            <p:nvSpPr>
              <p:cNvPr id="22" name="TextBox 21"/>
              <p:cNvSpPr txBox="1"/>
              <p:nvPr/>
            </p:nvSpPr>
            <p:spPr>
              <a:xfrm>
                <a:off x="3829533" y="4538886"/>
                <a:ext cx="1559914" cy="369332"/>
              </a:xfrm>
              <a:prstGeom prst="rect">
                <a:avLst/>
              </a:prstGeom>
              <a:noFill/>
            </p:spPr>
            <p:txBody>
              <a:bodyPr wrap="none" rtlCol="0">
                <a:spAutoFit/>
              </a:bodyPr>
              <a:lstStyle/>
              <a:p>
                <a:r>
                  <a:rPr lang="en-GB" dirty="0" smtClean="0">
                    <a:solidFill>
                      <a:srgbClr val="0070C0"/>
                    </a:solidFill>
                  </a:rPr>
                  <a:t>Particle beams</a:t>
                </a:r>
                <a:endParaRPr lang="en-GB" dirty="0">
                  <a:solidFill>
                    <a:srgbClr val="0070C0"/>
                  </a:solidFill>
                </a:endParaRPr>
              </a:p>
            </p:txBody>
          </p:sp>
          <p:sp>
            <p:nvSpPr>
              <p:cNvPr id="23" name="Isosceles Triangle 22"/>
              <p:cNvSpPr/>
              <p:nvPr/>
            </p:nvSpPr>
            <p:spPr>
              <a:xfrm rot="10800000">
                <a:off x="2175568" y="4239352"/>
                <a:ext cx="648072" cy="107916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24" name="Straight Connector 23"/>
              <p:cNvCxnSpPr/>
              <p:nvPr/>
            </p:nvCxnSpPr>
            <p:spPr>
              <a:xfrm flipH="1">
                <a:off x="2063186" y="3032539"/>
                <a:ext cx="702136" cy="69320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rot="18885184">
              <a:off x="2159732" y="2115707"/>
              <a:ext cx="792088" cy="85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27" name="Group 26"/>
          <p:cNvGrpSpPr/>
          <p:nvPr/>
        </p:nvGrpSpPr>
        <p:grpSpPr>
          <a:xfrm>
            <a:off x="880087" y="4723151"/>
            <a:ext cx="4348373" cy="1581245"/>
            <a:chOff x="1169688" y="3711413"/>
            <a:chExt cx="6368182" cy="2233041"/>
          </a:xfrm>
        </p:grpSpPr>
        <p:sp>
          <p:nvSpPr>
            <p:cNvPr id="28" name="Right Arrow 27"/>
            <p:cNvSpPr/>
            <p:nvPr/>
          </p:nvSpPr>
          <p:spPr>
            <a:xfrm>
              <a:off x="1169688" y="4856407"/>
              <a:ext cx="3752008" cy="366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rot="21227046">
              <a:off x="2120274" y="4136327"/>
              <a:ext cx="167820" cy="14401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TextBox 29"/>
            <p:cNvSpPr txBox="1"/>
            <p:nvPr/>
          </p:nvSpPr>
          <p:spPr>
            <a:xfrm>
              <a:off x="1523614" y="5575122"/>
              <a:ext cx="2082045" cy="369332"/>
            </a:xfrm>
            <a:prstGeom prst="rect">
              <a:avLst/>
            </a:prstGeom>
            <a:noFill/>
          </p:spPr>
          <p:txBody>
            <a:bodyPr wrap="none" rtlCol="0">
              <a:spAutoFit/>
            </a:bodyPr>
            <a:lstStyle/>
            <a:p>
              <a:r>
                <a:rPr lang="en-GB" dirty="0" smtClean="0">
                  <a:solidFill>
                    <a:srgbClr val="00B050"/>
                  </a:solidFill>
                </a:rPr>
                <a:t>Gas Jet (into screen)</a:t>
              </a:r>
              <a:endParaRPr lang="en-GB" dirty="0">
                <a:solidFill>
                  <a:srgbClr val="00B050"/>
                </a:solidFill>
              </a:endParaRPr>
            </a:p>
          </p:txBody>
        </p:sp>
        <p:sp>
          <p:nvSpPr>
            <p:cNvPr id="31" name="TextBox 30"/>
            <p:cNvSpPr txBox="1"/>
            <p:nvPr/>
          </p:nvSpPr>
          <p:spPr>
            <a:xfrm>
              <a:off x="4921696" y="4822057"/>
              <a:ext cx="1559914" cy="369332"/>
            </a:xfrm>
            <a:prstGeom prst="rect">
              <a:avLst/>
            </a:prstGeom>
            <a:noFill/>
          </p:spPr>
          <p:txBody>
            <a:bodyPr wrap="none" rtlCol="0">
              <a:spAutoFit/>
            </a:bodyPr>
            <a:lstStyle/>
            <a:p>
              <a:r>
                <a:rPr lang="en-GB" dirty="0" smtClean="0">
                  <a:solidFill>
                    <a:srgbClr val="0070C0"/>
                  </a:solidFill>
                </a:rPr>
                <a:t>Particle beams</a:t>
              </a:r>
              <a:endParaRPr lang="en-GB" dirty="0">
                <a:solidFill>
                  <a:srgbClr val="0070C0"/>
                </a:solidFill>
              </a:endParaRPr>
            </a:p>
          </p:txBody>
        </p:sp>
        <p:grpSp>
          <p:nvGrpSpPr>
            <p:cNvPr id="32" name="Group 31"/>
            <p:cNvGrpSpPr/>
            <p:nvPr/>
          </p:nvGrpSpPr>
          <p:grpSpPr>
            <a:xfrm rot="152911">
              <a:off x="2269456" y="3916422"/>
              <a:ext cx="3919343" cy="1003660"/>
              <a:chOff x="2203779" y="3825962"/>
              <a:chExt cx="3919343" cy="1003660"/>
            </a:xfrm>
          </p:grpSpPr>
          <p:sp>
            <p:nvSpPr>
              <p:cNvPr id="36" name="Isosceles Triangle 35"/>
              <p:cNvSpPr/>
              <p:nvPr/>
            </p:nvSpPr>
            <p:spPr>
              <a:xfrm rot="4384912">
                <a:off x="5290940" y="3443832"/>
                <a:ext cx="450051" cy="1214312"/>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Oval 36"/>
              <p:cNvSpPr/>
              <p:nvPr/>
            </p:nvSpPr>
            <p:spPr>
              <a:xfrm rot="4540771">
                <a:off x="4472415" y="4169307"/>
                <a:ext cx="792088"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Isosceles Triangle 37"/>
              <p:cNvSpPr/>
              <p:nvPr/>
            </p:nvSpPr>
            <p:spPr>
              <a:xfrm rot="15235235">
                <a:off x="3349564" y="3310321"/>
                <a:ext cx="373516" cy="2665085"/>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33" name="Group 32"/>
            <p:cNvGrpSpPr/>
            <p:nvPr/>
          </p:nvGrpSpPr>
          <p:grpSpPr>
            <a:xfrm rot="21008685">
              <a:off x="5737670" y="3711413"/>
              <a:ext cx="1800200" cy="576064"/>
              <a:chOff x="2983767" y="3429000"/>
              <a:chExt cx="1800200" cy="576064"/>
            </a:xfrm>
          </p:grpSpPr>
          <p:sp>
            <p:nvSpPr>
              <p:cNvPr id="34" name="Rectangle 33"/>
              <p:cNvSpPr/>
              <p:nvPr/>
            </p:nvSpPr>
            <p:spPr>
              <a:xfrm>
                <a:off x="3271799" y="3465004"/>
                <a:ext cx="1512168"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camera</a:t>
                </a:r>
                <a:endParaRPr lang="en-GB" dirty="0">
                  <a:solidFill>
                    <a:prstClr val="white"/>
                  </a:solidFill>
                </a:endParaRPr>
              </a:p>
            </p:txBody>
          </p:sp>
          <p:sp>
            <p:nvSpPr>
              <p:cNvPr id="35" name="Isosceles Triangle 34"/>
              <p:cNvSpPr/>
              <p:nvPr/>
            </p:nvSpPr>
            <p:spPr>
              <a:xfrm rot="5400000">
                <a:off x="2947763" y="3465004"/>
                <a:ext cx="576064" cy="504056"/>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sp>
        <p:nvSpPr>
          <p:cNvPr id="39" name="TextBox 38"/>
          <p:cNvSpPr txBox="1"/>
          <p:nvPr/>
        </p:nvSpPr>
        <p:spPr>
          <a:xfrm>
            <a:off x="818960" y="494551"/>
            <a:ext cx="2362826" cy="400110"/>
          </a:xfrm>
          <a:prstGeom prst="rect">
            <a:avLst/>
          </a:prstGeom>
          <a:noFill/>
        </p:spPr>
        <p:txBody>
          <a:bodyPr wrap="none" rtlCol="0">
            <a:spAutoFit/>
          </a:bodyPr>
          <a:lstStyle/>
          <a:p>
            <a:r>
              <a:rPr lang="en-GB" sz="2000" b="1" u="sng" dirty="0" smtClean="0">
                <a:solidFill>
                  <a:prstClr val="black"/>
                </a:solidFill>
              </a:rPr>
              <a:t>Perpendicular optics</a:t>
            </a:r>
            <a:endParaRPr lang="en-GB" sz="2000" b="1" u="sng" dirty="0">
              <a:solidFill>
                <a:prstClr val="black"/>
              </a:solidFill>
            </a:endParaRPr>
          </a:p>
        </p:txBody>
      </p:sp>
      <p:sp>
        <p:nvSpPr>
          <p:cNvPr id="40" name="TextBox 39"/>
          <p:cNvSpPr txBox="1"/>
          <p:nvPr/>
        </p:nvSpPr>
        <p:spPr>
          <a:xfrm>
            <a:off x="880087" y="4061103"/>
            <a:ext cx="1763047" cy="400110"/>
          </a:xfrm>
          <a:prstGeom prst="rect">
            <a:avLst/>
          </a:prstGeom>
          <a:noFill/>
        </p:spPr>
        <p:txBody>
          <a:bodyPr wrap="none" rtlCol="0">
            <a:spAutoFit/>
          </a:bodyPr>
          <a:lstStyle/>
          <a:p>
            <a:r>
              <a:rPr lang="en-GB" sz="2000" b="1" u="sng" dirty="0" smtClean="0">
                <a:solidFill>
                  <a:prstClr val="black"/>
                </a:solidFill>
              </a:rPr>
              <a:t>Forward optics</a:t>
            </a:r>
            <a:endParaRPr lang="en-GB" sz="2000" b="1" u="sng" dirty="0">
              <a:solidFill>
                <a:prstClr val="black"/>
              </a:solidFill>
            </a:endParaRPr>
          </a:p>
        </p:txBody>
      </p:sp>
      <p:sp>
        <p:nvSpPr>
          <p:cNvPr id="41" name="TextBox 40"/>
          <p:cNvSpPr txBox="1"/>
          <p:nvPr/>
        </p:nvSpPr>
        <p:spPr>
          <a:xfrm>
            <a:off x="5294401" y="1457279"/>
            <a:ext cx="3849599" cy="1200329"/>
          </a:xfrm>
          <a:prstGeom prst="rect">
            <a:avLst/>
          </a:prstGeom>
          <a:noFill/>
        </p:spPr>
        <p:txBody>
          <a:bodyPr wrap="square" rtlCol="0">
            <a:spAutoFit/>
          </a:bodyPr>
          <a:lstStyle/>
          <a:p>
            <a:r>
              <a:rPr lang="en-GB" b="1" dirty="0" smtClean="0">
                <a:solidFill>
                  <a:prstClr val="black"/>
                </a:solidFill>
              </a:rPr>
              <a:t>+</a:t>
            </a:r>
            <a:r>
              <a:rPr lang="en-GB" dirty="0" smtClean="0">
                <a:solidFill>
                  <a:prstClr val="black"/>
                </a:solidFill>
              </a:rPr>
              <a:t> Higher light intensity</a:t>
            </a:r>
          </a:p>
          <a:p>
            <a:r>
              <a:rPr lang="en-GB" b="1" dirty="0" smtClean="0">
                <a:solidFill>
                  <a:prstClr val="black"/>
                </a:solidFill>
              </a:rPr>
              <a:t>+</a:t>
            </a:r>
            <a:r>
              <a:rPr lang="en-GB" dirty="0" smtClean="0">
                <a:solidFill>
                  <a:prstClr val="black"/>
                </a:solidFill>
              </a:rPr>
              <a:t> Least space required</a:t>
            </a:r>
          </a:p>
          <a:p>
            <a:endParaRPr lang="en-GB" dirty="0">
              <a:solidFill>
                <a:prstClr val="black"/>
              </a:solidFill>
            </a:endParaRPr>
          </a:p>
          <a:p>
            <a:r>
              <a:rPr lang="en-GB" b="1" dirty="0" smtClean="0">
                <a:solidFill>
                  <a:prstClr val="black"/>
                </a:solidFill>
              </a:rPr>
              <a:t>-</a:t>
            </a:r>
            <a:r>
              <a:rPr lang="en-GB" dirty="0" smtClean="0">
                <a:solidFill>
                  <a:prstClr val="black"/>
                </a:solidFill>
              </a:rPr>
              <a:t> Resolution depends on jet thickness</a:t>
            </a:r>
            <a:endParaRPr lang="en-GB" dirty="0">
              <a:solidFill>
                <a:prstClr val="black"/>
              </a:solidFill>
            </a:endParaRPr>
          </a:p>
        </p:txBody>
      </p:sp>
      <p:sp>
        <p:nvSpPr>
          <p:cNvPr id="42" name="TextBox 41"/>
          <p:cNvSpPr txBox="1"/>
          <p:nvPr/>
        </p:nvSpPr>
        <p:spPr>
          <a:xfrm>
            <a:off x="5487818" y="4770948"/>
            <a:ext cx="3226713" cy="1477328"/>
          </a:xfrm>
          <a:prstGeom prst="rect">
            <a:avLst/>
          </a:prstGeom>
          <a:noFill/>
        </p:spPr>
        <p:txBody>
          <a:bodyPr wrap="square" rtlCol="0">
            <a:spAutoFit/>
          </a:bodyPr>
          <a:lstStyle/>
          <a:p>
            <a:r>
              <a:rPr lang="en-GB" b="1" dirty="0" smtClean="0">
                <a:solidFill>
                  <a:prstClr val="black"/>
                </a:solidFill>
              </a:rPr>
              <a:t>+</a:t>
            </a:r>
            <a:r>
              <a:rPr lang="en-GB" dirty="0" smtClean="0">
                <a:solidFill>
                  <a:prstClr val="black"/>
                </a:solidFill>
              </a:rPr>
              <a:t> Best resolution (least dependent on jet thickness)</a:t>
            </a:r>
          </a:p>
          <a:p>
            <a:endParaRPr lang="en-GB" dirty="0">
              <a:solidFill>
                <a:prstClr val="black"/>
              </a:solidFill>
            </a:endParaRPr>
          </a:p>
          <a:p>
            <a:r>
              <a:rPr lang="en-GB" b="1" dirty="0" smtClean="0">
                <a:solidFill>
                  <a:prstClr val="black"/>
                </a:solidFill>
              </a:rPr>
              <a:t>-</a:t>
            </a:r>
            <a:r>
              <a:rPr lang="en-GB" dirty="0" smtClean="0">
                <a:solidFill>
                  <a:prstClr val="black"/>
                </a:solidFill>
              </a:rPr>
              <a:t> Lower light intensity</a:t>
            </a:r>
          </a:p>
          <a:p>
            <a:r>
              <a:rPr lang="en-GB" b="1" dirty="0" smtClean="0">
                <a:solidFill>
                  <a:prstClr val="black"/>
                </a:solidFill>
              </a:rPr>
              <a:t>-</a:t>
            </a:r>
            <a:r>
              <a:rPr lang="en-GB" dirty="0" smtClean="0">
                <a:solidFill>
                  <a:prstClr val="black"/>
                </a:solidFill>
              </a:rPr>
              <a:t> Specially made chamber</a:t>
            </a:r>
            <a:endParaRPr lang="en-GB" b="1" dirty="0">
              <a:solidFill>
                <a:prstClr val="black"/>
              </a:solidFill>
            </a:endParaRPr>
          </a:p>
        </p:txBody>
      </p:sp>
      <p:sp>
        <p:nvSpPr>
          <p:cNvPr id="43" name="Rectangle 42"/>
          <p:cNvSpPr/>
          <p:nvPr/>
        </p:nvSpPr>
        <p:spPr>
          <a:xfrm>
            <a:off x="720080" y="3970379"/>
            <a:ext cx="8316416" cy="2698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392374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Diego’s nightmares are just starting..</a:t>
            </a:r>
            <a:endParaRPr lang="en-GB" dirty="0"/>
          </a:p>
        </p:txBody>
      </p:sp>
      <p:sp>
        <p:nvSpPr>
          <p:cNvPr id="3" name="Content Placeholder 2"/>
          <p:cNvSpPr>
            <a:spLocks noGrp="1"/>
          </p:cNvSpPr>
          <p:nvPr>
            <p:ph idx="1"/>
          </p:nvPr>
        </p:nvSpPr>
        <p:spPr/>
        <p:txBody>
          <a:bodyPr>
            <a:normAutofit lnSpcReduction="10000"/>
          </a:bodyPr>
          <a:lstStyle/>
          <a:p>
            <a:r>
              <a:rPr lang="en-GB" dirty="0" smtClean="0"/>
              <a:t>Life was so easy before we thought about overlap monitoring (=OM)</a:t>
            </a:r>
          </a:p>
          <a:p>
            <a:r>
              <a:rPr lang="en-GB" sz="2800" dirty="0" smtClean="0"/>
              <a:t>Options discussed so far (there will be more…)</a:t>
            </a:r>
          </a:p>
          <a:p>
            <a:pPr marL="0" indent="0">
              <a:buNone/>
            </a:pPr>
            <a:r>
              <a:rPr lang="en-GB" sz="2800" dirty="0" smtClean="0"/>
              <a:t>-  Small bore solenoid (130 mm) with OM at the edge</a:t>
            </a:r>
            <a:endParaRPr lang="en-GB" sz="2800" dirty="0"/>
          </a:p>
          <a:p>
            <a:pPr>
              <a:buFontTx/>
              <a:buChar char="-"/>
            </a:pPr>
            <a:r>
              <a:rPr lang="en-GB" sz="2800" dirty="0" smtClean="0"/>
              <a:t>Two small bore solenoids with OM </a:t>
            </a:r>
            <a:r>
              <a:rPr lang="en-GB" sz="2800" dirty="0" err="1" smtClean="0"/>
              <a:t>inbetween</a:t>
            </a:r>
            <a:r>
              <a:rPr lang="en-GB" sz="2800" dirty="0" smtClean="0"/>
              <a:t/>
            </a:r>
            <a:br>
              <a:rPr lang="en-GB" sz="2800" dirty="0" smtClean="0"/>
            </a:br>
            <a:r>
              <a:rPr lang="en-GB" sz="2800" dirty="0" smtClean="0"/>
              <a:t>- Increase solenoid field strength before gap such that in the gap the field corresponds to the steady state field</a:t>
            </a:r>
          </a:p>
          <a:p>
            <a:pPr>
              <a:buFontTx/>
              <a:buChar char="-"/>
            </a:pPr>
            <a:r>
              <a:rPr lang="en-GB" sz="2800" dirty="0" smtClean="0"/>
              <a:t>Large bore solenoid (1000mm) with instrumentation inside (QPS…second proton beam…tunnel size)</a:t>
            </a:r>
            <a:endParaRPr lang="en-GB" sz="2800" dirty="0"/>
          </a:p>
        </p:txBody>
      </p:sp>
    </p:spTree>
    <p:extLst>
      <p:ext uri="{BB962C8B-B14F-4D97-AF65-F5344CB8AC3E}">
        <p14:creationId xmlns:p14="http://schemas.microsoft.com/office/powerpoint/2010/main" val="2179037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720080" cy="6858000"/>
            <a:chOff x="0" y="0"/>
            <a:chExt cx="720080" cy="6858000"/>
          </a:xfrm>
        </p:grpSpPr>
        <p:sp>
          <p:nvSpPr>
            <p:cNvPr id="8" name="Rectangle 7"/>
            <p:cNvSpPr/>
            <p:nvPr/>
          </p:nvSpPr>
          <p:spPr>
            <a:xfrm>
              <a:off x="0" y="0"/>
              <a:ext cx="720080" cy="68580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rot="16200000">
              <a:off x="-3129938" y="3244334"/>
              <a:ext cx="6696744" cy="369332"/>
            </a:xfrm>
            <a:prstGeom prst="rect">
              <a:avLst/>
            </a:prstGeom>
            <a:noFill/>
          </p:spPr>
          <p:txBody>
            <a:bodyPr wrap="square" rtlCol="0">
              <a:spAutoFit/>
            </a:bodyPr>
            <a:lstStyle/>
            <a:p>
              <a:r>
                <a:rPr lang="en-GB" dirty="0" smtClean="0">
                  <a:solidFill>
                    <a:prstClr val="black"/>
                  </a:solidFill>
                </a:rPr>
                <a:t>adam.jeff@cern.ch		</a:t>
              </a:r>
              <a:r>
                <a:rPr lang="en-GB" b="1" dirty="0" smtClean="0">
                  <a:solidFill>
                    <a:prstClr val="black"/>
                  </a:solidFill>
                </a:rPr>
                <a:t>Monitor Integration</a:t>
              </a:r>
              <a:r>
                <a:rPr lang="en-GB" dirty="0" smtClean="0">
                  <a:solidFill>
                    <a:prstClr val="black"/>
                  </a:solidFill>
                </a:rPr>
                <a:t>	</a:t>
              </a:r>
              <a:endParaRPr lang="en-GB" dirty="0">
                <a:solidFill>
                  <a:prstClr val="black"/>
                </a:solidFill>
              </a:endParaRPr>
            </a:p>
          </p:txBody>
        </p:sp>
      </p:grpSp>
      <p:pic>
        <p:nvPicPr>
          <p:cNvPr id="10" name="Picture 2" descr="\\cern.ch\dfs\Users\a\ajeff\Documents\Reports and presentations\logos\QUASAR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0739" y="3186"/>
            <a:ext cx="827584" cy="58417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88073" y="1993220"/>
            <a:ext cx="3710940" cy="1028382"/>
            <a:chOff x="457200" y="2202180"/>
            <a:chExt cx="3710940" cy="1028382"/>
          </a:xfrm>
        </p:grpSpPr>
        <p:sp>
          <p:nvSpPr>
            <p:cNvPr id="11" name="Rectangle 10"/>
            <p:cNvSpPr/>
            <p:nvPr/>
          </p:nvSpPr>
          <p:spPr>
            <a:xfrm>
              <a:off x="632460" y="2202180"/>
              <a:ext cx="300228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632460" y="2963862"/>
              <a:ext cx="300228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632460" y="2590800"/>
              <a:ext cx="3154680" cy="243840"/>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 name="Trapezoid 13"/>
            <p:cNvSpPr/>
            <p:nvPr/>
          </p:nvSpPr>
          <p:spPr>
            <a:xfrm>
              <a:off x="3679078" y="2221230"/>
              <a:ext cx="175260" cy="1009332"/>
            </a:xfrm>
            <a:prstGeom prst="trapezoi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prstClr val="white"/>
                </a:solidFill>
              </a:endParaRPr>
            </a:p>
          </p:txBody>
        </p:sp>
        <p:cxnSp>
          <p:nvCxnSpPr>
            <p:cNvPr id="15" name="Straight Connector 14"/>
            <p:cNvCxnSpPr/>
            <p:nvPr/>
          </p:nvCxnSpPr>
          <p:spPr>
            <a:xfrm>
              <a:off x="457200" y="2712720"/>
              <a:ext cx="37109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3637168" y="2604294"/>
              <a:ext cx="259080" cy="258762"/>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7" name="Group 16"/>
          <p:cNvGrpSpPr/>
          <p:nvPr/>
        </p:nvGrpSpPr>
        <p:grpSpPr>
          <a:xfrm>
            <a:off x="795612" y="4802235"/>
            <a:ext cx="3397138" cy="1028382"/>
            <a:chOff x="457200" y="2202180"/>
            <a:chExt cx="3397138" cy="1028382"/>
          </a:xfrm>
        </p:grpSpPr>
        <p:sp>
          <p:nvSpPr>
            <p:cNvPr id="18" name="Rectangle 17"/>
            <p:cNvSpPr/>
            <p:nvPr/>
          </p:nvSpPr>
          <p:spPr>
            <a:xfrm>
              <a:off x="632460" y="2202180"/>
              <a:ext cx="130302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2331720" y="2202180"/>
              <a:ext cx="130302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ectangle 19"/>
            <p:cNvSpPr/>
            <p:nvPr/>
          </p:nvSpPr>
          <p:spPr>
            <a:xfrm>
              <a:off x="632460" y="2963862"/>
              <a:ext cx="130302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ectangle 20"/>
            <p:cNvSpPr/>
            <p:nvPr/>
          </p:nvSpPr>
          <p:spPr>
            <a:xfrm>
              <a:off x="2331720" y="2963862"/>
              <a:ext cx="130302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p:nvSpPr>
          <p:spPr>
            <a:xfrm>
              <a:off x="632460" y="2590800"/>
              <a:ext cx="3002280" cy="243840"/>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3" name="Trapezoid 22"/>
            <p:cNvSpPr/>
            <p:nvPr/>
          </p:nvSpPr>
          <p:spPr>
            <a:xfrm>
              <a:off x="2045970" y="2221230"/>
              <a:ext cx="175260" cy="1009332"/>
            </a:xfrm>
            <a:prstGeom prst="trapezoi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prstClr val="white"/>
                </a:solidFill>
              </a:endParaRPr>
            </a:p>
          </p:txBody>
        </p:sp>
        <p:sp>
          <p:nvSpPr>
            <p:cNvPr id="24" name="Oval 23"/>
            <p:cNvSpPr/>
            <p:nvPr/>
          </p:nvSpPr>
          <p:spPr>
            <a:xfrm>
              <a:off x="1996440" y="2567940"/>
              <a:ext cx="259080" cy="258762"/>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cxnSp>
          <p:nvCxnSpPr>
            <p:cNvPr id="25" name="Straight Connector 24"/>
            <p:cNvCxnSpPr/>
            <p:nvPr/>
          </p:nvCxnSpPr>
          <p:spPr>
            <a:xfrm flipV="1">
              <a:off x="457200" y="2705100"/>
              <a:ext cx="3397138" cy="76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816946" y="1176070"/>
            <a:ext cx="3110082" cy="400110"/>
          </a:xfrm>
          <a:prstGeom prst="rect">
            <a:avLst/>
          </a:prstGeom>
          <a:noFill/>
        </p:spPr>
        <p:txBody>
          <a:bodyPr wrap="none" rtlCol="0">
            <a:spAutoFit/>
          </a:bodyPr>
          <a:lstStyle/>
          <a:p>
            <a:r>
              <a:rPr lang="en-GB" sz="2000" b="1" u="sng" dirty="0" smtClean="0">
                <a:solidFill>
                  <a:prstClr val="black"/>
                </a:solidFill>
              </a:rPr>
              <a:t>Monitor at end of solenoid:</a:t>
            </a:r>
            <a:endParaRPr lang="en-GB" sz="2000" b="1" u="sng" dirty="0">
              <a:solidFill>
                <a:prstClr val="black"/>
              </a:solidFill>
            </a:endParaRPr>
          </a:p>
        </p:txBody>
      </p:sp>
      <p:sp>
        <p:nvSpPr>
          <p:cNvPr id="26" name="TextBox 25"/>
          <p:cNvSpPr txBox="1"/>
          <p:nvPr/>
        </p:nvSpPr>
        <p:spPr>
          <a:xfrm>
            <a:off x="824947" y="3933056"/>
            <a:ext cx="3431452" cy="400110"/>
          </a:xfrm>
          <a:prstGeom prst="rect">
            <a:avLst/>
          </a:prstGeom>
          <a:noFill/>
        </p:spPr>
        <p:txBody>
          <a:bodyPr wrap="none" rtlCol="0">
            <a:spAutoFit/>
          </a:bodyPr>
          <a:lstStyle/>
          <a:p>
            <a:r>
              <a:rPr lang="en-GB" sz="2000" b="1" u="sng" dirty="0" smtClean="0">
                <a:solidFill>
                  <a:prstClr val="black"/>
                </a:solidFill>
              </a:rPr>
              <a:t>Monitor in middle of solenoid:</a:t>
            </a:r>
            <a:endParaRPr lang="en-GB" sz="2000" b="1" u="sng" dirty="0">
              <a:solidFill>
                <a:prstClr val="black"/>
              </a:solidFill>
            </a:endParaRPr>
          </a:p>
        </p:txBody>
      </p:sp>
      <p:sp>
        <p:nvSpPr>
          <p:cNvPr id="3" name="TextBox 2"/>
          <p:cNvSpPr txBox="1"/>
          <p:nvPr/>
        </p:nvSpPr>
        <p:spPr>
          <a:xfrm>
            <a:off x="4864931" y="1639366"/>
            <a:ext cx="3849599" cy="1477328"/>
          </a:xfrm>
          <a:prstGeom prst="rect">
            <a:avLst/>
          </a:prstGeom>
          <a:noFill/>
        </p:spPr>
        <p:txBody>
          <a:bodyPr wrap="square" rtlCol="0">
            <a:spAutoFit/>
          </a:bodyPr>
          <a:lstStyle/>
          <a:p>
            <a:r>
              <a:rPr lang="en-GB" b="1" dirty="0" smtClean="0">
                <a:solidFill>
                  <a:prstClr val="black"/>
                </a:solidFill>
              </a:rPr>
              <a:t>+</a:t>
            </a:r>
            <a:r>
              <a:rPr lang="en-GB" dirty="0" smtClean="0">
                <a:solidFill>
                  <a:prstClr val="black"/>
                </a:solidFill>
              </a:rPr>
              <a:t> Easier integration, access</a:t>
            </a:r>
          </a:p>
          <a:p>
            <a:r>
              <a:rPr lang="en-GB" b="1" dirty="0" smtClean="0">
                <a:solidFill>
                  <a:prstClr val="black"/>
                </a:solidFill>
              </a:rPr>
              <a:t>+</a:t>
            </a:r>
            <a:r>
              <a:rPr lang="en-GB" dirty="0" smtClean="0">
                <a:solidFill>
                  <a:prstClr val="black"/>
                </a:solidFill>
              </a:rPr>
              <a:t> More space for efficient pumping</a:t>
            </a:r>
          </a:p>
          <a:p>
            <a:endParaRPr lang="en-GB" dirty="0">
              <a:solidFill>
                <a:prstClr val="black"/>
              </a:solidFill>
            </a:endParaRPr>
          </a:p>
          <a:p>
            <a:r>
              <a:rPr lang="en-GB" b="1" dirty="0" smtClean="0">
                <a:solidFill>
                  <a:prstClr val="black"/>
                </a:solidFill>
              </a:rPr>
              <a:t>-</a:t>
            </a:r>
            <a:r>
              <a:rPr lang="en-GB" dirty="0" smtClean="0">
                <a:solidFill>
                  <a:prstClr val="black"/>
                </a:solidFill>
              </a:rPr>
              <a:t> E-beam expands at edge of solenoid:</a:t>
            </a:r>
            <a:br>
              <a:rPr lang="en-GB" dirty="0" smtClean="0">
                <a:solidFill>
                  <a:prstClr val="black"/>
                </a:solidFill>
              </a:rPr>
            </a:br>
            <a:r>
              <a:rPr lang="en-GB" dirty="0" smtClean="0">
                <a:solidFill>
                  <a:prstClr val="black"/>
                </a:solidFill>
              </a:rPr>
              <a:t>   is </a:t>
            </a:r>
            <a:r>
              <a:rPr lang="en-GB" dirty="0">
                <a:solidFill>
                  <a:prstClr val="black"/>
                </a:solidFill>
              </a:rPr>
              <a:t>m</a:t>
            </a:r>
            <a:r>
              <a:rPr lang="en-GB" dirty="0" smtClean="0">
                <a:solidFill>
                  <a:prstClr val="black"/>
                </a:solidFill>
              </a:rPr>
              <a:t>easurement meaningful?</a:t>
            </a:r>
            <a:endParaRPr lang="en-GB" dirty="0">
              <a:solidFill>
                <a:prstClr val="black"/>
              </a:solidFill>
            </a:endParaRPr>
          </a:p>
        </p:txBody>
      </p:sp>
      <p:sp>
        <p:nvSpPr>
          <p:cNvPr id="27" name="TextBox 26"/>
          <p:cNvSpPr txBox="1"/>
          <p:nvPr/>
        </p:nvSpPr>
        <p:spPr>
          <a:xfrm>
            <a:off x="4864930" y="4082780"/>
            <a:ext cx="4263393" cy="2031325"/>
          </a:xfrm>
          <a:prstGeom prst="rect">
            <a:avLst/>
          </a:prstGeom>
          <a:noFill/>
        </p:spPr>
        <p:txBody>
          <a:bodyPr wrap="square" rtlCol="0">
            <a:spAutoFit/>
          </a:bodyPr>
          <a:lstStyle/>
          <a:p>
            <a:r>
              <a:rPr lang="en-GB" b="1" dirty="0" smtClean="0">
                <a:solidFill>
                  <a:prstClr val="black"/>
                </a:solidFill>
              </a:rPr>
              <a:t>+</a:t>
            </a:r>
            <a:r>
              <a:rPr lang="en-GB" dirty="0" smtClean="0">
                <a:solidFill>
                  <a:prstClr val="black"/>
                </a:solidFill>
              </a:rPr>
              <a:t> More direct measurement of e-beam shape</a:t>
            </a:r>
          </a:p>
          <a:p>
            <a:endParaRPr lang="en-GB" dirty="0" smtClean="0">
              <a:solidFill>
                <a:prstClr val="black"/>
              </a:solidFill>
            </a:endParaRPr>
          </a:p>
          <a:p>
            <a:r>
              <a:rPr lang="en-GB" b="1" dirty="0" smtClean="0">
                <a:solidFill>
                  <a:prstClr val="black"/>
                </a:solidFill>
              </a:rPr>
              <a:t>-</a:t>
            </a:r>
            <a:r>
              <a:rPr lang="en-GB" dirty="0" smtClean="0">
                <a:solidFill>
                  <a:prstClr val="black"/>
                </a:solidFill>
              </a:rPr>
              <a:t> Needs ~10cm separation of solenoid parts</a:t>
            </a:r>
          </a:p>
          <a:p>
            <a:r>
              <a:rPr lang="en-GB" b="1" dirty="0" smtClean="0">
                <a:solidFill>
                  <a:prstClr val="black"/>
                </a:solidFill>
              </a:rPr>
              <a:t>-</a:t>
            </a:r>
            <a:r>
              <a:rPr lang="en-GB" dirty="0" smtClean="0">
                <a:solidFill>
                  <a:prstClr val="black"/>
                </a:solidFill>
              </a:rPr>
              <a:t> Needs 3 ‘tunnels’ in the cryostat</a:t>
            </a:r>
          </a:p>
          <a:p>
            <a:r>
              <a:rPr lang="en-GB" b="1" dirty="0" smtClean="0">
                <a:solidFill>
                  <a:prstClr val="black"/>
                </a:solidFill>
              </a:rPr>
              <a:t>- </a:t>
            </a:r>
            <a:r>
              <a:rPr lang="en-GB" dirty="0" smtClean="0">
                <a:solidFill>
                  <a:prstClr val="black"/>
                </a:solidFill>
              </a:rPr>
              <a:t>Difficult access: shaping skimmer, </a:t>
            </a:r>
            <a:br>
              <a:rPr lang="en-GB" dirty="0" smtClean="0">
                <a:solidFill>
                  <a:prstClr val="black"/>
                </a:solidFill>
              </a:rPr>
            </a:br>
            <a:r>
              <a:rPr lang="en-GB" dirty="0" smtClean="0">
                <a:solidFill>
                  <a:prstClr val="black"/>
                </a:solidFill>
              </a:rPr>
              <a:t>   first lens inside cryostat</a:t>
            </a:r>
            <a:endParaRPr lang="en-GB" b="1" dirty="0">
              <a:solidFill>
                <a:prstClr val="black"/>
              </a:solidFill>
            </a:endParaRPr>
          </a:p>
        </p:txBody>
      </p:sp>
      <p:sp>
        <p:nvSpPr>
          <p:cNvPr id="28" name="Rectangle 27"/>
          <p:cNvSpPr/>
          <p:nvPr/>
        </p:nvSpPr>
        <p:spPr>
          <a:xfrm>
            <a:off x="720080" y="836712"/>
            <a:ext cx="8316416" cy="2736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720080" y="3824143"/>
            <a:ext cx="8316416" cy="2773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030438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On slide on “LHC halo collimation”</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39976" y="1196752"/>
            <a:ext cx="4211727" cy="3168204"/>
          </a:xfrm>
        </p:spPr>
      </p:pic>
      <p:sp>
        <p:nvSpPr>
          <p:cNvPr id="6" name="TextBox 5"/>
          <p:cNvSpPr txBox="1"/>
          <p:nvPr/>
        </p:nvSpPr>
        <p:spPr>
          <a:xfrm>
            <a:off x="478936" y="1916832"/>
            <a:ext cx="3682752" cy="3046988"/>
          </a:xfrm>
          <a:prstGeom prst="rect">
            <a:avLst/>
          </a:prstGeom>
          <a:noFill/>
        </p:spPr>
        <p:txBody>
          <a:bodyPr wrap="square" rtlCol="0">
            <a:spAutoFit/>
          </a:bodyPr>
          <a:lstStyle/>
          <a:p>
            <a:r>
              <a:rPr lang="en-GB" sz="2400" dirty="0" err="1" smtClean="0"/>
              <a:t>G.Stancari</a:t>
            </a:r>
            <a:r>
              <a:rPr lang="en-GB" sz="2400" dirty="0" smtClean="0"/>
              <a:t> et al., Conceptual Design of LHC Halo Collimation using a hollow electron beam.</a:t>
            </a:r>
          </a:p>
          <a:p>
            <a:endParaRPr lang="en-GB" sz="2400" dirty="0" smtClean="0"/>
          </a:p>
          <a:p>
            <a:r>
              <a:rPr lang="en-GB" sz="2400" dirty="0" smtClean="0"/>
              <a:t>Motivation:</a:t>
            </a:r>
            <a:br>
              <a:rPr lang="en-GB" sz="2400" dirty="0" smtClean="0"/>
            </a:br>
            <a:r>
              <a:rPr lang="en-GB" sz="2400" dirty="0" smtClean="0"/>
              <a:t/>
            </a:r>
            <a:br>
              <a:rPr lang="en-GB" sz="2400" dirty="0" smtClean="0"/>
            </a:br>
            <a:endParaRPr lang="en-GB" sz="2400" dirty="0"/>
          </a:p>
        </p:txBody>
      </p:sp>
      <p:sp>
        <p:nvSpPr>
          <p:cNvPr id="7" name="TextBox 6"/>
          <p:cNvSpPr txBox="1"/>
          <p:nvPr/>
        </p:nvSpPr>
        <p:spPr>
          <a:xfrm>
            <a:off x="539552" y="4364956"/>
            <a:ext cx="8147248" cy="2308324"/>
          </a:xfrm>
          <a:prstGeom prst="rect">
            <a:avLst/>
          </a:prstGeom>
          <a:noFill/>
        </p:spPr>
        <p:txBody>
          <a:bodyPr wrap="square" rtlCol="0">
            <a:spAutoFit/>
          </a:bodyPr>
          <a:lstStyle/>
          <a:p>
            <a:r>
              <a:rPr lang="en-GB" sz="2400" dirty="0" smtClean="0"/>
              <a:t>Create a in 4-6 sigma of proton beam a depletion zone, by enhancing the diffusion speed onto the primary collimators</a:t>
            </a:r>
          </a:p>
          <a:p>
            <a:endParaRPr lang="en-GB" sz="2400" dirty="0"/>
          </a:p>
          <a:p>
            <a:pPr marL="342900" indent="-342900">
              <a:buFontTx/>
              <a:buChar char="-"/>
            </a:pPr>
            <a:r>
              <a:rPr lang="en-GB" sz="2400" dirty="0" smtClean="0">
                <a:solidFill>
                  <a:srgbClr val="00B050"/>
                </a:solidFill>
              </a:rPr>
              <a:t>Machine protection during crab cavity operation</a:t>
            </a:r>
          </a:p>
          <a:p>
            <a:pPr marL="342900" indent="-342900">
              <a:buFontTx/>
              <a:buChar char="-"/>
            </a:pPr>
            <a:r>
              <a:rPr lang="en-GB" sz="2400" dirty="0" smtClean="0">
                <a:solidFill>
                  <a:srgbClr val="00B050"/>
                </a:solidFill>
              </a:rPr>
              <a:t>Safety margin for unexpected accelerator vibrations/</a:t>
            </a:r>
            <a:br>
              <a:rPr lang="en-GB" sz="2400" dirty="0" smtClean="0">
                <a:solidFill>
                  <a:srgbClr val="00B050"/>
                </a:solidFill>
              </a:rPr>
            </a:br>
            <a:r>
              <a:rPr lang="en-GB" sz="2400" dirty="0" smtClean="0">
                <a:solidFill>
                  <a:srgbClr val="00B050"/>
                </a:solidFill>
              </a:rPr>
              <a:t>small but frequent earthquakes</a:t>
            </a:r>
            <a:endParaRPr lang="en-GB" sz="2400" dirty="0">
              <a:solidFill>
                <a:srgbClr val="00B050"/>
              </a:solidFill>
            </a:endParaRPr>
          </a:p>
        </p:txBody>
      </p:sp>
    </p:spTree>
    <p:extLst>
      <p:ext uri="{BB962C8B-B14F-4D97-AF65-F5344CB8AC3E}">
        <p14:creationId xmlns:p14="http://schemas.microsoft.com/office/powerpoint/2010/main" val="1091341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 y="5085184"/>
            <a:ext cx="8229600" cy="1656184"/>
          </a:xfrm>
        </p:spPr>
        <p:txBody>
          <a:bodyPr>
            <a:normAutofit fontScale="55000" lnSpcReduction="20000"/>
          </a:bodyPr>
          <a:lstStyle/>
          <a:p>
            <a:r>
              <a:rPr lang="en-GB" dirty="0" smtClean="0"/>
              <a:t>Field on axis with two solenoids of 2m and 1m</a:t>
            </a:r>
          </a:p>
          <a:p>
            <a:r>
              <a:rPr lang="en-GB" dirty="0" smtClean="0"/>
              <a:t>First solenoid starts at z=250mm</a:t>
            </a:r>
          </a:p>
          <a:p>
            <a:r>
              <a:rPr lang="en-GB" dirty="0" smtClean="0"/>
              <a:t>Gap in mm shown on right</a:t>
            </a:r>
          </a:p>
          <a:p>
            <a:r>
              <a:rPr lang="en-GB" dirty="0" smtClean="0"/>
              <a:t>Simulated for solenoid field=3T but should scale linearly</a:t>
            </a:r>
          </a:p>
          <a:p>
            <a:r>
              <a:rPr lang="en-GB" dirty="0" smtClean="0"/>
              <a:t>Very simplistic, ignores gun &amp; collector solenoids, bends, beam pipe and other components.</a:t>
            </a:r>
            <a:endParaRPr lang="en-GB" dirty="0"/>
          </a:p>
        </p:txBody>
      </p:sp>
      <p:pic>
        <p:nvPicPr>
          <p:cNvPr id="1026" name="Picture 2" descr="\\cern.ch\dfs\Users\a\ajeff\Documents\Electron lens\Increasing Gap.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856984" cy="37761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93204" y="0"/>
            <a:ext cx="8229600" cy="764704"/>
          </a:xfrm>
        </p:spPr>
        <p:txBody>
          <a:bodyPr>
            <a:normAutofit/>
          </a:bodyPr>
          <a:lstStyle/>
          <a:p>
            <a:r>
              <a:rPr lang="en-GB" sz="2800" dirty="0" smtClean="0"/>
              <a:t>Gap in solenoid (Adam Jeff…confirmed by Giulio)</a:t>
            </a:r>
            <a:endParaRPr lang="en-GB" sz="2800" dirty="0"/>
          </a:p>
        </p:txBody>
      </p:sp>
    </p:spTree>
    <p:extLst>
      <p:ext uri="{BB962C8B-B14F-4D97-AF65-F5344CB8AC3E}">
        <p14:creationId xmlns:p14="http://schemas.microsoft.com/office/powerpoint/2010/main" val="353671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Summary</a:t>
            </a:r>
            <a:endParaRPr lang="en-GB" dirty="0"/>
          </a:p>
        </p:txBody>
      </p:sp>
      <p:sp>
        <p:nvSpPr>
          <p:cNvPr id="3" name="Content Placeholder 2"/>
          <p:cNvSpPr>
            <a:spLocks noGrp="1"/>
          </p:cNvSpPr>
          <p:nvPr>
            <p:ph idx="1"/>
          </p:nvPr>
        </p:nvSpPr>
        <p:spPr>
          <a:xfrm>
            <a:off x="457200" y="1268760"/>
            <a:ext cx="8229600" cy="4857403"/>
          </a:xfrm>
        </p:spPr>
        <p:txBody>
          <a:bodyPr>
            <a:normAutofit fontScale="92500"/>
          </a:bodyPr>
          <a:lstStyle/>
          <a:p>
            <a:r>
              <a:rPr lang="en-GB" dirty="0" smtClean="0"/>
              <a:t>E-lenses activity quickly rising at CERN. +International interest.</a:t>
            </a:r>
          </a:p>
          <a:p>
            <a:r>
              <a:rPr lang="en-GB" dirty="0" smtClean="0"/>
              <a:t>Halo collimation lenses (two) on their way to become part of </a:t>
            </a:r>
            <a:r>
              <a:rPr lang="en-GB" dirty="0" err="1" smtClean="0"/>
              <a:t>HiLumi</a:t>
            </a:r>
            <a:r>
              <a:rPr lang="en-GB" smtClean="0"/>
              <a:t> baseline.</a:t>
            </a:r>
            <a:endParaRPr lang="en-GB" dirty="0" smtClean="0"/>
          </a:p>
          <a:p>
            <a:r>
              <a:rPr lang="en-GB" dirty="0" smtClean="0"/>
              <a:t>Test-stand options at CERN will be agreed (and financed?) soon.</a:t>
            </a:r>
          </a:p>
          <a:p>
            <a:r>
              <a:rPr lang="en-GB" dirty="0" smtClean="0"/>
              <a:t>Interesting R&amp;D starting….time to join.</a:t>
            </a:r>
          </a:p>
          <a:p>
            <a:r>
              <a:rPr lang="en-GB" dirty="0" smtClean="0"/>
              <a:t>In the meantime need help from US-LARP/FNAL to test e-guns on their warm test stand.</a:t>
            </a:r>
            <a:endParaRPr lang="en-GB" dirty="0"/>
          </a:p>
        </p:txBody>
      </p:sp>
    </p:spTree>
    <p:extLst>
      <p:ext uri="{BB962C8B-B14F-4D97-AF65-F5344CB8AC3E}">
        <p14:creationId xmlns:p14="http://schemas.microsoft.com/office/powerpoint/2010/main" val="373787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1241425"/>
            <a:ext cx="6043613" cy="2322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Line 2"/>
          <p:cNvSpPr>
            <a:spLocks noChangeShapeType="1"/>
          </p:cNvSpPr>
          <p:nvPr/>
        </p:nvSpPr>
        <p:spPr bwMode="auto">
          <a:xfrm flipV="1">
            <a:off x="5289550" y="2071688"/>
            <a:ext cx="1588" cy="614362"/>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eaLnBrk="0"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en-GB" smtClean="0">
              <a:solidFill>
                <a:srgbClr val="FFFFFF"/>
              </a:solidFill>
            </a:endParaRPr>
          </a:p>
        </p:txBody>
      </p:sp>
      <p:sp>
        <p:nvSpPr>
          <p:cNvPr id="10244" name="Text Box 3"/>
          <p:cNvSpPr txBox="1">
            <a:spLocks noChangeArrowheads="1"/>
          </p:cNvSpPr>
          <p:nvPr/>
        </p:nvSpPr>
        <p:spPr bwMode="auto">
          <a:xfrm>
            <a:off x="5313363" y="2143125"/>
            <a:ext cx="1049337"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gothic" charset="0"/>
                <a:cs typeface="msgothic" charset="0"/>
              </a:defRPr>
            </a:lvl9pPr>
          </a:lstStyle>
          <a:p>
            <a:pPr defTabSz="449263" eaLnBrk="0" fontAlgn="base" hangingPunct="0">
              <a:lnSpc>
                <a:spcPct val="93000"/>
              </a:lnSpc>
              <a:spcBef>
                <a:spcPct val="0"/>
              </a:spcBef>
              <a:spcAft>
                <a:spcPct val="0"/>
              </a:spcAft>
              <a:buClr>
                <a:srgbClr val="000000"/>
              </a:buClr>
              <a:buSzPct val="100000"/>
              <a:buFont typeface="Times New Roman" panose="02020603050405020304" pitchFamily="18" charset="0"/>
              <a:buNone/>
            </a:pPr>
            <a:r>
              <a:rPr lang="en-GB" altLang="en-US" smtClean="0">
                <a:solidFill>
                  <a:srgbClr val="0000FF"/>
                </a:solidFill>
              </a:rPr>
              <a:t>~9.3</a:t>
            </a:r>
            <a:r>
              <a:rPr lang="en-GB" altLang="en-US" smtClean="0">
                <a:solidFill>
                  <a:srgbClr val="0000FF"/>
                </a:solidFill>
                <a:cs typeface="Arial" panose="020B0604020202020204" pitchFamily="34" charset="0"/>
              </a:rPr>
              <a:t>σ</a:t>
            </a:r>
          </a:p>
        </p:txBody>
      </p:sp>
      <p:sp>
        <p:nvSpPr>
          <p:cNvPr id="10245" name="Rectangle 4"/>
          <p:cNvSpPr>
            <a:spLocks noGrp="1" noChangeArrowheads="1"/>
          </p:cNvSpPr>
          <p:nvPr>
            <p:ph type="title" idx="4294967295"/>
          </p:nvPr>
        </p:nvSpPr>
        <p:spPr>
          <a:xfrm>
            <a:off x="914400" y="0"/>
            <a:ext cx="8229600" cy="685800"/>
          </a:xfrm>
        </p:spPr>
        <p:txBody>
          <a:bodyPr tIns="17640"/>
          <a:lstStyle/>
          <a:p>
            <a:pPr>
              <a:tabLst>
                <a:tab pos="0" algn="l"/>
                <a:tab pos="725488" algn="l"/>
                <a:tab pos="1452563" algn="l"/>
                <a:tab pos="2179638" algn="l"/>
                <a:tab pos="2906713" algn="l"/>
                <a:tab pos="3633788" algn="l"/>
                <a:tab pos="4360863" algn="l"/>
                <a:tab pos="5087938" algn="l"/>
                <a:tab pos="5815013" algn="l"/>
                <a:tab pos="6542088" algn="l"/>
                <a:tab pos="7269163" algn="l"/>
                <a:tab pos="7996238" algn="l"/>
                <a:tab pos="8723313" algn="l"/>
                <a:tab pos="9450388" algn="l"/>
                <a:tab pos="10177463" algn="l"/>
                <a:tab pos="10904538" algn="l"/>
              </a:tabLst>
            </a:pPr>
            <a:r>
              <a:rPr lang="en-GB" altLang="en-US" dirty="0" smtClean="0"/>
              <a:t>One slide on Long Range Beam-Beam Compensation with a “wire”</a:t>
            </a:r>
          </a:p>
        </p:txBody>
      </p:sp>
      <p:sp>
        <p:nvSpPr>
          <p:cNvPr id="11269" name="Rectangle 5"/>
          <p:cNvSpPr>
            <a:spLocks noGrp="1" noChangeArrowheads="1"/>
          </p:cNvSpPr>
          <p:nvPr>
            <p:ph type="body" idx="4294967295"/>
          </p:nvPr>
        </p:nvSpPr>
        <p:spPr>
          <a:xfrm>
            <a:off x="533400" y="841374"/>
            <a:ext cx="8229600" cy="5755977"/>
          </a:xfrm>
        </p:spPr>
        <p:txBody>
          <a:bodyPr/>
          <a:lstStyle/>
          <a:p>
            <a:pPr marL="341313" indent="-341313">
              <a:spcBef>
                <a:spcPts val="563"/>
              </a:spcBef>
              <a:buSzPct val="50000"/>
              <a:buFont typeface="Times New Roman" panose="02020603050405020304" pitchFamily="18" charset="0"/>
              <a:buBlip>
                <a:blip r:embed="rId4"/>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t>Initial proposal based on to J.-P. </a:t>
            </a:r>
            <a:r>
              <a:rPr lang="en-GB" altLang="en-US" dirty="0" err="1" smtClean="0"/>
              <a:t>Koutchouk's</a:t>
            </a:r>
            <a:r>
              <a:rPr lang="en-GB" altLang="en-US" dirty="0" smtClean="0"/>
              <a:t> note: CERN-SL-2001-048-BI</a:t>
            </a:r>
          </a:p>
          <a:p>
            <a:pPr marL="341313" indent="-341313">
              <a:spcBef>
                <a:spcPts val="563"/>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dirty="0" smtClean="0"/>
          </a:p>
          <a:p>
            <a:pPr marL="341313" indent="-341313">
              <a:spcBef>
                <a:spcPts val="563"/>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dirty="0" smtClean="0"/>
          </a:p>
          <a:p>
            <a:pPr marL="341313" indent="-341313">
              <a:spcBef>
                <a:spcPts val="563"/>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dirty="0" smtClean="0"/>
          </a:p>
          <a:p>
            <a:pPr marL="341313" indent="-341313">
              <a:spcBef>
                <a:spcPts val="563"/>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dirty="0" smtClean="0"/>
          </a:p>
          <a:p>
            <a:pPr marL="341313" indent="-341313">
              <a:spcBef>
                <a:spcPts val="563"/>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dirty="0" smtClean="0"/>
          </a:p>
          <a:p>
            <a:pPr marL="341313" indent="-341313">
              <a:spcBef>
                <a:spcPts val="563"/>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dirty="0" smtClean="0"/>
          </a:p>
          <a:p>
            <a:pPr marL="341313" indent="-341313">
              <a:spcBef>
                <a:spcPts val="563"/>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dirty="0" smtClean="0"/>
          </a:p>
          <a:p>
            <a:pPr marL="341313" indent="-341313">
              <a:spcBef>
                <a:spcPts val="563"/>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dirty="0" smtClean="0"/>
          </a:p>
          <a:p>
            <a:pPr marL="341313" indent="-341313">
              <a:buSzPct val="50000"/>
              <a:buFont typeface="StarSymbol" charset="0"/>
              <a:buBlip>
                <a:blip r:embed="rId4"/>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t>Four “wire in jaw collimators” will be installed into the LHC during TC 2015/2016. Beam tests will follow in 2016/2017. Effort complemented by Halo monitoring devices in the beam instrumentation group:</a:t>
            </a:r>
            <a:br>
              <a:rPr lang="en-GB" altLang="en-US" dirty="0" smtClean="0"/>
            </a:br>
            <a:r>
              <a:rPr lang="en-GB" altLang="en-US" dirty="0" smtClean="0"/>
              <a:t>- </a:t>
            </a:r>
            <a:r>
              <a:rPr lang="en-GB" altLang="en-US" dirty="0" err="1" smtClean="0"/>
              <a:t>SyncLight</a:t>
            </a:r>
            <a:r>
              <a:rPr lang="en-GB" altLang="en-US" dirty="0" smtClean="0"/>
              <a:t> coronagraph</a:t>
            </a:r>
            <a:br>
              <a:rPr lang="en-GB" altLang="en-US" dirty="0" smtClean="0"/>
            </a:br>
            <a:r>
              <a:rPr lang="en-GB" altLang="en-US" dirty="0" smtClean="0"/>
              <a:t>- </a:t>
            </a:r>
            <a:r>
              <a:rPr lang="en-GB" altLang="en-US" dirty="0" err="1" smtClean="0"/>
              <a:t>SyncLight</a:t>
            </a:r>
            <a:r>
              <a:rPr lang="en-GB" altLang="en-US" dirty="0" smtClean="0"/>
              <a:t> High dynamic range observation</a:t>
            </a:r>
          </a:p>
          <a:p>
            <a:pPr marL="341313" indent="-341313">
              <a:buSzPct val="50000"/>
              <a:buFont typeface="StarSymbol" charset="0"/>
              <a:buBlip>
                <a:blip r:embed="rId4"/>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solidFill>
                  <a:srgbClr val="00B050"/>
                </a:solidFill>
              </a:rPr>
              <a:t>Ongoing </a:t>
            </a:r>
            <a:r>
              <a:rPr lang="en-GB" altLang="en-US" dirty="0" smtClean="0">
                <a:solidFill>
                  <a:srgbClr val="00B050"/>
                </a:solidFill>
              </a:rPr>
              <a:t>study</a:t>
            </a:r>
            <a:r>
              <a:rPr lang="en-GB" altLang="en-US" dirty="0" smtClean="0">
                <a:solidFill>
                  <a:srgbClr val="00B050"/>
                </a:solidFill>
              </a:rPr>
              <a:t> </a:t>
            </a:r>
            <a:r>
              <a:rPr lang="en-GB" altLang="en-US" dirty="0" smtClean="0">
                <a:solidFill>
                  <a:srgbClr val="00B050"/>
                </a:solidFill>
              </a:rPr>
              <a:t>to replace physical wire with low energy electron beam</a:t>
            </a:r>
            <a:r>
              <a:rPr lang="en-GB" altLang="en-US" dirty="0" smtClean="0">
                <a:solidFill>
                  <a:srgbClr val="00B050"/>
                </a:solidFill>
              </a:rPr>
              <a:t>.</a:t>
            </a:r>
            <a:br>
              <a:rPr lang="en-GB" altLang="en-US" dirty="0" smtClean="0">
                <a:solidFill>
                  <a:srgbClr val="00B050"/>
                </a:solidFill>
              </a:rPr>
            </a:br>
            <a:r>
              <a:rPr lang="en-GB" altLang="en-US" dirty="0" smtClean="0"/>
              <a:t>Conceptual Design during 2015 (US-LARP, </a:t>
            </a:r>
            <a:r>
              <a:rPr lang="en-GB" altLang="en-US" dirty="0" err="1" smtClean="0"/>
              <a:t>G.Stancari</a:t>
            </a:r>
            <a:r>
              <a:rPr lang="en-GB" altLang="en-US" dirty="0" smtClean="0"/>
              <a:t> et al)</a:t>
            </a:r>
            <a:br>
              <a:rPr lang="en-GB" altLang="en-US" dirty="0" smtClean="0"/>
            </a:br>
            <a:r>
              <a:rPr lang="en-GB" altLang="en-US" dirty="0" smtClean="0"/>
              <a:t>Decisions after successful tests with collimators: 2018</a:t>
            </a:r>
            <a:br>
              <a:rPr lang="en-GB" altLang="en-US" dirty="0" smtClean="0"/>
            </a:br>
            <a:r>
              <a:rPr lang="en-GB" altLang="en-US" dirty="0" smtClean="0"/>
              <a:t>Design and implementation for after LS3 operation</a:t>
            </a:r>
            <a:endParaRPr lang="en-GB" altLang="en-US" dirty="0" smtClean="0"/>
          </a:p>
        </p:txBody>
      </p:sp>
    </p:spTree>
    <p:extLst>
      <p:ext uri="{BB962C8B-B14F-4D97-AF65-F5344CB8AC3E}">
        <p14:creationId xmlns:p14="http://schemas.microsoft.com/office/powerpoint/2010/main" val="2340706402"/>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Announcement of workshop</a:t>
            </a:r>
            <a:endParaRPr lang="en-GB" dirty="0"/>
          </a:p>
        </p:txBody>
      </p:sp>
      <p:sp>
        <p:nvSpPr>
          <p:cNvPr id="3" name="Content Placeholder 2"/>
          <p:cNvSpPr>
            <a:spLocks noGrp="1"/>
          </p:cNvSpPr>
          <p:nvPr>
            <p:ph idx="1"/>
          </p:nvPr>
        </p:nvSpPr>
        <p:spPr>
          <a:xfrm>
            <a:off x="457200" y="1600200"/>
            <a:ext cx="8435280" cy="4853136"/>
          </a:xfrm>
        </p:spPr>
        <p:txBody>
          <a:bodyPr>
            <a:normAutofit lnSpcReduction="10000"/>
          </a:bodyPr>
          <a:lstStyle/>
          <a:p>
            <a:r>
              <a:rPr lang="en-GB" sz="2400" dirty="0" smtClean="0"/>
              <a:t>November/December 2015</a:t>
            </a:r>
          </a:p>
          <a:p>
            <a:r>
              <a:rPr lang="en-GB" sz="2400" dirty="0" smtClean="0"/>
              <a:t>Vicinity of CERN</a:t>
            </a:r>
          </a:p>
          <a:p>
            <a:r>
              <a:rPr lang="en-GB" sz="2400" dirty="0" smtClean="0"/>
              <a:t>Small team of beam dynamics experts and beam instrumentation experts</a:t>
            </a:r>
          </a:p>
          <a:p>
            <a:r>
              <a:rPr lang="en-GB" sz="2400" dirty="0" smtClean="0"/>
              <a:t>Workshop open for everybody plus speaker invitations</a:t>
            </a:r>
          </a:p>
          <a:p>
            <a:r>
              <a:rPr lang="en-GB" sz="3600" dirty="0" smtClean="0"/>
              <a:t>Aim: </a:t>
            </a:r>
            <a:br>
              <a:rPr lang="en-GB" sz="3600" dirty="0" smtClean="0"/>
            </a:br>
            <a:r>
              <a:rPr lang="en-GB" sz="3600" dirty="0" smtClean="0"/>
              <a:t>Show simulation results on beam-beam effect observables and compare with measurement capabilities of real instruments.</a:t>
            </a:r>
          </a:p>
        </p:txBody>
      </p:sp>
    </p:spTree>
    <p:extLst>
      <p:ext uri="{BB962C8B-B14F-4D97-AF65-F5344CB8AC3E}">
        <p14:creationId xmlns:p14="http://schemas.microsoft.com/office/powerpoint/2010/main" val="307044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Primer on workshop contents:</a:t>
            </a:r>
            <a:endParaRPr lang="en-GB" dirty="0"/>
          </a:p>
        </p:txBody>
      </p:sp>
      <p:sp>
        <p:nvSpPr>
          <p:cNvPr id="3" name="Content Placeholder 2"/>
          <p:cNvSpPr>
            <a:spLocks noGrp="1"/>
          </p:cNvSpPr>
          <p:nvPr>
            <p:ph idx="1"/>
          </p:nvPr>
        </p:nvSpPr>
        <p:spPr/>
        <p:txBody>
          <a:bodyPr>
            <a:normAutofit/>
          </a:bodyPr>
          <a:lstStyle/>
          <a:p>
            <a:r>
              <a:rPr lang="en-GB" sz="2000" dirty="0" smtClean="0"/>
              <a:t>Several presentations on what observables (other than beam lifetime) will be available. Definition of machine experiments (=beam conditions/compatibility with LHC machine protection).</a:t>
            </a:r>
            <a:br>
              <a:rPr lang="en-GB" sz="2000" dirty="0" smtClean="0"/>
            </a:br>
            <a:r>
              <a:rPr lang="en-GB" sz="2000" dirty="0" smtClean="0"/>
              <a:t>Organized by </a:t>
            </a:r>
            <a:r>
              <a:rPr lang="en-GB" sz="2000" dirty="0" err="1" smtClean="0"/>
              <a:t>Sascha</a:t>
            </a:r>
            <a:r>
              <a:rPr lang="en-GB" sz="2000" dirty="0" smtClean="0"/>
              <a:t> </a:t>
            </a:r>
            <a:r>
              <a:rPr lang="en-GB" sz="2000" dirty="0" err="1" smtClean="0"/>
              <a:t>Valishev</a:t>
            </a:r>
            <a:r>
              <a:rPr lang="en-GB" sz="2000" dirty="0" smtClean="0"/>
              <a:t> and </a:t>
            </a:r>
            <a:r>
              <a:rPr lang="en-GB" sz="2000" dirty="0" err="1" smtClean="0"/>
              <a:t>Yannis</a:t>
            </a:r>
            <a:r>
              <a:rPr lang="en-GB" sz="2000" dirty="0" smtClean="0"/>
              <a:t> </a:t>
            </a:r>
            <a:r>
              <a:rPr lang="en-GB" sz="2000" dirty="0" err="1" smtClean="0"/>
              <a:t>Papaphillipou</a:t>
            </a:r>
            <a:r>
              <a:rPr lang="en-GB" sz="2000" dirty="0" smtClean="0"/>
              <a:t>.</a:t>
            </a:r>
            <a:br>
              <a:rPr lang="en-GB" sz="2000" dirty="0" smtClean="0"/>
            </a:br>
            <a:endParaRPr lang="en-GB" sz="2000" dirty="0" smtClean="0"/>
          </a:p>
          <a:p>
            <a:r>
              <a:rPr lang="en-GB" sz="2000" dirty="0" smtClean="0"/>
              <a:t>T. </a:t>
            </a:r>
            <a:r>
              <a:rPr lang="en-GB" sz="2000" dirty="0" err="1" smtClean="0"/>
              <a:t>Mitshuhaski</a:t>
            </a:r>
            <a:r>
              <a:rPr lang="en-GB" sz="2000" dirty="0" smtClean="0"/>
              <a:t> (KEK): a </a:t>
            </a:r>
            <a:r>
              <a:rPr lang="en-GB" sz="2000" dirty="0" err="1" smtClean="0"/>
              <a:t>coronograph</a:t>
            </a:r>
            <a:r>
              <a:rPr lang="en-GB" sz="2000" dirty="0" smtClean="0"/>
              <a:t> for LHC for Halo monitoring</a:t>
            </a:r>
          </a:p>
          <a:p>
            <a:r>
              <a:rPr lang="en-GB" sz="2000" dirty="0" err="1" smtClean="0"/>
              <a:t>A.Fisher</a:t>
            </a:r>
            <a:r>
              <a:rPr lang="en-GB" sz="2000" dirty="0"/>
              <a:t> </a:t>
            </a:r>
            <a:r>
              <a:rPr lang="en-GB" sz="2000" dirty="0" smtClean="0"/>
              <a:t>(SLAC): Halo monitoring using a HDR camera</a:t>
            </a:r>
          </a:p>
          <a:p>
            <a:r>
              <a:rPr lang="en-GB" sz="2000" dirty="0" err="1" smtClean="0"/>
              <a:t>B.Dehning</a:t>
            </a:r>
            <a:r>
              <a:rPr lang="en-GB" sz="2000" dirty="0" smtClean="0"/>
              <a:t> (CERN): First results using a beam-</a:t>
            </a:r>
            <a:r>
              <a:rPr lang="en-GB" sz="2000" dirty="0" err="1" smtClean="0"/>
              <a:t>restgas</a:t>
            </a:r>
            <a:r>
              <a:rPr lang="en-GB" sz="2000" dirty="0" smtClean="0"/>
              <a:t> interaction monitor for profile measurements.</a:t>
            </a:r>
          </a:p>
          <a:p>
            <a:endParaRPr lang="en-GB" sz="2000" dirty="0"/>
          </a:p>
          <a:p>
            <a:r>
              <a:rPr lang="en-GB" sz="2000" dirty="0" smtClean="0"/>
              <a:t>More to come</a:t>
            </a:r>
            <a:br>
              <a:rPr lang="en-GB" sz="2000" dirty="0" smtClean="0"/>
            </a:br>
            <a:r>
              <a:rPr lang="en-GB" sz="2000" dirty="0" smtClean="0"/>
              <a:t/>
            </a:r>
            <a:br>
              <a:rPr lang="en-GB" sz="2000" dirty="0" smtClean="0"/>
            </a:br>
            <a:endParaRPr lang="en-GB" sz="2000" dirty="0"/>
          </a:p>
        </p:txBody>
      </p:sp>
    </p:spTree>
    <p:extLst>
      <p:ext uri="{BB962C8B-B14F-4D97-AF65-F5344CB8AC3E}">
        <p14:creationId xmlns:p14="http://schemas.microsoft.com/office/powerpoint/2010/main" val="203780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E-lens R&amp;D needs for CERN projects</a:t>
            </a:r>
            <a:endParaRPr lang="en-GB" dirty="0"/>
          </a:p>
        </p:txBody>
      </p:sp>
      <p:sp>
        <p:nvSpPr>
          <p:cNvPr id="3" name="Content Placeholder 2"/>
          <p:cNvSpPr>
            <a:spLocks noGrp="1"/>
          </p:cNvSpPr>
          <p:nvPr>
            <p:ph idx="1"/>
          </p:nvPr>
        </p:nvSpPr>
        <p:spPr>
          <a:xfrm>
            <a:off x="457200" y="1412783"/>
            <a:ext cx="8229600" cy="4713387"/>
          </a:xfrm>
        </p:spPr>
        <p:txBody>
          <a:bodyPr>
            <a:normAutofit lnSpcReduction="10000"/>
          </a:bodyPr>
          <a:lstStyle/>
          <a:p>
            <a:r>
              <a:rPr lang="en-GB" sz="2400" dirty="0" smtClean="0"/>
              <a:t>Increase of intensity of electron beam</a:t>
            </a:r>
            <a:br>
              <a:rPr lang="en-GB" sz="2400" dirty="0" smtClean="0"/>
            </a:br>
            <a:r>
              <a:rPr lang="en-GB" sz="2400" dirty="0" smtClean="0"/>
              <a:t>(presently a few A) by a factor 2 to 5.</a:t>
            </a:r>
          </a:p>
          <a:p>
            <a:r>
              <a:rPr lang="en-GB" sz="2400" dirty="0" smtClean="0"/>
              <a:t>Fast modulation of the (DC) electron beam up to 40 MHz </a:t>
            </a:r>
            <a:br>
              <a:rPr lang="en-GB" sz="2400" dirty="0" smtClean="0"/>
            </a:br>
            <a:r>
              <a:rPr lang="en-GB" sz="2400" dirty="0" smtClean="0"/>
              <a:t>(10% intensity modulation @ LHC for </a:t>
            </a:r>
            <a:r>
              <a:rPr lang="en-GB" sz="2400" dirty="0" err="1" smtClean="0"/>
              <a:t>pacman</a:t>
            </a:r>
            <a:r>
              <a:rPr lang="en-GB" sz="2400" dirty="0" smtClean="0"/>
              <a:t> </a:t>
            </a:r>
            <a:r>
              <a:rPr lang="en-GB" sz="2400" dirty="0" smtClean="0"/>
              <a:t>bunches compensation,</a:t>
            </a:r>
            <a:r>
              <a:rPr lang="en-GB" sz="2400" dirty="0" smtClean="0"/>
              <a:t/>
            </a:r>
            <a:br>
              <a:rPr lang="en-GB" sz="2400" dirty="0" smtClean="0"/>
            </a:br>
            <a:r>
              <a:rPr lang="en-GB" sz="2400" dirty="0" smtClean="0"/>
              <a:t>intensity modulation following bunch shape for space charge compensation)</a:t>
            </a:r>
          </a:p>
          <a:p>
            <a:r>
              <a:rPr lang="en-GB" sz="2400" dirty="0" smtClean="0"/>
              <a:t>Improved diagnostics (e-beam size in the overlap region, overlap of e-beam with p beam)</a:t>
            </a:r>
            <a:br>
              <a:rPr lang="en-GB" sz="2400" dirty="0" smtClean="0"/>
            </a:br>
            <a:r>
              <a:rPr lang="en-GB" sz="2400" dirty="0" smtClean="0"/>
              <a:t/>
            </a:r>
            <a:br>
              <a:rPr lang="en-GB" sz="2400" dirty="0" smtClean="0"/>
            </a:br>
            <a:r>
              <a:rPr lang="en-GB" dirty="0" smtClean="0">
                <a:solidFill>
                  <a:srgbClr val="00B050"/>
                </a:solidFill>
                <a:sym typeface="Wingdings" panose="05000000000000000000" pitchFamily="2" charset="2"/>
              </a:rPr>
              <a:t> CERN will build a test-stand</a:t>
            </a:r>
            <a:br>
              <a:rPr lang="en-GB" dirty="0" smtClean="0">
                <a:solidFill>
                  <a:srgbClr val="00B050"/>
                </a:solidFill>
                <a:sym typeface="Wingdings" panose="05000000000000000000" pitchFamily="2" charset="2"/>
              </a:rPr>
            </a:br>
            <a:r>
              <a:rPr lang="en-GB" sz="2600" dirty="0" smtClean="0">
                <a:solidFill>
                  <a:srgbClr val="00B050"/>
                </a:solidFill>
                <a:sym typeface="Wingdings" panose="05000000000000000000" pitchFamily="2" charset="2"/>
              </a:rPr>
              <a:t>a) to do the above R&amp;D</a:t>
            </a:r>
            <a:br>
              <a:rPr lang="en-GB" sz="2600" dirty="0" smtClean="0">
                <a:solidFill>
                  <a:srgbClr val="00B050"/>
                </a:solidFill>
                <a:sym typeface="Wingdings" panose="05000000000000000000" pitchFamily="2" charset="2"/>
              </a:rPr>
            </a:br>
            <a:r>
              <a:rPr lang="en-GB" sz="2600" dirty="0" smtClean="0">
                <a:solidFill>
                  <a:srgbClr val="00B050"/>
                </a:solidFill>
                <a:sym typeface="Wingdings" panose="05000000000000000000" pitchFamily="2" charset="2"/>
              </a:rPr>
              <a:t>b) to validate the lenses that will be installed into the LHC</a:t>
            </a:r>
            <a:endParaRPr lang="en-GB" sz="2600" dirty="0">
              <a:solidFill>
                <a:srgbClr val="00B050"/>
              </a:solidFill>
            </a:endParaRPr>
          </a:p>
        </p:txBody>
      </p:sp>
    </p:spTree>
    <p:extLst>
      <p:ext uri="{BB962C8B-B14F-4D97-AF65-F5344CB8AC3E}">
        <p14:creationId xmlns:p14="http://schemas.microsoft.com/office/powerpoint/2010/main" val="278316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Test-Stand: Original </a:t>
            </a:r>
            <a:r>
              <a:rPr lang="en-GB" dirty="0" smtClean="0"/>
              <a:t>plan</a:t>
            </a:r>
            <a:endParaRPr lang="en-GB" dirty="0"/>
          </a:p>
        </p:txBody>
      </p:sp>
      <p:sp>
        <p:nvSpPr>
          <p:cNvPr id="3" name="Content Placeholder 2"/>
          <p:cNvSpPr>
            <a:spLocks noGrp="1"/>
          </p:cNvSpPr>
          <p:nvPr>
            <p:ph idx="1"/>
          </p:nvPr>
        </p:nvSpPr>
        <p:spPr>
          <a:xfrm>
            <a:off x="467544" y="1196752"/>
            <a:ext cx="8229600" cy="5328592"/>
          </a:xfrm>
        </p:spPr>
        <p:txBody>
          <a:bodyPr>
            <a:normAutofit/>
          </a:bodyPr>
          <a:lstStyle/>
          <a:p>
            <a:r>
              <a:rPr lang="en-GB" sz="2400" dirty="0" smtClean="0"/>
              <a:t>Use available space </a:t>
            </a:r>
            <a:r>
              <a:rPr lang="en-GB" sz="2400" dirty="0" smtClean="0"/>
              <a:t>next to the E-cooler test stand at CERN:</a:t>
            </a:r>
            <a:br>
              <a:rPr lang="en-GB" sz="2400" dirty="0" smtClean="0"/>
            </a:br>
            <a:r>
              <a:rPr lang="en-GB" sz="2400" dirty="0" smtClean="0"/>
              <a:t>(building 236 close to the PS accelerator)</a:t>
            </a:r>
          </a:p>
          <a:p>
            <a:r>
              <a:rPr lang="en-GB" sz="2400" dirty="0" smtClean="0"/>
              <a:t>the </a:t>
            </a:r>
            <a:r>
              <a:rPr lang="en-GB" sz="2400" dirty="0"/>
              <a:t>TEL-2 electron lens gets transported </a:t>
            </a:r>
            <a:r>
              <a:rPr lang="en-GB" sz="2400" dirty="0" smtClean="0"/>
              <a:t>out of the </a:t>
            </a:r>
            <a:r>
              <a:rPr lang="en-GB" sz="2400" dirty="0" err="1" smtClean="0"/>
              <a:t>Tevatron</a:t>
            </a:r>
            <a:r>
              <a:rPr lang="en-GB" sz="2400" dirty="0" smtClean="0"/>
              <a:t> to </a:t>
            </a:r>
            <a:r>
              <a:rPr lang="en-GB" sz="2400" dirty="0"/>
              <a:t>CERN in the second half of 2015</a:t>
            </a:r>
            <a:r>
              <a:rPr lang="en-GB" sz="2400" dirty="0" smtClean="0"/>
              <a:t>:</a:t>
            </a:r>
          </a:p>
          <a:p>
            <a:r>
              <a:rPr lang="en-GB" sz="2400" dirty="0" smtClean="0"/>
              <a:t> TEL-2 </a:t>
            </a:r>
            <a:r>
              <a:rPr lang="en-GB" sz="2400" dirty="0"/>
              <a:t>gets set up as full test-stand for the new overlap monitor, for tests of </a:t>
            </a:r>
            <a:r>
              <a:rPr lang="en-GB" sz="2400" dirty="0" smtClean="0"/>
              <a:t>new</a:t>
            </a:r>
            <a:r>
              <a:rPr lang="en-GB" sz="2400" dirty="0" smtClean="0"/>
              <a:t> </a:t>
            </a:r>
            <a:r>
              <a:rPr lang="en-GB" sz="2400" dirty="0"/>
              <a:t>e-guns, for intensity increase and for electron density modulation. Experimental program 2-3 years</a:t>
            </a:r>
            <a:r>
              <a:rPr lang="en-GB" sz="2400" dirty="0" smtClean="0"/>
              <a:t>.</a:t>
            </a:r>
          </a:p>
          <a:p>
            <a:r>
              <a:rPr lang="en-GB" sz="2400" dirty="0" smtClean="0"/>
              <a:t>In </a:t>
            </a:r>
            <a:r>
              <a:rPr lang="en-GB" sz="2400" dirty="0"/>
              <a:t>parallel </a:t>
            </a:r>
            <a:r>
              <a:rPr lang="en-GB" sz="2400" dirty="0" smtClean="0"/>
              <a:t>Progress </a:t>
            </a:r>
            <a:r>
              <a:rPr lang="en-GB" sz="2400" dirty="0"/>
              <a:t>with the design </a:t>
            </a:r>
            <a:r>
              <a:rPr lang="en-GB" sz="2400" dirty="0" smtClean="0"/>
              <a:t>and construction of </a:t>
            </a:r>
            <a:r>
              <a:rPr lang="en-GB" sz="2400" dirty="0"/>
              <a:t>the Halo cleaning </a:t>
            </a:r>
            <a:r>
              <a:rPr lang="en-GB" sz="2400" dirty="0" smtClean="0"/>
              <a:t>e-lenses, first lens ready for </a:t>
            </a:r>
            <a:r>
              <a:rPr lang="en-GB" sz="2400" dirty="0"/>
              <a:t>installation during LS2. </a:t>
            </a:r>
            <a:endParaRPr lang="en-GB" sz="2400" dirty="0" smtClean="0"/>
          </a:p>
        </p:txBody>
      </p:sp>
    </p:spTree>
    <p:extLst>
      <p:ext uri="{BB962C8B-B14F-4D97-AF65-F5344CB8AC3E}">
        <p14:creationId xmlns:p14="http://schemas.microsoft.com/office/powerpoint/2010/main" val="166528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 y="0"/>
            <a:ext cx="9132109" cy="6858000"/>
          </a:xfrm>
          <a:prstGeom prst="rect">
            <a:avLst/>
          </a:prstGeom>
        </p:spPr>
      </p:pic>
    </p:spTree>
    <p:extLst>
      <p:ext uri="{BB962C8B-B14F-4D97-AF65-F5344CB8AC3E}">
        <p14:creationId xmlns:p14="http://schemas.microsoft.com/office/powerpoint/2010/main" val="3739838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gothic"/>
        <a:cs typeface="msgothic"/>
      </a:majorFont>
      <a:minorFont>
        <a:latin typeface="Arial"/>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1328</Words>
  <Application>Microsoft Office PowerPoint</Application>
  <PresentationFormat>On-screen Show (4:3)</PresentationFormat>
  <Paragraphs>256</Paragraphs>
  <Slides>31</Slides>
  <Notes>5</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31</vt:i4>
      </vt:variant>
    </vt:vector>
  </HeadingPairs>
  <TitlesOfParts>
    <vt:vector size="49" baseType="lpstr">
      <vt:lpstr>MS PGothic</vt:lpstr>
      <vt:lpstr>Arial</vt:lpstr>
      <vt:lpstr>Calibri</vt:lpstr>
      <vt:lpstr>Calibri Light</vt:lpstr>
      <vt:lpstr>Cambria Math</vt:lpstr>
      <vt:lpstr>msgothic</vt:lpstr>
      <vt:lpstr>StarSymbol</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CERN test-stand for e-lenses</vt:lpstr>
      <vt:lpstr>Low energy E- beam applications</vt:lpstr>
      <vt:lpstr>On slide on “LHC halo collimation”</vt:lpstr>
      <vt:lpstr>One slide on Long Range Beam-Beam Compensation with a “wire”</vt:lpstr>
      <vt:lpstr>Announcement of workshop</vt:lpstr>
      <vt:lpstr>First Primer on workshop contents:</vt:lpstr>
      <vt:lpstr>E-lens R&amp;D needs for CERN projects</vt:lpstr>
      <vt:lpstr>Test-Stand: Original plan</vt:lpstr>
      <vt:lpstr>PowerPoint Presentation</vt:lpstr>
      <vt:lpstr>PowerPoint Presentation</vt:lpstr>
      <vt:lpstr>PowerPoint Presentation</vt:lpstr>
      <vt:lpstr>PowerPoint Presentation</vt:lpstr>
      <vt:lpstr>The “cunning” plan</vt:lpstr>
      <vt:lpstr>Hall 236  In MEYRIN : Between LINAC4 &amp; LEIR</vt:lpstr>
      <vt:lpstr> Hall236 with our E-Cooler Test Bench &amp; HV Cage   </vt:lpstr>
      <vt:lpstr>Options for test stand location at CERN</vt:lpstr>
      <vt:lpstr>PowerPoint Presentation</vt:lpstr>
      <vt:lpstr>PowerPoint Presentation</vt:lpstr>
      <vt:lpstr>R&amp;D plans</vt:lpstr>
      <vt:lpstr>Options for Overlap Monitor</vt:lpstr>
      <vt:lpstr>Schematic of the detector and of the electron trajectories, RHIC e-lens overlap monitor </vt:lpstr>
      <vt:lpstr>PowerPoint Presentation</vt:lpstr>
      <vt:lpstr>PowerPoint Presentation</vt:lpstr>
      <vt:lpstr>PowerPoint Presentation</vt:lpstr>
      <vt:lpstr>PowerPoint Presentation</vt:lpstr>
      <vt:lpstr>PowerPoint Presentation</vt:lpstr>
      <vt:lpstr>PowerPoint Presentation</vt:lpstr>
      <vt:lpstr>Diego’s nightmares are just starting..</vt:lpstr>
      <vt:lpstr>PowerPoint Presentation</vt:lpstr>
      <vt:lpstr>Gap in solenoid (Adam Jeff…confirmed by Giulio)</vt:lpstr>
      <vt:lpstr>Summary</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BBLR – Support needs from ABP</dc:title>
  <dc:creator>schmickl</dc:creator>
  <cp:lastModifiedBy>Hermann Schmickler</cp:lastModifiedBy>
  <cp:revision>56</cp:revision>
  <dcterms:created xsi:type="dcterms:W3CDTF">2014-02-28T14:10:30Z</dcterms:created>
  <dcterms:modified xsi:type="dcterms:W3CDTF">2015-05-12T14:30:46Z</dcterms:modified>
</cp:coreProperties>
</file>