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39" r:id="rId2"/>
    <p:sldId id="471" r:id="rId3"/>
    <p:sldId id="472" r:id="rId4"/>
    <p:sldId id="468" r:id="rId5"/>
    <p:sldId id="470" r:id="rId6"/>
    <p:sldId id="466" r:id="rId7"/>
    <p:sldId id="467" r:id="rId8"/>
    <p:sldId id="473" r:id="rId9"/>
    <p:sldId id="446" r:id="rId10"/>
    <p:sldId id="475" r:id="rId11"/>
    <p:sldId id="450" r:id="rId12"/>
    <p:sldId id="451" r:id="rId13"/>
    <p:sldId id="455" r:id="rId14"/>
    <p:sldId id="456" r:id="rId15"/>
    <p:sldId id="444" r:id="rId16"/>
    <p:sldId id="445" r:id="rId17"/>
    <p:sldId id="457" r:id="rId18"/>
    <p:sldId id="458" r:id="rId19"/>
    <p:sldId id="461" r:id="rId20"/>
    <p:sldId id="462" r:id="rId21"/>
    <p:sldId id="476" r:id="rId22"/>
    <p:sldId id="477" r:id="rId23"/>
    <p:sldId id="478" r:id="rId24"/>
    <p:sldId id="479" r:id="rId25"/>
    <p:sldId id="480" r:id="rId26"/>
    <p:sldId id="441" r:id="rId27"/>
    <p:sldId id="440" r:id="rId28"/>
    <p:sldId id="454" r:id="rId29"/>
    <p:sldId id="469" r:id="rId30"/>
    <p:sldId id="4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394C51-B51B-43AA-A0C7-2E075D18393A}">
          <p14:sldIdLst>
            <p14:sldId id="439"/>
            <p14:sldId id="471"/>
            <p14:sldId id="472"/>
            <p14:sldId id="468"/>
            <p14:sldId id="470"/>
            <p14:sldId id="466"/>
            <p14:sldId id="467"/>
            <p14:sldId id="473"/>
            <p14:sldId id="446"/>
            <p14:sldId id="475"/>
            <p14:sldId id="450"/>
            <p14:sldId id="451"/>
            <p14:sldId id="455"/>
            <p14:sldId id="456"/>
            <p14:sldId id="444"/>
            <p14:sldId id="445"/>
            <p14:sldId id="457"/>
            <p14:sldId id="458"/>
            <p14:sldId id="461"/>
            <p14:sldId id="462"/>
            <p14:sldId id="476"/>
            <p14:sldId id="477"/>
            <p14:sldId id="478"/>
            <p14:sldId id="479"/>
            <p14:sldId id="480"/>
            <p14:sldId id="441"/>
            <p14:sldId id="440"/>
            <p14:sldId id="454"/>
            <p14:sldId id="46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FF00"/>
    <a:srgbClr val="006600"/>
    <a:srgbClr val="A50021"/>
    <a:srgbClr val="800000"/>
    <a:srgbClr val="4D4D4D"/>
    <a:srgbClr val="6600CC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4698" autoAdjust="0"/>
  </p:normalViewPr>
  <p:slideViewPr>
    <p:cSldViewPr>
      <p:cViewPr varScale="1">
        <p:scale>
          <a:sx n="82" d="100"/>
          <a:sy n="82" d="100"/>
        </p:scale>
        <p:origin x="64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3D-BB24-4C0F-96FA-39E9EA166E8F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EE16-46FA-427B-88C4-2223B8193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5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5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5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9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7EE16-46FA-427B-88C4-2223B8193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37861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126332" y="25128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Electron Cloud </a:t>
            </a:r>
            <a:r>
              <a:rPr lang="en-GB" sz="2800" b="1" dirty="0" smtClean="0">
                <a:solidFill>
                  <a:schemeClr val="tx2"/>
                </a:solidFill>
              </a:rPr>
              <a:t>Effects: </a:t>
            </a:r>
            <a:r>
              <a:rPr lang="en-GB" sz="2800" b="1" dirty="0">
                <a:solidFill>
                  <a:schemeClr val="tx2"/>
                </a:solidFill>
              </a:rPr>
              <a:t>Heat Load and Stability Issues</a:t>
            </a:r>
            <a:endParaRPr lang="en-US" sz="26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11795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2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, A. </a:t>
            </a:r>
            <a:r>
              <a:rPr lang="en-US" sz="2200" dirty="0" err="1" smtClean="0">
                <a:solidFill>
                  <a:schemeClr val="tx2"/>
                </a:solidFill>
                <a:latin typeface="Calibri" pitchFamily="34" charset="0"/>
              </a:rPr>
              <a:t>Axford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, K. Li, A. Romano, G. </a:t>
            </a:r>
            <a:r>
              <a:rPr lang="en-US" sz="22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368475"/>
            <a:ext cx="914400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GB" dirty="0" smtClean="0"/>
              <a:t>Joint </a:t>
            </a:r>
            <a:r>
              <a:rPr lang="en-GB" dirty="0" err="1" smtClean="0"/>
              <a:t>HiLumi</a:t>
            </a:r>
            <a:r>
              <a:rPr lang="en-GB" dirty="0" smtClean="0"/>
              <a:t> LHC - LARP Annual Meeting, 11-13 </a:t>
            </a:r>
            <a:r>
              <a:rPr lang="en-GB" dirty="0"/>
              <a:t>November </a:t>
            </a:r>
            <a:r>
              <a:rPr lang="en-GB" dirty="0" smtClean="0"/>
              <a:t>2015, </a:t>
            </a:r>
            <a:r>
              <a:rPr lang="en-GB" dirty="0" err="1" smtClean="0"/>
              <a:t>Fermilab</a:t>
            </a:r>
            <a:r>
              <a:rPr lang="en-GB" dirty="0" smtClean="0"/>
              <a:t>, USA</a:t>
            </a:r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381000" y="4252680"/>
            <a:ext cx="8458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Acknowledgments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1F497D"/>
                </a:solidFill>
              </a:rPr>
              <a:t>H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Bartosik</a:t>
            </a:r>
            <a:r>
              <a:rPr lang="en-US" dirty="0" smtClean="0">
                <a:solidFill>
                  <a:srgbClr val="1F497D"/>
                </a:solidFill>
              </a:rPr>
              <a:t>, R. De </a:t>
            </a:r>
            <a:r>
              <a:rPr lang="en-US" dirty="0">
                <a:solidFill>
                  <a:srgbClr val="1F497D"/>
                </a:solidFill>
              </a:rPr>
              <a:t>Maria, </a:t>
            </a:r>
            <a:r>
              <a:rPr lang="en-US" dirty="0" smtClean="0">
                <a:solidFill>
                  <a:srgbClr val="1F497D"/>
                </a:solidFill>
              </a:rPr>
              <a:t>C. </a:t>
            </a:r>
            <a:r>
              <a:rPr lang="en-US" dirty="0" err="1" smtClean="0">
                <a:solidFill>
                  <a:srgbClr val="1F497D"/>
                </a:solidFill>
              </a:rPr>
              <a:t>Garion</a:t>
            </a:r>
            <a:r>
              <a:rPr lang="en-US" dirty="0" smtClean="0">
                <a:solidFill>
                  <a:srgbClr val="1F497D"/>
                </a:solidFill>
              </a:rPr>
              <a:t>, A</a:t>
            </a:r>
            <a:r>
              <a:rPr lang="en-US" dirty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Oeftiger</a:t>
            </a:r>
            <a:r>
              <a:rPr lang="en-US" dirty="0" smtClean="0">
                <a:solidFill>
                  <a:srgbClr val="1F497D"/>
                </a:solidFill>
              </a:rPr>
              <a:t>,  M. Schenk, R. Tomas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8028"/>
          <a:stretch/>
        </p:blipFill>
        <p:spPr>
          <a:xfrm>
            <a:off x="3238501" y="839299"/>
            <a:ext cx="2666999" cy="12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393" y="1019608"/>
            <a:ext cx="3851284" cy="2866592"/>
            <a:chOff x="111117" y="2635794"/>
            <a:chExt cx="3851284" cy="2866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8" r="24789"/>
            <a:stretch/>
          </p:blipFill>
          <p:spPr>
            <a:xfrm>
              <a:off x="111117" y="2635794"/>
              <a:ext cx="3851284" cy="286659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8942" y="2748100"/>
              <a:ext cx="1904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rgbClr val="0055A0"/>
                  </a:solidFill>
                </a:rPr>
                <a:t>N = 2.3 x 10</a:t>
              </a:r>
              <a:r>
                <a:rPr lang="en-US" sz="1600" b="1" baseline="30000" dirty="0">
                  <a:solidFill>
                    <a:srgbClr val="0055A0"/>
                  </a:solidFill>
                </a:rPr>
                <a:t>11</a:t>
              </a:r>
              <a:r>
                <a:rPr lang="en-US" sz="1600" b="1" dirty="0">
                  <a:solidFill>
                    <a:srgbClr val="0055A0"/>
                  </a:solidFill>
                </a:rPr>
                <a:t> p/b</a:t>
              </a:r>
            </a:p>
          </p:txBody>
        </p:sp>
      </p:grpSp>
      <p:pic>
        <p:nvPicPr>
          <p:cNvPr id="19" name="Picture 18" descr="HLLHC-injection_ArcDip_2.30e11ppb_eps_y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7209"/>
          <a:stretch/>
        </p:blipFill>
        <p:spPr>
          <a:xfrm>
            <a:off x="4281592" y="1006200"/>
            <a:ext cx="4844929" cy="2880000"/>
          </a:xfrm>
          <a:prstGeom prst="rect">
            <a:avLst/>
          </a:prstGeom>
        </p:spPr>
      </p:pic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3974321"/>
            <a:ext cx="85344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Instability observed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only </a:t>
            </a:r>
            <a:r>
              <a:rPr lang="en-GB" sz="15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the vertical plane</a:t>
            </a: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as the dipole magnetic field freezes the electron motion in the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horizontal plane </a:t>
            </a: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(note that, unlike HEADTAIL,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electrons are tracked also in the horizontal plane)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0000"/>
                </a:solidFill>
                <a:cs typeface="Arial" panose="020B0604020202020204" pitchFamily="34" charset="0"/>
              </a:rPr>
              <a:t>Dependence </a:t>
            </a: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of the instability threshold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on </a:t>
            </a:r>
            <a:r>
              <a:rPr lang="en-US" sz="1500" b="1" dirty="0">
                <a:solidFill>
                  <a:srgbClr val="FF0000"/>
                </a:solidFill>
                <a:cs typeface="Arial" panose="020B0604020202020204" pitchFamily="34" charset="0"/>
              </a:rPr>
              <a:t>bunch intensity is quite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weak: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09701"/>
              </p:ext>
            </p:extLst>
          </p:nvPr>
        </p:nvGraphicFramePr>
        <p:xfrm>
          <a:off x="1295400" y="54102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 </a:t>
                      </a:r>
                      <a:r>
                        <a:rPr lang="en-GB" sz="1600" baseline="0" dirty="0" smtClean="0"/>
                        <a:t>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dipoles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(~65% of the machine)</a:t>
            </a:r>
            <a:endParaRPr lang="en-GB" sz="1600" dirty="0"/>
          </a:p>
        </p:txBody>
      </p:sp>
      <p:sp>
        <p:nvSpPr>
          <p:cNvPr id="2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 at 450 GeV: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04800" y="1866284"/>
            <a:ext cx="853440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03511"/>
              </p:ext>
            </p:extLst>
          </p:nvPr>
        </p:nvGraphicFramePr>
        <p:xfrm>
          <a:off x="1600200" y="974969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 </a:t>
                      </a:r>
                      <a:r>
                        <a:rPr lang="en-GB" sz="1600" baseline="0" dirty="0" smtClean="0"/>
                        <a:t>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dipoles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(~65% of the machine)</a:t>
            </a:r>
            <a:endParaRPr lang="en-GB" sz="1600" dirty="0"/>
          </a:p>
        </p:txBody>
      </p:sp>
      <p:pic>
        <p:nvPicPr>
          <p:cNvPr id="14" name="Picture 13" descr="Quad_vs_dip_central_density_2.2e11pp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r="6775"/>
          <a:stretch/>
        </p:blipFill>
        <p:spPr>
          <a:xfrm>
            <a:off x="2362275" y="3097200"/>
            <a:ext cx="4571925" cy="345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2056" y="2941823"/>
            <a:ext cx="35498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PyECLOUD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 – </a:t>
            </a:r>
            <a:r>
              <a:rPr lang="en-GB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2.3e11 ppb</a:t>
            </a:r>
            <a:endParaRPr lang="en-GB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2492" y="977076"/>
            <a:ext cx="1693984" cy="7169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2971875" y="5535600"/>
            <a:ext cx="3810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1905000"/>
            <a:ext cx="8458200" cy="7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Comparing against </a:t>
            </a:r>
            <a:r>
              <a:rPr lang="en-GB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buildup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simulation results: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SEY &gt; 1.5 needed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for the </a:t>
            </a:r>
            <a:r>
              <a:rPr lang="en-GB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ecloud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in the dipoles alone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 drive an instability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 at 450 GeV: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LLHC-injection_ArcQuad_2.30e11ppb_mean_y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461" r="2448"/>
          <a:stretch/>
        </p:blipFill>
        <p:spPr>
          <a:xfrm>
            <a:off x="4191000" y="3368400"/>
            <a:ext cx="4800600" cy="2880000"/>
          </a:xfrm>
          <a:prstGeom prst="rect">
            <a:avLst/>
          </a:prstGeom>
        </p:spPr>
      </p:pic>
      <p:pic>
        <p:nvPicPr>
          <p:cNvPr id="16" name="Picture 15" descr="HLLHC-injection_ArcQuad_2.30e11ppb_mean_x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209" r="26174"/>
          <a:stretch/>
        </p:blipFill>
        <p:spPr>
          <a:xfrm>
            <a:off x="320052" y="3368400"/>
            <a:ext cx="3560286" cy="2880000"/>
          </a:xfrm>
          <a:prstGeom prst="rect">
            <a:avLst/>
          </a:prstGeom>
        </p:spPr>
      </p:pic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 at 450 GeV: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87774"/>
              </p:ext>
            </p:extLst>
          </p:nvPr>
        </p:nvGraphicFramePr>
        <p:xfrm>
          <a:off x="1600200" y="974969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</a:t>
            </a:r>
            <a:r>
              <a:rPr lang="en-US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qudrupoles</a:t>
            </a: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(~5% of the machine)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48942" y="3474844"/>
            <a:ext cx="190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0055A0"/>
                </a:solidFill>
              </a:rPr>
              <a:t>N = 2.3 x 10</a:t>
            </a:r>
            <a:r>
              <a:rPr lang="en-US" sz="1600" b="1" baseline="30000" dirty="0">
                <a:solidFill>
                  <a:srgbClr val="0055A0"/>
                </a:solidFill>
              </a:rPr>
              <a:t>11</a:t>
            </a:r>
            <a:r>
              <a:rPr lang="en-US" sz="1600" b="1" dirty="0">
                <a:solidFill>
                  <a:srgbClr val="0055A0"/>
                </a:solidFill>
              </a:rPr>
              <a:t> p/b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1866284"/>
            <a:ext cx="78486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Dependence on bunch intensity is quite weak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nstability observed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both planes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consistently with the symmetry of the e-cloud dynamics in the quadrupoles</a:t>
            </a:r>
            <a:endParaRPr lang="en-GB" sz="15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LLHC-injection_ArcQuad_2.30e11ppb_eps_x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7222" r="25757"/>
          <a:stretch/>
        </p:blipFill>
        <p:spPr>
          <a:xfrm>
            <a:off x="381000" y="3368400"/>
            <a:ext cx="3505200" cy="2880000"/>
          </a:xfrm>
          <a:prstGeom prst="rect">
            <a:avLst/>
          </a:prstGeom>
        </p:spPr>
      </p:pic>
      <p:pic>
        <p:nvPicPr>
          <p:cNvPr id="17" name="Picture 16" descr="HLLHC-injection_ArcQuad_2.30e11ppb_eps_y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6958"/>
          <a:stretch/>
        </p:blipFill>
        <p:spPr>
          <a:xfrm>
            <a:off x="4267200" y="3368400"/>
            <a:ext cx="4816249" cy="2880000"/>
          </a:xfrm>
          <a:prstGeom prst="rect">
            <a:avLst/>
          </a:prstGeom>
        </p:spPr>
      </p:pic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 at 450 GeV: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866284"/>
            <a:ext cx="78486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Dependence on bunch intensity is quite weak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nstability observed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both planes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consistently with the symmetry of the e-cloud dynamics in the quadrupoles</a:t>
            </a:r>
            <a:endParaRPr lang="en-GB" sz="15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76612"/>
              </p:ext>
            </p:extLst>
          </p:nvPr>
        </p:nvGraphicFramePr>
        <p:xfrm>
          <a:off x="1600200" y="974969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</a:t>
            </a:r>
            <a:r>
              <a:rPr lang="en-US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qudrupoles</a:t>
            </a: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(~5% of the machine)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5556" y="3124200"/>
            <a:ext cx="190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0055A0"/>
                </a:solidFill>
              </a:rPr>
              <a:t>N = 2.3 x 10</a:t>
            </a:r>
            <a:r>
              <a:rPr lang="en-US" sz="1600" b="1" baseline="30000" dirty="0">
                <a:solidFill>
                  <a:srgbClr val="0055A0"/>
                </a:solidFill>
              </a:rPr>
              <a:t>11</a:t>
            </a:r>
            <a:r>
              <a:rPr lang="en-US" sz="1600" b="1" dirty="0">
                <a:solidFill>
                  <a:srgbClr val="0055A0"/>
                </a:solidFill>
              </a:rPr>
              <a:t> p/b</a:t>
            </a:r>
          </a:p>
        </p:txBody>
      </p:sp>
    </p:spTree>
    <p:extLst>
      <p:ext uri="{BB962C8B-B14F-4D97-AF65-F5344CB8AC3E}">
        <p14:creationId xmlns:p14="http://schemas.microsoft.com/office/powerpoint/2010/main" val="2801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thresholds: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76344"/>
              </p:ext>
            </p:extLst>
          </p:nvPr>
        </p:nvGraphicFramePr>
        <p:xfrm>
          <a:off x="1600200" y="974969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</a:t>
            </a:r>
            <a:r>
              <a:rPr lang="en-US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qudrupoles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(~5% of the machine)</a:t>
            </a:r>
            <a:endParaRPr lang="en-GB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38" y="3048000"/>
            <a:ext cx="4571925" cy="3611377"/>
            <a:chOff x="4191000" y="3045023"/>
            <a:chExt cx="4571925" cy="3611377"/>
          </a:xfrm>
        </p:grpSpPr>
        <p:pic>
          <p:nvPicPr>
            <p:cNvPr id="16" name="Picture 15" descr="Quad_vs_dip_central_density_2.2e11ppb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9" r="6775"/>
            <a:stretch/>
          </p:blipFill>
          <p:spPr>
            <a:xfrm>
              <a:off x="4191000" y="3200400"/>
              <a:ext cx="4571925" cy="3456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182161" y="3045023"/>
              <a:ext cx="3428439" cy="284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2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PyECLOUD</a:t>
              </a:r>
              <a:r>
                <a:rPr lang="en-GB" sz="12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buildup</a:t>
              </a:r>
              <a:r>
                <a:rPr lang="en-GB" sz="12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simulations – </a:t>
              </a:r>
              <a:r>
                <a:rPr lang="en-GB" sz="12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2.3e11 ppb</a:t>
              </a:r>
              <a:endParaRPr lang="en-GB" sz="12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52492" y="977076"/>
            <a:ext cx="1693984" cy="7169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4800" y="1877288"/>
            <a:ext cx="814167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Comparing against </a:t>
            </a:r>
            <a:r>
              <a:rPr lang="en-GB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buildup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simulation results: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2"/>
                </a:solidFill>
                <a:cs typeface="Arial" panose="020B0604020202020204" pitchFamily="34" charset="0"/>
              </a:rPr>
              <a:t>F</a:t>
            </a:r>
            <a:r>
              <a:rPr lang="en-GB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or </a:t>
            </a:r>
            <a:r>
              <a:rPr lang="en-GB" sz="1500" dirty="0">
                <a:solidFill>
                  <a:schemeClr val="tx2"/>
                </a:solidFill>
                <a:cs typeface="Arial" panose="020B0604020202020204" pitchFamily="34" charset="0"/>
              </a:rPr>
              <a:t>reasonable values of the SEY</a:t>
            </a:r>
            <a:r>
              <a:rPr lang="en-GB" sz="15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500" dirty="0">
                <a:solidFill>
                  <a:schemeClr val="tx2"/>
                </a:solidFill>
                <a:cs typeface="Arial" panose="020B0604020202020204" pitchFamily="34" charset="0"/>
              </a:rPr>
              <a:t>(i.e. after </a:t>
            </a:r>
            <a:r>
              <a:rPr lang="en-GB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scrubbing)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in the quadrupoles alone too weak to drive an instability</a:t>
            </a:r>
            <a:endParaRPr lang="en-GB" sz="15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Instability thresholds at high energy: a first look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11177"/>
              </p:ext>
            </p:extLst>
          </p:nvPr>
        </p:nvGraphicFramePr>
        <p:xfrm>
          <a:off x="1828800" y="3641969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 </a:t>
                      </a:r>
                      <a:r>
                        <a:rPr lang="en-GB" sz="1600" baseline="0" dirty="0" smtClean="0"/>
                        <a:t>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8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8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9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32004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dipoles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(~65% of the machine)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75486"/>
              </p:ext>
            </p:extLst>
          </p:nvPr>
        </p:nvGraphicFramePr>
        <p:xfrm>
          <a:off x="1828800" y="1813169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1.1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28800" y="1371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quadrupoles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(~5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% of the machine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3629" y="4378569"/>
            <a:ext cx="143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Preliminary!!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378569"/>
            <a:ext cx="8305800" cy="369332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629" y="2544689"/>
            <a:ext cx="143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Preliminary!!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544689"/>
            <a:ext cx="8305800" cy="369332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1500" y="5257800"/>
            <a:ext cx="7924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 threshold e</a:t>
            </a:r>
            <a:r>
              <a:rPr lang="en-US" sz="15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density for transverse instability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increases by one order of magnitude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going to 7 </a:t>
            </a:r>
            <a:r>
              <a:rPr lang="en-US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TeV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effect of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increased beam rigidity</a:t>
            </a:r>
            <a:endParaRPr lang="en-US" sz="15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3366" y="492709"/>
            <a:ext cx="8077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Simulations at 7 </a:t>
            </a:r>
            <a:r>
              <a:rPr lang="en-US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TeV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are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numerically more challenging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due to the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smaller beam size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(need for finer grid) and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stronger magnetic fields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(need fro smaller time steps to resolve electron motion) </a:t>
            </a:r>
          </a:p>
        </p:txBody>
      </p:sp>
    </p:spTree>
    <p:extLst>
      <p:ext uri="{BB962C8B-B14F-4D97-AF65-F5344CB8AC3E}">
        <p14:creationId xmlns:p14="http://schemas.microsoft.com/office/powerpoint/2010/main" val="42733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4" grpId="0"/>
      <p:bldP spid="5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Instability thresholds at high energy: a first look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07456"/>
              </p:ext>
            </p:extLst>
          </p:nvPr>
        </p:nvGraphicFramePr>
        <p:xfrm>
          <a:off x="1828800" y="1813169"/>
          <a:ext cx="685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1.8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2.3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11</a:t>
                      </a:r>
                      <a:r>
                        <a:rPr lang="en-GB" sz="1600" dirty="0" smtClean="0"/>
                        <a:t> ppb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450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9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x 10</a:t>
                      </a:r>
                      <a:r>
                        <a:rPr lang="en-GB" sz="1600" baseline="30000" dirty="0" smtClean="0"/>
                        <a:t>12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1.1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1.2 x 10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dirty="0" smtClean="0"/>
                        <a:t>/m</a:t>
                      </a:r>
                      <a:r>
                        <a:rPr lang="en-GB" sz="1600" baseline="30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28800" y="1371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quadrupoles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(~5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% of the machine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43629" y="2544689"/>
            <a:ext cx="143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Preliminary!!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544689"/>
            <a:ext cx="8305800" cy="369332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8862" y="492759"/>
            <a:ext cx="75379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 threshold e</a:t>
            </a:r>
            <a:r>
              <a:rPr lang="en-US" sz="15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density for transverse instability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increases by one order of magnitude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going to 7 </a:t>
            </a:r>
            <a:r>
              <a:rPr lang="en-US" sz="15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TeV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effect of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increased beam rigidity</a:t>
            </a:r>
            <a:endParaRPr lang="en-US" sz="15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>
          <a:xfrm>
            <a:off x="4495800" y="3429000"/>
            <a:ext cx="4521971" cy="3155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19104" y="3276600"/>
            <a:ext cx="2715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PyECLOUD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514" y="3517850"/>
            <a:ext cx="3747486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Quadrupoles: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increase in energy has an important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impact also on the e-cloud buildup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due to the gradient increase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Densities still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well below instability  threshold for reasonable values of SEY</a:t>
            </a:r>
            <a:endParaRPr lang="en-US" sz="15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>
          <a:xfrm>
            <a:off x="0" y="1966280"/>
            <a:ext cx="4754890" cy="3352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/>
          <a:stretch/>
        </p:blipFill>
        <p:spPr>
          <a:xfrm>
            <a:off x="4535415" y="2002197"/>
            <a:ext cx="4608585" cy="3206842"/>
          </a:xfrm>
          <a:prstGeom prst="rect">
            <a:avLst/>
          </a:prstGeom>
        </p:spPr>
      </p:pic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7877" y="4332852"/>
            <a:ext cx="368690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3101248" y="4221483"/>
            <a:ext cx="225846" cy="2258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95400" y="825466"/>
            <a:ext cx="7924800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Even below the instability threshold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is exerting forces on beam particles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Tune footprint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5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069" y="5484645"/>
            <a:ext cx="779325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Electrons are free to move only in the vertical plane: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footprint is asymmetric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6811" y="2362200"/>
            <a:ext cx="3352800" cy="6924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Instantaneous footprint </a:t>
            </a:r>
            <a:r>
              <a:rPr lang="en-US" sz="1300" dirty="0" smtClean="0">
                <a:solidFill>
                  <a:schemeClr val="tx2"/>
                </a:solidFill>
                <a:cs typeface="Arial" panose="020B0604020202020204" pitchFamily="34" charset="0"/>
              </a:rPr>
              <a:t>obtained with frozen longitudinal motion and “recorded” e</a:t>
            </a:r>
            <a:r>
              <a:rPr lang="en-US" sz="1300" baseline="30000" dirty="0" smtClean="0">
                <a:solidFill>
                  <a:schemeClr val="tx2"/>
                </a:solidFill>
                <a:cs typeface="Arial" panose="020B0604020202020204" pitchFamily="34" charset="0"/>
              </a:rPr>
              <a:t>-</a:t>
            </a:r>
            <a:r>
              <a:rPr lang="en-US" sz="1300" dirty="0" smtClean="0">
                <a:solidFill>
                  <a:schemeClr val="tx2"/>
                </a:solidFill>
                <a:cs typeface="Arial" panose="020B0604020202020204" pitchFamily="34" charset="0"/>
              </a:rPr>
              <a:t> pinch</a:t>
            </a:r>
            <a:endParaRPr lang="en-US" sz="13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-1"/>
          <a:stretch/>
        </p:blipFill>
        <p:spPr>
          <a:xfrm>
            <a:off x="0" y="1968138"/>
            <a:ext cx="4754890" cy="3350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/>
          <a:stretch/>
        </p:blipFill>
        <p:spPr>
          <a:xfrm>
            <a:off x="4535415" y="1968138"/>
            <a:ext cx="4608585" cy="3240901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2971800" y="4495800"/>
            <a:ext cx="225846" cy="2258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7877" y="4332852"/>
            <a:ext cx="368690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95400" y="825466"/>
            <a:ext cx="7924800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Even below the instability threshold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is exerting forces on beam particles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Tune footprint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3069" y="5484645"/>
            <a:ext cx="779325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Electrons are free to move only in the vertical plane: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footprint is asymmetric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752600"/>
            <a:ext cx="1981200" cy="3276600"/>
            <a:chOff x="228600" y="1447800"/>
            <a:chExt cx="1981200" cy="327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2" r="57881" b="6479"/>
            <a:stretch/>
          </p:blipFill>
          <p:spPr>
            <a:xfrm>
              <a:off x="228600" y="1447800"/>
              <a:ext cx="1981200" cy="304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9" t="7122" r="22243" b="11418"/>
            <a:stretch/>
          </p:blipFill>
          <p:spPr>
            <a:xfrm>
              <a:off x="1905000" y="1447800"/>
              <a:ext cx="304800" cy="28737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7" t="93521" r="53015" b="-1"/>
            <a:stretch/>
          </p:blipFill>
          <p:spPr>
            <a:xfrm>
              <a:off x="1295400" y="4495800"/>
              <a:ext cx="304800" cy="22860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953754" y="1397877"/>
            <a:ext cx="5628894" cy="2566890"/>
            <a:chOff x="2748529" y="1018686"/>
            <a:chExt cx="5728368" cy="26122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96" r="10352" b="6014"/>
            <a:stretch/>
          </p:blipFill>
          <p:spPr>
            <a:xfrm>
              <a:off x="2748529" y="1575529"/>
              <a:ext cx="5728368" cy="205540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091887" y="1018686"/>
              <a:ext cx="2866188" cy="748725"/>
              <a:chOff x="4527054" y="803362"/>
              <a:chExt cx="2866188" cy="748725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527054" y="803364"/>
                <a:ext cx="1433094" cy="748723"/>
              </a:xfrm>
              <a:custGeom>
                <a:avLst/>
                <a:gdLst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887621 w 3400926"/>
                  <a:gd name="connsiteY10" fmla="*/ 193847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16" fmla="*/ 3400926 w 3400926"/>
                  <a:gd name="connsiteY16" fmla="*/ 749974 h 753142"/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973945 w 3400926"/>
                  <a:gd name="connsiteY10" fmla="*/ 286566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16" fmla="*/ 3400926 w 3400926"/>
                  <a:gd name="connsiteY16" fmla="*/ 749974 h 753142"/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973945 w 3400926"/>
                  <a:gd name="connsiteY10" fmla="*/ 286566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0" fmla="*/ 0 w 2860842"/>
                  <a:gd name="connsiteY0" fmla="*/ 749974 h 749974"/>
                  <a:gd name="connsiteX1" fmla="*/ 288758 w 2860842"/>
                  <a:gd name="connsiteY1" fmla="*/ 717889 h 749974"/>
                  <a:gd name="connsiteX2" fmla="*/ 449179 w 2860842"/>
                  <a:gd name="connsiteY2" fmla="*/ 659068 h 749974"/>
                  <a:gd name="connsiteX3" fmla="*/ 663073 w 2860842"/>
                  <a:gd name="connsiteY3" fmla="*/ 557468 h 749974"/>
                  <a:gd name="connsiteX4" fmla="*/ 887663 w 2860842"/>
                  <a:gd name="connsiteY4" fmla="*/ 375658 h 749974"/>
                  <a:gd name="connsiteX5" fmla="*/ 1021347 w 2860842"/>
                  <a:gd name="connsiteY5" fmla="*/ 241974 h 749974"/>
                  <a:gd name="connsiteX6" fmla="*/ 1219200 w 2860842"/>
                  <a:gd name="connsiteY6" fmla="*/ 86900 h 749974"/>
                  <a:gd name="connsiteX7" fmla="*/ 1433094 w 2860842"/>
                  <a:gd name="connsiteY7" fmla="*/ 1342 h 749974"/>
                  <a:gd name="connsiteX8" fmla="*/ 1636294 w 2860842"/>
                  <a:gd name="connsiteY8" fmla="*/ 44121 h 749974"/>
                  <a:gd name="connsiteX9" fmla="*/ 1839494 w 2860842"/>
                  <a:gd name="connsiteY9" fmla="*/ 167110 h 749974"/>
                  <a:gd name="connsiteX10" fmla="*/ 1973945 w 2860842"/>
                  <a:gd name="connsiteY10" fmla="*/ 286566 h 749974"/>
                  <a:gd name="connsiteX11" fmla="*/ 2149642 w 2860842"/>
                  <a:gd name="connsiteY11" fmla="*/ 450521 h 749974"/>
                  <a:gd name="connsiteX12" fmla="*/ 2363537 w 2860842"/>
                  <a:gd name="connsiteY12" fmla="*/ 616289 h 749974"/>
                  <a:gd name="connsiteX13" fmla="*/ 2614863 w 2860842"/>
                  <a:gd name="connsiteY13" fmla="*/ 707195 h 749974"/>
                  <a:gd name="connsiteX14" fmla="*/ 2860842 w 2860842"/>
                  <a:gd name="connsiteY14" fmla="*/ 749974 h 749974"/>
                  <a:gd name="connsiteX0" fmla="*/ 0 w 2614863"/>
                  <a:gd name="connsiteY0" fmla="*/ 749974 h 749974"/>
                  <a:gd name="connsiteX1" fmla="*/ 288758 w 2614863"/>
                  <a:gd name="connsiteY1" fmla="*/ 717889 h 749974"/>
                  <a:gd name="connsiteX2" fmla="*/ 449179 w 2614863"/>
                  <a:gd name="connsiteY2" fmla="*/ 659068 h 749974"/>
                  <a:gd name="connsiteX3" fmla="*/ 663073 w 2614863"/>
                  <a:gd name="connsiteY3" fmla="*/ 557468 h 749974"/>
                  <a:gd name="connsiteX4" fmla="*/ 887663 w 2614863"/>
                  <a:gd name="connsiteY4" fmla="*/ 375658 h 749974"/>
                  <a:gd name="connsiteX5" fmla="*/ 1021347 w 2614863"/>
                  <a:gd name="connsiteY5" fmla="*/ 241974 h 749974"/>
                  <a:gd name="connsiteX6" fmla="*/ 1219200 w 2614863"/>
                  <a:gd name="connsiteY6" fmla="*/ 86900 h 749974"/>
                  <a:gd name="connsiteX7" fmla="*/ 1433094 w 2614863"/>
                  <a:gd name="connsiteY7" fmla="*/ 1342 h 749974"/>
                  <a:gd name="connsiteX8" fmla="*/ 1636294 w 2614863"/>
                  <a:gd name="connsiteY8" fmla="*/ 44121 h 749974"/>
                  <a:gd name="connsiteX9" fmla="*/ 1839494 w 2614863"/>
                  <a:gd name="connsiteY9" fmla="*/ 167110 h 749974"/>
                  <a:gd name="connsiteX10" fmla="*/ 1973945 w 2614863"/>
                  <a:gd name="connsiteY10" fmla="*/ 286566 h 749974"/>
                  <a:gd name="connsiteX11" fmla="*/ 2149642 w 2614863"/>
                  <a:gd name="connsiteY11" fmla="*/ 450521 h 749974"/>
                  <a:gd name="connsiteX12" fmla="*/ 2363537 w 2614863"/>
                  <a:gd name="connsiteY12" fmla="*/ 616289 h 749974"/>
                  <a:gd name="connsiteX13" fmla="*/ 2614863 w 2614863"/>
                  <a:gd name="connsiteY13" fmla="*/ 707195 h 749974"/>
                  <a:gd name="connsiteX0" fmla="*/ 0 w 2363537"/>
                  <a:gd name="connsiteY0" fmla="*/ 749974 h 749974"/>
                  <a:gd name="connsiteX1" fmla="*/ 288758 w 2363537"/>
                  <a:gd name="connsiteY1" fmla="*/ 717889 h 749974"/>
                  <a:gd name="connsiteX2" fmla="*/ 449179 w 2363537"/>
                  <a:gd name="connsiteY2" fmla="*/ 659068 h 749974"/>
                  <a:gd name="connsiteX3" fmla="*/ 663073 w 2363537"/>
                  <a:gd name="connsiteY3" fmla="*/ 557468 h 749974"/>
                  <a:gd name="connsiteX4" fmla="*/ 887663 w 2363537"/>
                  <a:gd name="connsiteY4" fmla="*/ 375658 h 749974"/>
                  <a:gd name="connsiteX5" fmla="*/ 1021347 w 2363537"/>
                  <a:gd name="connsiteY5" fmla="*/ 241974 h 749974"/>
                  <a:gd name="connsiteX6" fmla="*/ 1219200 w 2363537"/>
                  <a:gd name="connsiteY6" fmla="*/ 86900 h 749974"/>
                  <a:gd name="connsiteX7" fmla="*/ 1433094 w 2363537"/>
                  <a:gd name="connsiteY7" fmla="*/ 1342 h 749974"/>
                  <a:gd name="connsiteX8" fmla="*/ 1636294 w 2363537"/>
                  <a:gd name="connsiteY8" fmla="*/ 44121 h 749974"/>
                  <a:gd name="connsiteX9" fmla="*/ 1839494 w 2363537"/>
                  <a:gd name="connsiteY9" fmla="*/ 167110 h 749974"/>
                  <a:gd name="connsiteX10" fmla="*/ 1973945 w 2363537"/>
                  <a:gd name="connsiteY10" fmla="*/ 286566 h 749974"/>
                  <a:gd name="connsiteX11" fmla="*/ 2149642 w 2363537"/>
                  <a:gd name="connsiteY11" fmla="*/ 450521 h 749974"/>
                  <a:gd name="connsiteX12" fmla="*/ 2363537 w 2363537"/>
                  <a:gd name="connsiteY12" fmla="*/ 616289 h 749974"/>
                  <a:gd name="connsiteX0" fmla="*/ 0 w 2149642"/>
                  <a:gd name="connsiteY0" fmla="*/ 749974 h 749974"/>
                  <a:gd name="connsiteX1" fmla="*/ 288758 w 2149642"/>
                  <a:gd name="connsiteY1" fmla="*/ 717889 h 749974"/>
                  <a:gd name="connsiteX2" fmla="*/ 449179 w 2149642"/>
                  <a:gd name="connsiteY2" fmla="*/ 659068 h 749974"/>
                  <a:gd name="connsiteX3" fmla="*/ 663073 w 2149642"/>
                  <a:gd name="connsiteY3" fmla="*/ 557468 h 749974"/>
                  <a:gd name="connsiteX4" fmla="*/ 887663 w 2149642"/>
                  <a:gd name="connsiteY4" fmla="*/ 375658 h 749974"/>
                  <a:gd name="connsiteX5" fmla="*/ 1021347 w 2149642"/>
                  <a:gd name="connsiteY5" fmla="*/ 241974 h 749974"/>
                  <a:gd name="connsiteX6" fmla="*/ 1219200 w 2149642"/>
                  <a:gd name="connsiteY6" fmla="*/ 86900 h 749974"/>
                  <a:gd name="connsiteX7" fmla="*/ 1433094 w 2149642"/>
                  <a:gd name="connsiteY7" fmla="*/ 1342 h 749974"/>
                  <a:gd name="connsiteX8" fmla="*/ 1636294 w 2149642"/>
                  <a:gd name="connsiteY8" fmla="*/ 44121 h 749974"/>
                  <a:gd name="connsiteX9" fmla="*/ 1839494 w 2149642"/>
                  <a:gd name="connsiteY9" fmla="*/ 167110 h 749974"/>
                  <a:gd name="connsiteX10" fmla="*/ 1973945 w 2149642"/>
                  <a:gd name="connsiteY10" fmla="*/ 286566 h 749974"/>
                  <a:gd name="connsiteX11" fmla="*/ 2149642 w 2149642"/>
                  <a:gd name="connsiteY11" fmla="*/ 450521 h 749974"/>
                  <a:gd name="connsiteX0" fmla="*/ 0 w 1973945"/>
                  <a:gd name="connsiteY0" fmla="*/ 749974 h 749974"/>
                  <a:gd name="connsiteX1" fmla="*/ 288758 w 1973945"/>
                  <a:gd name="connsiteY1" fmla="*/ 717889 h 749974"/>
                  <a:gd name="connsiteX2" fmla="*/ 449179 w 1973945"/>
                  <a:gd name="connsiteY2" fmla="*/ 659068 h 749974"/>
                  <a:gd name="connsiteX3" fmla="*/ 663073 w 1973945"/>
                  <a:gd name="connsiteY3" fmla="*/ 557468 h 749974"/>
                  <a:gd name="connsiteX4" fmla="*/ 887663 w 1973945"/>
                  <a:gd name="connsiteY4" fmla="*/ 375658 h 749974"/>
                  <a:gd name="connsiteX5" fmla="*/ 1021347 w 1973945"/>
                  <a:gd name="connsiteY5" fmla="*/ 241974 h 749974"/>
                  <a:gd name="connsiteX6" fmla="*/ 1219200 w 1973945"/>
                  <a:gd name="connsiteY6" fmla="*/ 86900 h 749974"/>
                  <a:gd name="connsiteX7" fmla="*/ 1433094 w 1973945"/>
                  <a:gd name="connsiteY7" fmla="*/ 1342 h 749974"/>
                  <a:gd name="connsiteX8" fmla="*/ 1636294 w 1973945"/>
                  <a:gd name="connsiteY8" fmla="*/ 44121 h 749974"/>
                  <a:gd name="connsiteX9" fmla="*/ 1839494 w 1973945"/>
                  <a:gd name="connsiteY9" fmla="*/ 167110 h 749974"/>
                  <a:gd name="connsiteX10" fmla="*/ 1973945 w 1973945"/>
                  <a:gd name="connsiteY10" fmla="*/ 286566 h 749974"/>
                  <a:gd name="connsiteX0" fmla="*/ 0 w 1839494"/>
                  <a:gd name="connsiteY0" fmla="*/ 749974 h 749974"/>
                  <a:gd name="connsiteX1" fmla="*/ 288758 w 1839494"/>
                  <a:gd name="connsiteY1" fmla="*/ 717889 h 749974"/>
                  <a:gd name="connsiteX2" fmla="*/ 449179 w 1839494"/>
                  <a:gd name="connsiteY2" fmla="*/ 659068 h 749974"/>
                  <a:gd name="connsiteX3" fmla="*/ 663073 w 1839494"/>
                  <a:gd name="connsiteY3" fmla="*/ 557468 h 749974"/>
                  <a:gd name="connsiteX4" fmla="*/ 887663 w 1839494"/>
                  <a:gd name="connsiteY4" fmla="*/ 375658 h 749974"/>
                  <a:gd name="connsiteX5" fmla="*/ 1021347 w 1839494"/>
                  <a:gd name="connsiteY5" fmla="*/ 241974 h 749974"/>
                  <a:gd name="connsiteX6" fmla="*/ 1219200 w 1839494"/>
                  <a:gd name="connsiteY6" fmla="*/ 86900 h 749974"/>
                  <a:gd name="connsiteX7" fmla="*/ 1433094 w 1839494"/>
                  <a:gd name="connsiteY7" fmla="*/ 1342 h 749974"/>
                  <a:gd name="connsiteX8" fmla="*/ 1636294 w 1839494"/>
                  <a:gd name="connsiteY8" fmla="*/ 44121 h 749974"/>
                  <a:gd name="connsiteX9" fmla="*/ 1839494 w 1839494"/>
                  <a:gd name="connsiteY9" fmla="*/ 167110 h 749974"/>
                  <a:gd name="connsiteX0" fmla="*/ 0 w 1636294"/>
                  <a:gd name="connsiteY0" fmla="*/ 749974 h 749974"/>
                  <a:gd name="connsiteX1" fmla="*/ 288758 w 1636294"/>
                  <a:gd name="connsiteY1" fmla="*/ 717889 h 749974"/>
                  <a:gd name="connsiteX2" fmla="*/ 449179 w 1636294"/>
                  <a:gd name="connsiteY2" fmla="*/ 659068 h 749974"/>
                  <a:gd name="connsiteX3" fmla="*/ 663073 w 1636294"/>
                  <a:gd name="connsiteY3" fmla="*/ 557468 h 749974"/>
                  <a:gd name="connsiteX4" fmla="*/ 887663 w 1636294"/>
                  <a:gd name="connsiteY4" fmla="*/ 375658 h 749974"/>
                  <a:gd name="connsiteX5" fmla="*/ 1021347 w 1636294"/>
                  <a:gd name="connsiteY5" fmla="*/ 241974 h 749974"/>
                  <a:gd name="connsiteX6" fmla="*/ 1219200 w 1636294"/>
                  <a:gd name="connsiteY6" fmla="*/ 86900 h 749974"/>
                  <a:gd name="connsiteX7" fmla="*/ 1433094 w 1636294"/>
                  <a:gd name="connsiteY7" fmla="*/ 1342 h 749974"/>
                  <a:gd name="connsiteX8" fmla="*/ 1636294 w 1636294"/>
                  <a:gd name="connsiteY8" fmla="*/ 44121 h 749974"/>
                  <a:gd name="connsiteX0" fmla="*/ 0 w 1433094"/>
                  <a:gd name="connsiteY0" fmla="*/ 748632 h 748632"/>
                  <a:gd name="connsiteX1" fmla="*/ 288758 w 1433094"/>
                  <a:gd name="connsiteY1" fmla="*/ 716547 h 748632"/>
                  <a:gd name="connsiteX2" fmla="*/ 449179 w 1433094"/>
                  <a:gd name="connsiteY2" fmla="*/ 657726 h 748632"/>
                  <a:gd name="connsiteX3" fmla="*/ 663073 w 1433094"/>
                  <a:gd name="connsiteY3" fmla="*/ 556126 h 748632"/>
                  <a:gd name="connsiteX4" fmla="*/ 887663 w 1433094"/>
                  <a:gd name="connsiteY4" fmla="*/ 374316 h 748632"/>
                  <a:gd name="connsiteX5" fmla="*/ 1021347 w 1433094"/>
                  <a:gd name="connsiteY5" fmla="*/ 240632 h 748632"/>
                  <a:gd name="connsiteX6" fmla="*/ 1219200 w 1433094"/>
                  <a:gd name="connsiteY6" fmla="*/ 85558 h 748632"/>
                  <a:gd name="connsiteX7" fmla="*/ 1433094 w 1433094"/>
                  <a:gd name="connsiteY7" fmla="*/ 0 h 748632"/>
                  <a:gd name="connsiteX0" fmla="*/ 0 w 1433094"/>
                  <a:gd name="connsiteY0" fmla="*/ 748723 h 748723"/>
                  <a:gd name="connsiteX1" fmla="*/ 288758 w 1433094"/>
                  <a:gd name="connsiteY1" fmla="*/ 716638 h 748723"/>
                  <a:gd name="connsiteX2" fmla="*/ 449179 w 1433094"/>
                  <a:gd name="connsiteY2" fmla="*/ 657817 h 748723"/>
                  <a:gd name="connsiteX3" fmla="*/ 663073 w 1433094"/>
                  <a:gd name="connsiteY3" fmla="*/ 556217 h 748723"/>
                  <a:gd name="connsiteX4" fmla="*/ 887663 w 1433094"/>
                  <a:gd name="connsiteY4" fmla="*/ 374407 h 748723"/>
                  <a:gd name="connsiteX5" fmla="*/ 1021347 w 1433094"/>
                  <a:gd name="connsiteY5" fmla="*/ 240723 h 748723"/>
                  <a:gd name="connsiteX6" fmla="*/ 1219200 w 1433094"/>
                  <a:gd name="connsiteY6" fmla="*/ 85649 h 748723"/>
                  <a:gd name="connsiteX7" fmla="*/ 1433094 w 1433094"/>
                  <a:gd name="connsiteY7" fmla="*/ 91 h 748723"/>
                  <a:gd name="connsiteX0" fmla="*/ 0 w 1433094"/>
                  <a:gd name="connsiteY0" fmla="*/ 748723 h 748723"/>
                  <a:gd name="connsiteX1" fmla="*/ 288758 w 1433094"/>
                  <a:gd name="connsiteY1" fmla="*/ 716638 h 748723"/>
                  <a:gd name="connsiteX2" fmla="*/ 461968 w 1433094"/>
                  <a:gd name="connsiteY2" fmla="*/ 664212 h 748723"/>
                  <a:gd name="connsiteX3" fmla="*/ 663073 w 1433094"/>
                  <a:gd name="connsiteY3" fmla="*/ 556217 h 748723"/>
                  <a:gd name="connsiteX4" fmla="*/ 887663 w 1433094"/>
                  <a:gd name="connsiteY4" fmla="*/ 374407 h 748723"/>
                  <a:gd name="connsiteX5" fmla="*/ 1021347 w 1433094"/>
                  <a:gd name="connsiteY5" fmla="*/ 240723 h 748723"/>
                  <a:gd name="connsiteX6" fmla="*/ 1219200 w 1433094"/>
                  <a:gd name="connsiteY6" fmla="*/ 85649 h 748723"/>
                  <a:gd name="connsiteX7" fmla="*/ 1433094 w 1433094"/>
                  <a:gd name="connsiteY7" fmla="*/ 91 h 74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3094" h="748723">
                    <a:moveTo>
                      <a:pt x="0" y="748723"/>
                    </a:moveTo>
                    <a:cubicBezTo>
                      <a:pt x="106947" y="740256"/>
                      <a:pt x="211763" y="730723"/>
                      <a:pt x="288758" y="716638"/>
                    </a:cubicBezTo>
                    <a:cubicBezTo>
                      <a:pt x="365753" y="702553"/>
                      <a:pt x="399582" y="690949"/>
                      <a:pt x="461968" y="664212"/>
                    </a:cubicBezTo>
                    <a:cubicBezTo>
                      <a:pt x="524354" y="637475"/>
                      <a:pt x="592124" y="604518"/>
                      <a:pt x="663073" y="556217"/>
                    </a:cubicBezTo>
                    <a:cubicBezTo>
                      <a:pt x="734022" y="507916"/>
                      <a:pt x="827951" y="426989"/>
                      <a:pt x="887663" y="374407"/>
                    </a:cubicBezTo>
                    <a:cubicBezTo>
                      <a:pt x="947375" y="321825"/>
                      <a:pt x="966091" y="288849"/>
                      <a:pt x="1021347" y="240723"/>
                    </a:cubicBezTo>
                    <a:cubicBezTo>
                      <a:pt x="1076603" y="192597"/>
                      <a:pt x="1150576" y="125754"/>
                      <a:pt x="1219200" y="85649"/>
                    </a:cubicBezTo>
                    <a:cubicBezTo>
                      <a:pt x="1287825" y="45544"/>
                      <a:pt x="1357184" y="-2371"/>
                      <a:pt x="1433094" y="9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H="1">
                <a:off x="5960148" y="803362"/>
                <a:ext cx="1433094" cy="748723"/>
              </a:xfrm>
              <a:custGeom>
                <a:avLst/>
                <a:gdLst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887621 w 3400926"/>
                  <a:gd name="connsiteY10" fmla="*/ 193847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16" fmla="*/ 3400926 w 3400926"/>
                  <a:gd name="connsiteY16" fmla="*/ 749974 h 753142"/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973945 w 3400926"/>
                  <a:gd name="connsiteY10" fmla="*/ 286566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16" fmla="*/ 3400926 w 3400926"/>
                  <a:gd name="connsiteY16" fmla="*/ 749974 h 753142"/>
                  <a:gd name="connsiteX0" fmla="*/ 0 w 3400926"/>
                  <a:gd name="connsiteY0" fmla="*/ 749974 h 753142"/>
                  <a:gd name="connsiteX1" fmla="*/ 288758 w 3400926"/>
                  <a:gd name="connsiteY1" fmla="*/ 717889 h 753142"/>
                  <a:gd name="connsiteX2" fmla="*/ 449179 w 3400926"/>
                  <a:gd name="connsiteY2" fmla="*/ 659068 h 753142"/>
                  <a:gd name="connsiteX3" fmla="*/ 663073 w 3400926"/>
                  <a:gd name="connsiteY3" fmla="*/ 557468 h 753142"/>
                  <a:gd name="connsiteX4" fmla="*/ 887663 w 3400926"/>
                  <a:gd name="connsiteY4" fmla="*/ 375658 h 753142"/>
                  <a:gd name="connsiteX5" fmla="*/ 1021347 w 3400926"/>
                  <a:gd name="connsiteY5" fmla="*/ 241974 h 753142"/>
                  <a:gd name="connsiteX6" fmla="*/ 1219200 w 3400926"/>
                  <a:gd name="connsiteY6" fmla="*/ 86900 h 753142"/>
                  <a:gd name="connsiteX7" fmla="*/ 1433094 w 3400926"/>
                  <a:gd name="connsiteY7" fmla="*/ 1342 h 753142"/>
                  <a:gd name="connsiteX8" fmla="*/ 1636294 w 3400926"/>
                  <a:gd name="connsiteY8" fmla="*/ 44121 h 753142"/>
                  <a:gd name="connsiteX9" fmla="*/ 1839494 w 3400926"/>
                  <a:gd name="connsiteY9" fmla="*/ 167110 h 753142"/>
                  <a:gd name="connsiteX10" fmla="*/ 1973945 w 3400926"/>
                  <a:gd name="connsiteY10" fmla="*/ 286566 h 753142"/>
                  <a:gd name="connsiteX11" fmla="*/ 2149642 w 3400926"/>
                  <a:gd name="connsiteY11" fmla="*/ 450521 h 753142"/>
                  <a:gd name="connsiteX12" fmla="*/ 2363537 w 3400926"/>
                  <a:gd name="connsiteY12" fmla="*/ 616289 h 753142"/>
                  <a:gd name="connsiteX13" fmla="*/ 2614863 w 3400926"/>
                  <a:gd name="connsiteY13" fmla="*/ 707195 h 753142"/>
                  <a:gd name="connsiteX14" fmla="*/ 2860842 w 3400926"/>
                  <a:gd name="connsiteY14" fmla="*/ 749974 h 753142"/>
                  <a:gd name="connsiteX15" fmla="*/ 3400926 w 3400926"/>
                  <a:gd name="connsiteY15" fmla="*/ 749974 h 753142"/>
                  <a:gd name="connsiteX0" fmla="*/ 0 w 2860842"/>
                  <a:gd name="connsiteY0" fmla="*/ 749974 h 749974"/>
                  <a:gd name="connsiteX1" fmla="*/ 288758 w 2860842"/>
                  <a:gd name="connsiteY1" fmla="*/ 717889 h 749974"/>
                  <a:gd name="connsiteX2" fmla="*/ 449179 w 2860842"/>
                  <a:gd name="connsiteY2" fmla="*/ 659068 h 749974"/>
                  <a:gd name="connsiteX3" fmla="*/ 663073 w 2860842"/>
                  <a:gd name="connsiteY3" fmla="*/ 557468 h 749974"/>
                  <a:gd name="connsiteX4" fmla="*/ 887663 w 2860842"/>
                  <a:gd name="connsiteY4" fmla="*/ 375658 h 749974"/>
                  <a:gd name="connsiteX5" fmla="*/ 1021347 w 2860842"/>
                  <a:gd name="connsiteY5" fmla="*/ 241974 h 749974"/>
                  <a:gd name="connsiteX6" fmla="*/ 1219200 w 2860842"/>
                  <a:gd name="connsiteY6" fmla="*/ 86900 h 749974"/>
                  <a:gd name="connsiteX7" fmla="*/ 1433094 w 2860842"/>
                  <a:gd name="connsiteY7" fmla="*/ 1342 h 749974"/>
                  <a:gd name="connsiteX8" fmla="*/ 1636294 w 2860842"/>
                  <a:gd name="connsiteY8" fmla="*/ 44121 h 749974"/>
                  <a:gd name="connsiteX9" fmla="*/ 1839494 w 2860842"/>
                  <a:gd name="connsiteY9" fmla="*/ 167110 h 749974"/>
                  <a:gd name="connsiteX10" fmla="*/ 1973945 w 2860842"/>
                  <a:gd name="connsiteY10" fmla="*/ 286566 h 749974"/>
                  <a:gd name="connsiteX11" fmla="*/ 2149642 w 2860842"/>
                  <a:gd name="connsiteY11" fmla="*/ 450521 h 749974"/>
                  <a:gd name="connsiteX12" fmla="*/ 2363537 w 2860842"/>
                  <a:gd name="connsiteY12" fmla="*/ 616289 h 749974"/>
                  <a:gd name="connsiteX13" fmla="*/ 2614863 w 2860842"/>
                  <a:gd name="connsiteY13" fmla="*/ 707195 h 749974"/>
                  <a:gd name="connsiteX14" fmla="*/ 2860842 w 2860842"/>
                  <a:gd name="connsiteY14" fmla="*/ 749974 h 749974"/>
                  <a:gd name="connsiteX0" fmla="*/ 0 w 2614863"/>
                  <a:gd name="connsiteY0" fmla="*/ 749974 h 749974"/>
                  <a:gd name="connsiteX1" fmla="*/ 288758 w 2614863"/>
                  <a:gd name="connsiteY1" fmla="*/ 717889 h 749974"/>
                  <a:gd name="connsiteX2" fmla="*/ 449179 w 2614863"/>
                  <a:gd name="connsiteY2" fmla="*/ 659068 h 749974"/>
                  <a:gd name="connsiteX3" fmla="*/ 663073 w 2614863"/>
                  <a:gd name="connsiteY3" fmla="*/ 557468 h 749974"/>
                  <a:gd name="connsiteX4" fmla="*/ 887663 w 2614863"/>
                  <a:gd name="connsiteY4" fmla="*/ 375658 h 749974"/>
                  <a:gd name="connsiteX5" fmla="*/ 1021347 w 2614863"/>
                  <a:gd name="connsiteY5" fmla="*/ 241974 h 749974"/>
                  <a:gd name="connsiteX6" fmla="*/ 1219200 w 2614863"/>
                  <a:gd name="connsiteY6" fmla="*/ 86900 h 749974"/>
                  <a:gd name="connsiteX7" fmla="*/ 1433094 w 2614863"/>
                  <a:gd name="connsiteY7" fmla="*/ 1342 h 749974"/>
                  <a:gd name="connsiteX8" fmla="*/ 1636294 w 2614863"/>
                  <a:gd name="connsiteY8" fmla="*/ 44121 h 749974"/>
                  <a:gd name="connsiteX9" fmla="*/ 1839494 w 2614863"/>
                  <a:gd name="connsiteY9" fmla="*/ 167110 h 749974"/>
                  <a:gd name="connsiteX10" fmla="*/ 1973945 w 2614863"/>
                  <a:gd name="connsiteY10" fmla="*/ 286566 h 749974"/>
                  <a:gd name="connsiteX11" fmla="*/ 2149642 w 2614863"/>
                  <a:gd name="connsiteY11" fmla="*/ 450521 h 749974"/>
                  <a:gd name="connsiteX12" fmla="*/ 2363537 w 2614863"/>
                  <a:gd name="connsiteY12" fmla="*/ 616289 h 749974"/>
                  <a:gd name="connsiteX13" fmla="*/ 2614863 w 2614863"/>
                  <a:gd name="connsiteY13" fmla="*/ 707195 h 749974"/>
                  <a:gd name="connsiteX0" fmla="*/ 0 w 2363537"/>
                  <a:gd name="connsiteY0" fmla="*/ 749974 h 749974"/>
                  <a:gd name="connsiteX1" fmla="*/ 288758 w 2363537"/>
                  <a:gd name="connsiteY1" fmla="*/ 717889 h 749974"/>
                  <a:gd name="connsiteX2" fmla="*/ 449179 w 2363537"/>
                  <a:gd name="connsiteY2" fmla="*/ 659068 h 749974"/>
                  <a:gd name="connsiteX3" fmla="*/ 663073 w 2363537"/>
                  <a:gd name="connsiteY3" fmla="*/ 557468 h 749974"/>
                  <a:gd name="connsiteX4" fmla="*/ 887663 w 2363537"/>
                  <a:gd name="connsiteY4" fmla="*/ 375658 h 749974"/>
                  <a:gd name="connsiteX5" fmla="*/ 1021347 w 2363537"/>
                  <a:gd name="connsiteY5" fmla="*/ 241974 h 749974"/>
                  <a:gd name="connsiteX6" fmla="*/ 1219200 w 2363537"/>
                  <a:gd name="connsiteY6" fmla="*/ 86900 h 749974"/>
                  <a:gd name="connsiteX7" fmla="*/ 1433094 w 2363537"/>
                  <a:gd name="connsiteY7" fmla="*/ 1342 h 749974"/>
                  <a:gd name="connsiteX8" fmla="*/ 1636294 w 2363537"/>
                  <a:gd name="connsiteY8" fmla="*/ 44121 h 749974"/>
                  <a:gd name="connsiteX9" fmla="*/ 1839494 w 2363537"/>
                  <a:gd name="connsiteY9" fmla="*/ 167110 h 749974"/>
                  <a:gd name="connsiteX10" fmla="*/ 1973945 w 2363537"/>
                  <a:gd name="connsiteY10" fmla="*/ 286566 h 749974"/>
                  <a:gd name="connsiteX11" fmla="*/ 2149642 w 2363537"/>
                  <a:gd name="connsiteY11" fmla="*/ 450521 h 749974"/>
                  <a:gd name="connsiteX12" fmla="*/ 2363537 w 2363537"/>
                  <a:gd name="connsiteY12" fmla="*/ 616289 h 749974"/>
                  <a:gd name="connsiteX0" fmla="*/ 0 w 2149642"/>
                  <a:gd name="connsiteY0" fmla="*/ 749974 h 749974"/>
                  <a:gd name="connsiteX1" fmla="*/ 288758 w 2149642"/>
                  <a:gd name="connsiteY1" fmla="*/ 717889 h 749974"/>
                  <a:gd name="connsiteX2" fmla="*/ 449179 w 2149642"/>
                  <a:gd name="connsiteY2" fmla="*/ 659068 h 749974"/>
                  <a:gd name="connsiteX3" fmla="*/ 663073 w 2149642"/>
                  <a:gd name="connsiteY3" fmla="*/ 557468 h 749974"/>
                  <a:gd name="connsiteX4" fmla="*/ 887663 w 2149642"/>
                  <a:gd name="connsiteY4" fmla="*/ 375658 h 749974"/>
                  <a:gd name="connsiteX5" fmla="*/ 1021347 w 2149642"/>
                  <a:gd name="connsiteY5" fmla="*/ 241974 h 749974"/>
                  <a:gd name="connsiteX6" fmla="*/ 1219200 w 2149642"/>
                  <a:gd name="connsiteY6" fmla="*/ 86900 h 749974"/>
                  <a:gd name="connsiteX7" fmla="*/ 1433094 w 2149642"/>
                  <a:gd name="connsiteY7" fmla="*/ 1342 h 749974"/>
                  <a:gd name="connsiteX8" fmla="*/ 1636294 w 2149642"/>
                  <a:gd name="connsiteY8" fmla="*/ 44121 h 749974"/>
                  <a:gd name="connsiteX9" fmla="*/ 1839494 w 2149642"/>
                  <a:gd name="connsiteY9" fmla="*/ 167110 h 749974"/>
                  <a:gd name="connsiteX10" fmla="*/ 1973945 w 2149642"/>
                  <a:gd name="connsiteY10" fmla="*/ 286566 h 749974"/>
                  <a:gd name="connsiteX11" fmla="*/ 2149642 w 2149642"/>
                  <a:gd name="connsiteY11" fmla="*/ 450521 h 749974"/>
                  <a:gd name="connsiteX0" fmla="*/ 0 w 1973945"/>
                  <a:gd name="connsiteY0" fmla="*/ 749974 h 749974"/>
                  <a:gd name="connsiteX1" fmla="*/ 288758 w 1973945"/>
                  <a:gd name="connsiteY1" fmla="*/ 717889 h 749974"/>
                  <a:gd name="connsiteX2" fmla="*/ 449179 w 1973945"/>
                  <a:gd name="connsiteY2" fmla="*/ 659068 h 749974"/>
                  <a:gd name="connsiteX3" fmla="*/ 663073 w 1973945"/>
                  <a:gd name="connsiteY3" fmla="*/ 557468 h 749974"/>
                  <a:gd name="connsiteX4" fmla="*/ 887663 w 1973945"/>
                  <a:gd name="connsiteY4" fmla="*/ 375658 h 749974"/>
                  <a:gd name="connsiteX5" fmla="*/ 1021347 w 1973945"/>
                  <a:gd name="connsiteY5" fmla="*/ 241974 h 749974"/>
                  <a:gd name="connsiteX6" fmla="*/ 1219200 w 1973945"/>
                  <a:gd name="connsiteY6" fmla="*/ 86900 h 749974"/>
                  <a:gd name="connsiteX7" fmla="*/ 1433094 w 1973945"/>
                  <a:gd name="connsiteY7" fmla="*/ 1342 h 749974"/>
                  <a:gd name="connsiteX8" fmla="*/ 1636294 w 1973945"/>
                  <a:gd name="connsiteY8" fmla="*/ 44121 h 749974"/>
                  <a:gd name="connsiteX9" fmla="*/ 1839494 w 1973945"/>
                  <a:gd name="connsiteY9" fmla="*/ 167110 h 749974"/>
                  <a:gd name="connsiteX10" fmla="*/ 1973945 w 1973945"/>
                  <a:gd name="connsiteY10" fmla="*/ 286566 h 749974"/>
                  <a:gd name="connsiteX0" fmla="*/ 0 w 1839494"/>
                  <a:gd name="connsiteY0" fmla="*/ 749974 h 749974"/>
                  <a:gd name="connsiteX1" fmla="*/ 288758 w 1839494"/>
                  <a:gd name="connsiteY1" fmla="*/ 717889 h 749974"/>
                  <a:gd name="connsiteX2" fmla="*/ 449179 w 1839494"/>
                  <a:gd name="connsiteY2" fmla="*/ 659068 h 749974"/>
                  <a:gd name="connsiteX3" fmla="*/ 663073 w 1839494"/>
                  <a:gd name="connsiteY3" fmla="*/ 557468 h 749974"/>
                  <a:gd name="connsiteX4" fmla="*/ 887663 w 1839494"/>
                  <a:gd name="connsiteY4" fmla="*/ 375658 h 749974"/>
                  <a:gd name="connsiteX5" fmla="*/ 1021347 w 1839494"/>
                  <a:gd name="connsiteY5" fmla="*/ 241974 h 749974"/>
                  <a:gd name="connsiteX6" fmla="*/ 1219200 w 1839494"/>
                  <a:gd name="connsiteY6" fmla="*/ 86900 h 749974"/>
                  <a:gd name="connsiteX7" fmla="*/ 1433094 w 1839494"/>
                  <a:gd name="connsiteY7" fmla="*/ 1342 h 749974"/>
                  <a:gd name="connsiteX8" fmla="*/ 1636294 w 1839494"/>
                  <a:gd name="connsiteY8" fmla="*/ 44121 h 749974"/>
                  <a:gd name="connsiteX9" fmla="*/ 1839494 w 1839494"/>
                  <a:gd name="connsiteY9" fmla="*/ 167110 h 749974"/>
                  <a:gd name="connsiteX0" fmla="*/ 0 w 1636294"/>
                  <a:gd name="connsiteY0" fmla="*/ 749974 h 749974"/>
                  <a:gd name="connsiteX1" fmla="*/ 288758 w 1636294"/>
                  <a:gd name="connsiteY1" fmla="*/ 717889 h 749974"/>
                  <a:gd name="connsiteX2" fmla="*/ 449179 w 1636294"/>
                  <a:gd name="connsiteY2" fmla="*/ 659068 h 749974"/>
                  <a:gd name="connsiteX3" fmla="*/ 663073 w 1636294"/>
                  <a:gd name="connsiteY3" fmla="*/ 557468 h 749974"/>
                  <a:gd name="connsiteX4" fmla="*/ 887663 w 1636294"/>
                  <a:gd name="connsiteY4" fmla="*/ 375658 h 749974"/>
                  <a:gd name="connsiteX5" fmla="*/ 1021347 w 1636294"/>
                  <a:gd name="connsiteY5" fmla="*/ 241974 h 749974"/>
                  <a:gd name="connsiteX6" fmla="*/ 1219200 w 1636294"/>
                  <a:gd name="connsiteY6" fmla="*/ 86900 h 749974"/>
                  <a:gd name="connsiteX7" fmla="*/ 1433094 w 1636294"/>
                  <a:gd name="connsiteY7" fmla="*/ 1342 h 749974"/>
                  <a:gd name="connsiteX8" fmla="*/ 1636294 w 1636294"/>
                  <a:gd name="connsiteY8" fmla="*/ 44121 h 749974"/>
                  <a:gd name="connsiteX0" fmla="*/ 0 w 1433094"/>
                  <a:gd name="connsiteY0" fmla="*/ 748632 h 748632"/>
                  <a:gd name="connsiteX1" fmla="*/ 288758 w 1433094"/>
                  <a:gd name="connsiteY1" fmla="*/ 716547 h 748632"/>
                  <a:gd name="connsiteX2" fmla="*/ 449179 w 1433094"/>
                  <a:gd name="connsiteY2" fmla="*/ 657726 h 748632"/>
                  <a:gd name="connsiteX3" fmla="*/ 663073 w 1433094"/>
                  <a:gd name="connsiteY3" fmla="*/ 556126 h 748632"/>
                  <a:gd name="connsiteX4" fmla="*/ 887663 w 1433094"/>
                  <a:gd name="connsiteY4" fmla="*/ 374316 h 748632"/>
                  <a:gd name="connsiteX5" fmla="*/ 1021347 w 1433094"/>
                  <a:gd name="connsiteY5" fmla="*/ 240632 h 748632"/>
                  <a:gd name="connsiteX6" fmla="*/ 1219200 w 1433094"/>
                  <a:gd name="connsiteY6" fmla="*/ 85558 h 748632"/>
                  <a:gd name="connsiteX7" fmla="*/ 1433094 w 1433094"/>
                  <a:gd name="connsiteY7" fmla="*/ 0 h 748632"/>
                  <a:gd name="connsiteX0" fmla="*/ 0 w 1433094"/>
                  <a:gd name="connsiteY0" fmla="*/ 748723 h 748723"/>
                  <a:gd name="connsiteX1" fmla="*/ 288758 w 1433094"/>
                  <a:gd name="connsiteY1" fmla="*/ 716638 h 748723"/>
                  <a:gd name="connsiteX2" fmla="*/ 449179 w 1433094"/>
                  <a:gd name="connsiteY2" fmla="*/ 657817 h 748723"/>
                  <a:gd name="connsiteX3" fmla="*/ 663073 w 1433094"/>
                  <a:gd name="connsiteY3" fmla="*/ 556217 h 748723"/>
                  <a:gd name="connsiteX4" fmla="*/ 887663 w 1433094"/>
                  <a:gd name="connsiteY4" fmla="*/ 374407 h 748723"/>
                  <a:gd name="connsiteX5" fmla="*/ 1021347 w 1433094"/>
                  <a:gd name="connsiteY5" fmla="*/ 240723 h 748723"/>
                  <a:gd name="connsiteX6" fmla="*/ 1219200 w 1433094"/>
                  <a:gd name="connsiteY6" fmla="*/ 85649 h 748723"/>
                  <a:gd name="connsiteX7" fmla="*/ 1433094 w 1433094"/>
                  <a:gd name="connsiteY7" fmla="*/ 91 h 748723"/>
                  <a:gd name="connsiteX0" fmla="*/ 0 w 1433094"/>
                  <a:gd name="connsiteY0" fmla="*/ 748723 h 748723"/>
                  <a:gd name="connsiteX1" fmla="*/ 288758 w 1433094"/>
                  <a:gd name="connsiteY1" fmla="*/ 716638 h 748723"/>
                  <a:gd name="connsiteX2" fmla="*/ 461968 w 1433094"/>
                  <a:gd name="connsiteY2" fmla="*/ 664212 h 748723"/>
                  <a:gd name="connsiteX3" fmla="*/ 663073 w 1433094"/>
                  <a:gd name="connsiteY3" fmla="*/ 556217 h 748723"/>
                  <a:gd name="connsiteX4" fmla="*/ 887663 w 1433094"/>
                  <a:gd name="connsiteY4" fmla="*/ 374407 h 748723"/>
                  <a:gd name="connsiteX5" fmla="*/ 1021347 w 1433094"/>
                  <a:gd name="connsiteY5" fmla="*/ 240723 h 748723"/>
                  <a:gd name="connsiteX6" fmla="*/ 1219200 w 1433094"/>
                  <a:gd name="connsiteY6" fmla="*/ 85649 h 748723"/>
                  <a:gd name="connsiteX7" fmla="*/ 1433094 w 1433094"/>
                  <a:gd name="connsiteY7" fmla="*/ 91 h 74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3094" h="748723">
                    <a:moveTo>
                      <a:pt x="0" y="748723"/>
                    </a:moveTo>
                    <a:cubicBezTo>
                      <a:pt x="106947" y="740256"/>
                      <a:pt x="211763" y="730723"/>
                      <a:pt x="288758" y="716638"/>
                    </a:cubicBezTo>
                    <a:cubicBezTo>
                      <a:pt x="365753" y="702553"/>
                      <a:pt x="399582" y="690949"/>
                      <a:pt x="461968" y="664212"/>
                    </a:cubicBezTo>
                    <a:cubicBezTo>
                      <a:pt x="524354" y="637475"/>
                      <a:pt x="592124" y="604518"/>
                      <a:pt x="663073" y="556217"/>
                    </a:cubicBezTo>
                    <a:cubicBezTo>
                      <a:pt x="734022" y="507916"/>
                      <a:pt x="827951" y="426989"/>
                      <a:pt x="887663" y="374407"/>
                    </a:cubicBezTo>
                    <a:cubicBezTo>
                      <a:pt x="947375" y="321825"/>
                      <a:pt x="966091" y="288849"/>
                      <a:pt x="1021347" y="240723"/>
                    </a:cubicBezTo>
                    <a:cubicBezTo>
                      <a:pt x="1076603" y="192597"/>
                      <a:pt x="1150576" y="125754"/>
                      <a:pt x="1219200" y="85649"/>
                    </a:cubicBezTo>
                    <a:cubicBezTo>
                      <a:pt x="1287825" y="45544"/>
                      <a:pt x="1357184" y="-2371"/>
                      <a:pt x="1433094" y="9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" name="Right Arrow 3"/>
          <p:cNvSpPr/>
          <p:nvPr/>
        </p:nvSpPr>
        <p:spPr>
          <a:xfrm>
            <a:off x="2307519" y="2733296"/>
            <a:ext cx="533400" cy="44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95400" y="599791"/>
            <a:ext cx="77724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1400" b="1" u="sng" dirty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en-US" sz="14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ertical plane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tune spread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dominated by e-cloud density inside the bunch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Positive tune shift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5963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400" b="1" baseline="30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pinch and density oscillations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clearly visible on tunes along the bunch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3749027"/>
            <a:ext cx="4191000" cy="17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458037" y="3771900"/>
            <a:ext cx="47524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2453628" y="3732519"/>
            <a:ext cx="6309372" cy="601654"/>
            <a:chOff x="2453628" y="6256346"/>
            <a:chExt cx="6309372" cy="60165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64"/>
            <a:stretch/>
          </p:blipFill>
          <p:spPr>
            <a:xfrm>
              <a:off x="2453628" y="6256346"/>
              <a:ext cx="6309372" cy="60165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27983" y="6400800"/>
              <a:ext cx="54694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z [m]</a:t>
              </a:r>
              <a:endParaRPr lang="en-GB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3628" y="3749028"/>
            <a:ext cx="6309372" cy="3108972"/>
            <a:chOff x="2453628" y="3749028"/>
            <a:chExt cx="6309372" cy="310897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24"/>
            <a:stretch/>
          </p:blipFill>
          <p:spPr>
            <a:xfrm>
              <a:off x="2453628" y="3749028"/>
              <a:ext cx="6309372" cy="310897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427983" y="6400800"/>
              <a:ext cx="54694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z [m]</a:t>
              </a:r>
              <a:endParaRPr lang="en-GB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4273784" y="3962400"/>
            <a:ext cx="193411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273784" y="5830546"/>
            <a:ext cx="193411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41168" y="3212610"/>
            <a:ext cx="0" cy="1816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3048000"/>
            <a:ext cx="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3600" y="2971800"/>
            <a:ext cx="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12071" y="2971800"/>
            <a:ext cx="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53000" y="3048000"/>
            <a:ext cx="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05600" y="3276600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06242" y="3276600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72000" y="3176515"/>
            <a:ext cx="0" cy="1852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-cloud in the LHC: where do we stand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7142" y="685800"/>
            <a:ext cx="764205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Run 1 experience has shown that electron cloud effects can </a:t>
            </a:r>
            <a:r>
              <a:rPr lang="en-US" sz="1400" b="1" dirty="0">
                <a:solidFill>
                  <a:srgbClr val="FF0000"/>
                </a:solidFill>
              </a:rPr>
              <a:t>limit the achievable performance with 25 ns</a:t>
            </a:r>
            <a:r>
              <a:rPr lang="en-US" sz="1400" dirty="0">
                <a:solidFill>
                  <a:schemeClr val="tx2"/>
                </a:solidFill>
              </a:rPr>
              <a:t> beams mainly </a:t>
            </a:r>
            <a:r>
              <a:rPr lang="en-US" sz="1400" dirty="0" smtClean="0">
                <a:solidFill>
                  <a:schemeClr val="tx2"/>
                </a:solidFill>
              </a:rPr>
              <a:t>through </a:t>
            </a:r>
            <a:r>
              <a:rPr lang="en-US" sz="1400" b="1" dirty="0">
                <a:solidFill>
                  <a:srgbClr val="FF0000"/>
                </a:solidFill>
              </a:rPr>
              <a:t>beam degradation at low energy </a:t>
            </a:r>
            <a:r>
              <a:rPr lang="en-US" sz="1400" dirty="0">
                <a:solidFill>
                  <a:schemeClr val="tx2"/>
                </a:solidFill>
              </a:rPr>
              <a:t>and</a:t>
            </a:r>
            <a:r>
              <a:rPr lang="en-US" sz="1400" b="1" dirty="0">
                <a:solidFill>
                  <a:srgbClr val="FF0000"/>
                </a:solidFill>
              </a:rPr>
              <a:t> high heat load 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high </a:t>
            </a:r>
            <a:r>
              <a:rPr lang="en-US" sz="1400" b="1" dirty="0" smtClean="0">
                <a:solidFill>
                  <a:srgbClr val="FF0000"/>
                </a:solidFill>
              </a:rPr>
              <a:t>energy</a:t>
            </a:r>
          </a:p>
          <a:p>
            <a:pPr marL="923925" lvl="2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Two scrubbing runs scheduled for 2015</a:t>
            </a:r>
            <a:r>
              <a:rPr lang="en-US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(&gt;20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days </a:t>
            </a:r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total starting in June) to lower SEY of the beam chamber and allow 25 ns physics </a:t>
            </a:r>
          </a:p>
          <a:p>
            <a:pPr marL="923925" lvl="2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Special scrubbing beam  </a:t>
            </a:r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“doublet”) in preparation in the injectors</a:t>
            </a:r>
          </a:p>
          <a:p>
            <a:pPr marL="923925" lvl="2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mportant experience in order </a:t>
            </a: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quantify how effectively scrubbing can mitigate e-cloud effects</a:t>
            </a:r>
            <a:r>
              <a:rPr lang="en-US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important input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for HL-LHC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962400"/>
            <a:ext cx="6248400" cy="2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7" b="5012"/>
          <a:stretch/>
        </p:blipFill>
        <p:spPr>
          <a:xfrm>
            <a:off x="2453628" y="3871417"/>
            <a:ext cx="6309372" cy="2667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r="10351" b="48220"/>
          <a:stretch/>
        </p:blipFill>
        <p:spPr>
          <a:xfrm>
            <a:off x="2953754" y="1931742"/>
            <a:ext cx="5628894" cy="2057401"/>
          </a:xfrm>
          <a:prstGeom prst="rect">
            <a:avLst/>
          </a:prstGeom>
        </p:spPr>
      </p:pic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752600"/>
            <a:ext cx="1981200" cy="3276600"/>
            <a:chOff x="228600" y="1447800"/>
            <a:chExt cx="1981200" cy="327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2" r="57881" b="6479"/>
            <a:stretch/>
          </p:blipFill>
          <p:spPr>
            <a:xfrm>
              <a:off x="228600" y="1447800"/>
              <a:ext cx="1981200" cy="304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9" t="7122" r="22243" b="11418"/>
            <a:stretch/>
          </p:blipFill>
          <p:spPr>
            <a:xfrm>
              <a:off x="1905000" y="1447800"/>
              <a:ext cx="304800" cy="28737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7" t="93521" r="53015" b="-1"/>
            <a:stretch/>
          </p:blipFill>
          <p:spPr>
            <a:xfrm>
              <a:off x="1295400" y="4495800"/>
              <a:ext cx="304800" cy="228600"/>
            </a:xfrm>
            <a:prstGeom prst="rect">
              <a:avLst/>
            </a:prstGeom>
          </p:spPr>
        </p:pic>
      </p:grpSp>
      <p:sp>
        <p:nvSpPr>
          <p:cNvPr id="4" name="Right Arrow 3"/>
          <p:cNvSpPr/>
          <p:nvPr/>
        </p:nvSpPr>
        <p:spPr>
          <a:xfrm>
            <a:off x="2307519" y="2733296"/>
            <a:ext cx="533400" cy="44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95400" y="599791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14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Horizontal plane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tune spread smaller than in vertical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5963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Defocusing effect at bunch tail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due to large density on bunch side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0" y="3749027"/>
            <a:ext cx="4191000" cy="17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458037" y="3771900"/>
            <a:ext cx="47524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273784" y="1397879"/>
            <a:ext cx="1408208" cy="735721"/>
          </a:xfrm>
          <a:custGeom>
            <a:avLst/>
            <a:gdLst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887621 w 3400926"/>
              <a:gd name="connsiteY10" fmla="*/ 193847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16" fmla="*/ 3400926 w 3400926"/>
              <a:gd name="connsiteY16" fmla="*/ 749974 h 753142"/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973945 w 3400926"/>
              <a:gd name="connsiteY10" fmla="*/ 286566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16" fmla="*/ 3400926 w 3400926"/>
              <a:gd name="connsiteY16" fmla="*/ 749974 h 753142"/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973945 w 3400926"/>
              <a:gd name="connsiteY10" fmla="*/ 286566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0" fmla="*/ 0 w 2860842"/>
              <a:gd name="connsiteY0" fmla="*/ 749974 h 749974"/>
              <a:gd name="connsiteX1" fmla="*/ 288758 w 2860842"/>
              <a:gd name="connsiteY1" fmla="*/ 717889 h 749974"/>
              <a:gd name="connsiteX2" fmla="*/ 449179 w 2860842"/>
              <a:gd name="connsiteY2" fmla="*/ 659068 h 749974"/>
              <a:gd name="connsiteX3" fmla="*/ 663073 w 2860842"/>
              <a:gd name="connsiteY3" fmla="*/ 557468 h 749974"/>
              <a:gd name="connsiteX4" fmla="*/ 887663 w 2860842"/>
              <a:gd name="connsiteY4" fmla="*/ 375658 h 749974"/>
              <a:gd name="connsiteX5" fmla="*/ 1021347 w 2860842"/>
              <a:gd name="connsiteY5" fmla="*/ 241974 h 749974"/>
              <a:gd name="connsiteX6" fmla="*/ 1219200 w 2860842"/>
              <a:gd name="connsiteY6" fmla="*/ 86900 h 749974"/>
              <a:gd name="connsiteX7" fmla="*/ 1433094 w 2860842"/>
              <a:gd name="connsiteY7" fmla="*/ 1342 h 749974"/>
              <a:gd name="connsiteX8" fmla="*/ 1636294 w 2860842"/>
              <a:gd name="connsiteY8" fmla="*/ 44121 h 749974"/>
              <a:gd name="connsiteX9" fmla="*/ 1839494 w 2860842"/>
              <a:gd name="connsiteY9" fmla="*/ 167110 h 749974"/>
              <a:gd name="connsiteX10" fmla="*/ 1973945 w 2860842"/>
              <a:gd name="connsiteY10" fmla="*/ 286566 h 749974"/>
              <a:gd name="connsiteX11" fmla="*/ 2149642 w 2860842"/>
              <a:gd name="connsiteY11" fmla="*/ 450521 h 749974"/>
              <a:gd name="connsiteX12" fmla="*/ 2363537 w 2860842"/>
              <a:gd name="connsiteY12" fmla="*/ 616289 h 749974"/>
              <a:gd name="connsiteX13" fmla="*/ 2614863 w 2860842"/>
              <a:gd name="connsiteY13" fmla="*/ 707195 h 749974"/>
              <a:gd name="connsiteX14" fmla="*/ 2860842 w 2860842"/>
              <a:gd name="connsiteY14" fmla="*/ 749974 h 749974"/>
              <a:gd name="connsiteX0" fmla="*/ 0 w 2614863"/>
              <a:gd name="connsiteY0" fmla="*/ 749974 h 749974"/>
              <a:gd name="connsiteX1" fmla="*/ 288758 w 2614863"/>
              <a:gd name="connsiteY1" fmla="*/ 717889 h 749974"/>
              <a:gd name="connsiteX2" fmla="*/ 449179 w 2614863"/>
              <a:gd name="connsiteY2" fmla="*/ 659068 h 749974"/>
              <a:gd name="connsiteX3" fmla="*/ 663073 w 2614863"/>
              <a:gd name="connsiteY3" fmla="*/ 557468 h 749974"/>
              <a:gd name="connsiteX4" fmla="*/ 887663 w 2614863"/>
              <a:gd name="connsiteY4" fmla="*/ 375658 h 749974"/>
              <a:gd name="connsiteX5" fmla="*/ 1021347 w 2614863"/>
              <a:gd name="connsiteY5" fmla="*/ 241974 h 749974"/>
              <a:gd name="connsiteX6" fmla="*/ 1219200 w 2614863"/>
              <a:gd name="connsiteY6" fmla="*/ 86900 h 749974"/>
              <a:gd name="connsiteX7" fmla="*/ 1433094 w 2614863"/>
              <a:gd name="connsiteY7" fmla="*/ 1342 h 749974"/>
              <a:gd name="connsiteX8" fmla="*/ 1636294 w 2614863"/>
              <a:gd name="connsiteY8" fmla="*/ 44121 h 749974"/>
              <a:gd name="connsiteX9" fmla="*/ 1839494 w 2614863"/>
              <a:gd name="connsiteY9" fmla="*/ 167110 h 749974"/>
              <a:gd name="connsiteX10" fmla="*/ 1973945 w 2614863"/>
              <a:gd name="connsiteY10" fmla="*/ 286566 h 749974"/>
              <a:gd name="connsiteX11" fmla="*/ 2149642 w 2614863"/>
              <a:gd name="connsiteY11" fmla="*/ 450521 h 749974"/>
              <a:gd name="connsiteX12" fmla="*/ 2363537 w 2614863"/>
              <a:gd name="connsiteY12" fmla="*/ 616289 h 749974"/>
              <a:gd name="connsiteX13" fmla="*/ 2614863 w 2614863"/>
              <a:gd name="connsiteY13" fmla="*/ 707195 h 749974"/>
              <a:gd name="connsiteX0" fmla="*/ 0 w 2363537"/>
              <a:gd name="connsiteY0" fmla="*/ 749974 h 749974"/>
              <a:gd name="connsiteX1" fmla="*/ 288758 w 2363537"/>
              <a:gd name="connsiteY1" fmla="*/ 717889 h 749974"/>
              <a:gd name="connsiteX2" fmla="*/ 449179 w 2363537"/>
              <a:gd name="connsiteY2" fmla="*/ 659068 h 749974"/>
              <a:gd name="connsiteX3" fmla="*/ 663073 w 2363537"/>
              <a:gd name="connsiteY3" fmla="*/ 557468 h 749974"/>
              <a:gd name="connsiteX4" fmla="*/ 887663 w 2363537"/>
              <a:gd name="connsiteY4" fmla="*/ 375658 h 749974"/>
              <a:gd name="connsiteX5" fmla="*/ 1021347 w 2363537"/>
              <a:gd name="connsiteY5" fmla="*/ 241974 h 749974"/>
              <a:gd name="connsiteX6" fmla="*/ 1219200 w 2363537"/>
              <a:gd name="connsiteY6" fmla="*/ 86900 h 749974"/>
              <a:gd name="connsiteX7" fmla="*/ 1433094 w 2363537"/>
              <a:gd name="connsiteY7" fmla="*/ 1342 h 749974"/>
              <a:gd name="connsiteX8" fmla="*/ 1636294 w 2363537"/>
              <a:gd name="connsiteY8" fmla="*/ 44121 h 749974"/>
              <a:gd name="connsiteX9" fmla="*/ 1839494 w 2363537"/>
              <a:gd name="connsiteY9" fmla="*/ 167110 h 749974"/>
              <a:gd name="connsiteX10" fmla="*/ 1973945 w 2363537"/>
              <a:gd name="connsiteY10" fmla="*/ 286566 h 749974"/>
              <a:gd name="connsiteX11" fmla="*/ 2149642 w 2363537"/>
              <a:gd name="connsiteY11" fmla="*/ 450521 h 749974"/>
              <a:gd name="connsiteX12" fmla="*/ 2363537 w 2363537"/>
              <a:gd name="connsiteY12" fmla="*/ 616289 h 749974"/>
              <a:gd name="connsiteX0" fmla="*/ 0 w 2149642"/>
              <a:gd name="connsiteY0" fmla="*/ 749974 h 749974"/>
              <a:gd name="connsiteX1" fmla="*/ 288758 w 2149642"/>
              <a:gd name="connsiteY1" fmla="*/ 717889 h 749974"/>
              <a:gd name="connsiteX2" fmla="*/ 449179 w 2149642"/>
              <a:gd name="connsiteY2" fmla="*/ 659068 h 749974"/>
              <a:gd name="connsiteX3" fmla="*/ 663073 w 2149642"/>
              <a:gd name="connsiteY3" fmla="*/ 557468 h 749974"/>
              <a:gd name="connsiteX4" fmla="*/ 887663 w 2149642"/>
              <a:gd name="connsiteY4" fmla="*/ 375658 h 749974"/>
              <a:gd name="connsiteX5" fmla="*/ 1021347 w 2149642"/>
              <a:gd name="connsiteY5" fmla="*/ 241974 h 749974"/>
              <a:gd name="connsiteX6" fmla="*/ 1219200 w 2149642"/>
              <a:gd name="connsiteY6" fmla="*/ 86900 h 749974"/>
              <a:gd name="connsiteX7" fmla="*/ 1433094 w 2149642"/>
              <a:gd name="connsiteY7" fmla="*/ 1342 h 749974"/>
              <a:gd name="connsiteX8" fmla="*/ 1636294 w 2149642"/>
              <a:gd name="connsiteY8" fmla="*/ 44121 h 749974"/>
              <a:gd name="connsiteX9" fmla="*/ 1839494 w 2149642"/>
              <a:gd name="connsiteY9" fmla="*/ 167110 h 749974"/>
              <a:gd name="connsiteX10" fmla="*/ 1973945 w 2149642"/>
              <a:gd name="connsiteY10" fmla="*/ 286566 h 749974"/>
              <a:gd name="connsiteX11" fmla="*/ 2149642 w 2149642"/>
              <a:gd name="connsiteY11" fmla="*/ 450521 h 749974"/>
              <a:gd name="connsiteX0" fmla="*/ 0 w 1973945"/>
              <a:gd name="connsiteY0" fmla="*/ 749974 h 749974"/>
              <a:gd name="connsiteX1" fmla="*/ 288758 w 1973945"/>
              <a:gd name="connsiteY1" fmla="*/ 717889 h 749974"/>
              <a:gd name="connsiteX2" fmla="*/ 449179 w 1973945"/>
              <a:gd name="connsiteY2" fmla="*/ 659068 h 749974"/>
              <a:gd name="connsiteX3" fmla="*/ 663073 w 1973945"/>
              <a:gd name="connsiteY3" fmla="*/ 557468 h 749974"/>
              <a:gd name="connsiteX4" fmla="*/ 887663 w 1973945"/>
              <a:gd name="connsiteY4" fmla="*/ 375658 h 749974"/>
              <a:gd name="connsiteX5" fmla="*/ 1021347 w 1973945"/>
              <a:gd name="connsiteY5" fmla="*/ 241974 h 749974"/>
              <a:gd name="connsiteX6" fmla="*/ 1219200 w 1973945"/>
              <a:gd name="connsiteY6" fmla="*/ 86900 h 749974"/>
              <a:gd name="connsiteX7" fmla="*/ 1433094 w 1973945"/>
              <a:gd name="connsiteY7" fmla="*/ 1342 h 749974"/>
              <a:gd name="connsiteX8" fmla="*/ 1636294 w 1973945"/>
              <a:gd name="connsiteY8" fmla="*/ 44121 h 749974"/>
              <a:gd name="connsiteX9" fmla="*/ 1839494 w 1973945"/>
              <a:gd name="connsiteY9" fmla="*/ 167110 h 749974"/>
              <a:gd name="connsiteX10" fmla="*/ 1973945 w 1973945"/>
              <a:gd name="connsiteY10" fmla="*/ 286566 h 749974"/>
              <a:gd name="connsiteX0" fmla="*/ 0 w 1839494"/>
              <a:gd name="connsiteY0" fmla="*/ 749974 h 749974"/>
              <a:gd name="connsiteX1" fmla="*/ 288758 w 1839494"/>
              <a:gd name="connsiteY1" fmla="*/ 717889 h 749974"/>
              <a:gd name="connsiteX2" fmla="*/ 449179 w 1839494"/>
              <a:gd name="connsiteY2" fmla="*/ 659068 h 749974"/>
              <a:gd name="connsiteX3" fmla="*/ 663073 w 1839494"/>
              <a:gd name="connsiteY3" fmla="*/ 557468 h 749974"/>
              <a:gd name="connsiteX4" fmla="*/ 887663 w 1839494"/>
              <a:gd name="connsiteY4" fmla="*/ 375658 h 749974"/>
              <a:gd name="connsiteX5" fmla="*/ 1021347 w 1839494"/>
              <a:gd name="connsiteY5" fmla="*/ 241974 h 749974"/>
              <a:gd name="connsiteX6" fmla="*/ 1219200 w 1839494"/>
              <a:gd name="connsiteY6" fmla="*/ 86900 h 749974"/>
              <a:gd name="connsiteX7" fmla="*/ 1433094 w 1839494"/>
              <a:gd name="connsiteY7" fmla="*/ 1342 h 749974"/>
              <a:gd name="connsiteX8" fmla="*/ 1636294 w 1839494"/>
              <a:gd name="connsiteY8" fmla="*/ 44121 h 749974"/>
              <a:gd name="connsiteX9" fmla="*/ 1839494 w 1839494"/>
              <a:gd name="connsiteY9" fmla="*/ 167110 h 749974"/>
              <a:gd name="connsiteX0" fmla="*/ 0 w 1636294"/>
              <a:gd name="connsiteY0" fmla="*/ 749974 h 749974"/>
              <a:gd name="connsiteX1" fmla="*/ 288758 w 1636294"/>
              <a:gd name="connsiteY1" fmla="*/ 717889 h 749974"/>
              <a:gd name="connsiteX2" fmla="*/ 449179 w 1636294"/>
              <a:gd name="connsiteY2" fmla="*/ 659068 h 749974"/>
              <a:gd name="connsiteX3" fmla="*/ 663073 w 1636294"/>
              <a:gd name="connsiteY3" fmla="*/ 557468 h 749974"/>
              <a:gd name="connsiteX4" fmla="*/ 887663 w 1636294"/>
              <a:gd name="connsiteY4" fmla="*/ 375658 h 749974"/>
              <a:gd name="connsiteX5" fmla="*/ 1021347 w 1636294"/>
              <a:gd name="connsiteY5" fmla="*/ 241974 h 749974"/>
              <a:gd name="connsiteX6" fmla="*/ 1219200 w 1636294"/>
              <a:gd name="connsiteY6" fmla="*/ 86900 h 749974"/>
              <a:gd name="connsiteX7" fmla="*/ 1433094 w 1636294"/>
              <a:gd name="connsiteY7" fmla="*/ 1342 h 749974"/>
              <a:gd name="connsiteX8" fmla="*/ 1636294 w 1636294"/>
              <a:gd name="connsiteY8" fmla="*/ 44121 h 749974"/>
              <a:gd name="connsiteX0" fmla="*/ 0 w 1433094"/>
              <a:gd name="connsiteY0" fmla="*/ 748632 h 748632"/>
              <a:gd name="connsiteX1" fmla="*/ 288758 w 1433094"/>
              <a:gd name="connsiteY1" fmla="*/ 716547 h 748632"/>
              <a:gd name="connsiteX2" fmla="*/ 449179 w 1433094"/>
              <a:gd name="connsiteY2" fmla="*/ 657726 h 748632"/>
              <a:gd name="connsiteX3" fmla="*/ 663073 w 1433094"/>
              <a:gd name="connsiteY3" fmla="*/ 556126 h 748632"/>
              <a:gd name="connsiteX4" fmla="*/ 887663 w 1433094"/>
              <a:gd name="connsiteY4" fmla="*/ 374316 h 748632"/>
              <a:gd name="connsiteX5" fmla="*/ 1021347 w 1433094"/>
              <a:gd name="connsiteY5" fmla="*/ 240632 h 748632"/>
              <a:gd name="connsiteX6" fmla="*/ 1219200 w 1433094"/>
              <a:gd name="connsiteY6" fmla="*/ 85558 h 748632"/>
              <a:gd name="connsiteX7" fmla="*/ 1433094 w 1433094"/>
              <a:gd name="connsiteY7" fmla="*/ 0 h 748632"/>
              <a:gd name="connsiteX0" fmla="*/ 0 w 1433094"/>
              <a:gd name="connsiteY0" fmla="*/ 748723 h 748723"/>
              <a:gd name="connsiteX1" fmla="*/ 288758 w 1433094"/>
              <a:gd name="connsiteY1" fmla="*/ 716638 h 748723"/>
              <a:gd name="connsiteX2" fmla="*/ 449179 w 1433094"/>
              <a:gd name="connsiteY2" fmla="*/ 657817 h 748723"/>
              <a:gd name="connsiteX3" fmla="*/ 663073 w 1433094"/>
              <a:gd name="connsiteY3" fmla="*/ 556217 h 748723"/>
              <a:gd name="connsiteX4" fmla="*/ 887663 w 1433094"/>
              <a:gd name="connsiteY4" fmla="*/ 374407 h 748723"/>
              <a:gd name="connsiteX5" fmla="*/ 1021347 w 1433094"/>
              <a:gd name="connsiteY5" fmla="*/ 240723 h 748723"/>
              <a:gd name="connsiteX6" fmla="*/ 1219200 w 1433094"/>
              <a:gd name="connsiteY6" fmla="*/ 85649 h 748723"/>
              <a:gd name="connsiteX7" fmla="*/ 1433094 w 1433094"/>
              <a:gd name="connsiteY7" fmla="*/ 91 h 748723"/>
              <a:gd name="connsiteX0" fmla="*/ 0 w 1433094"/>
              <a:gd name="connsiteY0" fmla="*/ 748723 h 748723"/>
              <a:gd name="connsiteX1" fmla="*/ 288758 w 1433094"/>
              <a:gd name="connsiteY1" fmla="*/ 716638 h 748723"/>
              <a:gd name="connsiteX2" fmla="*/ 461968 w 1433094"/>
              <a:gd name="connsiteY2" fmla="*/ 664212 h 748723"/>
              <a:gd name="connsiteX3" fmla="*/ 663073 w 1433094"/>
              <a:gd name="connsiteY3" fmla="*/ 556217 h 748723"/>
              <a:gd name="connsiteX4" fmla="*/ 887663 w 1433094"/>
              <a:gd name="connsiteY4" fmla="*/ 374407 h 748723"/>
              <a:gd name="connsiteX5" fmla="*/ 1021347 w 1433094"/>
              <a:gd name="connsiteY5" fmla="*/ 240723 h 748723"/>
              <a:gd name="connsiteX6" fmla="*/ 1219200 w 1433094"/>
              <a:gd name="connsiteY6" fmla="*/ 85649 h 748723"/>
              <a:gd name="connsiteX7" fmla="*/ 1433094 w 1433094"/>
              <a:gd name="connsiteY7" fmla="*/ 91 h 74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094" h="748723">
                <a:moveTo>
                  <a:pt x="0" y="748723"/>
                </a:moveTo>
                <a:cubicBezTo>
                  <a:pt x="106947" y="740256"/>
                  <a:pt x="211763" y="730723"/>
                  <a:pt x="288758" y="716638"/>
                </a:cubicBezTo>
                <a:cubicBezTo>
                  <a:pt x="365753" y="702553"/>
                  <a:pt x="399582" y="690949"/>
                  <a:pt x="461968" y="664212"/>
                </a:cubicBezTo>
                <a:cubicBezTo>
                  <a:pt x="524354" y="637475"/>
                  <a:pt x="592124" y="604518"/>
                  <a:pt x="663073" y="556217"/>
                </a:cubicBezTo>
                <a:cubicBezTo>
                  <a:pt x="734022" y="507916"/>
                  <a:pt x="827951" y="426989"/>
                  <a:pt x="887663" y="374407"/>
                </a:cubicBezTo>
                <a:cubicBezTo>
                  <a:pt x="947375" y="321825"/>
                  <a:pt x="966091" y="288849"/>
                  <a:pt x="1021347" y="240723"/>
                </a:cubicBezTo>
                <a:cubicBezTo>
                  <a:pt x="1076603" y="192597"/>
                  <a:pt x="1150576" y="125754"/>
                  <a:pt x="1219200" y="85649"/>
                </a:cubicBezTo>
                <a:cubicBezTo>
                  <a:pt x="1287825" y="45544"/>
                  <a:pt x="1357184" y="-2371"/>
                  <a:pt x="1433094" y="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5681992" y="1397877"/>
            <a:ext cx="1408208" cy="735721"/>
          </a:xfrm>
          <a:custGeom>
            <a:avLst/>
            <a:gdLst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887621 w 3400926"/>
              <a:gd name="connsiteY10" fmla="*/ 193847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16" fmla="*/ 3400926 w 3400926"/>
              <a:gd name="connsiteY16" fmla="*/ 749974 h 753142"/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973945 w 3400926"/>
              <a:gd name="connsiteY10" fmla="*/ 286566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16" fmla="*/ 3400926 w 3400926"/>
              <a:gd name="connsiteY16" fmla="*/ 749974 h 753142"/>
              <a:gd name="connsiteX0" fmla="*/ 0 w 3400926"/>
              <a:gd name="connsiteY0" fmla="*/ 749974 h 753142"/>
              <a:gd name="connsiteX1" fmla="*/ 288758 w 3400926"/>
              <a:gd name="connsiteY1" fmla="*/ 717889 h 753142"/>
              <a:gd name="connsiteX2" fmla="*/ 449179 w 3400926"/>
              <a:gd name="connsiteY2" fmla="*/ 659068 h 753142"/>
              <a:gd name="connsiteX3" fmla="*/ 663073 w 3400926"/>
              <a:gd name="connsiteY3" fmla="*/ 557468 h 753142"/>
              <a:gd name="connsiteX4" fmla="*/ 887663 w 3400926"/>
              <a:gd name="connsiteY4" fmla="*/ 375658 h 753142"/>
              <a:gd name="connsiteX5" fmla="*/ 1021347 w 3400926"/>
              <a:gd name="connsiteY5" fmla="*/ 241974 h 753142"/>
              <a:gd name="connsiteX6" fmla="*/ 1219200 w 3400926"/>
              <a:gd name="connsiteY6" fmla="*/ 86900 h 753142"/>
              <a:gd name="connsiteX7" fmla="*/ 1433094 w 3400926"/>
              <a:gd name="connsiteY7" fmla="*/ 1342 h 753142"/>
              <a:gd name="connsiteX8" fmla="*/ 1636294 w 3400926"/>
              <a:gd name="connsiteY8" fmla="*/ 44121 h 753142"/>
              <a:gd name="connsiteX9" fmla="*/ 1839494 w 3400926"/>
              <a:gd name="connsiteY9" fmla="*/ 167110 h 753142"/>
              <a:gd name="connsiteX10" fmla="*/ 1973945 w 3400926"/>
              <a:gd name="connsiteY10" fmla="*/ 286566 h 753142"/>
              <a:gd name="connsiteX11" fmla="*/ 2149642 w 3400926"/>
              <a:gd name="connsiteY11" fmla="*/ 450521 h 753142"/>
              <a:gd name="connsiteX12" fmla="*/ 2363537 w 3400926"/>
              <a:gd name="connsiteY12" fmla="*/ 616289 h 753142"/>
              <a:gd name="connsiteX13" fmla="*/ 2614863 w 3400926"/>
              <a:gd name="connsiteY13" fmla="*/ 707195 h 753142"/>
              <a:gd name="connsiteX14" fmla="*/ 2860842 w 3400926"/>
              <a:gd name="connsiteY14" fmla="*/ 749974 h 753142"/>
              <a:gd name="connsiteX15" fmla="*/ 3400926 w 3400926"/>
              <a:gd name="connsiteY15" fmla="*/ 749974 h 753142"/>
              <a:gd name="connsiteX0" fmla="*/ 0 w 2860842"/>
              <a:gd name="connsiteY0" fmla="*/ 749974 h 749974"/>
              <a:gd name="connsiteX1" fmla="*/ 288758 w 2860842"/>
              <a:gd name="connsiteY1" fmla="*/ 717889 h 749974"/>
              <a:gd name="connsiteX2" fmla="*/ 449179 w 2860842"/>
              <a:gd name="connsiteY2" fmla="*/ 659068 h 749974"/>
              <a:gd name="connsiteX3" fmla="*/ 663073 w 2860842"/>
              <a:gd name="connsiteY3" fmla="*/ 557468 h 749974"/>
              <a:gd name="connsiteX4" fmla="*/ 887663 w 2860842"/>
              <a:gd name="connsiteY4" fmla="*/ 375658 h 749974"/>
              <a:gd name="connsiteX5" fmla="*/ 1021347 w 2860842"/>
              <a:gd name="connsiteY5" fmla="*/ 241974 h 749974"/>
              <a:gd name="connsiteX6" fmla="*/ 1219200 w 2860842"/>
              <a:gd name="connsiteY6" fmla="*/ 86900 h 749974"/>
              <a:gd name="connsiteX7" fmla="*/ 1433094 w 2860842"/>
              <a:gd name="connsiteY7" fmla="*/ 1342 h 749974"/>
              <a:gd name="connsiteX8" fmla="*/ 1636294 w 2860842"/>
              <a:gd name="connsiteY8" fmla="*/ 44121 h 749974"/>
              <a:gd name="connsiteX9" fmla="*/ 1839494 w 2860842"/>
              <a:gd name="connsiteY9" fmla="*/ 167110 h 749974"/>
              <a:gd name="connsiteX10" fmla="*/ 1973945 w 2860842"/>
              <a:gd name="connsiteY10" fmla="*/ 286566 h 749974"/>
              <a:gd name="connsiteX11" fmla="*/ 2149642 w 2860842"/>
              <a:gd name="connsiteY11" fmla="*/ 450521 h 749974"/>
              <a:gd name="connsiteX12" fmla="*/ 2363537 w 2860842"/>
              <a:gd name="connsiteY12" fmla="*/ 616289 h 749974"/>
              <a:gd name="connsiteX13" fmla="*/ 2614863 w 2860842"/>
              <a:gd name="connsiteY13" fmla="*/ 707195 h 749974"/>
              <a:gd name="connsiteX14" fmla="*/ 2860842 w 2860842"/>
              <a:gd name="connsiteY14" fmla="*/ 749974 h 749974"/>
              <a:gd name="connsiteX0" fmla="*/ 0 w 2614863"/>
              <a:gd name="connsiteY0" fmla="*/ 749974 h 749974"/>
              <a:gd name="connsiteX1" fmla="*/ 288758 w 2614863"/>
              <a:gd name="connsiteY1" fmla="*/ 717889 h 749974"/>
              <a:gd name="connsiteX2" fmla="*/ 449179 w 2614863"/>
              <a:gd name="connsiteY2" fmla="*/ 659068 h 749974"/>
              <a:gd name="connsiteX3" fmla="*/ 663073 w 2614863"/>
              <a:gd name="connsiteY3" fmla="*/ 557468 h 749974"/>
              <a:gd name="connsiteX4" fmla="*/ 887663 w 2614863"/>
              <a:gd name="connsiteY4" fmla="*/ 375658 h 749974"/>
              <a:gd name="connsiteX5" fmla="*/ 1021347 w 2614863"/>
              <a:gd name="connsiteY5" fmla="*/ 241974 h 749974"/>
              <a:gd name="connsiteX6" fmla="*/ 1219200 w 2614863"/>
              <a:gd name="connsiteY6" fmla="*/ 86900 h 749974"/>
              <a:gd name="connsiteX7" fmla="*/ 1433094 w 2614863"/>
              <a:gd name="connsiteY7" fmla="*/ 1342 h 749974"/>
              <a:gd name="connsiteX8" fmla="*/ 1636294 w 2614863"/>
              <a:gd name="connsiteY8" fmla="*/ 44121 h 749974"/>
              <a:gd name="connsiteX9" fmla="*/ 1839494 w 2614863"/>
              <a:gd name="connsiteY9" fmla="*/ 167110 h 749974"/>
              <a:gd name="connsiteX10" fmla="*/ 1973945 w 2614863"/>
              <a:gd name="connsiteY10" fmla="*/ 286566 h 749974"/>
              <a:gd name="connsiteX11" fmla="*/ 2149642 w 2614863"/>
              <a:gd name="connsiteY11" fmla="*/ 450521 h 749974"/>
              <a:gd name="connsiteX12" fmla="*/ 2363537 w 2614863"/>
              <a:gd name="connsiteY12" fmla="*/ 616289 h 749974"/>
              <a:gd name="connsiteX13" fmla="*/ 2614863 w 2614863"/>
              <a:gd name="connsiteY13" fmla="*/ 707195 h 749974"/>
              <a:gd name="connsiteX0" fmla="*/ 0 w 2363537"/>
              <a:gd name="connsiteY0" fmla="*/ 749974 h 749974"/>
              <a:gd name="connsiteX1" fmla="*/ 288758 w 2363537"/>
              <a:gd name="connsiteY1" fmla="*/ 717889 h 749974"/>
              <a:gd name="connsiteX2" fmla="*/ 449179 w 2363537"/>
              <a:gd name="connsiteY2" fmla="*/ 659068 h 749974"/>
              <a:gd name="connsiteX3" fmla="*/ 663073 w 2363537"/>
              <a:gd name="connsiteY3" fmla="*/ 557468 h 749974"/>
              <a:gd name="connsiteX4" fmla="*/ 887663 w 2363537"/>
              <a:gd name="connsiteY4" fmla="*/ 375658 h 749974"/>
              <a:gd name="connsiteX5" fmla="*/ 1021347 w 2363537"/>
              <a:gd name="connsiteY5" fmla="*/ 241974 h 749974"/>
              <a:gd name="connsiteX6" fmla="*/ 1219200 w 2363537"/>
              <a:gd name="connsiteY6" fmla="*/ 86900 h 749974"/>
              <a:gd name="connsiteX7" fmla="*/ 1433094 w 2363537"/>
              <a:gd name="connsiteY7" fmla="*/ 1342 h 749974"/>
              <a:gd name="connsiteX8" fmla="*/ 1636294 w 2363537"/>
              <a:gd name="connsiteY8" fmla="*/ 44121 h 749974"/>
              <a:gd name="connsiteX9" fmla="*/ 1839494 w 2363537"/>
              <a:gd name="connsiteY9" fmla="*/ 167110 h 749974"/>
              <a:gd name="connsiteX10" fmla="*/ 1973945 w 2363537"/>
              <a:gd name="connsiteY10" fmla="*/ 286566 h 749974"/>
              <a:gd name="connsiteX11" fmla="*/ 2149642 w 2363537"/>
              <a:gd name="connsiteY11" fmla="*/ 450521 h 749974"/>
              <a:gd name="connsiteX12" fmla="*/ 2363537 w 2363537"/>
              <a:gd name="connsiteY12" fmla="*/ 616289 h 749974"/>
              <a:gd name="connsiteX0" fmla="*/ 0 w 2149642"/>
              <a:gd name="connsiteY0" fmla="*/ 749974 h 749974"/>
              <a:gd name="connsiteX1" fmla="*/ 288758 w 2149642"/>
              <a:gd name="connsiteY1" fmla="*/ 717889 h 749974"/>
              <a:gd name="connsiteX2" fmla="*/ 449179 w 2149642"/>
              <a:gd name="connsiteY2" fmla="*/ 659068 h 749974"/>
              <a:gd name="connsiteX3" fmla="*/ 663073 w 2149642"/>
              <a:gd name="connsiteY3" fmla="*/ 557468 h 749974"/>
              <a:gd name="connsiteX4" fmla="*/ 887663 w 2149642"/>
              <a:gd name="connsiteY4" fmla="*/ 375658 h 749974"/>
              <a:gd name="connsiteX5" fmla="*/ 1021347 w 2149642"/>
              <a:gd name="connsiteY5" fmla="*/ 241974 h 749974"/>
              <a:gd name="connsiteX6" fmla="*/ 1219200 w 2149642"/>
              <a:gd name="connsiteY6" fmla="*/ 86900 h 749974"/>
              <a:gd name="connsiteX7" fmla="*/ 1433094 w 2149642"/>
              <a:gd name="connsiteY7" fmla="*/ 1342 h 749974"/>
              <a:gd name="connsiteX8" fmla="*/ 1636294 w 2149642"/>
              <a:gd name="connsiteY8" fmla="*/ 44121 h 749974"/>
              <a:gd name="connsiteX9" fmla="*/ 1839494 w 2149642"/>
              <a:gd name="connsiteY9" fmla="*/ 167110 h 749974"/>
              <a:gd name="connsiteX10" fmla="*/ 1973945 w 2149642"/>
              <a:gd name="connsiteY10" fmla="*/ 286566 h 749974"/>
              <a:gd name="connsiteX11" fmla="*/ 2149642 w 2149642"/>
              <a:gd name="connsiteY11" fmla="*/ 450521 h 749974"/>
              <a:gd name="connsiteX0" fmla="*/ 0 w 1973945"/>
              <a:gd name="connsiteY0" fmla="*/ 749974 h 749974"/>
              <a:gd name="connsiteX1" fmla="*/ 288758 w 1973945"/>
              <a:gd name="connsiteY1" fmla="*/ 717889 h 749974"/>
              <a:gd name="connsiteX2" fmla="*/ 449179 w 1973945"/>
              <a:gd name="connsiteY2" fmla="*/ 659068 h 749974"/>
              <a:gd name="connsiteX3" fmla="*/ 663073 w 1973945"/>
              <a:gd name="connsiteY3" fmla="*/ 557468 h 749974"/>
              <a:gd name="connsiteX4" fmla="*/ 887663 w 1973945"/>
              <a:gd name="connsiteY4" fmla="*/ 375658 h 749974"/>
              <a:gd name="connsiteX5" fmla="*/ 1021347 w 1973945"/>
              <a:gd name="connsiteY5" fmla="*/ 241974 h 749974"/>
              <a:gd name="connsiteX6" fmla="*/ 1219200 w 1973945"/>
              <a:gd name="connsiteY6" fmla="*/ 86900 h 749974"/>
              <a:gd name="connsiteX7" fmla="*/ 1433094 w 1973945"/>
              <a:gd name="connsiteY7" fmla="*/ 1342 h 749974"/>
              <a:gd name="connsiteX8" fmla="*/ 1636294 w 1973945"/>
              <a:gd name="connsiteY8" fmla="*/ 44121 h 749974"/>
              <a:gd name="connsiteX9" fmla="*/ 1839494 w 1973945"/>
              <a:gd name="connsiteY9" fmla="*/ 167110 h 749974"/>
              <a:gd name="connsiteX10" fmla="*/ 1973945 w 1973945"/>
              <a:gd name="connsiteY10" fmla="*/ 286566 h 749974"/>
              <a:gd name="connsiteX0" fmla="*/ 0 w 1839494"/>
              <a:gd name="connsiteY0" fmla="*/ 749974 h 749974"/>
              <a:gd name="connsiteX1" fmla="*/ 288758 w 1839494"/>
              <a:gd name="connsiteY1" fmla="*/ 717889 h 749974"/>
              <a:gd name="connsiteX2" fmla="*/ 449179 w 1839494"/>
              <a:gd name="connsiteY2" fmla="*/ 659068 h 749974"/>
              <a:gd name="connsiteX3" fmla="*/ 663073 w 1839494"/>
              <a:gd name="connsiteY3" fmla="*/ 557468 h 749974"/>
              <a:gd name="connsiteX4" fmla="*/ 887663 w 1839494"/>
              <a:gd name="connsiteY4" fmla="*/ 375658 h 749974"/>
              <a:gd name="connsiteX5" fmla="*/ 1021347 w 1839494"/>
              <a:gd name="connsiteY5" fmla="*/ 241974 h 749974"/>
              <a:gd name="connsiteX6" fmla="*/ 1219200 w 1839494"/>
              <a:gd name="connsiteY6" fmla="*/ 86900 h 749974"/>
              <a:gd name="connsiteX7" fmla="*/ 1433094 w 1839494"/>
              <a:gd name="connsiteY7" fmla="*/ 1342 h 749974"/>
              <a:gd name="connsiteX8" fmla="*/ 1636294 w 1839494"/>
              <a:gd name="connsiteY8" fmla="*/ 44121 h 749974"/>
              <a:gd name="connsiteX9" fmla="*/ 1839494 w 1839494"/>
              <a:gd name="connsiteY9" fmla="*/ 167110 h 749974"/>
              <a:gd name="connsiteX0" fmla="*/ 0 w 1636294"/>
              <a:gd name="connsiteY0" fmla="*/ 749974 h 749974"/>
              <a:gd name="connsiteX1" fmla="*/ 288758 w 1636294"/>
              <a:gd name="connsiteY1" fmla="*/ 717889 h 749974"/>
              <a:gd name="connsiteX2" fmla="*/ 449179 w 1636294"/>
              <a:gd name="connsiteY2" fmla="*/ 659068 h 749974"/>
              <a:gd name="connsiteX3" fmla="*/ 663073 w 1636294"/>
              <a:gd name="connsiteY3" fmla="*/ 557468 h 749974"/>
              <a:gd name="connsiteX4" fmla="*/ 887663 w 1636294"/>
              <a:gd name="connsiteY4" fmla="*/ 375658 h 749974"/>
              <a:gd name="connsiteX5" fmla="*/ 1021347 w 1636294"/>
              <a:gd name="connsiteY5" fmla="*/ 241974 h 749974"/>
              <a:gd name="connsiteX6" fmla="*/ 1219200 w 1636294"/>
              <a:gd name="connsiteY6" fmla="*/ 86900 h 749974"/>
              <a:gd name="connsiteX7" fmla="*/ 1433094 w 1636294"/>
              <a:gd name="connsiteY7" fmla="*/ 1342 h 749974"/>
              <a:gd name="connsiteX8" fmla="*/ 1636294 w 1636294"/>
              <a:gd name="connsiteY8" fmla="*/ 44121 h 749974"/>
              <a:gd name="connsiteX0" fmla="*/ 0 w 1433094"/>
              <a:gd name="connsiteY0" fmla="*/ 748632 h 748632"/>
              <a:gd name="connsiteX1" fmla="*/ 288758 w 1433094"/>
              <a:gd name="connsiteY1" fmla="*/ 716547 h 748632"/>
              <a:gd name="connsiteX2" fmla="*/ 449179 w 1433094"/>
              <a:gd name="connsiteY2" fmla="*/ 657726 h 748632"/>
              <a:gd name="connsiteX3" fmla="*/ 663073 w 1433094"/>
              <a:gd name="connsiteY3" fmla="*/ 556126 h 748632"/>
              <a:gd name="connsiteX4" fmla="*/ 887663 w 1433094"/>
              <a:gd name="connsiteY4" fmla="*/ 374316 h 748632"/>
              <a:gd name="connsiteX5" fmla="*/ 1021347 w 1433094"/>
              <a:gd name="connsiteY5" fmla="*/ 240632 h 748632"/>
              <a:gd name="connsiteX6" fmla="*/ 1219200 w 1433094"/>
              <a:gd name="connsiteY6" fmla="*/ 85558 h 748632"/>
              <a:gd name="connsiteX7" fmla="*/ 1433094 w 1433094"/>
              <a:gd name="connsiteY7" fmla="*/ 0 h 748632"/>
              <a:gd name="connsiteX0" fmla="*/ 0 w 1433094"/>
              <a:gd name="connsiteY0" fmla="*/ 748723 h 748723"/>
              <a:gd name="connsiteX1" fmla="*/ 288758 w 1433094"/>
              <a:gd name="connsiteY1" fmla="*/ 716638 h 748723"/>
              <a:gd name="connsiteX2" fmla="*/ 449179 w 1433094"/>
              <a:gd name="connsiteY2" fmla="*/ 657817 h 748723"/>
              <a:gd name="connsiteX3" fmla="*/ 663073 w 1433094"/>
              <a:gd name="connsiteY3" fmla="*/ 556217 h 748723"/>
              <a:gd name="connsiteX4" fmla="*/ 887663 w 1433094"/>
              <a:gd name="connsiteY4" fmla="*/ 374407 h 748723"/>
              <a:gd name="connsiteX5" fmla="*/ 1021347 w 1433094"/>
              <a:gd name="connsiteY5" fmla="*/ 240723 h 748723"/>
              <a:gd name="connsiteX6" fmla="*/ 1219200 w 1433094"/>
              <a:gd name="connsiteY6" fmla="*/ 85649 h 748723"/>
              <a:gd name="connsiteX7" fmla="*/ 1433094 w 1433094"/>
              <a:gd name="connsiteY7" fmla="*/ 91 h 748723"/>
              <a:gd name="connsiteX0" fmla="*/ 0 w 1433094"/>
              <a:gd name="connsiteY0" fmla="*/ 748723 h 748723"/>
              <a:gd name="connsiteX1" fmla="*/ 288758 w 1433094"/>
              <a:gd name="connsiteY1" fmla="*/ 716638 h 748723"/>
              <a:gd name="connsiteX2" fmla="*/ 461968 w 1433094"/>
              <a:gd name="connsiteY2" fmla="*/ 664212 h 748723"/>
              <a:gd name="connsiteX3" fmla="*/ 663073 w 1433094"/>
              <a:gd name="connsiteY3" fmla="*/ 556217 h 748723"/>
              <a:gd name="connsiteX4" fmla="*/ 887663 w 1433094"/>
              <a:gd name="connsiteY4" fmla="*/ 374407 h 748723"/>
              <a:gd name="connsiteX5" fmla="*/ 1021347 w 1433094"/>
              <a:gd name="connsiteY5" fmla="*/ 240723 h 748723"/>
              <a:gd name="connsiteX6" fmla="*/ 1219200 w 1433094"/>
              <a:gd name="connsiteY6" fmla="*/ 85649 h 748723"/>
              <a:gd name="connsiteX7" fmla="*/ 1433094 w 1433094"/>
              <a:gd name="connsiteY7" fmla="*/ 91 h 74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094" h="748723">
                <a:moveTo>
                  <a:pt x="0" y="748723"/>
                </a:moveTo>
                <a:cubicBezTo>
                  <a:pt x="106947" y="740256"/>
                  <a:pt x="211763" y="730723"/>
                  <a:pt x="288758" y="716638"/>
                </a:cubicBezTo>
                <a:cubicBezTo>
                  <a:pt x="365753" y="702553"/>
                  <a:pt x="399582" y="690949"/>
                  <a:pt x="461968" y="664212"/>
                </a:cubicBezTo>
                <a:cubicBezTo>
                  <a:pt x="524354" y="637475"/>
                  <a:pt x="592124" y="604518"/>
                  <a:pt x="663073" y="556217"/>
                </a:cubicBezTo>
                <a:cubicBezTo>
                  <a:pt x="734022" y="507916"/>
                  <a:pt x="827951" y="426989"/>
                  <a:pt x="887663" y="374407"/>
                </a:cubicBezTo>
                <a:cubicBezTo>
                  <a:pt x="947375" y="321825"/>
                  <a:pt x="966091" y="288849"/>
                  <a:pt x="1021347" y="240723"/>
                </a:cubicBezTo>
                <a:cubicBezTo>
                  <a:pt x="1076603" y="192597"/>
                  <a:pt x="1150576" y="125754"/>
                  <a:pt x="1219200" y="85649"/>
                </a:cubicBezTo>
                <a:cubicBezTo>
                  <a:pt x="1287825" y="45544"/>
                  <a:pt x="1357184" y="-2371"/>
                  <a:pt x="1433094" y="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4535415" y="1981200"/>
            <a:ext cx="4608585" cy="3227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>
          <a:xfrm>
            <a:off x="0" y="1966280"/>
            <a:ext cx="4754890" cy="3352487"/>
          </a:xfrm>
          <a:prstGeom prst="rect">
            <a:avLst/>
          </a:prstGeom>
        </p:spPr>
      </p:pic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825466"/>
            <a:ext cx="7924800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Even below the instability threshold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is exerting forces on beam particles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Tune footprint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069" y="5484645"/>
            <a:ext cx="779325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Symmetry of the B field map translates into a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symmetric footprint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962400" y="2057400"/>
            <a:ext cx="225846" cy="225845"/>
          </a:xfrm>
          <a:prstGeom prst="mathMultiply">
            <a:avLst/>
          </a:prstGeom>
          <a:solidFill>
            <a:srgbClr val="C050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4535415" y="1981200"/>
            <a:ext cx="4608585" cy="3227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>
          <a:xfrm>
            <a:off x="0" y="1966280"/>
            <a:ext cx="4754890" cy="3352487"/>
          </a:xfrm>
          <a:prstGeom prst="rect">
            <a:avLst/>
          </a:prstGeom>
        </p:spPr>
      </p:pic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825466"/>
            <a:ext cx="7924800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Even below the instability threshold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is exerting forces on beam particles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Tune footprint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Multiply 14"/>
          <p:cNvSpPr/>
          <p:nvPr/>
        </p:nvSpPr>
        <p:spPr>
          <a:xfrm>
            <a:off x="1752600" y="3305106"/>
            <a:ext cx="225846" cy="225845"/>
          </a:xfrm>
          <a:prstGeom prst="mathMultiply">
            <a:avLst/>
          </a:prstGeom>
          <a:solidFill>
            <a:srgbClr val="C050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93069" y="5484645"/>
            <a:ext cx="779325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Symmetry of the B field map translates into a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symmetric footprint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4535414" y="1981200"/>
            <a:ext cx="4608585" cy="3227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>
          <a:xfrm>
            <a:off x="0" y="1966280"/>
            <a:ext cx="4754890" cy="3352487"/>
          </a:xfrm>
          <a:prstGeom prst="rect">
            <a:avLst/>
          </a:prstGeom>
        </p:spPr>
      </p:pic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Tune footprint due to e-cloud in the Arc Quadrupoles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825466"/>
            <a:ext cx="7924800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Even below the instability threshold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e-cloud is exerting forces on beam particles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Tune footprint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Multiply 15"/>
          <p:cNvSpPr/>
          <p:nvPr/>
        </p:nvSpPr>
        <p:spPr>
          <a:xfrm>
            <a:off x="1471864" y="4219073"/>
            <a:ext cx="225846" cy="225845"/>
          </a:xfrm>
          <a:prstGeom prst="mathMultiply">
            <a:avLst/>
          </a:prstGeom>
          <a:solidFill>
            <a:srgbClr val="C050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93069" y="5484645"/>
            <a:ext cx="7793250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Symmetry of the B field map translates into a </a:t>
            </a:r>
            <a:r>
              <a:rPr lang="en-US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symmetric footprint</a:t>
            </a:r>
            <a:endParaRPr lang="en-US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06680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Arc Quadrupoles: realistic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distribution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91691" y="2743200"/>
            <a:ext cx="4408909" cy="3308014"/>
            <a:chOff x="1291995" y="31159205"/>
            <a:chExt cx="8817819" cy="66160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995" y="31161866"/>
              <a:ext cx="8817819" cy="66133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828675" y="31159205"/>
              <a:ext cx="5830501" cy="4115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00600" y="2726759"/>
            <a:ext cx="4425704" cy="3324455"/>
            <a:chOff x="21069957" y="31747892"/>
            <a:chExt cx="8851410" cy="66489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9957" y="31758244"/>
              <a:ext cx="8851410" cy="663855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22559613" y="31747892"/>
              <a:ext cx="5830501" cy="4115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Rettangolo 23"/>
          <p:cNvSpPr>
            <a:spLocks noChangeAspect="1"/>
          </p:cNvSpPr>
          <p:nvPr/>
        </p:nvSpPr>
        <p:spPr>
          <a:xfrm>
            <a:off x="251540" y="2514600"/>
            <a:ext cx="418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Tune footprint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(uniform </a:t>
            </a:r>
            <a:r>
              <a:rPr lang="en-US" sz="1400" b="1" dirty="0">
                <a:solidFill>
                  <a:srgbClr val="002060"/>
                </a:solidFill>
                <a:latin typeface="Calibri" pitchFamily="34" charset="0"/>
              </a:rPr>
              <a:t>initial distribution)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ttangolo 23"/>
          <p:cNvSpPr>
            <a:spLocks noChangeAspect="1"/>
          </p:cNvSpPr>
          <p:nvPr/>
        </p:nvSpPr>
        <p:spPr>
          <a:xfrm>
            <a:off x="5105400" y="25146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Tune footprint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Calibri" pitchFamily="34" charset="0"/>
              </a:rPr>
              <a:t>(initial distribution from 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buildup </a:t>
            </a:r>
            <a:r>
              <a:rPr lang="en-US" sz="1400" b="1" dirty="0" err="1" smtClean="0">
                <a:solidFill>
                  <a:srgbClr val="002060"/>
                </a:solidFill>
                <a:latin typeface="Calibri" pitchFamily="34" charset="0"/>
              </a:rPr>
              <a:t>sim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.)</a:t>
            </a:r>
          </a:p>
        </p:txBody>
      </p:sp>
      <p:pic>
        <p:nvPicPr>
          <p:cNvPr id="26" name="Picture 25" descr="edistrib_quad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4167" r="24161" b="3816"/>
          <a:stretch/>
        </p:blipFill>
        <p:spPr>
          <a:xfrm>
            <a:off x="6518152" y="2986413"/>
            <a:ext cx="1524000" cy="1473631"/>
          </a:xfrm>
          <a:prstGeom prst="rect">
            <a:avLst/>
          </a:prstGeom>
        </p:spPr>
      </p:pic>
      <p:sp>
        <p:nvSpPr>
          <p:cNvPr id="31" name="Rettangolo 23"/>
          <p:cNvSpPr>
            <a:spLocks noChangeAspect="1"/>
          </p:cNvSpPr>
          <p:nvPr/>
        </p:nvSpPr>
        <p:spPr>
          <a:xfrm>
            <a:off x="0" y="6093023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Simulations for nominal bunch intensity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95400" y="679000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First test performed with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self consistent distribution from buildup simulation</a:t>
            </a:r>
            <a:endParaRPr lang="en-US" sz="15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Significant impact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on the footprint!</a:t>
            </a:r>
            <a:endParaRPr lang="en-US" sz="1500" dirty="0">
              <a:solidFill>
                <a:schemeClr val="tx2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06680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Arc Quadrupoles: realistic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distribution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76083" y="2228930"/>
            <a:ext cx="6591834" cy="2320097"/>
            <a:chOff x="651601" y="26805300"/>
            <a:chExt cx="13550207" cy="4769203"/>
          </a:xfrm>
        </p:grpSpPr>
        <p:pic>
          <p:nvPicPr>
            <p:cNvPr id="20" name="Picture 19" descr="yz_ArcQuad_31kicks_1.2e11_sey1.2_unif.pn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0" t="36460" b="35953"/>
            <a:stretch/>
          </p:blipFill>
          <p:spPr>
            <a:xfrm>
              <a:off x="1458277" y="26949701"/>
              <a:ext cx="12743531" cy="378384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195121" y="26805300"/>
              <a:ext cx="2872228" cy="3677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1724" y="30667593"/>
              <a:ext cx="10692062" cy="906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[m]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-510304" y="28334987"/>
              <a:ext cx="3230719" cy="906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[m]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279394" y="4530882"/>
            <a:ext cx="6585212" cy="2327118"/>
            <a:chOff x="13844926" y="26790869"/>
            <a:chExt cx="13536591" cy="4783634"/>
          </a:xfrm>
        </p:grpSpPr>
        <p:pic>
          <p:nvPicPr>
            <p:cNvPr id="32" name="Picture 31" descr="yz_ArcQuad_67kicks_1.2e11_sey1.2.pn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" t="36460" r="-1" b="35953"/>
            <a:stretch/>
          </p:blipFill>
          <p:spPr>
            <a:xfrm>
              <a:off x="14591070" y="26947921"/>
              <a:ext cx="12790447" cy="378384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5366020" y="30667594"/>
              <a:ext cx="10692062" cy="90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[m]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12683022" y="28334988"/>
              <a:ext cx="3230718" cy="906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[m]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9123302" y="26790869"/>
              <a:ext cx="2872228" cy="3677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95400" y="679000"/>
            <a:ext cx="76200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First test performed with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self consistent distribution from buildup simulation</a:t>
            </a:r>
            <a:endParaRPr lang="en-US" sz="15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Significant impact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on the footprint!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Electrons </a:t>
            </a:r>
            <a:r>
              <a:rPr lang="en-GB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trapped</a:t>
            </a:r>
            <a:r>
              <a:rPr lang="en-GB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along the </a:t>
            </a:r>
            <a:r>
              <a:rPr lang="en-GB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magnetic lines </a:t>
            </a:r>
            <a:r>
              <a:rPr lang="en-GB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pinch is attenuated</a:t>
            </a:r>
            <a:endParaRPr lang="en-GB" sz="15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ttangolo 23"/>
          <p:cNvSpPr>
            <a:spLocks noChangeAspect="1"/>
          </p:cNvSpPr>
          <p:nvPr/>
        </p:nvSpPr>
        <p:spPr>
          <a:xfrm>
            <a:off x="2019368" y="2057400"/>
            <a:ext cx="5201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Uniform </a:t>
            </a:r>
            <a:r>
              <a:rPr lang="en-US" sz="1400" b="1" dirty="0">
                <a:solidFill>
                  <a:srgbClr val="002060"/>
                </a:solidFill>
                <a:latin typeface="Calibri" pitchFamily="34" charset="0"/>
              </a:rPr>
              <a:t>initial 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distribution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ttangolo 23"/>
          <p:cNvSpPr>
            <a:spLocks noChangeAspect="1"/>
          </p:cNvSpPr>
          <p:nvPr/>
        </p:nvSpPr>
        <p:spPr>
          <a:xfrm>
            <a:off x="2020705" y="4386070"/>
            <a:ext cx="5201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nitial distribution from buildup simulation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Summary and 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0071" y="547326"/>
            <a:ext cx="771825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For </a:t>
            </a:r>
            <a:r>
              <a:rPr lang="en-US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the main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magnets in arcs 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we will have to rely on beam induced scrubbing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to mitigate e-cloud effects also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in the HL-LHC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era</a:t>
            </a:r>
          </a:p>
          <a:p>
            <a:pPr marL="5397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Full suppression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should be possible for the arc dipoles but seems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unlikely for the quadrupoles</a:t>
            </a:r>
          </a:p>
          <a:p>
            <a:pPr marL="5397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Heat loads should be within the </a:t>
            </a:r>
            <a:r>
              <a:rPr lang="en-US" sz="1400" dirty="0" err="1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cryo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cooling capacity but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impact on beam quality/stability needs to be assessed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Important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development work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PyECLOUD-PyHEADTAIL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simulation setup)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carried out in the latest year to allow the simulation of this kind of scenario 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test &amp; validation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of the new tool done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>
              <a:lnSpc>
                <a:spcPct val="150000"/>
              </a:lnSpc>
              <a:buClr>
                <a:schemeClr val="tx2"/>
              </a:buClr>
            </a:pPr>
            <a:endParaRPr lang="en-US" sz="5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>
              <a:lnSpc>
                <a:spcPct val="150000"/>
              </a:lnSpc>
              <a:buClr>
                <a:schemeClr val="tx2"/>
              </a:buClr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First simulation campaign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for HL-LHC arc main magnets:</a:t>
            </a:r>
          </a:p>
          <a:p>
            <a:pPr marL="714375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After SEY reduction through beam induced scrubbing (SEY &lt; 1.3) e-cloud should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 drive the beam unstable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</a:p>
          <a:p>
            <a:pPr marL="714375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… but still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important forces on the beam  tune spread</a:t>
            </a:r>
          </a:p>
          <a:p>
            <a:pPr marL="2857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First simulations at high energy show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that at 7 </a:t>
            </a:r>
            <a:r>
              <a:rPr lang="en-US" sz="1400" b="1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TeV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instability threshold density is 10 times larger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than at 450 GeV (increased beam rigidity) </a:t>
            </a:r>
          </a:p>
          <a:p>
            <a:pPr marL="0" lvl="2">
              <a:lnSpc>
                <a:spcPct val="150000"/>
              </a:lnSpc>
              <a:buClr>
                <a:schemeClr val="tx2"/>
              </a:buClr>
            </a:pPr>
            <a:endParaRPr lang="en-US" sz="500" dirty="0">
              <a:solidFill>
                <a:schemeClr val="tx2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</a:rPr>
              <a:t>First tests performed with </a:t>
            </a:r>
            <a:r>
              <a:rPr lang="en-US" sz="1400" b="1" dirty="0" smtClean="0">
                <a:solidFill>
                  <a:srgbClr val="FF0000"/>
                </a:solidFill>
              </a:rPr>
              <a:t>e-cloud distribution from buildup simulation </a:t>
            </a:r>
            <a:r>
              <a:rPr lang="en-US" sz="1400" dirty="0" smtClean="0">
                <a:solidFill>
                  <a:schemeClr val="tx2"/>
                </a:solidFill>
              </a:rPr>
              <a:t>show </a:t>
            </a:r>
            <a:r>
              <a:rPr lang="en-US" sz="1400" b="1" dirty="0" smtClean="0">
                <a:solidFill>
                  <a:srgbClr val="FF0000"/>
                </a:solidFill>
              </a:rPr>
              <a:t>significant change </a:t>
            </a:r>
            <a:r>
              <a:rPr lang="en-US" sz="1400" dirty="0" smtClean="0">
                <a:solidFill>
                  <a:schemeClr val="tx2"/>
                </a:solidFill>
              </a:rPr>
              <a:t>with respect to the corresponding cases  with uniform initial distribution (especially for the quadrupoles)</a:t>
            </a:r>
          </a:p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	 Instability threshold and footprint </a:t>
            </a: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be updated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with self-consistent distributions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8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64135"/>
              </p:ext>
            </p:extLst>
          </p:nvPr>
        </p:nvGraphicFramePr>
        <p:xfrm>
          <a:off x="1524000" y="833120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@450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@7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(p/b)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r>
                        <a:rPr lang="en-US" baseline="0" dirty="0" smtClean="0"/>
                        <a:t> – 2.3</a:t>
                      </a:r>
                      <a:r>
                        <a:rPr lang="en-US" dirty="0" smtClean="0"/>
                        <a:t> x 10</a:t>
                      </a:r>
                      <a:r>
                        <a:rPr lang="en-US" baseline="3000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r>
                        <a:rPr lang="en-US" baseline="0" dirty="0" smtClean="0"/>
                        <a:t> – 2.3</a:t>
                      </a:r>
                      <a:r>
                        <a:rPr lang="en-US" dirty="0" smtClean="0"/>
                        <a:t> x 10</a:t>
                      </a:r>
                      <a:r>
                        <a:rPr lang="en-US" baseline="30000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baseline="-25000" dirty="0" err="1" smtClean="0"/>
                        <a:t>x,y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0" dirty="0" smtClean="0"/>
                        <a:t>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baseline="0" dirty="0" smtClean="0"/>
                        <a:t>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0. 075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 (T, 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0.53, 12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8.2, 187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400MHz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MV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el</a:t>
                      </a:r>
                      <a:r>
                        <a:rPr lang="en-US" baseline="0" dirty="0" smtClean="0"/>
                        <a:t> (e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– 20 x 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– 20 x 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segments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MP</a:t>
                      </a:r>
                      <a:r>
                        <a:rPr lang="en-US" baseline="0" dirty="0" smtClean="0"/>
                        <a:t> (e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MP</a:t>
                      </a:r>
                      <a:r>
                        <a:rPr lang="en-US" baseline="0" dirty="0" smtClean="0"/>
                        <a:t> 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slices</a:t>
                      </a:r>
                      <a:r>
                        <a:rPr lang="en-US" baseline="0" dirty="0" smtClean="0"/>
                        <a:t> (-2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smtClean="0"/>
                        <a:t>z</a:t>
                      </a:r>
                      <a:r>
                        <a:rPr lang="en-US" baseline="0" dirty="0" smtClean="0"/>
                        <a:t>, 2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smtClean="0"/>
                        <a:t>z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&lt;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dirty="0" smtClean="0"/>
                        <a:t>&gt;, &lt;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&gt;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Sync period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~200 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~500</a:t>
                      </a:r>
                      <a:r>
                        <a:rPr lang="en-US" baseline="0" dirty="0" smtClean="0"/>
                        <a:t> turns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768928"/>
            <a:ext cx="665018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Buildup simulations for the HL-LHC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7142" y="609600"/>
            <a:ext cx="7642058" cy="509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Impact of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HL-LHC beam parameters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estimated by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PyECLOUD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simulation for several machine components (mainly cold magnets)</a:t>
            </a:r>
          </a:p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Multipacting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threshold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heat load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estimated for:</a:t>
            </a:r>
          </a:p>
          <a:p>
            <a:pPr marL="742950" lvl="2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Arc main magnets</a:t>
            </a:r>
          </a:p>
          <a:p>
            <a:pPr marL="742950" lvl="2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Matching quadrupoles (present and HL-LHC design)</a:t>
            </a:r>
          </a:p>
          <a:p>
            <a:pPr marL="742950" lvl="2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Separation/recombination dipoles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(present and HL-LHC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design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Inner triplets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(present and HL-LHC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design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Ongoing development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to study the impact of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shields at the pumping holes 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(baffles)</a:t>
            </a:r>
          </a:p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lvl="1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742950" lvl="2" indent="-28575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3950" y="3504210"/>
            <a:ext cx="6896100" cy="2667990"/>
            <a:chOff x="457200" y="3505200"/>
            <a:chExt cx="6896100" cy="2667990"/>
          </a:xfrm>
        </p:grpSpPr>
        <p:pic>
          <p:nvPicPr>
            <p:cNvPr id="73" name="Picture 72" descr="s_59.576m.pn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54" r="59462" b="20279"/>
            <a:stretch/>
          </p:blipFill>
          <p:spPr>
            <a:xfrm>
              <a:off x="457200" y="3505200"/>
              <a:ext cx="2214042" cy="2485053"/>
            </a:xfrm>
            <a:prstGeom prst="rect">
              <a:avLst/>
            </a:prstGeom>
          </p:spPr>
        </p:pic>
        <p:pic>
          <p:nvPicPr>
            <p:cNvPr id="74" name="Picture 73" descr="s_59.576m.pn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0" t="49918" r="-695" b="-257"/>
            <a:stretch/>
          </p:blipFill>
          <p:spPr>
            <a:xfrm>
              <a:off x="3276600" y="3581400"/>
              <a:ext cx="4076700" cy="2591790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93785" y="6096000"/>
            <a:ext cx="9020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Details can be found in: </a:t>
            </a:r>
          </a:p>
          <a:p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G. </a:t>
            </a:r>
            <a:r>
              <a:rPr 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Iadarola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 et al., “</a:t>
            </a:r>
            <a:r>
              <a:rPr lang="en-GB" sz="1200" dirty="0">
                <a:solidFill>
                  <a:schemeClr val="tx2"/>
                </a:solidFill>
              </a:rPr>
              <a:t>Beam induced heat load in the cold elements of the </a:t>
            </a:r>
            <a:r>
              <a:rPr lang="en-GB" sz="1200" dirty="0" smtClean="0">
                <a:solidFill>
                  <a:schemeClr val="tx2"/>
                </a:solidFill>
              </a:rPr>
              <a:t>IRs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”, at LARP-</a:t>
            </a:r>
            <a:r>
              <a:rPr 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HiLumi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 Meeting, 20 November 2015, KEK – Japan</a:t>
            </a:r>
          </a:p>
          <a:p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G. </a:t>
            </a:r>
            <a:r>
              <a:rPr 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Rumolo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 et al.,  “</a:t>
            </a:r>
            <a:r>
              <a:rPr lang="en-GB" sz="1200" dirty="0">
                <a:solidFill>
                  <a:schemeClr val="tx2"/>
                </a:solidFill>
              </a:rPr>
              <a:t>Progress on electron cloud studies for </a:t>
            </a:r>
            <a:r>
              <a:rPr lang="en-GB" sz="1200" dirty="0" smtClean="0">
                <a:solidFill>
                  <a:schemeClr val="tx2"/>
                </a:solidFill>
              </a:rPr>
              <a:t>HL-LHC”, at </a:t>
            </a:r>
            <a:r>
              <a:rPr lang="en-GB" sz="1200" dirty="0">
                <a:solidFill>
                  <a:schemeClr val="tx2"/>
                </a:solidFill>
              </a:rPr>
              <a:t>48th </a:t>
            </a:r>
            <a:r>
              <a:rPr lang="en-GB" sz="1200" dirty="0" err="1">
                <a:solidFill>
                  <a:schemeClr val="tx2"/>
                </a:solidFill>
              </a:rPr>
              <a:t>HiLumi</a:t>
            </a:r>
            <a:r>
              <a:rPr lang="en-GB" sz="1200" dirty="0">
                <a:solidFill>
                  <a:schemeClr val="tx2"/>
                </a:solidFill>
              </a:rPr>
              <a:t> WP2 Task Leader </a:t>
            </a:r>
            <a:r>
              <a:rPr lang="en-GB" sz="1200" dirty="0" smtClean="0">
                <a:solidFill>
                  <a:schemeClr val="tx2"/>
                </a:solidFill>
              </a:rPr>
              <a:t>Meeting, </a:t>
            </a:r>
            <a:r>
              <a:rPr lang="en-GB" sz="1200" dirty="0">
                <a:solidFill>
                  <a:schemeClr val="tx2"/>
                </a:solidFill>
              </a:rPr>
              <a:t>24 April </a:t>
            </a:r>
            <a:r>
              <a:rPr lang="en-GB" sz="1200" dirty="0" smtClean="0">
                <a:solidFill>
                  <a:schemeClr val="tx2"/>
                </a:solidFill>
              </a:rPr>
              <a:t>2015, CERN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ndens_ArcQuad_31kicks_1.2e11_sey1.2_uni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4" y="2144625"/>
            <a:ext cx="4389120" cy="3291840"/>
          </a:xfrm>
          <a:prstGeom prst="rect">
            <a:avLst/>
          </a:prstGeom>
        </p:spPr>
      </p:pic>
      <p:pic>
        <p:nvPicPr>
          <p:cNvPr id="5" name="Picture 4" descr="cendens_ArcQuad_67kicks_1.2e11_sey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34" y="2144625"/>
            <a:ext cx="438912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0839" y="1876914"/>
            <a:ext cx="144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buildup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3532" y="1876914"/>
            <a:ext cx="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 the arc main magnets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9068" y="564124"/>
            <a:ext cx="78486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For cold magnets in the arcs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we will 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have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 rely on beam induced scrubbing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also in the HL-LHC era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/>
          <a:stretch/>
        </p:blipFill>
        <p:spPr>
          <a:xfrm>
            <a:off x="4648200" y="1355516"/>
            <a:ext cx="4389129" cy="306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/>
          <a:stretch/>
        </p:blipFill>
        <p:spPr>
          <a:xfrm>
            <a:off x="411471" y="1351994"/>
            <a:ext cx="4389129" cy="3067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510" y="1047194"/>
            <a:ext cx="338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Nominal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201652" y="1047194"/>
            <a:ext cx="338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HL-LHC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457200" y="4572000"/>
            <a:ext cx="7924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Stronger heat load in the HL-LHC mainly for large values of SEY </a:t>
            </a:r>
          </a:p>
          <a:p>
            <a:pPr marL="2857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Scrubbing should allow us to achieve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SEY&lt;1.3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e-cloud suppression in the dipoles</a:t>
            </a:r>
          </a:p>
          <a:p>
            <a:pPr marL="742950" lvl="3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Heat load in the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arcs within </a:t>
            </a:r>
            <a:r>
              <a:rPr lang="en-GB" sz="1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cryo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cooling capacity</a:t>
            </a:r>
          </a:p>
          <a:p>
            <a:pPr marL="742950" lvl="3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But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e-cloud still present in the quadrupoles</a:t>
            </a:r>
          </a:p>
          <a:p>
            <a:pPr marL="742950" lvl="3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à"/>
            </a:pPr>
            <a:endParaRPr lang="en-GB" sz="14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556" y="5967689"/>
            <a:ext cx="784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What is the effect on beam stability/degradation?</a:t>
            </a:r>
          </a:p>
        </p:txBody>
      </p:sp>
    </p:spTree>
    <p:extLst>
      <p:ext uri="{BB962C8B-B14F-4D97-AF65-F5344CB8AC3E}">
        <p14:creationId xmlns:p14="http://schemas.microsoft.com/office/powerpoint/2010/main" val="34098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 b="1" dirty="0" err="1">
                <a:solidFill>
                  <a:schemeClr val="tx2"/>
                </a:solidFill>
                <a:latin typeface="Calibri" pitchFamily="34" charset="0"/>
              </a:rPr>
              <a:t>PyECLOUD-PyHEADTAIL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 simulation setup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1143000"/>
            <a:ext cx="76962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Impact of e-cloud on beam quality/stability is usually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estimated by </a:t>
            </a:r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MacroParticle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(MP) simulations</a:t>
            </a:r>
          </a:p>
          <a:p>
            <a:pPr marL="285750" lvl="1" indent="-285750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Unfortunately the available tool (HEADTAIL)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could not handle the required simulation scenarios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(quadrupole field, non negligible impact of the beam chamber)</a:t>
            </a:r>
          </a:p>
          <a:p>
            <a:pPr marL="985838" lvl="1" indent="-269875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Important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code development activity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 last year in the framework of a 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much broader reorganization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of our simulation tools: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2532" y="4382869"/>
            <a:ext cx="171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Monolithic code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HEADTAIL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44868" y="4410417"/>
            <a:ext cx="533400" cy="59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410200" y="4382869"/>
            <a:ext cx="2791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Modular and scriptable tool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PyHEADTAIL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096000"/>
            <a:ext cx="5441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See also: K. Li, “</a:t>
            </a:r>
            <a:r>
              <a:rPr 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PyHEADTAIL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”, at 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BE-ABP information meeting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, 12 March 2015, CERN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3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89785" y="2290466"/>
            <a:ext cx="1961904" cy="4061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389785" y="1828800"/>
            <a:ext cx="196190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PyHEADTAIL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96516" y="2290466"/>
            <a:ext cx="1961904" cy="4061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495462" y="2290465"/>
            <a:ext cx="4357284" cy="406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</a:t>
            </a:r>
            <a:endParaRPr lang="en-US" sz="1200" dirty="0"/>
          </a:p>
        </p:txBody>
      </p:sp>
      <p:cxnSp>
        <p:nvCxnSpPr>
          <p:cNvPr id="42" name="Connettore 2 25"/>
          <p:cNvCxnSpPr/>
          <p:nvPr/>
        </p:nvCxnSpPr>
        <p:spPr>
          <a:xfrm>
            <a:off x="5234396" y="4297773"/>
            <a:ext cx="0" cy="22521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PyECLOUD-PyHEADTAIL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simulation setup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9068" y="564124"/>
            <a:ext cx="784860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 dropped the traditional approach of having separate tools for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ecloud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buildup and instability </a:t>
            </a:r>
          </a:p>
          <a:p>
            <a:pPr marL="285750" lvl="1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Use </a:t>
            </a:r>
            <a:r>
              <a:rPr lang="en-US" sz="1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PyECLOUD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also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simulate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the interaction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beam/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within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</a:rPr>
              <a:t>PyHEADTAIL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lvl="2">
              <a:lnSpc>
                <a:spcPct val="150000"/>
              </a:lnSpc>
              <a:buClr>
                <a:schemeClr val="tx2"/>
              </a:buClr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Possible thanks to the highly modular</a:t>
            </a:r>
            <a:r>
              <a:rPr lang="en-US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structure of the two codes (object oriented)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1" name="Connettore 2 70"/>
          <p:cNvCxnSpPr>
            <a:stCxn id="18" idx="2"/>
            <a:endCxn id="17" idx="0"/>
          </p:cNvCxnSpPr>
          <p:nvPr/>
        </p:nvCxnSpPr>
        <p:spPr>
          <a:xfrm>
            <a:off x="5234396" y="3155696"/>
            <a:ext cx="0" cy="1869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98"/>
          <p:cNvCxnSpPr>
            <a:stCxn id="19" idx="2"/>
            <a:endCxn id="20" idx="0"/>
          </p:cNvCxnSpPr>
          <p:nvPr/>
        </p:nvCxnSpPr>
        <p:spPr>
          <a:xfrm>
            <a:off x="5234396" y="5506564"/>
            <a:ext cx="0" cy="18694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5"/>
          <p:cNvCxnSpPr>
            <a:stCxn id="17" idx="2"/>
            <a:endCxn id="27" idx="0"/>
          </p:cNvCxnSpPr>
          <p:nvPr/>
        </p:nvCxnSpPr>
        <p:spPr>
          <a:xfrm>
            <a:off x="5234396" y="3743413"/>
            <a:ext cx="0" cy="1869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30" idx="2"/>
            <a:endCxn id="19" idx="0"/>
          </p:cNvCxnSpPr>
          <p:nvPr/>
        </p:nvCxnSpPr>
        <p:spPr>
          <a:xfrm>
            <a:off x="5234396" y="4918847"/>
            <a:ext cx="0" cy="1869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arrotondato 53"/>
          <p:cNvSpPr/>
          <p:nvPr/>
        </p:nvSpPr>
        <p:spPr>
          <a:xfrm>
            <a:off x="1143000" y="3356431"/>
            <a:ext cx="1116727" cy="4007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PyHEADTAIL</a:t>
            </a:r>
            <a:r>
              <a:rPr lang="en-US" sz="1200" b="1" dirty="0" smtClean="0">
                <a:solidFill>
                  <a:schemeClr val="bg1"/>
                </a:solidFill>
              </a:rPr>
              <a:t> bunch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666998" y="3350673"/>
            <a:ext cx="1450428" cy="41229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PyHEADTAIL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slicer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4189" y="2395452"/>
            <a:ext cx="1040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For each slice</a:t>
            </a:r>
            <a:endParaRPr lang="en-US" sz="1200" b="1" baseline="30000" dirty="0">
              <a:solidFill>
                <a:schemeClr val="tx2"/>
              </a:solidFill>
            </a:endParaRPr>
          </a:p>
        </p:txBody>
      </p:sp>
      <p:sp>
        <p:nvSpPr>
          <p:cNvPr id="35" name="Rettangolo arrotondato 53"/>
          <p:cNvSpPr/>
          <p:nvPr/>
        </p:nvSpPr>
        <p:spPr>
          <a:xfrm>
            <a:off x="7094483" y="4515629"/>
            <a:ext cx="1058917" cy="4007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PyHEADTAIL</a:t>
            </a:r>
            <a:r>
              <a:rPr lang="en-US" sz="1200" b="1" dirty="0" smtClean="0">
                <a:solidFill>
                  <a:schemeClr val="bg1"/>
                </a:solidFill>
              </a:rPr>
              <a:t> bunch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6" name="Connettore 2 28"/>
          <p:cNvCxnSpPr/>
          <p:nvPr/>
        </p:nvCxnSpPr>
        <p:spPr>
          <a:xfrm flipV="1">
            <a:off x="6294594" y="4716017"/>
            <a:ext cx="799889" cy="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28"/>
          <p:cNvCxnSpPr>
            <a:stCxn id="32" idx="3"/>
            <a:endCxn id="33" idx="1"/>
          </p:cNvCxnSpPr>
          <p:nvPr/>
        </p:nvCxnSpPr>
        <p:spPr>
          <a:xfrm>
            <a:off x="2259727" y="3556820"/>
            <a:ext cx="40727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95461" y="1828800"/>
            <a:ext cx="4357283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PyECLOUD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bg1"/>
                </a:solidFill>
              </a:rPr>
              <a:t>PyEC4PyHT object)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ttangolo arrotondato 53"/>
          <p:cNvSpPr/>
          <p:nvPr/>
        </p:nvSpPr>
        <p:spPr>
          <a:xfrm>
            <a:off x="4177860" y="3342636"/>
            <a:ext cx="2113072" cy="4007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Evaluate </a:t>
            </a:r>
            <a:r>
              <a:rPr lang="en-US" sz="1200" b="1" dirty="0" smtClean="0">
                <a:solidFill>
                  <a:schemeClr val="bg1"/>
                </a:solidFill>
              </a:rPr>
              <a:t>beam slice electric field </a:t>
            </a:r>
            <a:r>
              <a:rPr lang="en-US" sz="1200" dirty="0" smtClean="0">
                <a:solidFill>
                  <a:schemeClr val="bg1"/>
                </a:solidFill>
              </a:rPr>
              <a:t>(Particle in Cell)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ttangolo arrotondato 54"/>
          <p:cNvSpPr/>
          <p:nvPr/>
        </p:nvSpPr>
        <p:spPr>
          <a:xfrm>
            <a:off x="4177861" y="2754919"/>
            <a:ext cx="2113070" cy="400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Generate </a:t>
            </a:r>
            <a:r>
              <a:rPr lang="en-US" sz="1200" b="1" dirty="0" smtClean="0">
                <a:solidFill>
                  <a:schemeClr val="bg1"/>
                </a:solidFill>
              </a:rPr>
              <a:t>seed 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-</a:t>
            </a:r>
            <a:endParaRPr lang="en-US" sz="12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Rettangolo arrotondato 57"/>
          <p:cNvSpPr/>
          <p:nvPr/>
        </p:nvSpPr>
        <p:spPr>
          <a:xfrm>
            <a:off x="4177861" y="5105787"/>
            <a:ext cx="2113070" cy="400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Compute 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</a:rPr>
              <a:t>motion  </a:t>
            </a:r>
            <a:r>
              <a:rPr lang="en-US" sz="1200" dirty="0" smtClean="0">
                <a:solidFill>
                  <a:schemeClr val="bg1"/>
                </a:solidFill>
              </a:rPr>
              <a:t>(t-&gt;t+</a:t>
            </a:r>
            <a:r>
              <a:rPr lang="el-GR" sz="1200" dirty="0" smtClean="0">
                <a:solidFill>
                  <a:schemeClr val="bg1"/>
                </a:solidFill>
              </a:rPr>
              <a:t>Δ</a:t>
            </a:r>
            <a:r>
              <a:rPr lang="en-US" sz="1200" dirty="0" smtClean="0">
                <a:solidFill>
                  <a:schemeClr val="bg1"/>
                </a:solidFill>
              </a:rPr>
              <a:t>t)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(possibly with </a:t>
            </a:r>
            <a:r>
              <a:rPr lang="en-US" sz="1200" dirty="0" err="1" smtClean="0">
                <a:solidFill>
                  <a:schemeClr val="bg1"/>
                </a:solidFill>
              </a:rPr>
              <a:t>substeps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ttangolo arrotondato 58"/>
          <p:cNvSpPr/>
          <p:nvPr/>
        </p:nvSpPr>
        <p:spPr>
          <a:xfrm>
            <a:off x="4177861" y="5693505"/>
            <a:ext cx="2113070" cy="400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Detect </a:t>
            </a:r>
            <a:r>
              <a:rPr lang="en-US" sz="1200" b="1" dirty="0" smtClean="0">
                <a:solidFill>
                  <a:schemeClr val="bg1"/>
                </a:solidFill>
              </a:rPr>
              <a:t>impacts</a:t>
            </a:r>
            <a:r>
              <a:rPr lang="en-US" sz="1200" dirty="0" smtClean="0">
                <a:solidFill>
                  <a:schemeClr val="bg1"/>
                </a:solidFill>
              </a:rPr>
              <a:t> and generate </a:t>
            </a:r>
            <a:r>
              <a:rPr lang="en-US" sz="1200" b="1" dirty="0" err="1" smtClean="0">
                <a:solidFill>
                  <a:schemeClr val="bg1"/>
                </a:solidFill>
              </a:rPr>
              <a:t>secondaries</a:t>
            </a:r>
            <a:endParaRPr lang="en-US" sz="1200" b="1" baseline="30000" dirty="0">
              <a:solidFill>
                <a:schemeClr val="bg1"/>
              </a:solidFill>
            </a:endParaRPr>
          </a:p>
        </p:txBody>
      </p:sp>
      <p:sp>
        <p:nvSpPr>
          <p:cNvPr id="27" name="Rettangolo arrotondato 21"/>
          <p:cNvSpPr/>
          <p:nvPr/>
        </p:nvSpPr>
        <p:spPr>
          <a:xfrm>
            <a:off x="4177861" y="3930353"/>
            <a:ext cx="2113070" cy="400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Evaluate the </a:t>
            </a:r>
            <a:r>
              <a:rPr lang="en-US" sz="1200" b="1" dirty="0" smtClean="0">
                <a:solidFill>
                  <a:schemeClr val="bg1"/>
                </a:solidFill>
              </a:rPr>
              <a:t>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</a:rPr>
              <a:t>electric field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(Particle in Cell)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ettangolo arrotondato 53"/>
          <p:cNvSpPr/>
          <p:nvPr/>
        </p:nvSpPr>
        <p:spPr>
          <a:xfrm>
            <a:off x="4177860" y="4518070"/>
            <a:ext cx="2113072" cy="4007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Apply </a:t>
            </a:r>
            <a:r>
              <a:rPr lang="en-US" sz="1200" b="1" dirty="0" smtClean="0">
                <a:solidFill>
                  <a:schemeClr val="bg1"/>
                </a:solidFill>
              </a:rPr>
              <a:t>kick on the beam particles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9838" y="6389703"/>
            <a:ext cx="8548582" cy="313932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n-US" sz="1200" b="1" u="sng" dirty="0" smtClean="0">
                <a:latin typeface="+mj-lt"/>
                <a:cs typeface="Arial" panose="020B0604020202020204" pitchFamily="34" charset="0"/>
              </a:rPr>
              <a:t>Legend</a:t>
            </a:r>
            <a:r>
              <a:rPr lang="en-US" sz="1200" b="1" dirty="0" smtClean="0">
                <a:latin typeface="+mj-lt"/>
                <a:cs typeface="Arial" panose="020B0604020202020204" pitchFamily="34" charset="0"/>
              </a:rPr>
              <a:t>: </a:t>
            </a:r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From </a:t>
            </a:r>
            <a:r>
              <a:rPr lang="en-US" sz="1200" b="1" dirty="0" err="1">
                <a:solidFill>
                  <a:srgbClr val="00B050"/>
                </a:solidFill>
                <a:cs typeface="Arial" panose="020B0604020202020204" pitchFamily="34" charset="0"/>
              </a:rPr>
              <a:t>PyHEADTAIL</a:t>
            </a:r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From </a:t>
            </a:r>
            <a:r>
              <a:rPr lang="en-US" sz="1200" b="1" dirty="0" err="1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PyECLOUD</a:t>
            </a:r>
            <a:r>
              <a:rPr lang="en-US" sz="12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Developed ad hoc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6562" y="2442792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Initial e- distribution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</a:rPr>
              <a:t>(from </a:t>
            </a:r>
            <a:r>
              <a:rPr lang="en-GB" sz="1200" dirty="0" err="1">
                <a:solidFill>
                  <a:schemeClr val="tx2"/>
                </a:solidFill>
              </a:rPr>
              <a:t>PyECLOUD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buildup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sim</a:t>
            </a:r>
            <a:r>
              <a:rPr lang="en-GB" sz="1200" dirty="0">
                <a:solidFill>
                  <a:schemeClr val="tx2"/>
                </a:solidFill>
              </a:rPr>
              <a:t>.)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6516" y="1828800"/>
            <a:ext cx="196190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PyHEADTAIL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9785" y="4087213"/>
            <a:ext cx="1961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Transverse tracking </a:t>
            </a:r>
          </a:p>
          <a:p>
            <a:pPr marL="188913" lvl="1">
              <a:spcAft>
                <a:spcPts val="600"/>
              </a:spcAft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with Q’, </a:t>
            </a:r>
            <a:r>
              <a:rPr lang="en-GB" sz="1200" dirty="0" err="1" smtClean="0">
                <a:solidFill>
                  <a:schemeClr val="accent3">
                    <a:lumMod val="75000"/>
                  </a:schemeClr>
                </a:solidFill>
              </a:rPr>
              <a:t>octupoles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 etc.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Longitudinal tracking</a:t>
            </a: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Transverse feedback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Impedances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Space charge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96516" y="2492248"/>
            <a:ext cx="1961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Transverse tracking </a:t>
            </a:r>
          </a:p>
          <a:p>
            <a:pPr marL="188913" lvl="1">
              <a:spcAft>
                <a:spcPts val="600"/>
              </a:spcAft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with Q’, </a:t>
            </a:r>
            <a:r>
              <a:rPr lang="en-GB" sz="1200" dirty="0" err="1" smtClean="0">
                <a:solidFill>
                  <a:schemeClr val="accent3">
                    <a:lumMod val="75000"/>
                  </a:schemeClr>
                </a:solidFill>
              </a:rPr>
              <a:t>octupoles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 etc.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Longitudinal tracking</a:t>
            </a: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Transverse feedback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Impedances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Space charge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9" grpId="0" animBg="1"/>
      <p:bldP spid="16" grpId="0" animBg="1"/>
      <p:bldP spid="32" grpId="0" animBg="1"/>
      <p:bldP spid="33" grpId="0" animBg="1"/>
      <p:bldP spid="34" grpId="0"/>
      <p:bldP spid="35" grpId="0" animBg="1"/>
      <p:bldP spid="38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30" grpId="0" animBg="1"/>
      <p:bldP spid="43" grpId="0" animBg="1"/>
      <p:bldP spid="2" grpId="0"/>
      <p:bldP spid="40" grpId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PyECLOUD-PyHEADTAIL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simulation setup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9068" y="564124"/>
            <a:ext cx="784860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 dropped the traditional approach of having separate tools for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ecloud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buildup and instability </a:t>
            </a:r>
          </a:p>
          <a:p>
            <a:pPr marL="285750" lvl="1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Use </a:t>
            </a:r>
            <a:r>
              <a:rPr lang="en-US" sz="1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PyECLOUD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also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simulate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the interaction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beam/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within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</a:rPr>
              <a:t>PyHEADTAIL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lvl="2">
              <a:lnSpc>
                <a:spcPct val="150000"/>
              </a:lnSpc>
              <a:buClr>
                <a:schemeClr val="tx2"/>
              </a:buClr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Possible thanks to the highly modular</a:t>
            </a:r>
            <a:r>
              <a:rPr lang="en-US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structure of the two codes (object oriented)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9390" y="1649036"/>
            <a:ext cx="7924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Advantages of this approach: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Profits from years of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optimization and testing 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work on </a:t>
            </a:r>
            <a:r>
              <a:rPr lang="en-GB" sz="14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PyECLOUD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GB" sz="1400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PyHEADTAIL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All advanced</a:t>
            </a:r>
            <a:r>
              <a:rPr lang="en-GB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e-cloud </a:t>
            </a:r>
            <a:r>
              <a:rPr lang="en-GB" sz="1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modeling</a:t>
            </a:r>
            <a:r>
              <a:rPr lang="en-GB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features </a:t>
            </a:r>
            <a:r>
              <a:rPr lang="en-GB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implemented in </a:t>
            </a:r>
            <a:r>
              <a:rPr lang="en-GB" sz="1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PyECLOUD</a:t>
            </a:r>
            <a:r>
              <a:rPr lang="en-GB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become </a:t>
            </a:r>
            <a:r>
              <a:rPr lang="en-GB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naturally available </a:t>
            </a:r>
            <a:r>
              <a:rPr lang="en-GB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for beam dynamics simulations</a:t>
            </a:r>
            <a:endParaRPr lang="en-GB" sz="14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From now on the two tools can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share most of the work of development and maintenance</a:t>
            </a:r>
            <a:endParaRPr lang="en-GB" sz="1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9390" y="3429000"/>
            <a:ext cx="4808621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Extensive tests against HEADTAIL in the last year: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Single e-cloud interaction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Single turn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Tune footprint</a:t>
            </a:r>
          </a:p>
          <a:p>
            <a:pPr marL="742950" lvl="2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E-cloud instabilities </a:t>
            </a:r>
            <a:endParaRPr lang="en-GB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95" y="5715000"/>
            <a:ext cx="807920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chemeClr val="tx2"/>
              </a:buClr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Since ~2 months the new code is being used for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instabilities simulation campaigns 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for LIU-SPS and HL-LHC studies (though with simplified model at this stage, i.e. uniform beta function, uniform initial e</a:t>
            </a:r>
            <a:r>
              <a:rPr lang="en-GB" sz="14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GB" sz="1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distribution)</a:t>
            </a:r>
            <a:endParaRPr lang="en-GB" sz="1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0000" r="63751"/>
          <a:stretch/>
        </p:blipFill>
        <p:spPr>
          <a:xfrm>
            <a:off x="4953000" y="3357196"/>
            <a:ext cx="3014046" cy="2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simulations for the HL-LHC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8712" y="609600"/>
            <a:ext cx="737188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 simulated the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interaction of a single bunch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with the electron cloud in the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dipoles and in the quadrupoles separately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scanning the bunch intensity and the electron density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Before the bunch passage electrons are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uniformly distributed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at rest in the chamber</a:t>
            </a:r>
            <a:endParaRPr lang="en-GB" sz="15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91903"/>
              </p:ext>
            </p:extLst>
          </p:nvPr>
        </p:nvGraphicFramePr>
        <p:xfrm>
          <a:off x="1676400" y="2057400"/>
          <a:ext cx="6096000" cy="40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 @ 450 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 @ 7 </a:t>
                      </a:r>
                      <a:r>
                        <a:rPr lang="en-US" sz="1400" dirty="0" err="1" smtClean="0"/>
                        <a:t>TeV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 (p/b)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r>
                        <a:rPr lang="en-US" sz="1400" baseline="0" dirty="0" smtClean="0"/>
                        <a:t> – 2.3</a:t>
                      </a:r>
                      <a:r>
                        <a:rPr lang="en-US" sz="1400" dirty="0" smtClean="0"/>
                        <a:t> x 10</a:t>
                      </a:r>
                      <a:r>
                        <a:rPr lang="en-US" sz="1400" baseline="300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r>
                        <a:rPr lang="en-US" sz="1400" baseline="0" dirty="0" smtClean="0"/>
                        <a:t> – 2.3</a:t>
                      </a:r>
                      <a:r>
                        <a:rPr lang="en-US" sz="1400" dirty="0" smtClean="0"/>
                        <a:t> x 10</a:t>
                      </a:r>
                      <a:r>
                        <a:rPr lang="en-US" sz="1400" baseline="300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sz="1400" b="0" baseline="-25000" dirty="0" err="1" smtClean="0"/>
                        <a:t>x,y</a:t>
                      </a:r>
                      <a:r>
                        <a:rPr lang="en-US" sz="1400" b="0" baseline="0" dirty="0" smtClean="0"/>
                        <a:t> (</a:t>
                      </a:r>
                      <a:r>
                        <a:rPr lang="en-US" sz="1400" b="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baseline="0" dirty="0" smtClean="0"/>
                        <a:t>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="0" baseline="-25000" dirty="0" err="1" smtClean="0"/>
                        <a:t>z</a:t>
                      </a:r>
                      <a:r>
                        <a:rPr lang="en-US" sz="1400" b="0" baseline="0" dirty="0" smtClean="0"/>
                        <a:t> (m)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0. 075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 (T, T/m)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0.53, 12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8.2, 187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V</a:t>
                      </a:r>
                      <a:r>
                        <a:rPr lang="en-US" sz="1400" b="0" baseline="-25000" dirty="0" smtClean="0"/>
                        <a:t>400MHz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(MV)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/>
                        <a:t>N</a:t>
                      </a:r>
                      <a:r>
                        <a:rPr lang="en-US" sz="1400" b="0" baseline="-25000" dirty="0" err="1" smtClean="0"/>
                        <a:t>el</a:t>
                      </a:r>
                      <a:r>
                        <a:rPr lang="en-US" sz="1400" b="0" baseline="0" dirty="0" smtClean="0"/>
                        <a:t> (e</a:t>
                      </a:r>
                      <a:r>
                        <a:rPr lang="en-US" sz="1400" b="0" baseline="30000" dirty="0" smtClean="0"/>
                        <a:t>-</a:t>
                      </a:r>
                      <a:r>
                        <a:rPr lang="en-US" sz="1400" b="0" baseline="0" dirty="0" smtClean="0"/>
                        <a:t>/m</a:t>
                      </a:r>
                      <a:r>
                        <a:rPr lang="en-US" sz="1400" b="0" baseline="30000" dirty="0" smtClean="0"/>
                        <a:t>3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 – 20 x 10</a:t>
                      </a:r>
                      <a:r>
                        <a:rPr lang="en-US" sz="1400" baseline="300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 – 20 x 10</a:t>
                      </a:r>
                      <a:r>
                        <a:rPr lang="en-US" sz="1400" baseline="300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N</a:t>
                      </a:r>
                      <a:r>
                        <a:rPr lang="en-US" sz="1400" b="0" baseline="-25000" dirty="0" err="1" smtClean="0"/>
                        <a:t>segments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</a:t>
                      </a:r>
                      <a:r>
                        <a:rPr lang="en-US" sz="1400" b="0" baseline="-25000" dirty="0" smtClean="0"/>
                        <a:t>MP</a:t>
                      </a:r>
                      <a:r>
                        <a:rPr lang="en-US" sz="1400" b="0" baseline="0" dirty="0" smtClean="0"/>
                        <a:t> (e</a:t>
                      </a:r>
                      <a:r>
                        <a:rPr lang="en-US" sz="1400" b="0" baseline="30000" dirty="0" smtClean="0"/>
                        <a:t>-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</a:t>
                      </a:r>
                      <a:r>
                        <a:rPr lang="en-US" sz="1400" b="0" baseline="-25000" dirty="0" smtClean="0"/>
                        <a:t>MP</a:t>
                      </a:r>
                      <a:r>
                        <a:rPr lang="en-US" sz="1400" b="0" baseline="0" dirty="0" smtClean="0"/>
                        <a:t> (p)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x 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x 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N</a:t>
                      </a:r>
                      <a:r>
                        <a:rPr lang="en-US" sz="1400" b="0" baseline="-25000" dirty="0" err="1" smtClean="0"/>
                        <a:t>slices</a:t>
                      </a:r>
                      <a:r>
                        <a:rPr lang="en-US" sz="1400" b="0" baseline="0" dirty="0" smtClean="0"/>
                        <a:t> (-2</a:t>
                      </a:r>
                      <a:r>
                        <a:rPr lang="en-US" sz="1400" b="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="0" baseline="-25000" dirty="0" smtClean="0"/>
                        <a:t>z</a:t>
                      </a:r>
                      <a:r>
                        <a:rPr lang="en-US" sz="1400" b="0" baseline="0" dirty="0" smtClean="0"/>
                        <a:t>, 2</a:t>
                      </a:r>
                      <a:r>
                        <a:rPr lang="en-US" sz="1400" b="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="0" baseline="-25000" dirty="0" smtClean="0"/>
                        <a:t>z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/>
                        <a:t>Q</a:t>
                      </a:r>
                      <a:r>
                        <a:rPr lang="en-US" sz="1400" b="0" baseline="-25000" dirty="0" err="1" smtClean="0"/>
                        <a:t>x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dirty="0" err="1" smtClean="0"/>
                        <a:t>Q</a:t>
                      </a:r>
                      <a:r>
                        <a:rPr lang="en-US" sz="1400" b="0" baseline="-25000" dirty="0" err="1" smtClean="0"/>
                        <a:t>y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60.31</a:t>
                      </a:r>
                      <a:endParaRPr lang="en-US" sz="1400" dirty="0"/>
                    </a:p>
                  </a:txBody>
                  <a:tcPr/>
                </a:tc>
              </a:tr>
              <a:tr h="312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&lt;</a:t>
                      </a:r>
                      <a:r>
                        <a:rPr lang="el-GR" sz="1400" b="0" dirty="0" smtClean="0"/>
                        <a:t>β</a:t>
                      </a:r>
                      <a:r>
                        <a:rPr lang="en-US" sz="1400" b="0" baseline="-25000" dirty="0" smtClean="0"/>
                        <a:t>x</a:t>
                      </a:r>
                      <a:r>
                        <a:rPr lang="en-US" sz="1400" b="0" dirty="0" smtClean="0"/>
                        <a:t>&gt;, &lt;</a:t>
                      </a:r>
                      <a:r>
                        <a:rPr lang="el-GR" sz="1400" b="0" dirty="0" smtClean="0"/>
                        <a:t>β</a:t>
                      </a:r>
                      <a:r>
                        <a:rPr lang="en-US" sz="1400" b="0" baseline="-25000" dirty="0" smtClean="0"/>
                        <a:t>y</a:t>
                      </a:r>
                      <a:r>
                        <a:rPr lang="en-US" sz="1400" b="0" dirty="0" smtClean="0"/>
                        <a:t>&gt;</a:t>
                      </a:r>
                      <a:endParaRPr lang="en-US" sz="1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instability thresholds at 450 GeV: Arc Dipoles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974321"/>
            <a:ext cx="8534400" cy="7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Instability observed </a:t>
            </a:r>
            <a:r>
              <a:rPr lang="en-GB" sz="1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only </a:t>
            </a:r>
            <a:r>
              <a:rPr lang="en-GB" sz="15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the vertical plane</a:t>
            </a: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as the dipole magnetic field freezes the electron motion in the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horizontal plane </a:t>
            </a:r>
            <a:r>
              <a:rPr lang="en-GB" sz="1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(note that, unlike HEADTAIL, </a:t>
            </a:r>
            <a:r>
              <a:rPr lang="en-GB" sz="1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electrons are tracked also in the horizontal plane)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1923" y="609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Arc dipoles </a:t>
            </a:r>
            <a:r>
              <a:rPr lang="en-U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(~65% of the machine)</a:t>
            </a:r>
            <a:endParaRPr lang="en-GB" sz="1600" dirty="0"/>
          </a:p>
        </p:txBody>
      </p:sp>
      <p:pic>
        <p:nvPicPr>
          <p:cNvPr id="22" name="Picture 21" descr="HLLHC-injection_ArcDip_2.30e11ppb_mean_y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7222" r="2737"/>
          <a:stretch/>
        </p:blipFill>
        <p:spPr>
          <a:xfrm>
            <a:off x="4114800" y="1006200"/>
            <a:ext cx="4860175" cy="2880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8850" y="1003084"/>
            <a:ext cx="3801122" cy="2883116"/>
            <a:chOff x="98850" y="2638540"/>
            <a:chExt cx="3801122" cy="2883116"/>
          </a:xfrm>
        </p:grpSpPr>
        <p:sp>
          <p:nvSpPr>
            <p:cNvPr id="23" name="TextBox 22"/>
            <p:cNvSpPr txBox="1"/>
            <p:nvPr/>
          </p:nvSpPr>
          <p:spPr>
            <a:xfrm>
              <a:off x="748942" y="2748100"/>
              <a:ext cx="1904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rgbClr val="0055A0"/>
                  </a:solidFill>
                </a:rPr>
                <a:t>N = 2.3 x 10</a:t>
              </a:r>
              <a:r>
                <a:rPr lang="en-US" sz="1600" b="1" baseline="30000" dirty="0">
                  <a:solidFill>
                    <a:srgbClr val="0055A0"/>
                  </a:solidFill>
                </a:rPr>
                <a:t>11</a:t>
              </a:r>
              <a:r>
                <a:rPr lang="en-US" sz="1600" b="1" dirty="0">
                  <a:solidFill>
                    <a:srgbClr val="0055A0"/>
                  </a:solidFill>
                </a:rPr>
                <a:t> </a:t>
              </a:r>
              <a:r>
                <a:rPr lang="en-US" sz="1600" b="1" dirty="0" smtClean="0">
                  <a:solidFill>
                    <a:srgbClr val="0055A0"/>
                  </a:solidFill>
                </a:rPr>
                <a:t>p/b</a:t>
              </a:r>
              <a:endParaRPr lang="en-US" sz="1600" b="1" dirty="0">
                <a:solidFill>
                  <a:srgbClr val="0055A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5" r="25772"/>
            <a:stretch/>
          </p:blipFill>
          <p:spPr>
            <a:xfrm>
              <a:off x="98850" y="2638540"/>
              <a:ext cx="3801122" cy="2883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1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12664</TotalTime>
  <Words>2429</Words>
  <Application>Microsoft Office PowerPoint</Application>
  <PresentationFormat>On-screen Show (4:3)</PresentationFormat>
  <Paragraphs>373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Gianni</dc:creator>
  <cp:lastModifiedBy>giadarol</cp:lastModifiedBy>
  <cp:revision>601</cp:revision>
  <dcterms:created xsi:type="dcterms:W3CDTF">2006-08-16T00:00:00Z</dcterms:created>
  <dcterms:modified xsi:type="dcterms:W3CDTF">2015-05-11T19:42:58Z</dcterms:modified>
</cp:coreProperties>
</file>