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2" r:id="rId2"/>
    <p:sldId id="372" r:id="rId3"/>
    <p:sldId id="373" r:id="rId4"/>
    <p:sldId id="386" r:id="rId5"/>
    <p:sldId id="381" r:id="rId6"/>
    <p:sldId id="340" r:id="rId7"/>
    <p:sldId id="341" r:id="rId8"/>
    <p:sldId id="345" r:id="rId9"/>
    <p:sldId id="356" r:id="rId10"/>
    <p:sldId id="357" r:id="rId11"/>
    <p:sldId id="359" r:id="rId12"/>
    <p:sldId id="384" r:id="rId13"/>
    <p:sldId id="361" r:id="rId14"/>
    <p:sldId id="364" r:id="rId15"/>
    <p:sldId id="365" r:id="rId16"/>
    <p:sldId id="375" r:id="rId17"/>
    <p:sldId id="388" r:id="rId18"/>
    <p:sldId id="390" r:id="rId19"/>
    <p:sldId id="3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18B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1295" autoAdjust="0"/>
  </p:normalViewPr>
  <p:slideViewPr>
    <p:cSldViewPr>
      <p:cViewPr varScale="1">
        <p:scale>
          <a:sx n="70" d="100"/>
          <a:sy n="70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4202-AB1C-464E-B05C-A3CCBC994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3F88-9F99-47C5-BEC9-AC888DCAE5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3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chromaticity?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stronger damper helps?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7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8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8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6736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248401"/>
            <a:ext cx="7543800" cy="4739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</a:t>
            </a:r>
            <a:r>
              <a:rPr lang="en-GB" dirty="0" err="1" smtClean="0"/>
              <a:t>HiLumi</a:t>
            </a:r>
            <a:r>
              <a:rPr lang="en-GB" dirty="0" smtClean="0"/>
              <a:t> LHC Design Study is included in the High Luminosity LHC project and is partly funded by the European Commission within the Framework Programme 7 Capacities Specific Programme, Grant Agreement 284404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A.Valishev, BBLRC at HL-LHC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57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A.Valishev, BBLRC at HL-LHC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57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57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57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57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57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5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5718B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718B"/>
                </a:solidFill>
              </a:defRPr>
            </a:lvl1pPr>
          </a:lstStyle>
          <a:p>
            <a:r>
              <a:rPr lang="en-US" smtClean="0"/>
              <a:t>A.Valishev, BBLRC at HL-LHC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638"/>
            <a:ext cx="2286000" cy="1103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rgbClr val="05718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rgbClr val="05718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rgbClr val="0571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rgbClr val="0571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rgbClr val="0571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rgbClr val="0571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WP2 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686800" cy="1752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G. Arduini for WP2</a:t>
            </a:r>
          </a:p>
          <a:p>
            <a:r>
              <a:rPr lang="en-US" sz="2800" dirty="0" smtClean="0"/>
              <a:t>Acknowledgments: WP2 Task Leaders and Members, Speakers and Conveners of the WP2 Sessions, Colleagues from other WPs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030" y="289560"/>
            <a:ext cx="1053465" cy="8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43" y="206621"/>
            <a:ext cx="790686" cy="1019318"/>
          </a:xfrm>
          <a:prstGeom prst="rect">
            <a:avLst/>
          </a:prstGeom>
        </p:spPr>
      </p:pic>
      <p:pic>
        <p:nvPicPr>
          <p:cNvPr id="6" name="Picture 5" descr="epfl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75" y="5298727"/>
            <a:ext cx="1637772" cy="807460"/>
          </a:xfrm>
          <a:prstGeom prst="rect">
            <a:avLst/>
          </a:prstGeom>
        </p:spPr>
      </p:pic>
      <p:pic>
        <p:nvPicPr>
          <p:cNvPr id="7" name="Picture 4" descr="\\cern.ch\dfs\Users\a\arduini\Documents\INF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45" y="5244301"/>
            <a:ext cx="1203267" cy="9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-group.slac.stanford.edu/com/images/slac-logo-primaryx2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95" y="1520876"/>
            <a:ext cx="22574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ern.ch\dfs\Users\a\arduini\Documents\My Pictures\FermiLogo_blu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49451"/>
            <a:ext cx="24098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ern.ch\dfs\Users\a\arduini\Documents\My Pictures\Berkeley_Lab_Logo_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52" y="1371600"/>
            <a:ext cx="1068934" cy="8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ern.ch\dfs\Users\a\arduini\Documents\My Pictures\DESY-Logo-cyan-RGB_ger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9100"/>
            <a:ext cx="1031558" cy="10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cern.ch\dfs\Users\a\arduini\Documents\My Pictures\UNILIV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90554"/>
            <a:ext cx="2514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Stability: impedance (crab cavities)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realistic model of the crab cavity impedance taking into account possible distribution of HOM frequencies of the various cavities (similar approach to magnet field errors)</a:t>
            </a:r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5846053" y="59436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N. Biancacci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9034"/>
            <a:ext cx="4038600" cy="300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233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crab cavitie</a:t>
            </a:r>
            <a:r>
              <a:rPr lang="en-US" dirty="0"/>
              <a:t>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Good </a:t>
            </a:r>
            <a:r>
              <a:rPr lang="en-US" b="1" dirty="0" smtClean="0">
                <a:solidFill>
                  <a:srgbClr val="FF0000"/>
                </a:solidFill>
              </a:rPr>
              <a:t>progress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discussions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Single bunch regime: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rab </a:t>
            </a:r>
            <a:r>
              <a:rPr lang="en-US" dirty="0"/>
              <a:t>cavities increase the </a:t>
            </a:r>
            <a:r>
              <a:rPr lang="en-US" dirty="0" smtClean="0"/>
              <a:t>instability growth </a:t>
            </a:r>
            <a:r>
              <a:rPr lang="en-US" dirty="0"/>
              <a:t>rate by a factor </a:t>
            </a:r>
            <a:r>
              <a:rPr lang="en-US" dirty="0" smtClean="0"/>
              <a:t>1.5 (even assuming distribution of HOM </a:t>
            </a:r>
            <a:r>
              <a:rPr lang="en-US" dirty="0" smtClean="0">
                <a:sym typeface="Wingdings" panose="05000000000000000000" pitchFamily="2" charset="2"/>
              </a:rPr>
              <a:t> error bar being estimated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Need to halve </a:t>
            </a:r>
            <a:r>
              <a:rPr lang="en-US" dirty="0"/>
              <a:t>the total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/Q for both BNL and SLAC designs</a:t>
            </a:r>
            <a:endParaRPr lang="en-US" dirty="0"/>
          </a:p>
          <a:p>
            <a:r>
              <a:rPr lang="en-US" dirty="0" smtClean="0"/>
              <a:t>Coupled bunch regime:</a:t>
            </a:r>
            <a:endParaRPr lang="en-US" dirty="0"/>
          </a:p>
          <a:p>
            <a:pPr lvl="1"/>
            <a:r>
              <a:rPr lang="en-US" dirty="0" smtClean="0"/>
              <a:t>BNL </a:t>
            </a:r>
            <a:r>
              <a:rPr lang="en-US" dirty="0"/>
              <a:t>design: 927 MHz, 1.86 GHz and 1.92 GHz modes to be reduced by a factor 3. Mode 1.75 GHz to be reduced by more than 2 orders of </a:t>
            </a:r>
            <a:r>
              <a:rPr lang="en-US" dirty="0" smtClean="0"/>
              <a:t>magnitude.</a:t>
            </a:r>
            <a:endParaRPr lang="en-US" dirty="0"/>
          </a:p>
          <a:p>
            <a:pPr lvl="1"/>
            <a:r>
              <a:rPr lang="en-US" dirty="0" smtClean="0"/>
              <a:t>SLAC </a:t>
            </a:r>
            <a:r>
              <a:rPr lang="en-US" dirty="0"/>
              <a:t>design: </a:t>
            </a:r>
            <a:r>
              <a:rPr lang="en-US" dirty="0" smtClean="0"/>
              <a:t>mode </a:t>
            </a:r>
            <a:r>
              <a:rPr lang="en-US" dirty="0"/>
              <a:t>at 1.6 GHz should be decreased by </a:t>
            </a:r>
            <a:r>
              <a:rPr lang="en-US" dirty="0" smtClean="0"/>
              <a:t>a </a:t>
            </a:r>
            <a:r>
              <a:rPr lang="en-US" dirty="0"/>
              <a:t>factor 2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progress has already been done by the HOM designers recently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need to update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6053" y="59436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N. Biancacci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cavity tests in SPS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Expect no visible impedance effects </a:t>
            </a:r>
            <a:r>
              <a:rPr lang="en-GB" sz="2400" dirty="0"/>
              <a:t>w</a:t>
            </a:r>
            <a:r>
              <a:rPr lang="en-GB" sz="2400" dirty="0" smtClean="0"/>
              <a:t>ith HOM damping</a:t>
            </a:r>
          </a:p>
          <a:p>
            <a:r>
              <a:rPr lang="en-US" sz="2400" dirty="0" smtClean="0"/>
              <a:t>Ideally, we should profit of the tests to:</a:t>
            </a:r>
          </a:p>
          <a:p>
            <a:pPr lvl="2"/>
            <a:r>
              <a:rPr lang="en-US" sz="2000" dirty="0" smtClean="0"/>
              <a:t>Benchmarking </a:t>
            </a:r>
            <a:r>
              <a:rPr lang="en-US" sz="2000" dirty="0"/>
              <a:t>of the codes </a:t>
            </a:r>
            <a:r>
              <a:rPr lang="en-US" sz="2000" dirty="0" smtClean="0"/>
              <a:t>(although these provide convergent results)</a:t>
            </a:r>
            <a:endParaRPr lang="en-US" sz="2000" dirty="0"/>
          </a:p>
          <a:p>
            <a:pPr lvl="2"/>
            <a:r>
              <a:rPr lang="en-US" sz="2000" dirty="0" smtClean="0"/>
              <a:t>Check the </a:t>
            </a:r>
            <a:r>
              <a:rPr lang="en-US" sz="2000" dirty="0"/>
              <a:t>stability/reproducibility of the </a:t>
            </a:r>
            <a:r>
              <a:rPr lang="en-US" sz="2000" dirty="0" smtClean="0"/>
              <a:t>modes</a:t>
            </a:r>
            <a:endParaRPr lang="en-US" sz="1900" dirty="0" smtClean="0"/>
          </a:p>
          <a:p>
            <a:r>
              <a:rPr lang="en-US" sz="2400" dirty="0" smtClean="0"/>
              <a:t>Possible ideas emerged during the discussion: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Undamping</a:t>
            </a:r>
            <a:r>
              <a:rPr lang="en-US" sz="2000" dirty="0" smtClean="0"/>
              <a:t>” of some of the modes</a:t>
            </a:r>
          </a:p>
          <a:p>
            <a:pPr lvl="1"/>
            <a:r>
              <a:rPr lang="en-US" sz="2000" dirty="0" smtClean="0"/>
              <a:t>Detuning to overlap the </a:t>
            </a:r>
            <a:r>
              <a:rPr lang="en-US" sz="2000" dirty="0" err="1" smtClean="0"/>
              <a:t>undamped</a:t>
            </a:r>
            <a:r>
              <a:rPr lang="en-US" sz="2000" dirty="0" smtClean="0"/>
              <a:t> modes with beam spectral lines</a:t>
            </a:r>
          </a:p>
          <a:p>
            <a:pPr lvl="1"/>
            <a:r>
              <a:rPr lang="en-US" sz="2000" dirty="0" smtClean="0"/>
              <a:t>Local </a:t>
            </a:r>
            <a:r>
              <a:rPr lang="en-US" sz="2000" dirty="0"/>
              <a:t>i</a:t>
            </a:r>
            <a:r>
              <a:rPr lang="en-US" sz="2000" dirty="0" smtClean="0"/>
              <a:t>ncrease of the beta functions at the crab cavities</a:t>
            </a:r>
            <a:endParaRPr lang="en-US" sz="2000" dirty="0"/>
          </a:p>
          <a:p>
            <a:pPr lvl="1"/>
            <a:r>
              <a:rPr lang="en-US" sz="2000" dirty="0" smtClean="0"/>
              <a:t>Adjust working point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6324600" y="58674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B. Salvant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E:\Benoit\System2\Benoit\2014\DELPHI\ReZSPStran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42144"/>
            <a:ext cx="4038600" cy="26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14600" y="457264"/>
            <a:ext cx="6553200" cy="655507"/>
          </a:xfrm>
          <a:prstGeom prst="rect">
            <a:avLst/>
          </a:prstGeom>
        </p:spPr>
        <p:txBody>
          <a:bodyPr vert="horz" wrap="square" lIns="0" tIns="100527" rIns="0" bIns="0" rtlCol="0">
            <a:spAutoFit/>
          </a:bodyPr>
          <a:lstStyle/>
          <a:p>
            <a:pPr marL="1845310">
              <a:lnSpc>
                <a:spcPct val="100000"/>
              </a:lnSpc>
            </a:pPr>
            <a:r>
              <a:rPr lang="en-US" sz="3600" dirty="0" smtClean="0"/>
              <a:t>BBLR compensation–LHC</a:t>
            </a:r>
            <a:endParaRPr sz="360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31831" y="1436416"/>
            <a:ext cx="8229600" cy="1992584"/>
          </a:xfrm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tabLst>
                <a:tab pos="353695" algn="l"/>
                <a:tab pos="2682240" algn="l"/>
              </a:tabLst>
            </a:pPr>
            <a:r>
              <a:rPr lang="en-US" sz="2800" spc="-5" dirty="0" smtClean="0">
                <a:cs typeface="Garamond"/>
              </a:rPr>
              <a:t>Wire model made available in </a:t>
            </a:r>
            <a:r>
              <a:rPr lang="en-US" sz="2800" spc="-5" dirty="0" err="1" smtClean="0">
                <a:cs typeface="Garamond"/>
              </a:rPr>
              <a:t>Sixtrack</a:t>
            </a:r>
            <a:endParaRPr lang="en-US" sz="2800" spc="-5" dirty="0" smtClean="0">
              <a:cs typeface="Garamond"/>
            </a:endParaRPr>
          </a:p>
          <a:p>
            <a:r>
              <a:rPr lang="en-US" sz="2800" dirty="0" smtClean="0"/>
              <a:t>We </a:t>
            </a:r>
            <a:r>
              <a:rPr lang="en-US" sz="2800" dirty="0"/>
              <a:t>have now the tools for conducting systematic simulations and </a:t>
            </a:r>
            <a:r>
              <a:rPr lang="en-US" sz="2800" dirty="0" smtClean="0"/>
              <a:t>define </a:t>
            </a:r>
            <a:r>
              <a:rPr lang="en-US" sz="2800" dirty="0"/>
              <a:t>plans and tests both in the LHC and </a:t>
            </a:r>
            <a:r>
              <a:rPr lang="en-US" sz="2800" dirty="0" smtClean="0"/>
              <a:t>SPS and to include </a:t>
            </a:r>
            <a:r>
              <a:rPr lang="en-US" sz="2800" dirty="0" smtClean="0">
                <a:solidFill>
                  <a:srgbClr val="FF0000"/>
                </a:solidFill>
              </a:rPr>
              <a:t>all the effects of the different machine parameters. </a:t>
            </a:r>
            <a:r>
              <a:rPr lang="en-US" sz="2800" dirty="0" smtClean="0"/>
              <a:t>Too small spread might not be what we necessarily want</a:t>
            </a:r>
            <a:endParaRPr lang="en-US" sz="2800" dirty="0"/>
          </a:p>
          <a:p>
            <a:pPr marL="12700">
              <a:lnSpc>
                <a:spcPct val="100000"/>
              </a:lnSpc>
              <a:tabLst>
                <a:tab pos="353695" algn="l"/>
                <a:tab pos="2682240" algn="l"/>
              </a:tabLst>
            </a:pPr>
            <a:endParaRPr lang="en-US" sz="2800" dirty="0">
              <a:cs typeface="Garamond"/>
            </a:endParaRPr>
          </a:p>
          <a:p>
            <a:pPr marL="469265">
              <a:lnSpc>
                <a:spcPct val="100000"/>
              </a:lnSpc>
              <a:spcBef>
                <a:spcPts val="219"/>
              </a:spcBef>
            </a:pP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6250" y="1524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Y. Papaphilippou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667000"/>
            <a:ext cx="7232922" cy="39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53062" y="4916269"/>
            <a:ext cx="388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Symbol" charset="2"/>
                <a:cs typeface="Symbol" charset="2"/>
              </a:rPr>
              <a:t>b</a:t>
            </a:r>
            <a:r>
              <a:rPr lang="en-US" b="1" dirty="0" smtClean="0"/>
              <a:t>* = 40/10cm, </a:t>
            </a:r>
            <a:r>
              <a:rPr lang="en-US" b="1" u="sng" dirty="0" smtClean="0"/>
              <a:t>x=280 </a:t>
            </a:r>
            <a:r>
              <a:rPr lang="en-US" b="1" u="sng" dirty="0" err="1" smtClean="0"/>
              <a:t>urad</a:t>
            </a:r>
            <a:r>
              <a:rPr lang="en-US" b="1" u="sng" dirty="0" smtClean="0"/>
              <a:t> (9.5 </a:t>
            </a:r>
            <a:r>
              <a:rPr lang="en-US" b="1" u="sng" dirty="0" smtClean="0">
                <a:latin typeface="Symbol" panose="05050102010706020507" pitchFamily="18" charset="2"/>
              </a:rPr>
              <a:t>s</a:t>
            </a:r>
            <a:r>
              <a:rPr lang="en-US" b="1" u="sng" dirty="0" smtClean="0"/>
              <a:t>)</a:t>
            </a:r>
          </a:p>
          <a:p>
            <a:r>
              <a:rPr lang="en-US" b="1" dirty="0" smtClean="0"/>
              <a:t>IP8=on, CC=off, </a:t>
            </a:r>
            <a:r>
              <a:rPr lang="en-US" b="1" dirty="0" smtClean="0">
                <a:solidFill>
                  <a:srgbClr val="FF0000"/>
                </a:solidFill>
              </a:rPr>
              <a:t>BBLR=OFF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BBLR Compensation HL-LHC</a:t>
            </a:r>
            <a:endParaRPr lang="en-US" sz="3600" baseline="30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20486"/>
            <a:ext cx="4648200" cy="140567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Lifetrac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err="1" smtClean="0"/>
              <a:t>Sixtrack</a:t>
            </a:r>
            <a:r>
              <a:rPr lang="en-US" dirty="0" smtClean="0"/>
              <a:t> should be able to provide similar information in the future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1469557"/>
            <a:ext cx="4433084" cy="325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9" y="1456358"/>
            <a:ext cx="4538922" cy="3277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7518" y="1808402"/>
            <a:ext cx="13195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cs typeface="Symbol" charset="2"/>
              </a:rPr>
              <a:t>L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/>
              <a:t>~</a:t>
            </a:r>
            <a:r>
              <a:rPr lang="en-US" sz="2400" dirty="0" smtClean="0"/>
              <a:t>15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51213" y="1808403"/>
            <a:ext cx="13195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cs typeface="Symbol" charset="2"/>
              </a:rPr>
              <a:t>L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/>
              <a:t>~34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66800" y="62484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A. Valishev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pPr algn="r"/>
            <a:r>
              <a:rPr lang="en-US" sz="3200" dirty="0"/>
              <a:t>BBLR Compensation HL-LHC</a:t>
            </a:r>
            <a:endParaRPr lang="en-US" sz="32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1" y="1821847"/>
            <a:ext cx="7919077" cy="359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912" y="5788730"/>
            <a:ext cx="388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Symbol" charset="2"/>
                <a:cs typeface="Symbol" charset="2"/>
              </a:rPr>
              <a:t>b</a:t>
            </a:r>
            <a:r>
              <a:rPr lang="en-US" b="1" dirty="0" smtClean="0"/>
              <a:t>* = 40/10cm, </a:t>
            </a:r>
            <a:r>
              <a:rPr lang="en-US" b="1" u="sng" dirty="0" smtClean="0"/>
              <a:t>x=280 </a:t>
            </a:r>
            <a:r>
              <a:rPr lang="en-US" b="1" u="sng" dirty="0" err="1" smtClean="0"/>
              <a:t>urad</a:t>
            </a:r>
            <a:r>
              <a:rPr lang="en-US" b="1" u="sng" dirty="0" smtClean="0"/>
              <a:t> (9.5 </a:t>
            </a:r>
            <a:r>
              <a:rPr lang="en-US" b="1" u="sng" dirty="0" smtClean="0">
                <a:latin typeface="Symbol" panose="05050102010706020507" pitchFamily="18" charset="2"/>
              </a:rPr>
              <a:t>s</a:t>
            </a:r>
            <a:r>
              <a:rPr lang="en-US" b="1" u="sng" dirty="0" smtClean="0"/>
              <a:t>)</a:t>
            </a:r>
          </a:p>
          <a:p>
            <a:r>
              <a:rPr lang="en-US" b="1" dirty="0" smtClean="0"/>
              <a:t>IP8=on, CC=off, </a:t>
            </a:r>
            <a:r>
              <a:rPr lang="en-US" b="1" dirty="0" smtClean="0">
                <a:solidFill>
                  <a:srgbClr val="FF0000"/>
                </a:solidFill>
              </a:rPr>
              <a:t>BBLR=OFF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845879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A. Valishev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pPr algn="r"/>
            <a:r>
              <a:rPr lang="en-US" sz="3200" dirty="0"/>
              <a:t>BBLR Compensation HL-LHC</a:t>
            </a:r>
            <a:endParaRPr lang="en-US" sz="32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" y="1226880"/>
            <a:ext cx="3941764" cy="286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" y="3998494"/>
            <a:ext cx="3910982" cy="2859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80" y="4273557"/>
            <a:ext cx="5026520" cy="22829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845879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A. Valishev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9880" y="1752600"/>
            <a:ext cx="44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Symbol" charset="2"/>
                <a:cs typeface="Symbol" charset="2"/>
              </a:rPr>
              <a:t>b</a:t>
            </a:r>
            <a:r>
              <a:rPr lang="en-US" b="1" dirty="0" smtClean="0"/>
              <a:t>* = 40/10cm, </a:t>
            </a:r>
            <a:r>
              <a:rPr lang="en-US" b="1" u="sng" dirty="0" smtClean="0"/>
              <a:t>x=280 </a:t>
            </a:r>
            <a:r>
              <a:rPr lang="en-US" b="1" u="sng" dirty="0" err="1" smtClean="0"/>
              <a:t>urad</a:t>
            </a:r>
            <a:r>
              <a:rPr lang="en-US" b="1" u="sng" dirty="0" smtClean="0"/>
              <a:t> (9.5 </a:t>
            </a:r>
            <a:r>
              <a:rPr lang="en-US" b="1" u="sng" dirty="0" smtClean="0">
                <a:latin typeface="Symbol" panose="05050102010706020507" pitchFamily="18" charset="2"/>
              </a:rPr>
              <a:t>s</a:t>
            </a:r>
            <a:r>
              <a:rPr lang="en-US" b="1" u="sng" dirty="0" smtClean="0"/>
              <a:t>)</a:t>
            </a:r>
          </a:p>
          <a:p>
            <a:r>
              <a:rPr lang="en-US" b="1" dirty="0" smtClean="0"/>
              <a:t>IP8=on, CC=off, </a:t>
            </a:r>
            <a:r>
              <a:rPr lang="en-US" b="1" dirty="0" smtClean="0">
                <a:solidFill>
                  <a:srgbClr val="FF0000"/>
                </a:solidFill>
              </a:rPr>
              <a:t>BBLR=ON @ 9.3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</a:p>
          <a:p>
            <a:r>
              <a:rPr lang="en-US" b="1" dirty="0" smtClean="0"/>
              <a:t>Wire at </a:t>
            </a:r>
            <a:r>
              <a:rPr lang="en-US" b="1" dirty="0"/>
              <a:t>250 </a:t>
            </a:r>
            <a:r>
              <a:rPr lang="en-US" b="1" dirty="0" err="1"/>
              <a:t>A×m</a:t>
            </a:r>
            <a:r>
              <a:rPr lang="en-US" b="1" dirty="0"/>
              <a:t> or electron lens at 42 </a:t>
            </a:r>
            <a:r>
              <a:rPr lang="en-US" b="1" dirty="0" err="1"/>
              <a:t>A×m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6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Clr>
                <a:schemeClr val="tx2"/>
              </a:buClr>
            </a:pPr>
            <a:r>
              <a:rPr lang="en-US" sz="2400" dirty="0" smtClean="0">
                <a:cs typeface="Arial" panose="020B0604020202020204" pitchFamily="34" charset="0"/>
              </a:rPr>
              <a:t>Operation with 25 ns beam relies on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beam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induced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scrubbing</a:t>
            </a:r>
          </a:p>
          <a:p>
            <a:pPr marL="742950" lvl="2" indent="-342900">
              <a:spcBef>
                <a:spcPts val="600"/>
              </a:spcBef>
              <a:buClr>
                <a:schemeClr val="tx2"/>
              </a:buClr>
            </a:pP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Full e-cloud suppression </a:t>
            </a:r>
            <a:r>
              <a:rPr lang="en-US" sz="2000" dirty="0">
                <a:cs typeface="Arial" panose="020B0604020202020204" pitchFamily="34" charset="0"/>
              </a:rPr>
              <a:t>should be possible for the arc dipoles but seems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unlikely for the </a:t>
            </a:r>
            <a:r>
              <a:rPr lang="en-US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quadrupoles</a:t>
            </a:r>
            <a:endParaRPr lang="en-US" sz="2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42950" lvl="2" indent="-342900">
              <a:spcBef>
                <a:spcPts val="600"/>
              </a:spcBef>
              <a:buClr>
                <a:schemeClr val="tx2"/>
              </a:buClr>
            </a:pP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Heat </a:t>
            </a: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loads should be within the </a:t>
            </a:r>
            <a:r>
              <a:rPr lang="en-US" sz="2000" dirty="0" err="1">
                <a:cs typeface="Arial" panose="020B0604020202020204" pitchFamily="34" charset="0"/>
                <a:sym typeface="Wingdings" panose="05000000000000000000" pitchFamily="2" charset="2"/>
              </a:rPr>
              <a:t>cryo</a:t>
            </a: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 cooling capacity but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impact on beam quality/stability needs to be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assessed</a:t>
            </a:r>
            <a:endParaRPr lang="en-US" sz="2000" b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Quad_vs_dip_central_density_2.2e11pp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r="6775"/>
          <a:stretch/>
        </p:blipFill>
        <p:spPr>
          <a:xfrm>
            <a:off x="4495912" y="1752600"/>
            <a:ext cx="4571925" cy="345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5693" y="1597223"/>
            <a:ext cx="35498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PyECLOUD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 – </a:t>
            </a:r>
            <a:r>
              <a:rPr lang="en-GB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2.3e11 ppb</a:t>
            </a:r>
            <a:endParaRPr lang="en-GB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G. Iadarola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600"/>
              </a:spcBef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Important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development work </a:t>
            </a:r>
            <a:r>
              <a:rPr 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carried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out in the latest year to allow the simulation of </a:t>
            </a:r>
            <a:r>
              <a:rPr 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this scenario</a:t>
            </a:r>
          </a:p>
          <a:p>
            <a:pPr marL="800100" lvl="3" indent="-342900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After scrubbing </a:t>
            </a:r>
            <a:r>
              <a:rPr lang="en-US" sz="1800" dirty="0">
                <a:cs typeface="Arial" panose="020B0604020202020204" pitchFamily="34" charset="0"/>
                <a:sym typeface="Wingdings" panose="05000000000000000000" pitchFamily="2" charset="2"/>
              </a:rPr>
              <a:t>(SEY &lt; 1.3) e-cloud </a:t>
            </a:r>
            <a:r>
              <a:rPr lang="en-US" sz="18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should not drive the beam </a:t>
            </a:r>
            <a:r>
              <a:rPr lang="en-US" sz="18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unstable at injection and even more at 7 </a:t>
            </a:r>
            <a:r>
              <a:rPr lang="en-US" sz="1800" b="1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TeV</a:t>
            </a:r>
            <a:r>
              <a:rPr lang="en-US" sz="1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… </a:t>
            </a:r>
            <a:r>
              <a:rPr lang="en-US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(at least considering main </a:t>
            </a:r>
            <a:r>
              <a:rPr lang="en-US" sz="18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quadrupoles</a:t>
            </a:r>
            <a:r>
              <a:rPr lang="en-US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 and dipoles)</a:t>
            </a:r>
            <a:endParaRPr lang="en-US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3" indent="-342900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… </a:t>
            </a:r>
            <a:r>
              <a:rPr lang="en-US" sz="1800" dirty="0">
                <a:cs typeface="Arial" panose="020B0604020202020204" pitchFamily="34" charset="0"/>
                <a:sym typeface="Wingdings" panose="05000000000000000000" pitchFamily="2" charset="2"/>
              </a:rPr>
              <a:t>but still important forces on the beam </a:t>
            </a:r>
            <a:r>
              <a:rPr lang="en-US" sz="1800" b="1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tune </a:t>
            </a:r>
            <a:r>
              <a:rPr lang="en-US" sz="18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spread to be taken into account for interplay with other phenomena</a:t>
            </a:r>
            <a:endParaRPr lang="en-US" sz="1800" b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16" y="2362200"/>
            <a:ext cx="5121084" cy="309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91200" y="55626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G. Iadarola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020762"/>
          </a:xfrm>
        </p:spPr>
        <p:txBody>
          <a:bodyPr/>
          <a:lstStyle/>
          <a:p>
            <a:endParaRPr lang="en-GB" sz="3600" dirty="0"/>
          </a:p>
        </p:txBody>
      </p:sp>
      <p:pic>
        <p:nvPicPr>
          <p:cNvPr id="5" name="Picture 2" descr="\\cern.ch\dfs\Users\a\arduini\Documents\My Pictures\snake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657600" cy="26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4724400" cy="48677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Accelerator Physics in the Snake Pit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257800"/>
            <a:ext cx="8001000" cy="1219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2400" b="1" dirty="0" smtClean="0">
                <a:solidFill>
                  <a:srgbClr val="FFFF00"/>
                </a:solidFill>
              </a:rPr>
              <a:t>From Wikipedia:  “Snake </a:t>
            </a:r>
            <a:r>
              <a:rPr lang="en-GB" sz="2400" b="1" dirty="0">
                <a:solidFill>
                  <a:srgbClr val="FFFF00"/>
                </a:solidFill>
              </a:rPr>
              <a:t>pits are places of horror, torture and even death in European legends and fairy </a:t>
            </a:r>
            <a:r>
              <a:rPr lang="en-GB" sz="2400" b="1" dirty="0" smtClean="0">
                <a:solidFill>
                  <a:srgbClr val="FFFF00"/>
                </a:solidFill>
              </a:rPr>
              <a:t>tales”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Is this a subliminal message?</a:t>
            </a:r>
          </a:p>
        </p:txBody>
      </p:sp>
    </p:spTree>
    <p:extLst>
      <p:ext uri="{BB962C8B-B14F-4D97-AF65-F5344CB8AC3E}">
        <p14:creationId xmlns:p14="http://schemas.microsoft.com/office/powerpoint/2010/main" val="414012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152" y="-99392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Updated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0" y="3333726"/>
            <a:ext cx="9115440" cy="15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0" y="5006145"/>
            <a:ext cx="9107520" cy="14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03018" y="3867862"/>
            <a:ext cx="107581" cy="16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*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3018" y="5091998"/>
            <a:ext cx="107581" cy="16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*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22230" y="6121326"/>
            <a:ext cx="593969" cy="3108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3565" y="6505599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Ideal bpm positions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264" y="6461621"/>
            <a:ext cx="202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Forbidden </a:t>
            </a:r>
            <a:r>
              <a:rPr lang="en-US" sz="1400" b="1" dirty="0"/>
              <a:t>areas ±</a:t>
            </a:r>
            <a:r>
              <a:rPr lang="en-US" sz="1400" b="1" dirty="0" smtClean="0"/>
              <a:t>60 cm</a:t>
            </a:r>
            <a:endParaRPr lang="en-US" b="1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88746" y="6184399"/>
            <a:ext cx="578129" cy="287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35817" y="6194739"/>
            <a:ext cx="399939" cy="310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15575" y="6121326"/>
            <a:ext cx="395980" cy="3008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016" y="1447800"/>
            <a:ext cx="8820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New triplet layout and optics needed due to lower gradient (&lt; </a:t>
            </a:r>
            <a:r>
              <a:rPr lang="en-US" sz="2000" b="1" dirty="0" smtClean="0">
                <a:solidFill>
                  <a:srgbClr val="0000FF"/>
                </a:solidFill>
              </a:rPr>
              <a:t>132.6 T/m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ew triplet magnetic lengths: </a:t>
            </a:r>
            <a:r>
              <a:rPr lang="en-US" sz="2000" b="1" dirty="0" smtClean="0">
                <a:solidFill>
                  <a:srgbClr val="0000FF"/>
                </a:solidFill>
              </a:rPr>
              <a:t>4.2 m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0000FF"/>
                </a:solidFill>
              </a:rPr>
              <a:t>7.15 m</a:t>
            </a:r>
            <a:r>
              <a:rPr lang="en-US" sz="2000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On-going integration studies (with WP8/12/13/15) to determine</a:t>
            </a:r>
          </a:p>
          <a:p>
            <a:pPr marL="642938" lvl="1" indent="-285750">
              <a:buFont typeface="Arial"/>
              <a:buChar char="•"/>
            </a:pPr>
            <a:r>
              <a:rPr lang="en-US" sz="2000" dirty="0" smtClean="0"/>
              <a:t>Final L*: option of L*=23 m being studied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642938" lvl="1" indent="-285750">
              <a:buFont typeface="Arial"/>
              <a:buChar char="•"/>
            </a:pPr>
            <a:r>
              <a:rPr lang="en-US" sz="2000" dirty="0" smtClean="0"/>
              <a:t>BPM position optimization (to be far from BB LR encounters)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29336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Nominal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3224" y="47370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 triplet L*=23 m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555" y="914400"/>
            <a:ext cx="245538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R. De Maria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" y="3072348"/>
            <a:ext cx="48768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Inner Triplet powering: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class 1 (1ppm) leads to ≈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</a:t>
            </a:r>
            <a:r>
              <a:rPr lang="en-US" sz="2000" dirty="0" err="1" smtClean="0"/>
              <a:t>rms</a:t>
            </a:r>
            <a:r>
              <a:rPr lang="en-US" sz="2000" dirty="0" smtClean="0"/>
              <a:t> tune shift </a:t>
            </a:r>
          </a:p>
          <a:p>
            <a:pPr marL="628650" lvl="1" indent="-171450"/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 panose="05000000000000000000" pitchFamily="2" charset="2"/>
              </a:rPr>
              <a:t></a:t>
            </a:r>
            <a:r>
              <a:rPr lang="en-US" sz="2000" dirty="0" smtClean="0"/>
              <a:t> further reduction needed </a:t>
            </a:r>
            <a:r>
              <a:rPr lang="en-US" sz="2000" dirty="0"/>
              <a:t>(10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for k-mod.)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Q1-Q2-Q3 features a small tune shift in the current and voltage control regime 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Separation dipoles: 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class </a:t>
            </a:r>
            <a:r>
              <a:rPr lang="en-US" sz="2000" dirty="0">
                <a:solidFill>
                  <a:srgbClr val="000000"/>
                </a:solidFill>
              </a:rPr>
              <a:t>1 </a:t>
            </a:r>
            <a:r>
              <a:rPr lang="en-US" sz="2000" dirty="0" smtClean="0">
                <a:solidFill>
                  <a:srgbClr val="000000"/>
                </a:solidFill>
              </a:rPr>
              <a:t>PC preferable, </a:t>
            </a:r>
            <a:r>
              <a:rPr lang="en-US" sz="2000" dirty="0">
                <a:solidFill>
                  <a:srgbClr val="000000"/>
                </a:solidFill>
              </a:rPr>
              <a:t>less </a:t>
            </a:r>
            <a:r>
              <a:rPr lang="en-US" sz="2000" dirty="0" smtClean="0">
                <a:solidFill>
                  <a:srgbClr val="000000"/>
                </a:solidFill>
              </a:rPr>
              <a:t>critical </a:t>
            </a:r>
            <a:r>
              <a:rPr lang="en-US" sz="2000" dirty="0">
                <a:solidFill>
                  <a:srgbClr val="000000"/>
                </a:solidFill>
              </a:rPr>
              <a:t>than IT and </a:t>
            </a:r>
            <a:r>
              <a:rPr lang="en-US" sz="2000" dirty="0" smtClean="0">
                <a:solidFill>
                  <a:srgbClr val="000000"/>
                </a:solidFill>
              </a:rPr>
              <a:t>Q4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Q4: 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class </a:t>
            </a:r>
            <a:r>
              <a:rPr lang="en-US" sz="2000" dirty="0"/>
              <a:t>1 PC </a:t>
            </a:r>
            <a:r>
              <a:rPr lang="en-US" sz="2000" dirty="0" smtClean="0"/>
              <a:t>needed</a:t>
            </a:r>
            <a:endParaRPr lang="en-US" sz="2000" dirty="0"/>
          </a:p>
        </p:txBody>
      </p:sp>
      <p:sp>
        <p:nvSpPr>
          <p:cNvPr id="216" name="Rectangle 215"/>
          <p:cNvSpPr/>
          <p:nvPr/>
        </p:nvSpPr>
        <p:spPr>
          <a:xfrm>
            <a:off x="5100766" y="5173319"/>
            <a:ext cx="3992285" cy="153768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5100766" y="3330419"/>
            <a:ext cx="3992284" cy="1614829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0766" y="904145"/>
            <a:ext cx="3992284" cy="218070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7186"/>
            <a:ext cx="8229600" cy="914400"/>
          </a:xfrm>
        </p:spPr>
        <p:txBody>
          <a:bodyPr/>
          <a:lstStyle/>
          <a:p>
            <a:pPr algn="r"/>
            <a:r>
              <a:rPr lang="en-US" dirty="0" smtClean="0"/>
              <a:t>Powering Schemes HL-LHC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0766" y="571912"/>
            <a:ext cx="3851183" cy="3479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Baseline powering scheme (PDR)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813" y="3002010"/>
            <a:ext cx="397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Q1-Q2a Q2b-Q3 (S. </a:t>
            </a:r>
            <a:r>
              <a:rPr lang="en-US" dirty="0" err="1" smtClean="0">
                <a:solidFill>
                  <a:srgbClr val="0000FF"/>
                </a:solidFill>
              </a:rPr>
              <a:t>Fartoukh</a:t>
            </a:r>
            <a:r>
              <a:rPr lang="en-US" dirty="0" smtClean="0">
                <a:solidFill>
                  <a:srgbClr val="0000FF"/>
                </a:solidFill>
              </a:rPr>
              <a:t>):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5224253" y="951185"/>
            <a:ext cx="3453902" cy="2102309"/>
            <a:chOff x="2868592" y="2105875"/>
            <a:chExt cx="4389914" cy="2672040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6275461" y="3203224"/>
              <a:ext cx="97001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68592" y="3206505"/>
              <a:ext cx="97001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2880157" y="2105875"/>
              <a:ext cx="4378349" cy="2672040"/>
              <a:chOff x="2246288" y="3967355"/>
              <a:chExt cx="4378349" cy="267204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295767" y="3967355"/>
                <a:ext cx="4256517" cy="2672040"/>
                <a:chOff x="4198045" y="1092262"/>
                <a:chExt cx="4256517" cy="267204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5313441" y="2175988"/>
                  <a:ext cx="2139005" cy="10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Group 102"/>
                <p:cNvGrpSpPr/>
                <p:nvPr/>
              </p:nvGrpSpPr>
              <p:grpSpPr>
                <a:xfrm>
                  <a:off x="4198045" y="1092262"/>
                  <a:ext cx="4256517" cy="2672040"/>
                  <a:chOff x="4198045" y="1106373"/>
                  <a:chExt cx="4256517" cy="2672040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419804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5422889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Q2a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653907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Q2b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622007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303155" y="2190099"/>
                    <a:ext cx="2139006" cy="1228455"/>
                    <a:chOff x="5303155" y="2190099"/>
                    <a:chExt cx="2139006" cy="1228455"/>
                  </a:xfrm>
                </p:grpSpPr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flipH="1">
                      <a:off x="5303155" y="2190099"/>
                      <a:ext cx="10287" cy="122845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flipV="1">
                      <a:off x="5303155" y="3408340"/>
                      <a:ext cx="2139006" cy="102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094516" y="1861770"/>
                    <a:ext cx="2454088" cy="1556784"/>
                    <a:chOff x="1731862" y="1864593"/>
                    <a:chExt cx="2454088" cy="1556784"/>
                  </a:xfrm>
                </p:grpSpPr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>
                      <a:off x="4090176" y="2192922"/>
                      <a:ext cx="0" cy="122845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flipV="1">
                      <a:off x="1731862" y="1864593"/>
                      <a:ext cx="2454088" cy="366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2" name="Oval 121"/>
                  <p:cNvSpPr/>
                  <p:nvPr/>
                </p:nvSpPr>
                <p:spPr>
                  <a:xfrm>
                    <a:off x="6255530" y="3295451"/>
                    <a:ext cx="234257" cy="2257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5851741" y="3470636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PC2 17.4 kA</a:t>
                    </a:r>
                    <a:endParaRPr lang="en-US" sz="1400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5794556" y="1106373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PC1 17.4 kA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94" name="Straight Connector 93"/>
              <p:cNvCxnSpPr/>
              <p:nvPr/>
            </p:nvCxnSpPr>
            <p:spPr>
              <a:xfrm>
                <a:off x="2246288" y="4467737"/>
                <a:ext cx="0" cy="60024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204733" y="4722752"/>
                <a:ext cx="0" cy="3452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4370787" y="5691491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PC3 ±0.2 kA</a:t>
                </a:r>
                <a:endParaRPr lang="en-US" sz="1400" dirty="0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646325" y="4722752"/>
                <a:ext cx="1" cy="900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604770" y="4467737"/>
                <a:ext cx="1" cy="11557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41592" y="5609341"/>
                <a:ext cx="94643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5989548" y="5510563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577092" y="5687600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PC4 ±2.0 kA</a:t>
                </a:r>
                <a:endParaRPr lang="en-US" sz="1400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 flipV="1">
              <a:off x="2868592" y="2609922"/>
              <a:ext cx="4353307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4928117" y="2493368"/>
              <a:ext cx="234257" cy="225778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162374" y="3744702"/>
              <a:ext cx="10113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575270" y="3645924"/>
              <a:ext cx="234257" cy="225778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>
              <a:off x="5163032" y="3186442"/>
              <a:ext cx="384" cy="5653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5301783" y="3330419"/>
            <a:ext cx="3455987" cy="1585142"/>
            <a:chOff x="2115255" y="4191668"/>
            <a:chExt cx="4481682" cy="2055592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4474520" y="5293429"/>
              <a:ext cx="2122415" cy="14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2115255" y="4191668"/>
              <a:ext cx="4481682" cy="2055592"/>
              <a:chOff x="2184300" y="3959534"/>
              <a:chExt cx="4481682" cy="2055592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184300" y="3959534"/>
                <a:ext cx="4481682" cy="1346368"/>
                <a:chOff x="4086578" y="1084441"/>
                <a:chExt cx="4481682" cy="1346368"/>
              </a:xfrm>
            </p:grpSpPr>
            <p:cxnSp>
              <p:nvCxnSpPr>
                <p:cNvPr id="167" name="Straight Connector 166"/>
                <p:cNvCxnSpPr>
                  <a:endCxn id="171" idx="1"/>
                </p:cNvCxnSpPr>
                <p:nvPr/>
              </p:nvCxnSpPr>
              <p:spPr>
                <a:xfrm flipV="1">
                  <a:off x="4086578" y="2190921"/>
                  <a:ext cx="1336311" cy="942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171" idx="3"/>
                </p:cNvCxnSpPr>
                <p:nvPr/>
              </p:nvCxnSpPr>
              <p:spPr>
                <a:xfrm>
                  <a:off x="6255444" y="2190921"/>
                  <a:ext cx="88566" cy="233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Group 168"/>
                <p:cNvGrpSpPr/>
                <p:nvPr/>
              </p:nvGrpSpPr>
              <p:grpSpPr>
                <a:xfrm>
                  <a:off x="4086578" y="1084441"/>
                  <a:ext cx="4481682" cy="1346368"/>
                  <a:chOff x="4086578" y="1098552"/>
                  <a:chExt cx="4481682" cy="1346368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419804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5422889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Q2a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653907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Q2b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7622007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4086578" y="1620886"/>
                    <a:ext cx="2257433" cy="593575"/>
                    <a:chOff x="4086578" y="1620886"/>
                    <a:chExt cx="2257433" cy="593575"/>
                  </a:xfrm>
                </p:grpSpPr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flipH="1">
                      <a:off x="4098431" y="1645212"/>
                      <a:ext cx="1" cy="562157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flipH="1">
                      <a:off x="6344010" y="1624277"/>
                      <a:ext cx="1" cy="59018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flipV="1">
                      <a:off x="4086578" y="1620886"/>
                      <a:ext cx="2257431" cy="1411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6461462" y="1620886"/>
                    <a:ext cx="2106798" cy="593575"/>
                    <a:chOff x="3098808" y="1623709"/>
                    <a:chExt cx="2106798" cy="593575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098808" y="1630765"/>
                      <a:ext cx="2" cy="58651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5205604" y="1623709"/>
                      <a:ext cx="2" cy="586483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3098808" y="1630765"/>
                      <a:ext cx="2106797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6" name="Oval 175"/>
                  <p:cNvSpPr/>
                  <p:nvPr/>
                </p:nvSpPr>
                <p:spPr>
                  <a:xfrm>
                    <a:off x="5090270" y="1507997"/>
                    <a:ext cx="234257" cy="2257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7452446" y="1511388"/>
                    <a:ext cx="234257" cy="2257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4672932" y="1118884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PC1 17.4 kA</a:t>
                    </a:r>
                    <a:endParaRPr lang="en-US" sz="1400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7032449" y="1098552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PC2 17.4 kA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146" name="Straight Connector 145"/>
              <p:cNvCxnSpPr/>
              <p:nvPr/>
            </p:nvCxnSpPr>
            <p:spPr>
              <a:xfrm flipH="1">
                <a:off x="2246287" y="5068351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204732" y="5068351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2246287" y="5616397"/>
                <a:ext cx="941705" cy="14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2589510" y="5517619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184300" y="5707349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PC3 ±2.0 kA</a:t>
                </a:r>
                <a:endParaRPr lang="en-US" sz="1400" dirty="0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H="1">
                <a:off x="5646325" y="5061295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6604770" y="5061295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5646325" y="5609341"/>
                <a:ext cx="941705" cy="14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>
                <a:off x="5989548" y="5510563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5557408" y="5699825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PC4 ±2.0 kA</a:t>
                </a:r>
                <a:endParaRPr lang="en-US" sz="1400" dirty="0"/>
              </a:p>
            </p:txBody>
          </p:sp>
        </p:grp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5521963" y="5149088"/>
            <a:ext cx="3456000" cy="1437445"/>
            <a:chOff x="4086578" y="1275955"/>
            <a:chExt cx="4508833" cy="1875347"/>
          </a:xfrm>
        </p:grpSpPr>
        <p:cxnSp>
          <p:nvCxnSpPr>
            <p:cNvPr id="187" name="Straight Connector 186"/>
            <p:cNvCxnSpPr>
              <a:stCxn id="189" idx="3"/>
            </p:cNvCxnSpPr>
            <p:nvPr/>
          </p:nvCxnSpPr>
          <p:spPr>
            <a:xfrm flipV="1">
              <a:off x="5030600" y="2189509"/>
              <a:ext cx="3564811" cy="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4086578" y="1275955"/>
              <a:ext cx="4460435" cy="1875347"/>
              <a:chOff x="4086578" y="1290066"/>
              <a:chExt cx="4460435" cy="1875347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4198045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380556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Q2a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369743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Q2b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53667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3" name="Elbow Connector 192"/>
              <p:cNvCxnSpPr>
                <a:stCxn id="189" idx="1"/>
                <a:endCxn id="192" idx="3"/>
              </p:cNvCxnSpPr>
              <p:nvPr/>
            </p:nvCxnSpPr>
            <p:spPr>
              <a:xfrm rot="10800000" flipH="1">
                <a:off x="4198044" y="2205032"/>
                <a:ext cx="4188177" cy="12700"/>
              </a:xfrm>
              <a:prstGeom prst="bentConnector5">
                <a:avLst>
                  <a:gd name="adj1" fmla="val -5458"/>
                  <a:gd name="adj2" fmla="val 3688882"/>
                  <a:gd name="adj3" fmla="val 105458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4086578" y="2217732"/>
                <a:ext cx="1083736" cy="562158"/>
                <a:chOff x="4086578" y="2217732"/>
                <a:chExt cx="1083736" cy="562158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4086578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5170313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086578" y="2779890"/>
                  <a:ext cx="108373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/>
            </p:nvGrpSpPr>
            <p:grpSpPr>
              <a:xfrm>
                <a:off x="6253233" y="2203620"/>
                <a:ext cx="1104288" cy="573446"/>
                <a:chOff x="5053804" y="2203621"/>
                <a:chExt cx="1104288" cy="573446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5064388" y="2214910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158091" y="2203621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5053804" y="2762956"/>
                  <a:ext cx="1104287" cy="282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/>
            </p:nvGrpSpPr>
            <p:grpSpPr>
              <a:xfrm>
                <a:off x="7449232" y="2214909"/>
                <a:ext cx="1083736" cy="564981"/>
                <a:chOff x="4086578" y="2217732"/>
                <a:chExt cx="1083736" cy="564981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4086578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flipH="1">
                  <a:off x="5170313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4086578" y="2779890"/>
                  <a:ext cx="1083736" cy="282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Oval 196"/>
              <p:cNvSpPr/>
              <p:nvPr/>
            </p:nvSpPr>
            <p:spPr>
              <a:xfrm>
                <a:off x="6163708" y="1640587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5764214" y="1290066"/>
                <a:ext cx="1049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PC1 17.4 kA</a:t>
                </a:r>
                <a:endParaRPr lang="en-US" sz="1400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507403" y="2650066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671220" y="2641001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929014" y="2650066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122769" y="2857636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PC2 ±2.0 kA</a:t>
                </a:r>
                <a:endParaRPr lang="en-US" sz="1400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6263818" y="2857636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PC3 ±0.2 kA</a:t>
                </a:r>
                <a:endParaRPr lang="en-US" sz="14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7499468" y="2857636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PC4 ±2.0 kA</a:t>
                </a:r>
                <a:endParaRPr lang="en-US" sz="1400" dirty="0"/>
              </a:p>
            </p:txBody>
          </p:sp>
        </p:grpSp>
      </p:grpSp>
      <p:sp>
        <p:nvSpPr>
          <p:cNvPr id="214" name="Rectangle 213"/>
          <p:cNvSpPr/>
          <p:nvPr/>
        </p:nvSpPr>
        <p:spPr>
          <a:xfrm>
            <a:off x="5100765" y="4852700"/>
            <a:ext cx="3992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Q1-Q2-Q3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00093"/>
              </p:ext>
            </p:extLst>
          </p:nvPr>
        </p:nvGraphicFramePr>
        <p:xfrm>
          <a:off x="47828" y="1386840"/>
          <a:ext cx="501860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713"/>
                <a:gridCol w="1458921"/>
                <a:gridCol w="1873975"/>
              </a:tblGrid>
              <a:tr h="2685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HL-LHC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404040"/>
                          </a:solidFill>
                        </a:rPr>
                        <a:t>rms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</a:rPr>
                        <a:t>((Q</a:t>
                      </a:r>
                      <a:r>
                        <a:rPr lang="en-US" sz="1800" b="1" baseline="-25000" dirty="0" smtClean="0">
                          <a:solidFill>
                            <a:srgbClr val="404040"/>
                          </a:solidFill>
                        </a:rPr>
                        <a:t>z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</a:rPr>
                        <a:t>-Q</a:t>
                      </a:r>
                      <a:r>
                        <a:rPr lang="en-US" sz="1800" b="1" baseline="-25000" dirty="0" smtClean="0">
                          <a:solidFill>
                            <a:srgbClr val="404040"/>
                          </a:solidFill>
                        </a:rPr>
                        <a:t>z0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r>
                        <a:rPr lang="en-US" sz="1800" b="1" baseline="0" dirty="0" smtClean="0">
                          <a:solidFill>
                            <a:srgbClr val="404040"/>
                          </a:solidFill>
                        </a:rPr>
                        <a:t>) [10</a:t>
                      </a:r>
                      <a:r>
                        <a:rPr lang="en-US" sz="1800" b="1" baseline="30000" dirty="0" smtClean="0">
                          <a:solidFill>
                            <a:srgbClr val="404040"/>
                          </a:solidFill>
                        </a:rPr>
                        <a:t>-4</a:t>
                      </a:r>
                      <a:r>
                        <a:rPr lang="en-US" sz="1800" b="1" baseline="0" dirty="0" smtClean="0">
                          <a:solidFill>
                            <a:srgbClr val="404040"/>
                          </a:solidFill>
                        </a:rPr>
                        <a:t>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404040"/>
                          </a:solidFill>
                        </a:rPr>
                        <a:t>ΔQ/ΔQ(Baseline)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58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Baseline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x1.0</a:t>
                      </a:r>
                      <a:endParaRPr lang="en-US" sz="1800" dirty="0"/>
                    </a:p>
                  </a:txBody>
                  <a:tcPr/>
                </a:tc>
              </a:tr>
              <a:tr h="26858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Q1-Q2-Q3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x0.5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6858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Q1-Q2a Q2b-Q3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x0.4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scenario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Machine and beam parameters defined for each cycle phase (injection, ramp, pre-squeeze, collision, stable beams)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Common reference for all simulations!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169" y="1610517"/>
            <a:ext cx="5246831" cy="440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91916" y="38099"/>
            <a:ext cx="1944232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E. Metral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172201"/>
            <a:ext cx="8763000" cy="55103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>
                <a:solidFill>
                  <a:srgbClr val="FFFF00"/>
                </a:solidFill>
              </a:rPr>
              <a:t>https://espace.cern.ch/HiLumi/WP2/task4/Shared%20Documents/HLLHC-OperationalScenarios-FinalVersion_06-05-2015_EM.pdf</a:t>
            </a:r>
          </a:p>
        </p:txBody>
      </p:sp>
    </p:spTree>
    <p:extLst>
      <p:ext uri="{BB962C8B-B14F-4D97-AF65-F5344CB8AC3E}">
        <p14:creationId xmlns:p14="http://schemas.microsoft.com/office/powerpoint/2010/main" val="405447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Field quality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Dynamic aperture dependence during cycle phases, dependence on machine settings (e.g. </a:t>
            </a:r>
            <a:r>
              <a:rPr lang="en-US" dirty="0" err="1" smtClean="0"/>
              <a:t>octupoles</a:t>
            </a:r>
            <a:r>
              <a:rPr lang="en-US" dirty="0" smtClean="0"/>
              <a:t>, chromaticity)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Need margin for that but also need to test sensitivity to field errors also for these configurations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48400" y="60960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Y. </a:t>
            </a:r>
            <a:r>
              <a:rPr lang="en-US" sz="1600" b="1" dirty="0" err="1" smtClean="0">
                <a:solidFill>
                  <a:srgbClr val="FFFF00"/>
                </a:solidFill>
              </a:rPr>
              <a:t>Nosochkov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7068"/>
            <a:ext cx="4038600" cy="29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Field quality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099789"/>
            <a:ext cx="8153400" cy="12842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Field quality has an impact on dynamic aperture even in the presence of beam-beam</a:t>
            </a:r>
            <a:r>
              <a:rPr lang="en-US" sz="2000" b="0" dirty="0"/>
              <a:t> </a:t>
            </a:r>
            <a:r>
              <a:rPr lang="en-US" sz="2000" b="0" dirty="0" smtClean="0">
                <a:sym typeface="Wingdings" panose="05000000000000000000" pitchFamily="2" charset="2"/>
              </a:rPr>
              <a:t> We have not plenty of margin (note that we are using beam </a:t>
            </a:r>
            <a:r>
              <a:rPr lang="en-US" sz="2000" b="0" dirty="0" err="1" smtClean="0">
                <a:sym typeface="Wingdings" panose="05000000000000000000" pitchFamily="2" charset="2"/>
              </a:rPr>
              <a:t>sigmas</a:t>
            </a:r>
            <a:r>
              <a:rPr lang="en-US" sz="2000" b="0" dirty="0" smtClean="0">
                <a:sym typeface="Wingdings" panose="05000000000000000000" pitchFamily="2" charset="2"/>
              </a:rPr>
              <a:t> here)</a:t>
            </a: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</a:t>
            </a:r>
            <a:r>
              <a:rPr lang="en-US" sz="2000" b="0" dirty="0" smtClean="0"/>
              <a:t>nalysis of the sensitivity to field errors that are might be difficult to control </a:t>
            </a:r>
            <a:r>
              <a:rPr lang="en-US" sz="2000" b="0" dirty="0"/>
              <a:t>ongoing</a:t>
            </a:r>
            <a:r>
              <a:rPr lang="en-US" sz="2000" b="0"/>
              <a:t>. </a:t>
            </a:r>
            <a:endParaRPr lang="en-US" sz="20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07187"/>
            <a:ext cx="4040188" cy="303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41659"/>
            <a:ext cx="4041775" cy="30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3342564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T. Pieloni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Field quality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1600200"/>
            <a:ext cx="4901609" cy="292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44032" y="4724400"/>
            <a:ext cx="8458200" cy="129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First estimates of the expected fringe field effects for the triplets presented</a:t>
            </a:r>
          </a:p>
          <a:p>
            <a:r>
              <a:rPr lang="en-US" sz="2000" dirty="0" smtClean="0"/>
              <a:t>Need to cross-check once more  synchronization among WP2/3 field error specification tables in the </a:t>
            </a:r>
            <a:r>
              <a:rPr lang="en-US" sz="2000" b="1" dirty="0" smtClean="0"/>
              <a:t>iterative process between magnet and accelerator physics experts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429000"/>
            <a:ext cx="3087232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S</a:t>
            </a:r>
            <a:r>
              <a:rPr lang="en-US" sz="1600" b="1" dirty="0">
                <a:solidFill>
                  <a:srgbClr val="FFFF00"/>
                </a:solidFill>
              </a:rPr>
              <a:t>. Izquierdo </a:t>
            </a:r>
            <a:r>
              <a:rPr lang="en-US" sz="1600" b="1" dirty="0" smtClean="0">
                <a:solidFill>
                  <a:srgbClr val="FFFF00"/>
                </a:solidFill>
              </a:rPr>
              <a:t>Bermudez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02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Critical areas:</a:t>
            </a:r>
          </a:p>
          <a:p>
            <a:pPr lvl="1"/>
            <a:r>
              <a:rPr lang="en-US" dirty="0" smtClean="0"/>
              <a:t>TAXS @ 54 mm: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margin</a:t>
            </a:r>
          </a:p>
          <a:p>
            <a:pPr lvl="2"/>
            <a:r>
              <a:rPr lang="en-US" dirty="0" smtClean="0"/>
              <a:t>Need to quantify the maximum aperture acceptable consistently with experiment protection </a:t>
            </a:r>
            <a:r>
              <a:rPr lang="en-US" dirty="0" smtClean="0">
                <a:sym typeface="Wingdings" panose="05000000000000000000" pitchFamily="2" charset="2"/>
              </a:rPr>
              <a:t> WP8</a:t>
            </a:r>
            <a:endParaRPr lang="en-US" dirty="0" smtClean="0"/>
          </a:p>
          <a:p>
            <a:pPr lvl="2"/>
            <a:r>
              <a:rPr lang="en-US" dirty="0" smtClean="0"/>
              <a:t>Need to know from experiments whether transverse collision offsets are required.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Q2&amp;Q3: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margin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Need to know tolerances on the beam screen dimensions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ollimator settings/tolerances to be reviewed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200" y="2286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R. De Maria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4038600" cy="36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Stability: Impedance (collimators)</a:t>
            </a:r>
            <a:endParaRPr lang="en-GB" dirty="0"/>
          </a:p>
        </p:txBody>
      </p:sp>
      <p:sp>
        <p:nvSpPr>
          <p:cNvPr id="105" name="Content Placeholder 10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Low impedance collimators to replace present </a:t>
            </a:r>
            <a:r>
              <a:rPr lang="en-US" dirty="0" smtClean="0">
                <a:solidFill>
                  <a:srgbClr val="FF0000"/>
                </a:solidFill>
              </a:rPr>
              <a:t>CFC collimators </a:t>
            </a:r>
            <a:r>
              <a:rPr lang="en-US" dirty="0" smtClean="0">
                <a:solidFill>
                  <a:schemeClr val="tx2"/>
                </a:solidFill>
              </a:rPr>
              <a:t>are needed to cope with higher HL-LHC bunch population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ow impedance collimators only in IR7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0070C0"/>
                </a:solidFill>
              </a:rPr>
              <a:t>Partial loss of stability margin </a:t>
            </a:r>
            <a:r>
              <a:rPr lang="en-US" dirty="0" smtClean="0"/>
              <a:t>can be recovered by </a:t>
            </a:r>
            <a:r>
              <a:rPr lang="en-US" dirty="0" smtClean="0">
                <a:solidFill>
                  <a:srgbClr val="FF0066"/>
                </a:solidFill>
              </a:rPr>
              <a:t>opening partially the collimators in IR3 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057400"/>
            <a:ext cx="4773582" cy="35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5715000"/>
            <a:ext cx="16764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N. Biancacci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685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1099</Words>
  <Application>Microsoft Office PowerPoint</Application>
  <PresentationFormat>On-screen Show (4:3)</PresentationFormat>
  <Paragraphs>164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WP2 summary</vt:lpstr>
      <vt:lpstr>Updated layout</vt:lpstr>
      <vt:lpstr>Powering Schemes HL-LHC</vt:lpstr>
      <vt:lpstr>Operational scenario</vt:lpstr>
      <vt:lpstr>Field quality</vt:lpstr>
      <vt:lpstr>Field quality</vt:lpstr>
      <vt:lpstr>Field quality</vt:lpstr>
      <vt:lpstr>Aperture</vt:lpstr>
      <vt:lpstr>Stability: Impedance (collimators)</vt:lpstr>
      <vt:lpstr>Stability: impedance (crab cavities)</vt:lpstr>
      <vt:lpstr>Impedance crab cavities</vt:lpstr>
      <vt:lpstr>Crab cavity tests in SPS</vt:lpstr>
      <vt:lpstr>BBLR compensation–LHC</vt:lpstr>
      <vt:lpstr>BBLR Compensation HL-LHC</vt:lpstr>
      <vt:lpstr>BBLR Compensation HL-LHC</vt:lpstr>
      <vt:lpstr>BBLR Compensation HL-LHC</vt:lpstr>
      <vt:lpstr>Electron Cloud effects</vt:lpstr>
      <vt:lpstr>Electron Cloud effects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arduini</cp:lastModifiedBy>
  <cp:revision>270</cp:revision>
  <dcterms:created xsi:type="dcterms:W3CDTF">2006-08-16T00:00:00Z</dcterms:created>
  <dcterms:modified xsi:type="dcterms:W3CDTF">2015-05-13T13:16:21Z</dcterms:modified>
</cp:coreProperties>
</file>