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3" r:id="rId2"/>
    <p:sldMasterId id="2147483655" r:id="rId3"/>
    <p:sldMasterId id="2147483657" r:id="rId4"/>
    <p:sldMasterId id="2147483659" r:id="rId5"/>
    <p:sldMasterId id="2147483661" r:id="rId6"/>
    <p:sldMasterId id="2147483663" r:id="rId7"/>
    <p:sldMasterId id="2147483665" r:id="rId8"/>
    <p:sldMasterId id="2147483668" r:id="rId9"/>
    <p:sldMasterId id="2147483671" r:id="rId10"/>
    <p:sldMasterId id="2147483674" r:id="rId11"/>
    <p:sldMasterId id="2147483676" r:id="rId12"/>
    <p:sldMasterId id="2147483678" r:id="rId13"/>
    <p:sldMasterId id="2147483682" r:id="rId14"/>
    <p:sldMasterId id="2147483684" r:id="rId15"/>
    <p:sldMasterId id="2147483686" r:id="rId16"/>
  </p:sldMasterIdLst>
  <p:notesMasterIdLst>
    <p:notesMasterId r:id="rId53"/>
  </p:notesMasterIdLst>
  <p:handoutMasterIdLst>
    <p:handoutMasterId r:id="rId54"/>
  </p:handoutMasterIdLst>
  <p:sldIdLst>
    <p:sldId id="265" r:id="rId17"/>
    <p:sldId id="1179" r:id="rId18"/>
    <p:sldId id="1138" r:id="rId19"/>
    <p:sldId id="1142" r:id="rId20"/>
    <p:sldId id="1159" r:id="rId21"/>
    <p:sldId id="1158" r:id="rId22"/>
    <p:sldId id="1161" r:id="rId23"/>
    <p:sldId id="1162" r:id="rId24"/>
    <p:sldId id="1163" r:id="rId25"/>
    <p:sldId id="1164" r:id="rId26"/>
    <p:sldId id="1155" r:id="rId27"/>
    <p:sldId id="1173" r:id="rId28"/>
    <p:sldId id="1125" r:id="rId29"/>
    <p:sldId id="1144" r:id="rId30"/>
    <p:sldId id="1145" r:id="rId31"/>
    <p:sldId id="1146" r:id="rId32"/>
    <p:sldId id="1165" r:id="rId33"/>
    <p:sldId id="1166" r:id="rId34"/>
    <p:sldId id="1167" r:id="rId35"/>
    <p:sldId id="1170" r:id="rId36"/>
    <p:sldId id="1168" r:id="rId37"/>
    <p:sldId id="1176" r:id="rId38"/>
    <p:sldId id="1174" r:id="rId39"/>
    <p:sldId id="1175" r:id="rId40"/>
    <p:sldId id="1177" r:id="rId41"/>
    <p:sldId id="1178" r:id="rId42"/>
    <p:sldId id="1151" r:id="rId43"/>
    <p:sldId id="1181" r:id="rId44"/>
    <p:sldId id="1186" r:id="rId45"/>
    <p:sldId id="1187" r:id="rId46"/>
    <p:sldId id="1188" r:id="rId47"/>
    <p:sldId id="1189" r:id="rId48"/>
    <p:sldId id="1191" r:id="rId49"/>
    <p:sldId id="1192" r:id="rId50"/>
    <p:sldId id="1193" r:id="rId51"/>
    <p:sldId id="1183" r:id="rId52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  <a:srgbClr val="FF0000"/>
    <a:srgbClr val="009900"/>
    <a:srgbClr val="003399"/>
    <a:srgbClr val="FF0066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73" autoAdjust="0"/>
  </p:normalViewPr>
  <p:slideViewPr>
    <p:cSldViewPr>
      <p:cViewPr varScale="1">
        <p:scale>
          <a:sx n="74" d="100"/>
          <a:sy n="74" d="100"/>
        </p:scale>
        <p:origin x="-6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00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566738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6" tIns="46984" rIns="95646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683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3650" y="725488"/>
            <a:ext cx="4789488" cy="3592512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182" y="4559997"/>
            <a:ext cx="5374837" cy="4327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Slide n</a:t>
            </a:r>
            <a:r>
              <a:rPr lang="en-US" dirty="0" smtClean="0">
                <a:cs typeface="Arial" charset="0"/>
              </a:rPr>
              <a:t>° </a:t>
            </a:r>
            <a:fld id="{13F64A2E-6DD4-4581-BAFC-2A812A2BA468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C3DF-6AB4-49D1-ADA9-86CFB7EA6A0A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326E5-B335-41F3-9BCB-CD7BAF8F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C3DF-6AB4-49D1-ADA9-86CFB7EA6A0A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326E5-B335-41F3-9BCB-CD7BAF8F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LARP Collab. Mtg.  -  26 October 2006</a:t>
            </a:r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Collimation Task Summary -  T. Markiewicz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Slide n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° </a:t>
            </a:r>
            <a:fld id="{C749E6E5-1C6C-4393-944F-52AEC18986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 / 42</a:t>
            </a:r>
            <a:endParaRPr lang="en-US" alt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48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DD972-EFB1-4020-B4DC-08F8FB410D8D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EC081-34D8-43BA-A192-EC7212226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2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 defTabSz="457200" eaLnBrk="1" hangingPunct="1">
              <a:buSzPct val="100000"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dirty="0" smtClean="0">
                <a:solidFill>
                  <a:srgbClr val="FFFFFF"/>
                </a:solidFill>
                <a:latin typeface="Arial" pitchFamily="34" charset="0"/>
              </a:rPr>
              <a:t>R. Bruce, 2015.05.06</a:t>
            </a:r>
            <a:endParaRPr lang="en-US" altLang="x-non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Slide n</a:t>
            </a:r>
            <a:r>
              <a:rPr lang="en-US" dirty="0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Slide n</a:t>
            </a:r>
            <a:r>
              <a:rPr lang="en-US" dirty="0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94B9F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>
              <a:buClrTx/>
              <a:buFontTx/>
              <a:buNone/>
            </a:pPr>
            <a:endParaRPr lang="en-US" altLang="x-none" sz="32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76200" y="6537325"/>
            <a:ext cx="2117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x-none" dirty="0" smtClean="0"/>
              <a:t>R. Bruce, 2015.05.06</a:t>
            </a:r>
            <a:endParaRPr lang="en-US" altLang="x-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331FB-1204-45F7-AF99-0247136FFECC}" type="slidenum">
              <a:rPr lang="en-US" altLang="x-none"/>
              <a:pPr/>
              <a:t>‹#›</a:t>
            </a:fld>
            <a:endParaRPr lang="en-US" altLang="x-non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6994525" cy="10509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alibri" pitchFamily="34" charset="0"/>
                <a:cs typeface="Calibri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648000"/>
            <a:ext cx="540000" cy="5688632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 flipV="1">
            <a:off x="540000" y="720000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1740" y="80628"/>
            <a:ext cx="662426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64923" y="720000"/>
            <a:ext cx="8460000" cy="5544000"/>
          </a:xfrm>
          <a:prstGeom prst="rect">
            <a:avLst/>
          </a:prstGeom>
        </p:spPr>
        <p:txBody>
          <a:bodyPr/>
          <a:lstStyle>
            <a:lvl1pPr marL="180000" indent="-180000" algn="l" rtl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4926" y="6660010"/>
            <a:ext cx="633670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1300" b="0" kern="1200" spc="-20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72615" y="6660018"/>
            <a:ext cx="265846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300" b="0" kern="1200" spc="-2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pPr eaLnBrk="1" hangingPunct="1"/>
            <a:fld id="{AC5B1FEA-406A-7749-A5C3-DDCB5F67A4CE}" type="slidenum">
              <a:rPr smtClean="0"/>
              <a:pPr eaLnBrk="1" hangingPunct="1"/>
              <a:t>‹#›</a:t>
            </a:fld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" y="6318000"/>
            <a:ext cx="5409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648000"/>
            <a:ext cx="540000" cy="5688632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 flipV="1">
            <a:off x="540000" y="720000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1740" y="80628"/>
            <a:ext cx="662426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64923" y="720000"/>
            <a:ext cx="8460000" cy="5544000"/>
          </a:xfrm>
          <a:prstGeom prst="rect">
            <a:avLst/>
          </a:prstGeom>
        </p:spPr>
        <p:txBody>
          <a:bodyPr/>
          <a:lstStyle>
            <a:lvl1pPr marL="180000" indent="-180000" algn="l" rtl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4926" y="6660007"/>
            <a:ext cx="633670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1300" b="0" kern="1200" spc="-20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72615" y="6660012"/>
            <a:ext cx="265846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300" b="0" kern="1200" spc="-2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pPr eaLnBrk="1" hangingPunct="1"/>
            <a:fld id="{AC5B1FEA-406A-7749-A5C3-DDCB5F67A4CE}" type="slidenum">
              <a:rPr smtClean="0"/>
              <a:pPr eaLnBrk="1" hangingPunct="1"/>
              <a:t>‹#›</a:t>
            </a:fld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" y="6318000"/>
            <a:ext cx="5409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648000"/>
            <a:ext cx="540000" cy="5688632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 flipV="1">
            <a:off x="540000" y="720000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1740" y="80628"/>
            <a:ext cx="662426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64923" y="720000"/>
            <a:ext cx="8460000" cy="5544000"/>
          </a:xfrm>
          <a:prstGeom prst="rect">
            <a:avLst/>
          </a:prstGeom>
        </p:spPr>
        <p:txBody>
          <a:bodyPr/>
          <a:lstStyle>
            <a:lvl1pPr marL="180000" indent="-180000" algn="l" rtl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4926" y="6660004"/>
            <a:ext cx="633670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1300" b="0" kern="1200" spc="-20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72615" y="6660006"/>
            <a:ext cx="265846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300" b="0" kern="1200" spc="-2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pPr eaLnBrk="1" hangingPunct="1"/>
            <a:fld id="{AC5B1FEA-406A-7749-A5C3-DDCB5F67A4CE}" type="slidenum">
              <a:rPr smtClean="0"/>
              <a:pPr eaLnBrk="1" hangingPunct="1"/>
              <a:t>‹#›</a:t>
            </a:fld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" y="6318000"/>
            <a:ext cx="5409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C3DF-6AB4-49D1-ADA9-86CFB7EA6A0A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326E5-B335-41F3-9BCB-CD7BAF8F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C3DF-6AB4-49D1-ADA9-86CFB7EA6A0A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326E5-B335-41F3-9BCB-CD7BAF8F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533400"/>
            <a:ext cx="59436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371600"/>
            <a:ext cx="838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3505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1714500" algn="r"/>
              </a:tabLst>
              <a:defRPr sz="10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6553216"/>
            <a:ext cx="2971800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553216"/>
            <a:ext cx="1447800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Slide n</a:t>
            </a:r>
            <a:r>
              <a:rPr lang="en-US" dirty="0" smtClean="0">
                <a:cs typeface="Arial" charset="0"/>
              </a:rPr>
              <a:t>° </a:t>
            </a:r>
            <a:fld id="{2D56CDE7-47B1-466B-86E1-9CDB3E6931A1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1031" name="Picture 3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17230"/>
            <a:ext cx="6937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 userDrawn="1"/>
        </p:nvGrpSpPr>
        <p:grpSpPr>
          <a:xfrm>
            <a:off x="8098302" y="64472"/>
            <a:ext cx="990600" cy="1065686"/>
            <a:chOff x="8077200" y="184050"/>
            <a:chExt cx="990600" cy="106568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" t="2952" r="55620" b="5550"/>
            <a:stretch/>
          </p:blipFill>
          <p:spPr>
            <a:xfrm>
              <a:off x="8159260" y="184050"/>
              <a:ext cx="723900" cy="762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8077200" y="88040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smtClean="0">
                  <a:solidFill>
                    <a:srgbClr val="00B0F0"/>
                  </a:solidFill>
                  <a:latin typeface="Cambria" panose="02040503050406030204" pitchFamily="18" charset="0"/>
                </a:rPr>
                <a:t>HL-LHC</a:t>
              </a:r>
              <a:endParaRPr lang="en-US" sz="1800" b="1" i="1" dirty="0">
                <a:solidFill>
                  <a:srgbClr val="00B0F0"/>
                </a:solidFill>
                <a:latin typeface="Cambria" panose="02040503050406030204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367216C-16E8-40A7-BA06-AF74A5505615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24B6AB25-D094-4916-AB69-FA9E424E5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" y="0"/>
            <a:ext cx="1226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94B9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smtClean="0"/>
              <a:t>Click to edit the outline text format</a:t>
            </a:r>
          </a:p>
          <a:p>
            <a:pPr lvl="1"/>
            <a:r>
              <a:rPr lang="en-GB" altLang="x-none" smtClean="0"/>
              <a:t>Second Outline Level</a:t>
            </a:r>
          </a:p>
          <a:p>
            <a:pPr lvl="2"/>
            <a:r>
              <a:rPr lang="en-GB" altLang="x-none" smtClean="0"/>
              <a:t>Third Outline Level</a:t>
            </a:r>
          </a:p>
          <a:p>
            <a:pPr lvl="3"/>
            <a:r>
              <a:rPr lang="en-GB" altLang="x-none" smtClean="0"/>
              <a:t>Fourth Outline Level</a:t>
            </a:r>
          </a:p>
          <a:p>
            <a:pPr lvl="4"/>
            <a:r>
              <a:rPr lang="en-GB" altLang="x-none" smtClean="0"/>
              <a:t>Fifth Outline Level</a:t>
            </a:r>
          </a:p>
          <a:p>
            <a:pPr lvl="4"/>
            <a:r>
              <a:rPr lang="en-GB" altLang="x-none" smtClean="0"/>
              <a:t>Sixth Outline Level</a:t>
            </a:r>
          </a:p>
          <a:p>
            <a:pPr lvl="4"/>
            <a:r>
              <a:rPr lang="en-GB" altLang="x-none" smtClean="0"/>
              <a:t>Seventh Outline Level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37325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SzPct val="100000"/>
            </a:pPr>
            <a:fld id="{3D5C44B6-36BC-4EBF-8D4D-DC8BE3769EC3}" type="slidenum">
              <a:rPr lang="en-US" altLang="x-none" smtClean="0">
                <a:solidFill>
                  <a:srgbClr val="000000"/>
                </a:solidFill>
                <a:latin typeface="Arial" pitchFamily="34" charset="0"/>
              </a:rPr>
              <a:pPr defTabSz="457200" eaLnBrk="1" hangingPunct="1">
                <a:buSzPct val="100000"/>
              </a:pPr>
              <a:t>‹#›</a:t>
            </a:fld>
            <a:endParaRPr lang="en-US" altLang="x-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56444"/>
          <a:stretch/>
        </p:blipFill>
        <p:spPr>
          <a:xfrm>
            <a:off x="8171121" y="0"/>
            <a:ext cx="972879" cy="1078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5076" y="0"/>
            <a:ext cx="7548924" cy="648000"/>
          </a:xfrm>
          <a:prstGeom prst="rect">
            <a:avLst/>
          </a:prstGeom>
          <a:gradFill flip="none" rotWithShape="1">
            <a:gsLst>
              <a:gs pos="10000">
                <a:srgbClr val="B4C7EC"/>
              </a:gs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292100" y="6477000"/>
            <a:ext cx="8851900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56208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5076" y="0"/>
            <a:ext cx="7548924" cy="648000"/>
          </a:xfrm>
          <a:prstGeom prst="rect">
            <a:avLst/>
          </a:prstGeom>
          <a:gradFill flip="none" rotWithShape="1">
            <a:gsLst>
              <a:gs pos="10000">
                <a:srgbClr val="B4C7EC"/>
              </a:gs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292100" y="6477000"/>
            <a:ext cx="8851900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156208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5076" y="0"/>
            <a:ext cx="7548924" cy="648000"/>
          </a:xfrm>
          <a:prstGeom prst="rect">
            <a:avLst/>
          </a:prstGeom>
          <a:gradFill flip="none" rotWithShape="1">
            <a:gsLst>
              <a:gs pos="10000">
                <a:srgbClr val="B4C7EC"/>
              </a:gs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292100" y="6477000"/>
            <a:ext cx="8851900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56208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D63DC2D-4429-4328-A323-21E365E28AD9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9C41D309-B44D-49A9-9694-57171A9B3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D63DC2D-4429-4328-A323-21E365E28AD9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9C41D309-B44D-49A9-9694-57171A9B3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D63DC2D-4429-4328-A323-21E365E28AD9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9C41D309-B44D-49A9-9694-57171A9B3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D63DC2D-4429-4328-A323-21E365E28AD9}" type="datetime1">
              <a:rPr lang="en-US" altLang="en-US">
                <a:solidFill>
                  <a:srgbClr val="8071B4"/>
                </a:solidFill>
              </a:rPr>
              <a:pPr>
                <a:defRPr/>
              </a:pPr>
              <a:t>5/13/2015</a:t>
            </a:fld>
            <a:endParaRPr lang="en-US" altLang="en-US">
              <a:solidFill>
                <a:srgbClr val="8071B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9C41D309-B44D-49A9-9694-57171A9B3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533400"/>
            <a:ext cx="59436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371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tabLst>
                <a:tab pos="1714500" algn="r"/>
              </a:tabLst>
              <a:defRPr sz="1000"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LARP Collab. Mtg.  -  26 October 2006</a:t>
            </a:r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7432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Collimation Task Summary -  T. Markiewicz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553200"/>
            <a:ext cx="1447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Slide n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° </a:t>
            </a:r>
            <a:fld id="{A1C94F2F-4C73-4385-AD02-F376DED7E1F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altLang="en-US" smtClean="0">
                <a:solidFill>
                  <a:srgbClr val="000000"/>
                </a:solidFill>
              </a:rPr>
              <a:t> / 42</a:t>
            </a:r>
            <a:endParaRPr lang="en-US" alt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93738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56" name="Picture 32" descr="slac19seal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99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52400" y="2743200"/>
            <a:ext cx="8610600" cy="838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WP5 Summary</a:t>
            </a:r>
            <a:br>
              <a:rPr lang="en-US" dirty="0" smtClean="0"/>
            </a:br>
            <a:r>
              <a:rPr lang="en-US" dirty="0" smtClean="0"/>
              <a:t>with Emphasis and Common LARP &amp; HL-LHC Activities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 smtClean="0">
              <a:solidFill>
                <a:srgbClr val="FF0000"/>
              </a:solidFill>
            </a:endParaRP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172200" y="5029200"/>
            <a:ext cx="2743200" cy="1676400"/>
          </a:xfrm>
        </p:spPr>
        <p:txBody>
          <a:bodyPr/>
          <a:lstStyle/>
          <a:p>
            <a:pPr algn="r"/>
            <a:r>
              <a:rPr lang="en-US" dirty="0" smtClean="0"/>
              <a:t>13</a:t>
            </a:r>
            <a:r>
              <a:rPr lang="en-US" dirty="0" smtClean="0"/>
              <a:t> </a:t>
            </a:r>
            <a:r>
              <a:rPr lang="en-US" dirty="0" smtClean="0"/>
              <a:t>May </a:t>
            </a:r>
            <a:r>
              <a:rPr lang="en-US" dirty="0" smtClean="0"/>
              <a:t>2015</a:t>
            </a:r>
            <a:endParaRPr lang="en-US" dirty="0" smtClean="0"/>
          </a:p>
          <a:p>
            <a:pPr algn="r"/>
            <a:r>
              <a:rPr lang="en-US" dirty="0" smtClean="0"/>
              <a:t>LARP </a:t>
            </a:r>
            <a:r>
              <a:rPr lang="en-US" dirty="0" smtClean="0"/>
              <a:t>CM24/HL-LHC</a:t>
            </a:r>
            <a:endParaRPr lang="en-US" dirty="0" smtClean="0"/>
          </a:p>
          <a:p>
            <a:pPr algn="r"/>
            <a:r>
              <a:rPr lang="en-US" dirty="0" smtClean="0"/>
              <a:t>Fermilab</a:t>
            </a:r>
            <a:endParaRPr lang="en-US" dirty="0" smtClean="0"/>
          </a:p>
          <a:p>
            <a:pPr algn="r"/>
            <a:r>
              <a:rPr lang="en-US" dirty="0" smtClean="0"/>
              <a:t>T. Markiewicz/SLAC</a:t>
            </a:r>
          </a:p>
          <a:p>
            <a:endParaRPr lang="en-US" dirty="0" smtClean="0"/>
          </a:p>
        </p:txBody>
      </p:sp>
      <p:sp>
        <p:nvSpPr>
          <p:cNvPr id="2052" name="Rectangle 1028"/>
          <p:cNvSpPr>
            <a:spLocks noChangeArrowheads="1"/>
          </p:cNvSpPr>
          <p:nvPr/>
        </p:nvSpPr>
        <p:spPr bwMode="auto">
          <a:xfrm>
            <a:off x="2057408" y="838201"/>
            <a:ext cx="4951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accent2"/>
                </a:solidFill>
              </a:rPr>
              <a:t>BNL - FNAL- LBNL - SLAC</a:t>
            </a:r>
          </a:p>
        </p:txBody>
      </p:sp>
      <p:sp>
        <p:nvSpPr>
          <p:cNvPr id="2053" name="Rectangle 1029"/>
          <p:cNvSpPr>
            <a:spLocks noChangeArrowheads="1"/>
          </p:cNvSpPr>
          <p:nvPr/>
        </p:nvSpPr>
        <p:spPr bwMode="auto">
          <a:xfrm>
            <a:off x="1295400" y="381001"/>
            <a:ext cx="6629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90513">
              <a:spcBef>
                <a:spcPct val="50000"/>
              </a:spcBef>
            </a:pPr>
            <a:r>
              <a:rPr lang="en-US" b="1" u="sng">
                <a:solidFill>
                  <a:srgbClr val="FF0000"/>
                </a:solidFill>
              </a:rPr>
              <a:t>US LHC Accelerator Research Program</a:t>
            </a:r>
            <a:endParaRPr lang="en-US" sz="2000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Molybdenum Carbide – Graphite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4922" y="720000"/>
            <a:ext cx="6081232" cy="5544000"/>
          </a:xfrm>
        </p:spPr>
        <p:txBody>
          <a:bodyPr rIns="0"/>
          <a:lstStyle/>
          <a:p>
            <a:r>
              <a:rPr lang="en-GB" sz="1200" dirty="0"/>
              <a:t>Co-developed by </a:t>
            </a:r>
            <a:r>
              <a:rPr lang="en-GB" sz="1200" b="1" dirty="0"/>
              <a:t>CERN</a:t>
            </a:r>
            <a:r>
              <a:rPr lang="en-GB" sz="1200" dirty="0"/>
              <a:t> and </a:t>
            </a:r>
            <a:r>
              <a:rPr lang="en-GB" sz="1200" b="1" dirty="0" err="1"/>
              <a:t>Brevetti</a:t>
            </a:r>
            <a:r>
              <a:rPr lang="en-GB" sz="1200" b="1" dirty="0"/>
              <a:t> </a:t>
            </a:r>
            <a:r>
              <a:rPr lang="en-GB" sz="1200" b="1" dirty="0" err="1" smtClean="0"/>
              <a:t>Bizz</a:t>
            </a:r>
            <a:r>
              <a:rPr lang="en-GB" sz="1200" b="1" dirty="0" smtClean="0"/>
              <a:t> </a:t>
            </a:r>
            <a:r>
              <a:rPr lang="en-GB" sz="1200" dirty="0" smtClean="0"/>
              <a:t>(Italy)</a:t>
            </a:r>
            <a:endParaRPr lang="en-GB" sz="1200" dirty="0"/>
          </a:p>
          <a:p>
            <a:r>
              <a:rPr lang="en-GB" sz="1200" dirty="0" smtClean="0"/>
              <a:t>Ceramic Composite based on </a:t>
            </a:r>
            <a:r>
              <a:rPr lang="en-GB" sz="1200" b="1" dirty="0" smtClean="0"/>
              <a:t>Molybdenum </a:t>
            </a:r>
            <a:r>
              <a:rPr lang="en-GB" sz="1200" dirty="0" smtClean="0"/>
              <a:t>(5</a:t>
            </a:r>
            <a:r>
              <a:rPr lang="en-GB" sz="1200" dirty="0" smtClean="0">
                <a:sym typeface="Symbol"/>
              </a:rPr>
              <a:t></a:t>
            </a:r>
            <a:r>
              <a:rPr lang="en-GB" sz="1200" dirty="0"/>
              <a:t> 50 </a:t>
            </a:r>
            <a:r>
              <a:rPr lang="en-GB" sz="1200" dirty="0" smtClean="0">
                <a:latin typeface="Symbol" panose="05050102010706020507" pitchFamily="18" charset="2"/>
              </a:rPr>
              <a:t>m</a:t>
            </a:r>
            <a:r>
              <a:rPr lang="en-GB" sz="1200" dirty="0" smtClean="0"/>
              <a:t>m)</a:t>
            </a:r>
            <a:r>
              <a:rPr lang="en-GB" sz="1200" b="1" dirty="0" smtClean="0">
                <a:sym typeface="Symbol"/>
              </a:rPr>
              <a:t> </a:t>
            </a:r>
            <a:r>
              <a:rPr lang="en-GB" sz="1200" dirty="0" smtClean="0"/>
              <a:t>, </a:t>
            </a:r>
            <a:r>
              <a:rPr lang="en-GB" sz="1200" b="1" dirty="0"/>
              <a:t>Natural </a:t>
            </a:r>
            <a:r>
              <a:rPr lang="en-GB" sz="1200" b="1" dirty="0" smtClean="0"/>
              <a:t>Graphite </a:t>
            </a:r>
            <a:br>
              <a:rPr lang="en-GB" sz="1200" b="1" dirty="0" smtClean="0"/>
            </a:br>
            <a:r>
              <a:rPr lang="en-GB" sz="1200" dirty="0" smtClean="0"/>
              <a:t>(~50 </a:t>
            </a:r>
            <a:r>
              <a:rPr lang="en-GB" sz="1200" dirty="0" smtClean="0">
                <a:latin typeface="Symbol" panose="05050102010706020507" pitchFamily="18" charset="2"/>
              </a:rPr>
              <a:t>m</a:t>
            </a:r>
            <a:r>
              <a:rPr lang="en-GB" sz="1200" dirty="0" smtClean="0"/>
              <a:t>m), </a:t>
            </a:r>
            <a:r>
              <a:rPr lang="en-GB" sz="1200" b="1" dirty="0" err="1" smtClean="0"/>
              <a:t>Mesophase</a:t>
            </a:r>
            <a:r>
              <a:rPr lang="en-GB" sz="1200" b="1" dirty="0" smtClean="0"/>
              <a:t> </a:t>
            </a:r>
            <a:r>
              <a:rPr lang="en-GB" sz="1200" b="1" dirty="0"/>
              <a:t>P</a:t>
            </a:r>
            <a:r>
              <a:rPr lang="en-GB" sz="1200" b="1" dirty="0" smtClean="0"/>
              <a:t>itch-based </a:t>
            </a:r>
            <a:r>
              <a:rPr lang="en-GB" sz="1200" b="1" dirty="0"/>
              <a:t>Carbon </a:t>
            </a:r>
            <a:r>
              <a:rPr lang="en-GB" sz="1200" b="1" dirty="0" err="1" smtClean="0"/>
              <a:t>Fibers</a:t>
            </a:r>
            <a:r>
              <a:rPr lang="en-GB" sz="1200" b="1" dirty="0" smtClean="0"/>
              <a:t> </a:t>
            </a:r>
            <a:r>
              <a:rPr lang="en-US" sz="1200" dirty="0" smtClean="0"/>
              <a:t>(0.3 </a:t>
            </a:r>
            <a:r>
              <a:rPr lang="en-GB" sz="1200" dirty="0">
                <a:sym typeface="Symbol"/>
              </a:rPr>
              <a:t></a:t>
            </a:r>
            <a:r>
              <a:rPr lang="en-US" sz="1200" dirty="0" smtClean="0"/>
              <a:t> </a:t>
            </a:r>
            <a:r>
              <a:rPr lang="en-US" sz="1200" dirty="0"/>
              <a:t>3 </a:t>
            </a:r>
            <a:r>
              <a:rPr lang="en-US" sz="1200" dirty="0" smtClean="0"/>
              <a:t>mm</a:t>
            </a:r>
            <a:r>
              <a:rPr lang="en-GB" sz="1200" dirty="0" smtClean="0"/>
              <a:t>)</a:t>
            </a:r>
          </a:p>
          <a:p>
            <a:r>
              <a:rPr lang="en-US" sz="1200" b="1" dirty="0" smtClean="0"/>
              <a:t>1</a:t>
            </a:r>
            <a:r>
              <a:rPr lang="en-US" sz="1200" b="1" baseline="30000" dirty="0" smtClean="0"/>
              <a:t>st</a:t>
            </a:r>
            <a:r>
              <a:rPr lang="en-US" sz="1200" b="1" dirty="0" smtClean="0"/>
              <a:t> generation</a:t>
            </a:r>
            <a:r>
              <a:rPr lang="en-US" sz="1200" dirty="0" smtClean="0"/>
              <a:t> (2011- early ‘12): </a:t>
            </a:r>
            <a:r>
              <a:rPr lang="en-US" sz="1200" b="1" dirty="0" smtClean="0"/>
              <a:t>Mo – Graphite</a:t>
            </a:r>
            <a:r>
              <a:rPr lang="en-US" sz="1200" dirty="0" smtClean="0"/>
              <a:t>. Sintering Temp.: </a:t>
            </a:r>
            <a:r>
              <a:rPr lang="en-US" sz="1200" b="1" dirty="0" smtClean="0"/>
              <a:t>~1700 °C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/>
              <a:t> Density: </a:t>
            </a:r>
            <a:r>
              <a:rPr lang="en-US" sz="1200" b="1" dirty="0" smtClean="0"/>
              <a:t>~ 5.3 gcm</a:t>
            </a:r>
            <a:r>
              <a:rPr lang="en-US" sz="1200" b="1" baseline="30000" dirty="0" smtClean="0"/>
              <a:t>-3</a:t>
            </a:r>
            <a:r>
              <a:rPr lang="en-US" sz="1200" dirty="0" smtClean="0"/>
              <a:t>. Status: Used for </a:t>
            </a:r>
            <a:r>
              <a:rPr lang="en-US" sz="1200" b="1" dirty="0" smtClean="0"/>
              <a:t>HRTM-14 tests</a:t>
            </a:r>
            <a:r>
              <a:rPr lang="en-US" sz="1200" dirty="0" smtClean="0"/>
              <a:t>. </a:t>
            </a:r>
          </a:p>
          <a:p>
            <a:r>
              <a:rPr lang="en-US" sz="1200" b="1" dirty="0" smtClean="0"/>
              <a:t>2</a:t>
            </a:r>
            <a:r>
              <a:rPr lang="en-US" sz="1200" b="1" baseline="30000" dirty="0" smtClean="0"/>
              <a:t>nd</a:t>
            </a:r>
            <a:r>
              <a:rPr lang="en-US" sz="1200" b="1" dirty="0" smtClean="0"/>
              <a:t> generation</a:t>
            </a:r>
            <a:r>
              <a:rPr lang="en-US" sz="1200" dirty="0" smtClean="0"/>
              <a:t> (2012 – mid ‘13): </a:t>
            </a:r>
            <a:r>
              <a:rPr lang="en-US" sz="1200" b="1" dirty="0" smtClean="0"/>
              <a:t>Mo – Graphite – CF</a:t>
            </a:r>
            <a:r>
              <a:rPr lang="en-US" sz="1200" dirty="0" smtClean="0"/>
              <a:t>. </a:t>
            </a:r>
            <a:r>
              <a:rPr lang="en-US" sz="1200" dirty="0" err="1" smtClean="0"/>
              <a:t>Sint</a:t>
            </a:r>
            <a:r>
              <a:rPr lang="en-US" sz="1200" dirty="0" smtClean="0"/>
              <a:t>. Temp.: </a:t>
            </a:r>
            <a:r>
              <a:rPr lang="en-US" sz="1200" b="1" dirty="0" smtClean="0"/>
              <a:t>~ 2200 °C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/>
              <a:t>Density: ~</a:t>
            </a:r>
            <a:r>
              <a:rPr lang="en-US" sz="1200" b="1" dirty="0" smtClean="0"/>
              <a:t>3.8 gcm</a:t>
            </a:r>
            <a:r>
              <a:rPr lang="en-US" sz="1200" b="1" baseline="30000" dirty="0" smtClean="0"/>
              <a:t>-3</a:t>
            </a:r>
            <a:r>
              <a:rPr lang="en-US" sz="1200" dirty="0" smtClean="0"/>
              <a:t>. Status: used for </a:t>
            </a:r>
            <a:r>
              <a:rPr lang="en-US" sz="1200" b="1" dirty="0" smtClean="0"/>
              <a:t>HRMT-14 </a:t>
            </a:r>
            <a:r>
              <a:rPr lang="en-US" sz="1200" dirty="0" smtClean="0"/>
              <a:t>tests.</a:t>
            </a:r>
          </a:p>
          <a:p>
            <a:r>
              <a:rPr lang="en-US" sz="1200" b="1" dirty="0" smtClean="0"/>
              <a:t>3</a:t>
            </a:r>
            <a:r>
              <a:rPr lang="en-US" sz="1200" b="1" baseline="30000" dirty="0" smtClean="0"/>
              <a:t>rd</a:t>
            </a:r>
            <a:r>
              <a:rPr lang="en-US" sz="1200" b="1" dirty="0" smtClean="0"/>
              <a:t> generation </a:t>
            </a:r>
            <a:r>
              <a:rPr lang="en-US" sz="1200" dirty="0" smtClean="0"/>
              <a:t>(mid 2013): </a:t>
            </a:r>
            <a:r>
              <a:rPr lang="en-US" sz="1200" b="1" dirty="0"/>
              <a:t>Mo </a:t>
            </a:r>
            <a:r>
              <a:rPr lang="en-US" sz="1200" b="1" dirty="0" smtClean="0"/>
              <a:t>– Graphite </a:t>
            </a:r>
            <a:r>
              <a:rPr lang="en-US" sz="1200" b="1" dirty="0"/>
              <a:t>– </a:t>
            </a:r>
            <a:r>
              <a:rPr lang="en-US" sz="1200" b="1" dirty="0" smtClean="0"/>
              <a:t>CF</a:t>
            </a:r>
            <a:r>
              <a:rPr lang="en-US" sz="1200" dirty="0" smtClean="0"/>
              <a:t>. </a:t>
            </a:r>
            <a:r>
              <a:rPr lang="en-US" sz="1200" dirty="0" err="1" smtClean="0"/>
              <a:t>Sint</a:t>
            </a:r>
            <a:r>
              <a:rPr lang="en-US" sz="1200" dirty="0" smtClean="0"/>
              <a:t>. Temp.: </a:t>
            </a:r>
            <a:r>
              <a:rPr lang="en-US" sz="1200" b="1" dirty="0" smtClean="0"/>
              <a:t>~2400 </a:t>
            </a:r>
            <a:r>
              <a:rPr lang="en-US" sz="1200" b="1" dirty="0"/>
              <a:t>°</a:t>
            </a:r>
            <a:r>
              <a:rPr lang="en-US" sz="1200" b="1" dirty="0" smtClean="0"/>
              <a:t>C. 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Density: ~</a:t>
            </a:r>
            <a:r>
              <a:rPr lang="en-US" sz="1200" b="1" dirty="0"/>
              <a:t>3</a:t>
            </a:r>
            <a:r>
              <a:rPr lang="en-US" sz="1200" b="1" dirty="0" smtClean="0"/>
              <a:t>.7 gcm</a:t>
            </a:r>
            <a:r>
              <a:rPr lang="en-US" sz="1200" b="1" baseline="30000" dirty="0" smtClean="0"/>
              <a:t>-3</a:t>
            </a:r>
            <a:r>
              <a:rPr lang="en-US" sz="1200" dirty="0" smtClean="0"/>
              <a:t> Status</a:t>
            </a:r>
            <a:r>
              <a:rPr lang="en-US" sz="1200" dirty="0"/>
              <a:t>: used for </a:t>
            </a:r>
            <a:r>
              <a:rPr lang="en-US" sz="1200" b="1" dirty="0" smtClean="0"/>
              <a:t>BNL tests</a:t>
            </a:r>
            <a:r>
              <a:rPr lang="en-US" sz="1200" dirty="0" smtClean="0"/>
              <a:t>.</a:t>
            </a:r>
          </a:p>
          <a:p>
            <a:r>
              <a:rPr lang="en-US" sz="1200" b="1" dirty="0" smtClean="0"/>
              <a:t>4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generation </a:t>
            </a:r>
            <a:r>
              <a:rPr lang="en-US" sz="1200" dirty="0" smtClean="0"/>
              <a:t>(late ‘13 – mid ‘14): </a:t>
            </a:r>
            <a:r>
              <a:rPr lang="en-US" sz="1200" b="1" dirty="0"/>
              <a:t>Mo – </a:t>
            </a:r>
            <a:r>
              <a:rPr lang="en-US" sz="1200" b="1" dirty="0" smtClean="0"/>
              <a:t>Graphite </a:t>
            </a:r>
            <a:r>
              <a:rPr lang="en-US" sz="1200" b="1" dirty="0"/>
              <a:t>– </a:t>
            </a:r>
            <a:r>
              <a:rPr lang="en-US" sz="1200" b="1" dirty="0" smtClean="0"/>
              <a:t>CF</a:t>
            </a:r>
            <a:r>
              <a:rPr lang="en-US" sz="1200" dirty="0" smtClean="0"/>
              <a:t>. </a:t>
            </a:r>
            <a:r>
              <a:rPr lang="en-US" sz="1200" dirty="0" err="1" smtClean="0"/>
              <a:t>Sint</a:t>
            </a:r>
            <a:r>
              <a:rPr lang="en-US" sz="1200" dirty="0" smtClean="0"/>
              <a:t>. Temp.: </a:t>
            </a:r>
            <a:r>
              <a:rPr lang="en-US" sz="1200" b="1" dirty="0"/>
              <a:t>~ </a:t>
            </a:r>
            <a:r>
              <a:rPr lang="en-US" sz="1200" b="1" dirty="0" smtClean="0"/>
              <a:t>2600 </a:t>
            </a:r>
            <a:r>
              <a:rPr lang="en-US" sz="1200" b="1" dirty="0"/>
              <a:t>°C</a:t>
            </a:r>
            <a:r>
              <a:rPr lang="en-US" sz="1200" b="1" dirty="0" smtClean="0"/>
              <a:t>.</a:t>
            </a:r>
            <a:br>
              <a:rPr lang="en-US" sz="1200" b="1" dirty="0" smtClean="0"/>
            </a:br>
            <a:r>
              <a:rPr lang="en-US" sz="1200" dirty="0" smtClean="0"/>
              <a:t>Density</a:t>
            </a:r>
            <a:r>
              <a:rPr lang="en-US" sz="1200" dirty="0"/>
              <a:t>: </a:t>
            </a:r>
            <a:r>
              <a:rPr lang="en-US" sz="1200" dirty="0" smtClean="0"/>
              <a:t>~</a:t>
            </a:r>
            <a:r>
              <a:rPr lang="en-US" sz="1200" b="1" dirty="0" smtClean="0"/>
              <a:t>2.5</a:t>
            </a:r>
            <a:r>
              <a:rPr lang="en-US" sz="1200" dirty="0" smtClean="0">
                <a:sym typeface="Symbol"/>
              </a:rPr>
              <a:t></a:t>
            </a:r>
            <a:r>
              <a:rPr lang="en-US" sz="1200" b="1" dirty="0" smtClean="0"/>
              <a:t>2.7 gcm</a:t>
            </a:r>
            <a:r>
              <a:rPr lang="en-US" sz="1200" b="1" baseline="30000" dirty="0" smtClean="0"/>
              <a:t>-3</a:t>
            </a:r>
            <a:r>
              <a:rPr lang="en-US" sz="1200" dirty="0" smtClean="0"/>
              <a:t> </a:t>
            </a:r>
            <a:r>
              <a:rPr lang="en-US" sz="1200" dirty="0"/>
              <a:t>Status: used for </a:t>
            </a:r>
            <a:r>
              <a:rPr lang="en-US" sz="1200" b="1" dirty="0" smtClean="0"/>
              <a:t>GSI tests </a:t>
            </a:r>
            <a:r>
              <a:rPr lang="en-US" sz="1200" dirty="0" smtClean="0"/>
              <a:t>(1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campaign).</a:t>
            </a:r>
          </a:p>
          <a:p>
            <a:r>
              <a:rPr lang="en-US" sz="1200" dirty="0" smtClean="0"/>
              <a:t>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generation (mid 2014)</a:t>
            </a:r>
            <a:r>
              <a:rPr lang="en-US" sz="1200" dirty="0"/>
              <a:t> : </a:t>
            </a:r>
            <a:r>
              <a:rPr lang="en-US" sz="1200" b="1" dirty="0"/>
              <a:t>Mo – Graphite – CF</a:t>
            </a:r>
            <a:r>
              <a:rPr lang="en-US" sz="1200" dirty="0"/>
              <a:t>. </a:t>
            </a:r>
            <a:r>
              <a:rPr lang="en-US" sz="1200" dirty="0" err="1"/>
              <a:t>Sint</a:t>
            </a:r>
            <a:r>
              <a:rPr lang="en-US" sz="1200" dirty="0"/>
              <a:t>. Temp.: </a:t>
            </a:r>
            <a:r>
              <a:rPr lang="en-US" sz="1200" b="1" dirty="0"/>
              <a:t>~ 2600 °C. 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dirty="0" smtClean="0"/>
              <a:t>Post-processing annealing at </a:t>
            </a:r>
            <a:r>
              <a:rPr lang="en-US" sz="1200" b="1" dirty="0" smtClean="0"/>
              <a:t>1150÷1300 °C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Density</a:t>
            </a:r>
            <a:r>
              <a:rPr lang="en-US" sz="1200" dirty="0"/>
              <a:t>: ~</a:t>
            </a:r>
            <a:r>
              <a:rPr lang="en-US" sz="1200" b="1" dirty="0" smtClean="0"/>
              <a:t>2.6 gcm</a:t>
            </a:r>
            <a:r>
              <a:rPr lang="en-US" sz="1200" b="1" baseline="30000" dirty="0" smtClean="0"/>
              <a:t>-3</a:t>
            </a:r>
            <a:r>
              <a:rPr lang="en-US" sz="1200" dirty="0" smtClean="0"/>
              <a:t> Status</a:t>
            </a:r>
            <a:r>
              <a:rPr lang="en-US" sz="1200" dirty="0"/>
              <a:t>: used for </a:t>
            </a:r>
            <a:r>
              <a:rPr lang="en-US" sz="1200" b="1" dirty="0"/>
              <a:t>GSI tests </a:t>
            </a:r>
            <a:r>
              <a:rPr lang="en-US" sz="1200" dirty="0" smtClean="0"/>
              <a:t>(2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campaign).</a:t>
            </a:r>
          </a:p>
          <a:p>
            <a:r>
              <a:rPr lang="en-US" sz="1200" dirty="0" smtClean="0"/>
              <a:t>6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</a:t>
            </a:r>
            <a:r>
              <a:rPr lang="en-US" sz="1200" dirty="0"/>
              <a:t>generation </a:t>
            </a:r>
            <a:r>
              <a:rPr lang="en-US" sz="1200" dirty="0" smtClean="0"/>
              <a:t>(late ’14 – to date) </a:t>
            </a:r>
            <a:r>
              <a:rPr lang="en-US" sz="1200" dirty="0"/>
              <a:t>: </a:t>
            </a:r>
            <a:r>
              <a:rPr lang="en-US" sz="1200" b="1" dirty="0"/>
              <a:t>Mo – Graphite – CF</a:t>
            </a:r>
            <a:r>
              <a:rPr lang="en-US" sz="1200" dirty="0"/>
              <a:t>. </a:t>
            </a:r>
            <a:r>
              <a:rPr lang="en-US" sz="1200" dirty="0" err="1"/>
              <a:t>Sint</a:t>
            </a:r>
            <a:r>
              <a:rPr lang="en-US" sz="1200" dirty="0"/>
              <a:t>. Temp.: </a:t>
            </a:r>
            <a:r>
              <a:rPr lang="en-US" sz="1200" b="1" dirty="0"/>
              <a:t>~ 2600 °C. </a:t>
            </a:r>
            <a:br>
              <a:rPr lang="en-US" sz="1200" b="1" dirty="0"/>
            </a:br>
            <a:r>
              <a:rPr lang="en-US" sz="1200" dirty="0"/>
              <a:t>Post-processing annealing at </a:t>
            </a:r>
            <a:r>
              <a:rPr lang="en-US" sz="1200" b="1" dirty="0" smtClean="0"/>
              <a:t>~1900 </a:t>
            </a:r>
            <a:r>
              <a:rPr lang="en-US" sz="1200" b="1" dirty="0"/>
              <a:t>°C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Density: ~</a:t>
            </a:r>
            <a:r>
              <a:rPr lang="en-US" sz="1200" b="1" dirty="0" smtClean="0"/>
              <a:t>2.5 </a:t>
            </a:r>
            <a:r>
              <a:rPr lang="en-US" sz="1200" b="1" dirty="0"/>
              <a:t>gcm</a:t>
            </a:r>
            <a:r>
              <a:rPr lang="en-US" sz="1200" b="1" baseline="30000" dirty="0"/>
              <a:t>-3</a:t>
            </a:r>
            <a:r>
              <a:rPr lang="en-US" sz="1200" dirty="0"/>
              <a:t> Status: </a:t>
            </a:r>
            <a:r>
              <a:rPr lang="en-US" sz="1200" dirty="0" smtClean="0"/>
              <a:t>used </a:t>
            </a:r>
            <a:r>
              <a:rPr lang="en-US" sz="1200" dirty="0"/>
              <a:t>for </a:t>
            </a:r>
            <a:r>
              <a:rPr lang="en-US" sz="1200" b="1" dirty="0"/>
              <a:t>GSI tests </a:t>
            </a:r>
            <a:r>
              <a:rPr lang="en-US" sz="1200" dirty="0" smtClean="0"/>
              <a:t>(3rd campaign). To be used for HRMT-23. Proposed for GSI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campaign and (hopefully) BNL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</a:t>
            </a:r>
            <a:r>
              <a:rPr lang="en-US" sz="1200" dirty="0" smtClean="0"/>
              <a:t>campaign</a:t>
            </a:r>
            <a:endParaRPr lang="en-US" sz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4926" y="6660007"/>
            <a:ext cx="6336704" cy="200055"/>
          </a:xfrm>
        </p:spPr>
        <p:txBody>
          <a:bodyPr/>
          <a:lstStyle/>
          <a:p>
            <a:r>
              <a:rPr lang="nn-NO"/>
              <a:t>A. Bertarelli   HB2014 – East Lansing, MI, USA – 13 November 2014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6154" y="2484000"/>
            <a:ext cx="2492308" cy="167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3"/>
          <a:stretch/>
        </p:blipFill>
        <p:spPr bwMode="auto">
          <a:xfrm>
            <a:off x="6646154" y="648000"/>
            <a:ext cx="2492308" cy="18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692" y="4176349"/>
            <a:ext cx="2492308" cy="18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-37563" y="2386884"/>
            <a:ext cx="685800" cy="338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-24684" y="3049065"/>
            <a:ext cx="685800" cy="338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-11805" y="5193405"/>
            <a:ext cx="685800" cy="338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667000" y="6057386"/>
            <a:ext cx="3886200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76" y="6400800"/>
            <a:ext cx="3886200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2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Molybdenum-Graphite with tuned recipe for (% Mo)/(% Graphite)  (net density),  sintering temperature and annealing process remains preferred candidate</a:t>
            </a:r>
            <a:endParaRPr lang="en-US" dirty="0"/>
          </a:p>
          <a:p>
            <a:r>
              <a:rPr lang="en-US" dirty="0" smtClean="0"/>
              <a:t>What are results of BNL irradiation campaign?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Are the results a function of the radiation dose (as characterized by “Displacement per Atom” (DPA) or of the temperature (</a:t>
            </a:r>
            <a:r>
              <a:rPr lang="en-US" altLang="en-US" dirty="0"/>
              <a:t>1000-1100 </a:t>
            </a:r>
            <a:r>
              <a:rPr lang="en-US" altLang="en-US" dirty="0" smtClean="0"/>
              <a:t>C) experienced during the irradiation or of He/H transmutation as nuclei are fractured?</a:t>
            </a:r>
            <a:endParaRPr lang="en-US" dirty="0"/>
          </a:p>
          <a:p>
            <a:r>
              <a:rPr lang="en-US" dirty="0" smtClean="0"/>
              <a:t>How does the dose received by the BNL samples compare with the doses expected for 4000 fb</a:t>
            </a:r>
            <a:r>
              <a:rPr lang="en-US" baseline="30000" dirty="0" smtClean="0"/>
              <a:t>-1 </a:t>
            </a:r>
            <a:r>
              <a:rPr lang="en-US" dirty="0" smtClean="0"/>
              <a:t>Hi-</a:t>
            </a:r>
            <a:r>
              <a:rPr lang="en-US" dirty="0" err="1" smtClean="0"/>
              <a:t>Lumi</a:t>
            </a:r>
            <a:r>
              <a:rPr lang="en-US" dirty="0" smtClean="0"/>
              <a:t> run collimator by collimator and by location within each collimator?</a:t>
            </a:r>
          </a:p>
          <a:p>
            <a:endParaRPr lang="en-US" baseline="30000" dirty="0"/>
          </a:p>
          <a:p>
            <a:r>
              <a:rPr lang="en-US" dirty="0" smtClean="0"/>
              <a:t>How does the dose received via 7 TeV proton showers compare to the 200 MeV protons from the BNL Ion Production Facility (BLIP) and the 28 MeV protons from the BNL Tandem Van der Graf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11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863"/>
            <a:ext cx="53784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1696">
            <a:off x="392113" y="2436813"/>
            <a:ext cx="42926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46588"/>
            <a:ext cx="300196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547405">
            <a:off x="3441700" y="2714625"/>
            <a:ext cx="877888" cy="382588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>
              <a:solidFill>
                <a:srgbClr val="322F31"/>
              </a:solidFill>
            </a:endParaRPr>
          </a:p>
        </p:txBody>
      </p:sp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46038" y="33338"/>
            <a:ext cx="4246562" cy="830262"/>
          </a:xfrm>
          <a:prstGeom prst="rect">
            <a:avLst/>
          </a:prstGeom>
          <a:solidFill>
            <a:srgbClr val="FFFF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BNL Accelerator Complex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smtClean="0">
                <a:solidFill>
                  <a:srgbClr val="322F31"/>
                </a:solidFill>
              </a:rPr>
              <a:t>BLIP &amp; Tandem Facilities</a:t>
            </a:r>
            <a:endParaRPr lang="en-US" altLang="en-US" smtClean="0">
              <a:solidFill>
                <a:srgbClr val="322F31"/>
              </a:solidFill>
            </a:endParaRP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4616450" y="5060950"/>
            <a:ext cx="4419600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2013 &amp; 2014 RUNS</a:t>
            </a:r>
          </a:p>
          <a:p>
            <a:r>
              <a:rPr lang="en-US" altLang="en-US" smtClean="0">
                <a:solidFill>
                  <a:srgbClr val="322F31"/>
                </a:solidFill>
              </a:rPr>
              <a:t>Average Current ~ 110 uA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20" y="3581416"/>
            <a:ext cx="28067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2588" y="1371600"/>
            <a:ext cx="2208212" cy="1905000"/>
          </a:xfrm>
        </p:spPr>
        <p:txBody>
          <a:bodyPr/>
          <a:lstStyle/>
          <a:p>
            <a:r>
              <a:rPr lang="en-US" dirty="0" smtClean="0"/>
              <a:t>Samples Studied: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Molybdenum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Glidcop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Cu-CD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Mo-</a:t>
            </a:r>
            <a:r>
              <a:rPr lang="en-US" sz="1800" dirty="0" err="1" smtClean="0">
                <a:solidFill>
                  <a:srgbClr val="002060"/>
                </a:solidFill>
              </a:rPr>
              <a:t>GrCF</a:t>
            </a:r>
            <a:endParaRPr lang="en-US" sz="1800" dirty="0" smtClean="0">
              <a:solidFill>
                <a:srgbClr val="002060"/>
              </a:solidFill>
            </a:endParaRP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414338"/>
          </a:xfrm>
        </p:spPr>
        <p:txBody>
          <a:bodyPr/>
          <a:lstStyle/>
          <a:p>
            <a:r>
              <a:rPr lang="en-US" sz="1800" dirty="0" smtClean="0"/>
              <a:t>BLIP + Hot Cell + Analysis of LHC Collimator Materials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200400"/>
            <a:ext cx="4267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Irradiation w/ 200MEV p+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Indirect water cooling of vacuum encapsulated </a:t>
            </a:r>
            <a:r>
              <a:rPr lang="en-US" sz="1800" dirty="0" smtClean="0">
                <a:solidFill>
                  <a:srgbClr val="002060"/>
                </a:solidFill>
              </a:rPr>
              <a:t>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Sample degradation vs. </a:t>
            </a:r>
            <a:r>
              <a:rPr lang="en-US" sz="1800" dirty="0" err="1" smtClean="0">
                <a:solidFill>
                  <a:srgbClr val="002060"/>
                </a:solidFill>
              </a:rPr>
              <a:t>dpa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Thermo-physical &amp; mechanical characterization of irradiated samples for fluence up to 10</a:t>
            </a:r>
            <a:r>
              <a:rPr lang="en-US" sz="1800" baseline="30000" dirty="0">
                <a:solidFill>
                  <a:srgbClr val="002060"/>
                </a:solidFill>
              </a:rPr>
              <a:t>20</a:t>
            </a:r>
            <a:r>
              <a:rPr lang="en-US" sz="1800" dirty="0">
                <a:solidFill>
                  <a:srgbClr val="002060"/>
                </a:solidFill>
              </a:rPr>
              <a:t> p/cm</a:t>
            </a:r>
            <a:r>
              <a:rPr lang="en-US" sz="1800" baseline="30000" dirty="0">
                <a:solidFill>
                  <a:srgbClr val="00206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Irradiation w/neutrons to simulate showers on secondary collimators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5" y="914400"/>
            <a:ext cx="30654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2971800" y="2590800"/>
            <a:ext cx="1066800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819400" y="20459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 MeV p+ from </a:t>
            </a:r>
            <a:r>
              <a:rPr lang="en-US" sz="1400" dirty="0" err="1" smtClean="0"/>
              <a:t>Linac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89" y="91583"/>
            <a:ext cx="2375519" cy="119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38552"/>
            <a:ext cx="2209800" cy="173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572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CERN provided materials &amp; mechanics &amp; FLUKA study</a:t>
            </a:r>
          </a:p>
          <a:p>
            <a:r>
              <a:rPr lang="en-US" sz="1400" dirty="0" smtClean="0"/>
              <a:t>Nick Simos/BNL: calculations, approvals, running, testing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13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05" y="6019800"/>
            <a:ext cx="5671315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 of CM22 (5/2014): “Final </a:t>
            </a:r>
            <a:r>
              <a:rPr lang="en-US" sz="1600" dirty="0"/>
              <a:t>3.5 week irradiation BLIP NOW </a:t>
            </a:r>
            <a:r>
              <a:rPr lang="en-US" sz="1600" dirty="0" smtClean="0"/>
              <a:t>underway. After </a:t>
            </a:r>
            <a:r>
              <a:rPr lang="en-US" sz="1600" dirty="0"/>
              <a:t>cool down, post irradiation study of physical </a:t>
            </a:r>
            <a:r>
              <a:rPr lang="en-US" sz="1600" dirty="0" smtClean="0"/>
              <a:t>properties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757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2588" y="5638800"/>
            <a:ext cx="8382000" cy="762000"/>
          </a:xfrm>
        </p:spPr>
        <p:txBody>
          <a:bodyPr/>
          <a:lstStyle/>
          <a:p>
            <a:r>
              <a:rPr lang="en-US" altLang="en-US" sz="1800" dirty="0">
                <a:solidFill>
                  <a:srgbClr val="0D02E8"/>
                </a:solidFill>
              </a:rPr>
              <a:t>In-beam since March 7, </a:t>
            </a:r>
            <a:r>
              <a:rPr lang="en-US" altLang="en-US" sz="1800" dirty="0" smtClean="0">
                <a:solidFill>
                  <a:srgbClr val="0D02E8"/>
                </a:solidFill>
              </a:rPr>
              <a:t>2014; Will </a:t>
            </a:r>
            <a:r>
              <a:rPr lang="en-US" altLang="en-US" sz="1800" dirty="0">
                <a:solidFill>
                  <a:srgbClr val="0D02E8"/>
                </a:solidFill>
              </a:rPr>
              <a:t>run until July </a:t>
            </a:r>
            <a:r>
              <a:rPr lang="en-US" altLang="en-US" sz="1800" dirty="0" smtClean="0">
                <a:solidFill>
                  <a:srgbClr val="0D02E8"/>
                </a:solidFill>
              </a:rPr>
              <a:t>31</a:t>
            </a:r>
            <a:r>
              <a:rPr lang="en-US" altLang="en-US" sz="1800" baseline="30000" dirty="0" smtClean="0">
                <a:solidFill>
                  <a:srgbClr val="0D02E8"/>
                </a:solidFill>
              </a:rPr>
              <a:t>st</a:t>
            </a:r>
            <a:r>
              <a:rPr lang="en-US" altLang="en-US" sz="1800" dirty="0" smtClean="0">
                <a:solidFill>
                  <a:srgbClr val="0D02E8"/>
                </a:solidFill>
              </a:rPr>
              <a:t> 2014</a:t>
            </a:r>
            <a:endParaRPr lang="en-US" altLang="en-US" sz="1800" baseline="30000" dirty="0">
              <a:solidFill>
                <a:srgbClr val="0D02E8"/>
              </a:solidFill>
            </a:endParaRPr>
          </a:p>
          <a:p>
            <a:r>
              <a:rPr lang="en-US" altLang="en-US" sz="1800" dirty="0">
                <a:solidFill>
                  <a:srgbClr val="0D02E8"/>
                </a:solidFill>
              </a:rPr>
              <a:t>Followed by multi-faceted post-irradiation </a:t>
            </a:r>
            <a:r>
              <a:rPr lang="en-US" altLang="en-US" sz="1800" dirty="0" smtClean="0">
                <a:solidFill>
                  <a:srgbClr val="0D02E8"/>
                </a:solidFill>
              </a:rPr>
              <a:t>analysis</a:t>
            </a:r>
            <a:endParaRPr lang="en-US" altLang="en-US" sz="1800" dirty="0">
              <a:solidFill>
                <a:srgbClr val="0D02E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943600" cy="414338"/>
          </a:xfrm>
        </p:spPr>
        <p:txBody>
          <a:bodyPr/>
          <a:lstStyle/>
          <a:p>
            <a:r>
              <a:rPr lang="en-US" altLang="en-US" dirty="0"/>
              <a:t>Spallation Neutron Irradiation at </a:t>
            </a:r>
            <a:r>
              <a:rPr lang="en-US" altLang="en-US" dirty="0" smtClean="0"/>
              <a:t>BLIP 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WP5  - T. Markiewicz</a:t>
            </a:r>
            <a:endParaRPr lang="en-US" dirty="0"/>
          </a:p>
        </p:txBody>
      </p:sp>
      <p:pic>
        <p:nvPicPr>
          <p:cNvPr id="7" name="Picture 2" descr="C:\Documents and Settings\simos\Desktop\Proposals\LHC_Lumi_Irrad\BLIP_Neutron_Irrad_2014\Proton_profil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86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simos\Desktop\Proposals\LHC_Lumi_Irrad\BLIP_Neutron_Irrad_2014\Neutron_profil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1" y="3429000"/>
            <a:ext cx="45878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Documents and Settings\simos\Desktop\Proposals\LHC_Lumi_Irrad\BLIP_Neutron_Irrad_2014\FLUKA_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603"/>
          <a:stretch>
            <a:fillRect/>
          </a:stretch>
        </p:blipFill>
        <p:spPr bwMode="auto">
          <a:xfrm>
            <a:off x="1371600" y="533401"/>
            <a:ext cx="667702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14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55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1200" y="1371600"/>
            <a:ext cx="2973388" cy="502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28 MeV Proton Irradiation at Tandem 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pic>
        <p:nvPicPr>
          <p:cNvPr id="7" name="Picture 3" descr="C:\Documents and Settings\simos\Desktop\Proposals\LHC_Lumi_Irrad\LHC_LARP_Meeting_BNL_May2014\image02_specimen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8" y="1371608"/>
            <a:ext cx="4232275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15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40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2588" y="1219200"/>
            <a:ext cx="8382000" cy="838200"/>
          </a:xfrm>
        </p:spPr>
        <p:txBody>
          <a:bodyPr/>
          <a:lstStyle/>
          <a:p>
            <a:r>
              <a:rPr lang="en-US" altLang="en-US" dirty="0"/>
              <a:t>Diffraction Studies on Irradiated materials (including LHC Collimators)</a:t>
            </a:r>
          </a:p>
          <a:p>
            <a:r>
              <a:rPr lang="en-US" altLang="en-US" dirty="0">
                <a:solidFill>
                  <a:srgbClr val="0D02E8"/>
                </a:solidFill>
              </a:rPr>
              <a:t>Experimental stage at X17B1 Beamline (100-200 </a:t>
            </a:r>
            <a:r>
              <a:rPr lang="en-US" altLang="en-US" dirty="0" err="1">
                <a:solidFill>
                  <a:srgbClr val="0D02E8"/>
                </a:solidFill>
              </a:rPr>
              <a:t>KeV</a:t>
            </a:r>
            <a:r>
              <a:rPr lang="en-US" altLang="en-US" dirty="0">
                <a:solidFill>
                  <a:srgbClr val="0D02E8"/>
                </a:solidFill>
              </a:rPr>
              <a:t> x-rays)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EDXRD at the National </a:t>
            </a:r>
            <a:r>
              <a:rPr lang="en-US" altLang="en-US" dirty="0" smtClean="0">
                <a:solidFill>
                  <a:srgbClr val="FF0000"/>
                </a:solidFill>
              </a:rPr>
              <a:t>Synchrotron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(Energy Dispersive X-Ray Diffraction)</a:t>
            </a:r>
            <a:r>
              <a:rPr lang="en-US" altLang="en-US" dirty="0">
                <a:solidFill>
                  <a:srgbClr val="FF0000"/>
                </a:solidFill>
              </a:rPr>
              <a:t/>
            </a:r>
            <a:br>
              <a:rPr lang="en-US" alt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pic>
        <p:nvPicPr>
          <p:cNvPr id="7" name="Picture 8" descr="load-lockass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" b="8459"/>
          <a:stretch>
            <a:fillRect/>
          </a:stretch>
        </p:blipFill>
        <p:spPr bwMode="auto">
          <a:xfrm>
            <a:off x="685803" y="2083159"/>
            <a:ext cx="273379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9094"/>
            <a:ext cx="30670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6" t="8514"/>
          <a:stretch>
            <a:fillRect/>
          </a:stretch>
        </p:blipFill>
        <p:spPr bwMode="auto">
          <a:xfrm>
            <a:off x="4343406" y="3219450"/>
            <a:ext cx="4652389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0200" y="236221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Example of Structural Change after Irradiation</a:t>
            </a:r>
            <a:endParaRPr 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16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4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322F31"/>
                </a:solidFill>
              </a:rPr>
              <a:t>Simos_LHC-LARP_May2015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749300" y="1027113"/>
            <a:ext cx="789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 smtClean="0">
                <a:solidFill>
                  <a:srgbClr val="0000FF"/>
                </a:solidFill>
              </a:rPr>
              <a:t>Experimental Results &amp; Observations to-date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28600" y="2362200"/>
            <a:ext cx="87725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400" smtClean="0">
                <a:solidFill>
                  <a:srgbClr val="322F31"/>
                </a:solidFill>
              </a:rPr>
              <a:t>Mo-GR (the prime candidate faired poorly!</a:t>
            </a:r>
          </a:p>
          <a:p>
            <a:endParaRPr lang="en-US" altLang="en-US" sz="2400" smtClean="0">
              <a:solidFill>
                <a:srgbClr val="322F31"/>
              </a:solidFill>
            </a:endParaRPr>
          </a:p>
          <a:p>
            <a:r>
              <a:rPr lang="en-US" altLang="en-US" sz="2400" smtClean="0">
                <a:solidFill>
                  <a:srgbClr val="322F31"/>
                </a:solidFill>
              </a:rPr>
              <a:t>Mo (experienced temperatures 1000-1100 C) faired very WELL</a:t>
            </a:r>
          </a:p>
          <a:p>
            <a:r>
              <a:rPr lang="en-US" altLang="en-US" sz="2400" smtClean="0">
                <a:solidFill>
                  <a:srgbClr val="322F31"/>
                </a:solidFill>
              </a:rPr>
              <a:t>	indications of impurities in the structure</a:t>
            </a:r>
          </a:p>
          <a:p>
            <a:r>
              <a:rPr lang="en-US" altLang="en-US" sz="2400" smtClean="0">
                <a:solidFill>
                  <a:srgbClr val="322F31"/>
                </a:solidFill>
              </a:rPr>
              <a:t>Cu-CD performance TBD</a:t>
            </a:r>
          </a:p>
          <a:p>
            <a:endParaRPr lang="en-US" altLang="en-US" sz="2400" smtClean="0">
              <a:solidFill>
                <a:srgbClr val="322F31"/>
              </a:solidFill>
            </a:endParaRPr>
          </a:p>
          <a:p>
            <a:r>
              <a:rPr lang="en-US" altLang="en-US" sz="2400" smtClean="0">
                <a:solidFill>
                  <a:srgbClr val="322F31"/>
                </a:solidFill>
              </a:rPr>
              <a:t>Glidcop Survived the high irradiation temperature (900-1000C)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322F31"/>
                </a:solidFill>
              </a:rPr>
              <a:t>Simos_LHC-LARP_May2015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9478" r="41510" b="45433"/>
          <a:stretch>
            <a:fillRect/>
          </a:stretch>
        </p:blipFill>
        <p:spPr bwMode="auto">
          <a:xfrm>
            <a:off x="381000" y="838200"/>
            <a:ext cx="2751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15975"/>
            <a:ext cx="22098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3472" r="16721" b="12569"/>
          <a:stretch>
            <a:fillRect/>
          </a:stretch>
        </p:blipFill>
        <p:spPr bwMode="auto">
          <a:xfrm>
            <a:off x="6324600" y="812800"/>
            <a:ext cx="21478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5" t="39461" r="24590" b="33388"/>
          <a:stretch>
            <a:fillRect/>
          </a:stretch>
        </p:blipFill>
        <p:spPr bwMode="auto">
          <a:xfrm>
            <a:off x="1143000" y="3927475"/>
            <a:ext cx="30845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4557713" y="4902200"/>
            <a:ext cx="241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000" smtClean="0">
                <a:solidFill>
                  <a:srgbClr val="322F31"/>
                </a:solidFill>
              </a:rPr>
              <a:t>After 2.8 10</a:t>
            </a:r>
            <a:r>
              <a:rPr lang="en-US" altLang="en-US" sz="2000" baseline="30000" smtClean="0">
                <a:solidFill>
                  <a:srgbClr val="322F31"/>
                </a:solidFill>
              </a:rPr>
              <a:t>18</a:t>
            </a:r>
            <a:r>
              <a:rPr lang="en-US" altLang="en-US" sz="2000" smtClean="0">
                <a:solidFill>
                  <a:srgbClr val="322F31"/>
                </a:solidFill>
              </a:rPr>
              <a:t> p/cm</a:t>
            </a:r>
            <a:r>
              <a:rPr lang="en-US" altLang="en-US" sz="2000" baseline="30000" smtClean="0">
                <a:solidFill>
                  <a:srgbClr val="322F31"/>
                </a:solidFill>
              </a:rPr>
              <a:t>2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1050925" y="2819400"/>
            <a:ext cx="5959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mtClean="0">
                <a:solidFill>
                  <a:srgbClr val="322F31"/>
                </a:solidFill>
              </a:rPr>
              <a:t> </a:t>
            </a:r>
            <a:r>
              <a:rPr lang="en-US" altLang="en-US" sz="2000" smtClean="0">
                <a:solidFill>
                  <a:srgbClr val="0000FF"/>
                </a:solidFill>
              </a:rPr>
              <a:t>State of Mo-GR after 1.1 10</a:t>
            </a:r>
            <a:r>
              <a:rPr lang="en-US" altLang="en-US" sz="2000" baseline="30000" smtClean="0">
                <a:solidFill>
                  <a:srgbClr val="0000FF"/>
                </a:solidFill>
              </a:rPr>
              <a:t>21</a:t>
            </a:r>
            <a:r>
              <a:rPr lang="en-US" altLang="en-US" sz="2000" smtClean="0">
                <a:solidFill>
                  <a:srgbClr val="0000FF"/>
                </a:solidFill>
              </a:rPr>
              <a:t> p/cm</a:t>
            </a:r>
            <a:r>
              <a:rPr lang="en-US" altLang="en-US" sz="2000" baseline="30000" smtClean="0">
                <a:solidFill>
                  <a:srgbClr val="0000FF"/>
                </a:solidFill>
              </a:rPr>
              <a:t>2</a:t>
            </a:r>
            <a:r>
              <a:rPr lang="en-US" altLang="en-US" sz="2000" smtClean="0">
                <a:solidFill>
                  <a:srgbClr val="0000FF"/>
                </a:solidFill>
              </a:rPr>
              <a:t> FLUENCE !!!!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322F31"/>
                </a:solidFill>
              </a:rPr>
              <a:t>Simos_LHC-LARP_May2015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3472" r="16721" b="12569"/>
          <a:stretch>
            <a:fillRect/>
          </a:stretch>
        </p:blipFill>
        <p:spPr bwMode="auto">
          <a:xfrm>
            <a:off x="228600" y="914400"/>
            <a:ext cx="29035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3352800" y="222250"/>
            <a:ext cx="5541963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000" smtClean="0">
                <a:solidFill>
                  <a:srgbClr val="322F31"/>
                </a:solidFill>
              </a:rPr>
              <a:t>It should not have happened !</a:t>
            </a:r>
          </a:p>
          <a:p>
            <a:endParaRPr lang="en-US" altLang="en-US" sz="2000" smtClean="0">
              <a:solidFill>
                <a:srgbClr val="322F31"/>
              </a:solidFill>
            </a:endParaRPr>
          </a:p>
          <a:p>
            <a:r>
              <a:rPr lang="en-US" altLang="en-US" sz="2000" smtClean="0">
                <a:solidFill>
                  <a:srgbClr val="322F31"/>
                </a:solidFill>
              </a:rPr>
              <a:t>But why?</a:t>
            </a:r>
          </a:p>
          <a:p>
            <a:endParaRPr lang="en-US" altLang="en-US" sz="2000" smtClean="0">
              <a:solidFill>
                <a:srgbClr val="322F31"/>
              </a:solidFill>
            </a:endParaRPr>
          </a:p>
          <a:p>
            <a:r>
              <a:rPr lang="en-US" altLang="en-US" sz="1800" smtClean="0">
                <a:solidFill>
                  <a:srgbClr val="322F31"/>
                </a:solidFill>
              </a:rPr>
              <a:t>Irradiation under vacuum and elevated temperature</a:t>
            </a:r>
          </a:p>
          <a:p>
            <a:endParaRPr lang="en-US" altLang="en-US" sz="1800" smtClean="0">
              <a:solidFill>
                <a:srgbClr val="322F31"/>
              </a:solidFill>
            </a:endParaRPr>
          </a:p>
          <a:p>
            <a:r>
              <a:rPr lang="en-US" altLang="en-US" sz="1800" smtClean="0">
                <a:solidFill>
                  <a:srgbClr val="322F31"/>
                </a:solidFill>
              </a:rPr>
              <a:t>Dominant Graphite component should be undergoing annealing of damage at these temperatures</a:t>
            </a:r>
          </a:p>
          <a:p>
            <a:endParaRPr lang="en-US" altLang="en-US" sz="1800" smtClean="0">
              <a:solidFill>
                <a:srgbClr val="322F31"/>
              </a:solidFill>
            </a:endParaRPr>
          </a:p>
          <a:p>
            <a:r>
              <a:rPr lang="en-US" altLang="en-US" sz="1800" smtClean="0">
                <a:solidFill>
                  <a:srgbClr val="322F31"/>
                </a:solidFill>
              </a:rPr>
              <a:t>X-ray diffraction revealed the presence of several Mo</a:t>
            </a:r>
            <a:r>
              <a:rPr lang="en-US" altLang="en-US" sz="1800" baseline="-25000" smtClean="0">
                <a:solidFill>
                  <a:srgbClr val="322F31"/>
                </a:solidFill>
              </a:rPr>
              <a:t>x</a:t>
            </a:r>
            <a:r>
              <a:rPr lang="en-US" altLang="en-US" sz="1800" smtClean="0">
                <a:solidFill>
                  <a:srgbClr val="322F31"/>
                </a:solidFill>
              </a:rPr>
              <a:t>C</a:t>
            </a:r>
            <a:r>
              <a:rPr lang="en-US" altLang="en-US" sz="1800" baseline="-25000" smtClean="0">
                <a:solidFill>
                  <a:srgbClr val="322F31"/>
                </a:solidFill>
              </a:rPr>
              <a:t>y</a:t>
            </a:r>
            <a:r>
              <a:rPr lang="en-US" altLang="en-US" sz="1800" smtClean="0">
                <a:solidFill>
                  <a:srgbClr val="322F31"/>
                </a:solidFill>
              </a:rPr>
              <a:t>, are they to blame? Or</a:t>
            </a:r>
          </a:p>
          <a:p>
            <a:endParaRPr lang="en-US" altLang="en-US" sz="1800" smtClean="0">
              <a:solidFill>
                <a:srgbClr val="322F31"/>
              </a:solidFill>
            </a:endParaRPr>
          </a:p>
          <a:p>
            <a:r>
              <a:rPr lang="en-US" altLang="en-US" sz="1800" smtClean="0">
                <a:solidFill>
                  <a:srgbClr val="322F31"/>
                </a:solidFill>
              </a:rPr>
              <a:t>It is the </a:t>
            </a:r>
            <a:r>
              <a:rPr lang="en-US" altLang="en-US" sz="1800" b="1" smtClean="0">
                <a:solidFill>
                  <a:srgbClr val="FF0000"/>
                </a:solidFill>
              </a:rPr>
              <a:t>FLUENCE threshold </a:t>
            </a:r>
            <a:r>
              <a:rPr lang="en-US" altLang="en-US" sz="1800" smtClean="0">
                <a:solidFill>
                  <a:srgbClr val="322F31"/>
                </a:solidFill>
              </a:rPr>
              <a:t>of high energy proton damage experienced by graphite or other carbon-based structures?</a:t>
            </a:r>
          </a:p>
          <a:p>
            <a:endParaRPr lang="en-US" altLang="en-US" sz="1800" smtClean="0">
              <a:solidFill>
                <a:srgbClr val="322F31"/>
              </a:solidFill>
            </a:endParaRPr>
          </a:p>
          <a:p>
            <a:r>
              <a:rPr lang="en-US" altLang="en-US" sz="1800" smtClean="0">
                <a:solidFill>
                  <a:srgbClr val="322F31"/>
                </a:solidFill>
              </a:rPr>
              <a:t>Revealed at BNL studies and correlated with other experiments during Phase I irradiation of 2D C/C 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93675" y="4019550"/>
            <a:ext cx="29035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smtClean="0">
                <a:solidFill>
                  <a:srgbClr val="322F31"/>
                </a:solidFill>
              </a:rPr>
              <a:t>Irradiated samples at 2+ sigma survived (sort-of) and are being post-irradiation analyzed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0" y="56388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2006-07-see next slide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Examination and preliminary analysis of BNL irradiated samples of next-generation collimation materials (low impedance yet robust) have yielded first results: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Favored materials (Moly-graphite) do not fare well under ~1 DPA doses received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Next generation versions of </a:t>
            </a:r>
            <a:r>
              <a:rPr lang="en-US" dirty="0" err="1" smtClean="0"/>
              <a:t>MoGr</a:t>
            </a:r>
            <a:r>
              <a:rPr lang="en-US" dirty="0" smtClean="0"/>
              <a:t> should be tested in a 2016 run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Continued support of BNL BLIP beam time,  new test samples and continued CERN-provided effort for X-Ray, SEM analysis of samples at BNL must be arranged. FNAL &amp; EUCARD studies to understand expected doses at LHC &amp; relation to test beam doses should continue.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Hollow Electron Beam Collimator is steadily moving from an interesting possible option to a part of the HL-LHC Baseline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/>
            <a:r>
              <a:rPr lang="en-US" dirty="0" smtClean="0"/>
              <a:t>It is a pity that these activities cannot receive the support they deserve.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2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8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LARP Collab. Mtg.  -  26 October 2006</a:t>
            </a:r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Collimation Task Summary -  T. Markiewicz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Slide n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° </a:t>
            </a:r>
            <a:fld id="{5D450725-EA91-4FC8-93E0-BE9BF9F05F47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r>
              <a:rPr lang="en-US" altLang="en-US">
                <a:solidFill>
                  <a:srgbClr val="000000"/>
                </a:solidFill>
              </a:rPr>
              <a:t> / 42</a:t>
            </a:r>
            <a:endParaRPr lang="en-US" alt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41033" name="Picture 9" descr="BNL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"/>
            <a:ext cx="1524000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4724400" cy="609600"/>
          </a:xfrm>
        </p:spPr>
        <p:txBody>
          <a:bodyPr/>
          <a:lstStyle/>
          <a:p>
            <a:r>
              <a:rPr lang="en-US" altLang="en-US" dirty="0"/>
              <a:t>Start of Post Irradiation Study</a:t>
            </a:r>
            <a:br>
              <a:rPr lang="en-US" altLang="en-US" dirty="0"/>
            </a:br>
            <a:r>
              <a:rPr lang="en-US" altLang="en-US" dirty="0"/>
              <a:t>3D Carbon-Carbon issues</a:t>
            </a:r>
          </a:p>
        </p:txBody>
      </p:sp>
      <p:pic>
        <p:nvPicPr>
          <p:cNvPr id="641027" name="Picture 3" descr="IMG_05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725"/>
            <a:ext cx="39624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28" name="Picture 4" descr="IMG_05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29" name="Picture 5" descr="LHC layer 2 zo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23925"/>
            <a:ext cx="388620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30" name="Picture 6" descr="Two degraded carbon-carbon specim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388620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31" name="Rectangle 7"/>
          <p:cNvSpPr>
            <a:spLocks noChangeArrowheads="1"/>
          </p:cNvSpPr>
          <p:nvPr/>
        </p:nvSpPr>
        <p:spPr bwMode="auto">
          <a:xfrm>
            <a:off x="1219200" y="838200"/>
            <a:ext cx="1524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</a:rPr>
              <a:t>3D CC</a:t>
            </a:r>
          </a:p>
        </p:txBody>
      </p:sp>
      <p:sp>
        <p:nvSpPr>
          <p:cNvPr id="641032" name="Rectangle 8"/>
          <p:cNvSpPr>
            <a:spLocks noChangeArrowheads="1"/>
          </p:cNvSpPr>
          <p:nvPr/>
        </p:nvSpPr>
        <p:spPr bwMode="auto">
          <a:xfrm>
            <a:off x="6248400" y="914400"/>
            <a:ext cx="1524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</a:rPr>
              <a:t>2D CC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2296" y="152400"/>
            <a:ext cx="3761704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Oct 2006 LARP CM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322F31"/>
                </a:solidFill>
              </a:rPr>
              <a:t>Simos_LHC-LARP_May2015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14595" r="27344" b="28911"/>
          <a:stretch>
            <a:fillRect/>
          </a:stretch>
        </p:blipFill>
        <p:spPr bwMode="auto">
          <a:xfrm>
            <a:off x="3352800" y="533400"/>
            <a:ext cx="25177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22153" r="37376" b="38924"/>
          <a:stretch>
            <a:fillRect/>
          </a:stretch>
        </p:blipFill>
        <p:spPr bwMode="auto">
          <a:xfrm>
            <a:off x="419100" y="560388"/>
            <a:ext cx="21240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3" t="32413" r="26067" b="28963"/>
          <a:stretch>
            <a:fillRect/>
          </a:stretch>
        </p:blipFill>
        <p:spPr bwMode="auto">
          <a:xfrm>
            <a:off x="3308350" y="3284538"/>
            <a:ext cx="260667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2" t="34317" r="36559" b="41672"/>
          <a:stretch>
            <a:fillRect/>
          </a:stretch>
        </p:blipFill>
        <p:spPr bwMode="auto">
          <a:xfrm>
            <a:off x="419100" y="2557463"/>
            <a:ext cx="21431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414838"/>
            <a:ext cx="218757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6583" r="31168" b="23421"/>
          <a:stretch>
            <a:fillRect/>
          </a:stretch>
        </p:blipFill>
        <p:spPr bwMode="auto">
          <a:xfrm>
            <a:off x="6432550" y="882650"/>
            <a:ext cx="2417763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15659" r="8971" b="3859"/>
          <a:stretch>
            <a:fillRect/>
          </a:stretch>
        </p:blipFill>
        <p:spPr bwMode="auto">
          <a:xfrm>
            <a:off x="6432550" y="3284538"/>
            <a:ext cx="24384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393700" y="9525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smtClean="0">
                <a:solidFill>
                  <a:srgbClr val="322F31"/>
                </a:solidFill>
              </a:rPr>
              <a:t>Capsule windows</a:t>
            </a:r>
          </a:p>
        </p:txBody>
      </p:sp>
      <p:sp>
        <p:nvSpPr>
          <p:cNvPr id="20491" name="TextBox 17"/>
          <p:cNvSpPr txBox="1">
            <a:spLocks noChangeArrowheads="1"/>
          </p:cNvSpPr>
          <p:nvPr/>
        </p:nvSpPr>
        <p:spPr bwMode="auto">
          <a:xfrm>
            <a:off x="4076700" y="1905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smtClean="0">
                <a:solidFill>
                  <a:srgbClr val="322F31"/>
                </a:solidFill>
              </a:rPr>
              <a:t>Mo state</a:t>
            </a:r>
          </a:p>
        </p:txBody>
      </p:sp>
      <p:sp>
        <p:nvSpPr>
          <p:cNvPr id="20492" name="TextBox 18"/>
          <p:cNvSpPr txBox="1">
            <a:spLocks noChangeArrowheads="1"/>
          </p:cNvSpPr>
          <p:nvPr/>
        </p:nvSpPr>
        <p:spPr bwMode="auto">
          <a:xfrm>
            <a:off x="6858000" y="163513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smtClean="0">
                <a:solidFill>
                  <a:srgbClr val="322F31"/>
                </a:solidFill>
              </a:rPr>
              <a:t>Cu-CD state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5943600" cy="838200"/>
          </a:xfrm>
        </p:spPr>
        <p:txBody>
          <a:bodyPr/>
          <a:lstStyle/>
          <a:p>
            <a:r>
              <a:rPr lang="en-US" dirty="0" smtClean="0"/>
              <a:t>SEM and X-Ray Studies at BNL</a:t>
            </a:r>
            <a:br>
              <a:rPr lang="en-US" dirty="0" smtClean="0"/>
            </a:br>
            <a:r>
              <a:rPr lang="en-US" dirty="0" smtClean="0"/>
              <a:t>by Paola </a:t>
            </a:r>
            <a:r>
              <a:rPr lang="en-US" dirty="0" err="1" smtClean="0"/>
              <a:t>Nocera</a:t>
            </a:r>
            <a:r>
              <a:rPr lang="en-US" dirty="0" smtClean="0"/>
              <a:t> and Elena </a:t>
            </a:r>
            <a:r>
              <a:rPr lang="en-US" dirty="0" err="1" smtClean="0"/>
              <a:t>Quaranta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22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770063"/>
            <a:ext cx="831056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011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475" y="381000"/>
            <a:ext cx="5943600" cy="414338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23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333351" cy="57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24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886575" cy="52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0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11" y="304800"/>
            <a:ext cx="5943600" cy="414338"/>
          </a:xfrm>
        </p:spPr>
        <p:txBody>
          <a:bodyPr/>
          <a:lstStyle/>
          <a:p>
            <a:r>
              <a:rPr lang="en-US" dirty="0" smtClean="0"/>
              <a:t>Example of X-Ray Scan Along sample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25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886575" cy="53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88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Apparent need to support a second irradiation campaign at BNL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Focus on </a:t>
            </a:r>
            <a:r>
              <a:rPr lang="en-US" dirty="0" err="1" smtClean="0"/>
              <a:t>MoGr</a:t>
            </a:r>
            <a:endParaRPr lang="en-US" dirty="0" smtClean="0"/>
          </a:p>
          <a:p>
            <a:pPr marL="1023937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Acquire 6</a:t>
            </a:r>
            <a:r>
              <a:rPr lang="en-US" baseline="30000" dirty="0" smtClean="0"/>
              <a:t>th</a:t>
            </a:r>
            <a:r>
              <a:rPr lang="en-US" dirty="0" smtClean="0"/>
              <a:t> generation samples</a:t>
            </a:r>
          </a:p>
          <a:p>
            <a:pPr marL="1023937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Plan for January 2016 BLIP run</a:t>
            </a:r>
          </a:p>
          <a:p>
            <a:pPr marL="1023937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First results Summer 2016</a:t>
            </a:r>
            <a:endParaRPr lang="en-US" dirty="0"/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Revisit the C-C samples tested in 2006 irradiation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Lower doses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 smtClean="0"/>
              <a:t>Decisions needed to match into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Production of prototype collimators for </a:t>
            </a:r>
            <a:r>
              <a:rPr lang="en-US" dirty="0" err="1" smtClean="0"/>
              <a:t>HiRadMat</a:t>
            </a:r>
            <a:r>
              <a:rPr lang="en-US" dirty="0" smtClean="0"/>
              <a:t> testing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Series production of IR7 collimators for LS2 installation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 smtClean="0"/>
              <a:t>Continued analysis/simulations to understand interplay of DPA, temperature, beam energy, expected dose, etc.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81037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26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82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1563" y="228600"/>
            <a:ext cx="5943600" cy="414338"/>
          </a:xfrm>
        </p:spPr>
        <p:txBody>
          <a:bodyPr/>
          <a:lstStyle/>
          <a:p>
            <a:r>
              <a:rPr lang="en-US" sz="2000" dirty="0" smtClean="0"/>
              <a:t>Fermilab Electron </a:t>
            </a:r>
            <a:r>
              <a:rPr lang="en-US" sz="2000" dirty="0"/>
              <a:t>L</a:t>
            </a:r>
            <a:r>
              <a:rPr lang="en-US" sz="2000" dirty="0" smtClean="0"/>
              <a:t>enses: </a:t>
            </a:r>
            <a:br>
              <a:rPr lang="en-US" sz="2000" dirty="0" smtClean="0"/>
            </a:br>
            <a:r>
              <a:rPr lang="en-US" sz="2000" dirty="0" smtClean="0"/>
              <a:t>Hollow </a:t>
            </a:r>
            <a:r>
              <a:rPr lang="en-US" sz="2000" dirty="0"/>
              <a:t>B</a:t>
            </a:r>
            <a:r>
              <a:rPr lang="en-US" sz="2000" dirty="0" smtClean="0"/>
              <a:t>eam </a:t>
            </a:r>
            <a:r>
              <a:rPr lang="en-US" sz="2000" dirty="0" smtClean="0"/>
              <a:t>S</a:t>
            </a:r>
            <a:r>
              <a:rPr lang="en-US" sz="2000" dirty="0" smtClean="0"/>
              <a:t>craper: Stancari et al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4" y="2468565"/>
            <a:ext cx="2476054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363" y="5160787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</a:t>
            </a:r>
            <a:r>
              <a:rPr lang="en-US" dirty="0"/>
              <a:t>to measure and monitor the halo, and to remove it at </a:t>
            </a:r>
            <a:r>
              <a:rPr lang="en-US" dirty="0" smtClean="0"/>
              <a:t>controllable </a:t>
            </a:r>
            <a:r>
              <a:rPr lang="en-US" dirty="0"/>
              <a:t>rates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8" y="1219203"/>
            <a:ext cx="319759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27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8" y="914400"/>
            <a:ext cx="2590800" cy="19434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07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5943600" cy="414338"/>
          </a:xfrm>
        </p:spPr>
        <p:txBody>
          <a:bodyPr/>
          <a:lstStyle/>
          <a:p>
            <a:r>
              <a:rPr lang="en-US" dirty="0" smtClean="0"/>
              <a:t>Stefano: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28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019175"/>
            <a:ext cx="74009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087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location in the LHC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7" y="1303628"/>
            <a:ext cx="5900953" cy="486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68419"/>
            <a:ext cx="5367620" cy="303238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152400" y="2362200"/>
            <a:ext cx="4800600" cy="1006219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029200" y="2438400"/>
            <a:ext cx="490820" cy="930019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763000" cy="4967288"/>
          </a:xfrm>
        </p:spPr>
        <p:txBody>
          <a:bodyPr/>
          <a:lstStyle/>
          <a:p>
            <a:r>
              <a:rPr lang="en-US" dirty="0" smtClean="0"/>
              <a:t>Best place IR4: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Large intra beam distance (420 mm)</a:t>
            </a:r>
          </a:p>
          <a:p>
            <a:pPr lvl="1">
              <a:spcBef>
                <a:spcPts val="200"/>
              </a:spcBef>
            </a:pPr>
            <a:r>
              <a:rPr lang="en-US" b="1" dirty="0" err="1" smtClean="0">
                <a:latin typeface="Symbol" charset="2"/>
                <a:ea typeface="Lucida Grande"/>
                <a:cs typeface="Symbol" charset="2"/>
              </a:rPr>
              <a:t>b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x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≈ </a:t>
            </a:r>
            <a:r>
              <a:rPr lang="en-US" b="1" dirty="0" smtClean="0">
                <a:latin typeface="Symbol" charset="2"/>
                <a:ea typeface="Lucida Grande"/>
                <a:cs typeface="Symbol" charset="2"/>
              </a:rPr>
              <a:t>b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y</a:t>
            </a:r>
          </a:p>
          <a:p>
            <a:pPr lvl="1">
              <a:spcBef>
                <a:spcPts val="200"/>
              </a:spcBef>
            </a:pPr>
            <a:r>
              <a:rPr lang="en-US" dirty="0" smtClean="0">
                <a:latin typeface="Lucida Grande"/>
                <a:ea typeface="Lucida Grande"/>
                <a:cs typeface="Lucida Grande"/>
              </a:rPr>
              <a:t>cryogenics</a:t>
            </a:r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03403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351" y="0"/>
            <a:ext cx="8229600" cy="914400"/>
          </a:xfrm>
        </p:spPr>
        <p:txBody>
          <a:bodyPr/>
          <a:lstStyle/>
          <a:p>
            <a:r>
              <a:rPr lang="en-US" dirty="0" smtClean="0"/>
              <a:t>Material in WP5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78535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Collimator Material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Hollow Electron Lens Scraper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 Layout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LARP CM24 - 13 May 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3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81" y="1600216"/>
            <a:ext cx="55911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572016"/>
            <a:ext cx="558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5638816"/>
            <a:ext cx="5591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466467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Adriana Rossi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22098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&amp; Elena </a:t>
            </a:r>
            <a:r>
              <a:rPr lang="en-US" sz="1600" dirty="0" err="1" smtClean="0"/>
              <a:t>Quaranta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04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design (CERN)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8763000" cy="4967288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S-shaped </a:t>
            </a:r>
            <a:r>
              <a:rPr lang="en-US" sz="2000" dirty="0"/>
              <a:t>to </a:t>
            </a:r>
            <a:r>
              <a:rPr lang="en-US" sz="2000" dirty="0" smtClean="0"/>
              <a:t>compensate </a:t>
            </a:r>
            <a:r>
              <a:rPr lang="en-US" sz="2000" dirty="0"/>
              <a:t>for the asymmetric electron beam distributions </a:t>
            </a:r>
            <a:r>
              <a:rPr lang="en-US" sz="2000" dirty="0" smtClean="0"/>
              <a:t>seen by </a:t>
            </a:r>
            <a:r>
              <a:rPr lang="en-US" sz="2000" dirty="0"/>
              <a:t>the </a:t>
            </a:r>
            <a:r>
              <a:rPr lang="en-US" sz="2000" dirty="0" smtClean="0"/>
              <a:t>main beam</a:t>
            </a:r>
          </a:p>
          <a:p>
            <a:r>
              <a:rPr lang="en-US" sz="2000" dirty="0" smtClean="0"/>
              <a:t>Gun and collector stick out in </a:t>
            </a:r>
            <a:r>
              <a:rPr lang="en-US" sz="2000" dirty="0" smtClean="0">
                <a:solidFill>
                  <a:srgbClr val="FF0000"/>
                </a:solidFill>
              </a:rPr>
              <a:t>vertical plane </a:t>
            </a:r>
            <a:r>
              <a:rPr lang="en-US" sz="2000" dirty="0" smtClean="0"/>
              <a:t>to fit in LHC tunnel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52" y="2286000"/>
            <a:ext cx="6919048" cy="410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5715000"/>
            <a:ext cx="15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Diego Perini</a:t>
            </a:r>
            <a:endParaRPr lang="en-US" sz="2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design ready to go into </a:t>
            </a:r>
            <a:br>
              <a:rPr lang="en-US" dirty="0" smtClean="0"/>
            </a:br>
            <a:r>
              <a:rPr lang="en-US" dirty="0" smtClean="0"/>
              <a:t>production drawings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51" y="152400"/>
            <a:ext cx="5081749" cy="33103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27" y="1219200"/>
            <a:ext cx="3653573" cy="4873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3489653" cy="39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solenoid (CERN)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763000" cy="5105400"/>
          </a:xfrm>
        </p:spPr>
        <p:txBody>
          <a:bodyPr/>
          <a:lstStyle/>
          <a:p>
            <a:r>
              <a:rPr lang="en-US" sz="2000" dirty="0" smtClean="0"/>
              <a:t>3 x 1 m long, 250 A current, 5T field, cooled with He to 4.2 K</a:t>
            </a:r>
          </a:p>
          <a:p>
            <a:r>
              <a:rPr lang="en-US" sz="2000" dirty="0" smtClean="0"/>
              <a:t>Includes 6 correction coils for alignment of electron beam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Includes (not in the figure) the quench protection system</a:t>
            </a:r>
          </a:p>
          <a:p>
            <a:r>
              <a:rPr lang="en-US" sz="2000" dirty="0" smtClean="0"/>
              <a:t>1 m magnet could be used for test bench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Overall design may evolve with the integration of instrumentation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63909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467600" y="2057400"/>
            <a:ext cx="1066800" cy="1602221"/>
            <a:chOff x="7467600" y="2057400"/>
            <a:chExt cx="1066800" cy="1602221"/>
          </a:xfrm>
        </p:grpSpPr>
        <p:sp>
          <p:nvSpPr>
            <p:cNvPr id="5" name="Right Brace 4"/>
            <p:cNvSpPr/>
            <p:nvPr/>
          </p:nvSpPr>
          <p:spPr bwMode="auto">
            <a:xfrm>
              <a:off x="7467600" y="2438400"/>
              <a:ext cx="304800" cy="83820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7317791" y="2443012"/>
              <a:ext cx="16022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2D2DB9"/>
                  </a:solidFill>
                  <a:latin typeface="Arial" pitchFamily="34" charset="0"/>
                </a:rPr>
                <a:t>see </a:t>
              </a:r>
            </a:p>
            <a:p>
              <a:pPr algn="ctr" defTabSz="457200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2D2DB9"/>
                  </a:solidFill>
                  <a:latin typeface="Arial" pitchFamily="34" charset="0"/>
                </a:rPr>
                <a:t>H</a:t>
              </a:r>
              <a:r>
                <a:rPr lang="en-US" sz="1600" dirty="0">
                  <a:solidFill>
                    <a:srgbClr val="2D2DB9"/>
                  </a:solidFill>
                  <a:latin typeface="Arial" pitchFamily="34" charset="0"/>
                </a:rPr>
                <a:t>. </a:t>
              </a:r>
              <a:r>
                <a:rPr lang="en-US" sz="1600" dirty="0" err="1">
                  <a:solidFill>
                    <a:srgbClr val="2D2DB9"/>
                  </a:solidFill>
                  <a:latin typeface="Arial" pitchFamily="34" charset="0"/>
                </a:rPr>
                <a:t>Schmickler’s</a:t>
              </a:r>
              <a:r>
                <a:rPr lang="en-US" sz="1600" dirty="0">
                  <a:solidFill>
                    <a:srgbClr val="2D2DB9"/>
                  </a:solidFill>
                  <a:latin typeface="Arial" pitchFamily="34" charset="0"/>
                </a:rPr>
                <a:t> </a:t>
              </a:r>
              <a:endParaRPr lang="en-US" sz="1600" dirty="0" smtClean="0">
                <a:solidFill>
                  <a:srgbClr val="2D2DB9"/>
                </a:solidFill>
                <a:latin typeface="Arial" pitchFamily="34" charset="0"/>
              </a:endParaRPr>
            </a:p>
            <a:p>
              <a:pPr algn="ctr" defTabSz="457200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2D2DB9"/>
                  </a:solidFill>
                  <a:latin typeface="Arial" pitchFamily="34" charset="0"/>
                </a:rPr>
                <a:t>talk</a:t>
              </a:r>
              <a:endParaRPr lang="en-US" sz="1600" dirty="0">
                <a:solidFill>
                  <a:srgbClr val="2D2DB9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6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electron gun 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8763000" cy="4967288"/>
          </a:xfrm>
        </p:spPr>
        <p:txBody>
          <a:bodyPr/>
          <a:lstStyle/>
          <a:p>
            <a:r>
              <a:rPr lang="en-US" sz="2000" dirty="0" smtClean="0"/>
              <a:t>New gun needed for higher current and adjusted electron beam size</a:t>
            </a:r>
          </a:p>
          <a:p>
            <a:r>
              <a:rPr lang="en-US" sz="2000" dirty="0" smtClean="0"/>
              <a:t>First prototype designed, built and tested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can provide 5A. </a:t>
            </a:r>
          </a:p>
          <a:p>
            <a:r>
              <a:rPr lang="en-US" sz="2000" dirty="0" smtClean="0"/>
              <a:t>Tungsten dispenser cathode </a:t>
            </a:r>
            <a:r>
              <a:rPr lang="en-US" sz="2000" dirty="0"/>
              <a:t>with BaO:CaO:Al2O3 </a:t>
            </a:r>
            <a:r>
              <a:rPr lang="en-US" sz="2000" dirty="0" err="1" smtClean="0"/>
              <a:t>impregnant</a:t>
            </a:r>
            <a:r>
              <a:rPr lang="en-US" sz="2000" dirty="0" smtClean="0"/>
              <a:t>, 1400 </a:t>
            </a:r>
            <a:r>
              <a:rPr lang="en-US" sz="2000" dirty="0"/>
              <a:t>K</a:t>
            </a:r>
          </a:p>
          <a:p>
            <a:endParaRPr lang="en-US" sz="1800" dirty="0" smtClean="0"/>
          </a:p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66800" y="2485251"/>
            <a:ext cx="7284517" cy="3763149"/>
            <a:chOff x="1066800" y="2485251"/>
            <a:chExt cx="7284517" cy="376314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2"/>
            <a:stretch/>
          </p:blipFill>
          <p:spPr bwMode="auto">
            <a:xfrm>
              <a:off x="1066800" y="3048000"/>
              <a:ext cx="2286000" cy="3137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1225500" y="2485251"/>
              <a:ext cx="19749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57200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x-none" sz="1800" b="1" dirty="0" smtClean="0">
                  <a:solidFill>
                    <a:srgbClr val="519A24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First prototype of </a:t>
              </a:r>
              <a:br>
                <a:rPr lang="en-US" altLang="x-none" sz="1800" b="1" dirty="0" smtClean="0">
                  <a:solidFill>
                    <a:srgbClr val="519A24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</a:br>
              <a:r>
                <a:rPr lang="en-US" altLang="x-none" sz="1800" b="1" dirty="0" smtClean="0">
                  <a:solidFill>
                    <a:srgbClr val="519A24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hollow cathode</a:t>
              </a:r>
              <a:endParaRPr lang="en-US" altLang="x-none" sz="1800" b="1" dirty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717" y="2590800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3"/>
          <p:cNvSpPr>
            <a:spLocks/>
          </p:cNvSpPr>
          <p:nvPr/>
        </p:nvSpPr>
        <p:spPr bwMode="auto">
          <a:xfrm>
            <a:off x="6522517" y="5181600"/>
            <a:ext cx="18594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sz="1800" b="1" dirty="0" smtClean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yields </a:t>
            </a:r>
            <a:br>
              <a:rPr lang="en-US" altLang="x-none" sz="1800" b="1" dirty="0" smtClean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</a:br>
            <a:r>
              <a:rPr lang="en-US" altLang="x-none" sz="1800" b="1" dirty="0" smtClean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</a:t>
            </a:r>
            <a:r>
              <a:rPr lang="en-US" altLang="x-none" sz="1800" b="1" dirty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A at 10 </a:t>
            </a:r>
            <a:r>
              <a:rPr lang="en-US" altLang="x-none" sz="1800" b="1" dirty="0" smtClean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kV</a:t>
            </a:r>
            <a:endParaRPr lang="en-US" altLang="x-none" sz="1800" b="1" dirty="0">
              <a:solidFill>
                <a:srgbClr val="519A24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electron gun (2)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5867400" cy="496728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Next gun </a:t>
            </a:r>
            <a:r>
              <a:rPr lang="en-US" dirty="0"/>
              <a:t>with slightly reviewed </a:t>
            </a:r>
            <a:r>
              <a:rPr lang="en-US" dirty="0" smtClean="0"/>
              <a:t>design </a:t>
            </a:r>
            <a:r>
              <a:rPr lang="en-US" dirty="0" err="1" smtClean="0"/>
              <a:t>w.r.t</a:t>
            </a:r>
            <a:r>
              <a:rPr lang="en-US" dirty="0" smtClean="0"/>
              <a:t>. FNAL one </a:t>
            </a:r>
            <a:r>
              <a:rPr lang="en-US" dirty="0" smtClean="0">
                <a:solidFill>
                  <a:schemeClr val="accent2"/>
                </a:solidFill>
              </a:rPr>
              <a:t>to </a:t>
            </a:r>
            <a:r>
              <a:rPr lang="en-US" dirty="0">
                <a:solidFill>
                  <a:schemeClr val="accent2"/>
                </a:solidFill>
              </a:rPr>
              <a:t>be built at </a:t>
            </a:r>
            <a:r>
              <a:rPr lang="en-US" dirty="0" smtClean="0">
                <a:solidFill>
                  <a:schemeClr val="accent2"/>
                </a:solidFill>
              </a:rPr>
              <a:t>CERN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Test stand </a:t>
            </a:r>
            <a:r>
              <a:rPr lang="en-US" dirty="0" smtClean="0"/>
              <a:t>planned to be set up at CERN (SM18) but initial tests at FNAL (LARP)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1823" r="8333" b="3321"/>
          <a:stretch/>
        </p:blipFill>
        <p:spPr bwMode="auto">
          <a:xfrm>
            <a:off x="6705600" y="1884275"/>
            <a:ext cx="2124388" cy="43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6311379" y="1371600"/>
            <a:ext cx="2680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x-none" sz="1800" b="1" dirty="0" smtClean="0">
                <a:solidFill>
                  <a:srgbClr val="519A24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Present cathode design</a:t>
            </a:r>
            <a:endParaRPr lang="en-US" altLang="x-none" sz="1800" b="1" dirty="0">
              <a:solidFill>
                <a:srgbClr val="519A24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52400" y="1357312"/>
            <a:ext cx="58674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800100" indent="-34290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257300" indent="-3429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573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1145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endParaRPr lang="en-US" dirty="0" smtClean="0">
              <a:solidFill>
                <a:srgbClr val="3333CC"/>
              </a:solidFill>
            </a:endParaRPr>
          </a:p>
          <a:p>
            <a:endParaRPr lang="en-US" dirty="0" smtClean="0">
              <a:solidFill>
                <a:srgbClr val="3333CC"/>
              </a:solidFill>
            </a:endParaRPr>
          </a:p>
          <a:p>
            <a:endParaRPr lang="en-US" dirty="0" smtClean="0">
              <a:solidFill>
                <a:srgbClr val="3333CC"/>
              </a:solidFill>
            </a:endParaRPr>
          </a:p>
          <a:p>
            <a:r>
              <a:rPr lang="en-US" dirty="0" smtClean="0">
                <a:solidFill>
                  <a:srgbClr val="3333CC"/>
                </a:solidFill>
              </a:rPr>
              <a:t>Powering</a:t>
            </a:r>
          </a:p>
          <a:p>
            <a:pPr lvl="1"/>
            <a:r>
              <a:rPr lang="en-US" dirty="0" smtClean="0"/>
              <a:t>10 kV modulator used to power the gun</a:t>
            </a:r>
          </a:p>
          <a:p>
            <a:pPr lvl="1"/>
            <a:r>
              <a:rPr lang="en-US" dirty="0" smtClean="0"/>
              <a:t>If we want to act on a subset of bunches: Need very fast rise time</a:t>
            </a:r>
          </a:p>
          <a:p>
            <a:pPr lvl="1"/>
            <a:r>
              <a:rPr lang="en-US" dirty="0" smtClean="0"/>
              <a:t>200 ns allows to switch on and off between bunch trains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Cathode: </a:t>
            </a:r>
            <a:r>
              <a:rPr lang="en-US" dirty="0" smtClean="0"/>
              <a:t>one student to increase current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Collimation </a:t>
            </a:r>
            <a:r>
              <a:rPr lang="en-US" dirty="0"/>
              <a:t>needs </a:t>
            </a:r>
            <a:r>
              <a:rPr lang="en-US" dirty="0" smtClean="0"/>
              <a:t>can </a:t>
            </a:r>
            <a:r>
              <a:rPr lang="en-US" dirty="0"/>
              <a:t>only be defined </a:t>
            </a:r>
            <a:r>
              <a:rPr lang="en-US" dirty="0" smtClean="0"/>
              <a:t>in detail after </a:t>
            </a:r>
            <a:r>
              <a:rPr lang="en-US" dirty="0"/>
              <a:t>gaining operational experience at </a:t>
            </a:r>
            <a:r>
              <a:rPr lang="en-US" dirty="0" smtClean="0"/>
              <a:t>6.5</a:t>
            </a:r>
            <a:r>
              <a:rPr lang="en-US" dirty="0"/>
              <a:t> </a:t>
            </a:r>
            <a:r>
              <a:rPr lang="en-US" dirty="0" err="1"/>
              <a:t>TeV</a:t>
            </a:r>
            <a:r>
              <a:rPr lang="en-US" dirty="0"/>
              <a:t> (end of 2015)</a:t>
            </a:r>
          </a:p>
          <a:p>
            <a:pPr lvl="1"/>
            <a:r>
              <a:rPr lang="en-US" dirty="0" smtClean="0"/>
              <a:t>Uncertainties</a:t>
            </a:r>
            <a:r>
              <a:rPr lang="en-US" dirty="0"/>
              <a:t>: cleaning efficiency, </a:t>
            </a:r>
            <a:r>
              <a:rPr lang="en-US" dirty="0" smtClean="0"/>
              <a:t>beam lifetime, </a:t>
            </a:r>
            <a:r>
              <a:rPr lang="en-US" dirty="0"/>
              <a:t>quench limits, </a:t>
            </a:r>
            <a:r>
              <a:rPr lang="en-US" dirty="0" smtClean="0"/>
              <a:t>impedance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Final decision on installation to be taken based on Run II experience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but Hollow Electron Lens already considered for HL-LHC baseline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Meanwhile</a:t>
            </a:r>
            <a:r>
              <a:rPr lang="en-US" dirty="0">
                <a:solidFill>
                  <a:schemeClr val="accent2"/>
                </a:solidFill>
              </a:rPr>
              <a:t>, proceed with design of 2 </a:t>
            </a:r>
            <a:r>
              <a:rPr lang="en-US" dirty="0" smtClean="0">
                <a:solidFill>
                  <a:schemeClr val="accent2"/>
                </a:solidFill>
              </a:rPr>
              <a:t>devices (1 </a:t>
            </a:r>
            <a:r>
              <a:rPr lang="en-US" dirty="0">
                <a:solidFill>
                  <a:schemeClr val="accent2"/>
                </a:solidFill>
              </a:rPr>
              <a:t>per </a:t>
            </a:r>
            <a:r>
              <a:rPr lang="en-US" dirty="0" smtClean="0">
                <a:solidFill>
                  <a:schemeClr val="accent2"/>
                </a:solidFill>
              </a:rPr>
              <a:t>beam)</a:t>
            </a:r>
          </a:p>
          <a:p>
            <a:pPr lvl="1"/>
            <a:r>
              <a:rPr lang="en-US" dirty="0" smtClean="0"/>
              <a:t>Estimated time needed: about 3 years</a:t>
            </a:r>
          </a:p>
          <a:p>
            <a:pPr lvl="1"/>
            <a:r>
              <a:rPr lang="en-US" dirty="0" smtClean="0"/>
              <a:t>If technical design is finalized in 2015, could aim at installation during long shutdown in 2018 (LS2)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4800600" cy="838200"/>
          </a:xfrm>
        </p:spPr>
        <p:txBody>
          <a:bodyPr/>
          <a:lstStyle/>
          <a:p>
            <a:r>
              <a:rPr lang="en-US" dirty="0" smtClean="0"/>
              <a:t>LARP Rotatable Collimator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12BBFC35-0DD0-4B57-9B4D-8B0076FA5843}" type="slidenum">
              <a:rPr lang="en-US" smtClean="0"/>
              <a:pPr>
                <a:defRPr/>
              </a:pPr>
              <a:t>36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4104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twmark\Documents\rc\photos\2013-09-18 Align jaws to be parallel and mark position on actuators\DSCN3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"/>
            <a:ext cx="3066603" cy="22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11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2" y="5410200"/>
            <a:ext cx="8833208" cy="1219200"/>
          </a:xfrm>
        </p:spPr>
        <p:txBody>
          <a:bodyPr/>
          <a:lstStyle/>
          <a:p>
            <a:pPr algn="ctr"/>
            <a:r>
              <a:rPr lang="en-US" dirty="0" smtClean="0"/>
              <a:t>Focus is on Mo-Graphite Composite: BNL Irradiation Test Results Needed</a:t>
            </a:r>
          </a:p>
          <a:p>
            <a:r>
              <a:rPr lang="en-US" dirty="0"/>
              <a:t> </a:t>
            </a:r>
            <a:r>
              <a:rPr lang="en-US" dirty="0" smtClean="0"/>
              <a:t>PLAN: Build a </a:t>
            </a:r>
            <a:r>
              <a:rPr lang="en-US" dirty="0"/>
              <a:t>prototype for installation in the </a:t>
            </a:r>
            <a:r>
              <a:rPr lang="en-US" dirty="0" smtClean="0"/>
              <a:t>2015 Xmas stop</a:t>
            </a:r>
            <a:endParaRPr lang="en-US" dirty="0"/>
          </a:p>
          <a:p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en-US" dirty="0" smtClean="0"/>
              <a:t>post-LS1, prepare to replace </a:t>
            </a:r>
            <a:r>
              <a:rPr lang="en-US" dirty="0"/>
              <a:t>IR7 secondary collimators </a:t>
            </a:r>
            <a:r>
              <a:rPr lang="en-US" dirty="0" smtClean="0"/>
              <a:t>in LS2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0338" y="152400"/>
            <a:ext cx="5943600" cy="685800"/>
          </a:xfrm>
        </p:spPr>
        <p:txBody>
          <a:bodyPr/>
          <a:lstStyle/>
          <a:p>
            <a:r>
              <a:rPr lang="en-US" dirty="0" smtClean="0"/>
              <a:t>Low Impedance Robust Secondary Collimator Design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LARP CM24 - 13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WP5  - T. Markiewicz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58" y="990616"/>
            <a:ext cx="6415088" cy="429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n</a:t>
            </a:r>
            <a:r>
              <a:rPr lang="en-US" smtClean="0">
                <a:cs typeface="Arial" charset="0"/>
              </a:rPr>
              <a:t>° </a:t>
            </a:r>
            <a:fld id="{238B1788-947E-45FB-AB32-DC7889897F28}" type="slidenum">
              <a:rPr lang="en-US" smtClean="0"/>
              <a:pPr>
                <a:defRPr/>
              </a:pPr>
              <a:t>4</a:t>
            </a:fld>
            <a:r>
              <a:rPr lang="en-US" smtClean="0"/>
              <a:t> / 28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116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CM22 2014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8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HRMT14 Experiment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HRMT14 (2012) Experiment Goals</a:t>
            </a:r>
          </a:p>
          <a:p>
            <a:pPr lvl="1"/>
            <a:r>
              <a:rPr lang="en-GB" b="1" dirty="0" smtClean="0"/>
              <a:t>Benchmark</a:t>
            </a:r>
            <a:r>
              <a:rPr lang="en-GB" dirty="0" smtClean="0"/>
              <a:t> </a:t>
            </a:r>
            <a:r>
              <a:rPr lang="en-GB" dirty="0"/>
              <a:t>advanced </a:t>
            </a:r>
            <a:r>
              <a:rPr lang="en-GB" b="1" dirty="0"/>
              <a:t>numerical simulations </a:t>
            </a:r>
            <a:r>
              <a:rPr lang="en-GB" dirty="0"/>
              <a:t>and material </a:t>
            </a:r>
            <a:r>
              <a:rPr lang="en-GB" b="1" dirty="0"/>
              <a:t>constitutive models </a:t>
            </a:r>
            <a:r>
              <a:rPr lang="en-GB" dirty="0"/>
              <a:t>through extensive acquisition </a:t>
            </a:r>
            <a:r>
              <a:rPr lang="en-GB" dirty="0" smtClean="0"/>
              <a:t>system</a:t>
            </a:r>
            <a:endParaRPr lang="en-GB" dirty="0"/>
          </a:p>
          <a:p>
            <a:pPr lvl="1"/>
            <a:r>
              <a:rPr lang="en-GB" dirty="0"/>
              <a:t>Characterize </a:t>
            </a:r>
            <a:r>
              <a:rPr lang="en-GB" b="1" dirty="0" smtClean="0"/>
              <a:t>six existing </a:t>
            </a:r>
            <a:r>
              <a:rPr lang="en-GB" dirty="0"/>
              <a:t>and </a:t>
            </a:r>
            <a:r>
              <a:rPr lang="en-GB" b="1" dirty="0"/>
              <a:t>novel materials </a:t>
            </a:r>
            <a:r>
              <a:rPr lang="en-GB" dirty="0"/>
              <a:t>currently under development for </a:t>
            </a:r>
            <a:r>
              <a:rPr lang="en-GB" dirty="0" smtClean="0"/>
              <a:t>future Collimators</a:t>
            </a:r>
            <a:r>
              <a:rPr lang="en-GB" dirty="0"/>
              <a:t>: </a:t>
            </a:r>
            <a:r>
              <a:rPr lang="en-GB" b="1" dirty="0"/>
              <a:t>Inermet180</a:t>
            </a:r>
            <a:r>
              <a:rPr lang="en-GB" dirty="0"/>
              <a:t>,</a:t>
            </a:r>
            <a:r>
              <a:rPr lang="en-GB" b="1" dirty="0"/>
              <a:t> Molybdenum</a:t>
            </a:r>
            <a:r>
              <a:rPr lang="en-GB" dirty="0"/>
              <a:t>, </a:t>
            </a:r>
            <a:r>
              <a:rPr lang="en-GB" b="1" dirty="0"/>
              <a:t>Glidcop</a:t>
            </a:r>
            <a:r>
              <a:rPr lang="en-GB" dirty="0"/>
              <a:t>, </a:t>
            </a:r>
            <a:r>
              <a:rPr lang="en-GB" b="1" dirty="0" err="1"/>
              <a:t>MoCuCD</a:t>
            </a:r>
            <a:r>
              <a:rPr lang="en-GB" dirty="0"/>
              <a:t>, </a:t>
            </a:r>
            <a:r>
              <a:rPr lang="en-GB" b="1" dirty="0"/>
              <a:t>CuCD</a:t>
            </a:r>
            <a:r>
              <a:rPr lang="en-GB" dirty="0"/>
              <a:t>, </a:t>
            </a:r>
            <a:r>
              <a:rPr lang="en-GB" b="1" dirty="0" smtClean="0"/>
              <a:t>MoGr</a:t>
            </a:r>
            <a:endParaRPr lang="en-GB" dirty="0"/>
          </a:p>
          <a:p>
            <a:pPr lvl="1"/>
            <a:r>
              <a:rPr lang="en-GB" dirty="0"/>
              <a:t>Collect, </a:t>
            </a:r>
            <a:r>
              <a:rPr lang="en-GB" dirty="0" smtClean="0"/>
              <a:t>primarily in </a:t>
            </a:r>
            <a:r>
              <a:rPr lang="en-GB" b="1" dirty="0"/>
              <a:t>real time</a:t>
            </a:r>
            <a:r>
              <a:rPr lang="en-GB" dirty="0"/>
              <a:t>,  experimental data from different acquisition </a:t>
            </a:r>
            <a:r>
              <a:rPr lang="en-GB" dirty="0" smtClean="0"/>
              <a:t>systems </a:t>
            </a:r>
            <a:r>
              <a:rPr lang="en-GB" dirty="0"/>
              <a:t>(</a:t>
            </a:r>
            <a:r>
              <a:rPr lang="en-GB" b="1" dirty="0"/>
              <a:t>Strain Gauges</a:t>
            </a:r>
            <a:r>
              <a:rPr lang="en-GB" dirty="0"/>
              <a:t>, </a:t>
            </a:r>
            <a:r>
              <a:rPr lang="en-GB" b="1" dirty="0"/>
              <a:t>Laser Doppler </a:t>
            </a:r>
            <a:r>
              <a:rPr lang="en-GB" b="1" dirty="0" err="1"/>
              <a:t>Vibrometer</a:t>
            </a:r>
            <a:r>
              <a:rPr lang="en-GB" dirty="0"/>
              <a:t>, </a:t>
            </a:r>
            <a:r>
              <a:rPr lang="en-GB" b="1" dirty="0"/>
              <a:t>High Speed video Camera</a:t>
            </a:r>
            <a:r>
              <a:rPr lang="en-GB" dirty="0"/>
              <a:t>, </a:t>
            </a:r>
            <a:r>
              <a:rPr lang="en-GB" b="1" dirty="0"/>
              <a:t>Temperature and Vacuum probes</a:t>
            </a:r>
            <a:r>
              <a:rPr lang="en-GB" dirty="0" smtClean="0"/>
              <a:t>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and Testing for HL-LHC Collimators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8" y="3325020"/>
            <a:ext cx="3341977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Left Arrow 31"/>
          <p:cNvSpPr>
            <a:spLocks noChangeAspect="1"/>
          </p:cNvSpPr>
          <p:nvPr/>
        </p:nvSpPr>
        <p:spPr>
          <a:xfrm>
            <a:off x="2941108" y="5013208"/>
            <a:ext cx="982820" cy="288000"/>
          </a:xfrm>
          <a:prstGeom prst="leftArrow">
            <a:avLst>
              <a:gd name="adj1" fmla="val 50000"/>
              <a:gd name="adj2" fmla="val 81996"/>
            </a:avLst>
          </a:prstGeom>
          <a:solidFill>
            <a:srgbClr val="FF0000"/>
          </a:solidFill>
          <a:ln w="0">
            <a:noFill/>
          </a:ln>
          <a:effectLst/>
          <a:scene3d>
            <a:camera prst="isometricRightUp">
              <a:rot lat="1800000" lon="2400000" rev="0"/>
            </a:camera>
            <a:lightRig rig="threePt" dir="t"/>
          </a:scene3d>
          <a:sp3d extrusionH="25400" prstMaterial="plastic">
            <a:bevelT w="63500" h="44450"/>
            <a:bevelB w="63500" h="44450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tIns="0" bIns="0" rtlCol="0" anchor="b" anchorCtr="0">
            <a:no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endParaRPr lang="en-GB" sz="1600" b="1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49" b="4354"/>
          <a:stretch/>
        </p:blipFill>
        <p:spPr bwMode="auto">
          <a:xfrm>
            <a:off x="4499996" y="4617132"/>
            <a:ext cx="2193705" cy="152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534" y="4977192"/>
            <a:ext cx="1665946" cy="1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utoShape 2"/>
          <p:cNvSpPr>
            <a:spLocks/>
          </p:cNvSpPr>
          <p:nvPr/>
        </p:nvSpPr>
        <p:spPr bwMode="auto">
          <a:xfrm>
            <a:off x="4645029" y="6196280"/>
            <a:ext cx="2480716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Arial Narrow"/>
              </a:rPr>
              <a:t>Medium Intensity Tests: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Arial Narrow"/>
              </a:rPr>
              <a:t>Sample: </a:t>
            </a: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Ø </a:t>
            </a:r>
            <a:r>
              <a:rPr lang="en-US" sz="1200" dirty="0">
                <a:solidFill>
                  <a:srgbClr val="FFFFFF"/>
                </a:solidFill>
                <a:latin typeface="Arial Narrow"/>
              </a:rPr>
              <a:t>40 mm </a:t>
            </a: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, </a:t>
            </a:r>
            <a:r>
              <a:rPr lang="en-US" sz="1200" dirty="0">
                <a:solidFill>
                  <a:srgbClr val="FFFFFF"/>
                </a:solidFill>
                <a:latin typeface="Arial Narrow"/>
              </a:rPr>
              <a:t>L30 </a:t>
            </a: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mm</a:t>
            </a:r>
            <a:endParaRPr lang="en-GB" sz="12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6" name="AutoShape 2"/>
          <p:cNvSpPr>
            <a:spLocks/>
          </p:cNvSpPr>
          <p:nvPr/>
        </p:nvSpPr>
        <p:spPr bwMode="auto">
          <a:xfrm>
            <a:off x="6516226" y="4365124"/>
            <a:ext cx="2441981" cy="626701"/>
          </a:xfrm>
          <a:prstGeom prst="borderCallout2">
            <a:avLst>
              <a:gd name="adj1" fmla="val 101243"/>
              <a:gd name="adj2" fmla="val 51022"/>
              <a:gd name="adj3" fmla="val 133905"/>
              <a:gd name="adj4" fmla="val 58318"/>
              <a:gd name="adj5" fmla="val 171159"/>
              <a:gd name="adj6" fmla="val 66473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Arial Narrow"/>
              </a:rPr>
              <a:t>High Intensity Tests: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Arial Narrow"/>
              </a:rPr>
              <a:t>Sample: </a:t>
            </a: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half-moon;</a:t>
            </a:r>
            <a:endParaRPr lang="en-US" sz="1200" dirty="0">
              <a:solidFill>
                <a:srgbClr val="FFFFFF"/>
              </a:solidFill>
              <a:latin typeface="Arial Narrow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Beam Offset </a:t>
            </a:r>
            <a:r>
              <a:rPr lang="en-US" sz="1200" dirty="0">
                <a:solidFill>
                  <a:srgbClr val="FFFFFF"/>
                </a:solidFill>
                <a:latin typeface="Arial Narrow"/>
              </a:rPr>
              <a:t>2 </a:t>
            </a:r>
            <a:r>
              <a:rPr lang="en-US" sz="1200" dirty="0" smtClean="0">
                <a:solidFill>
                  <a:srgbClr val="FFFFFF"/>
                </a:solidFill>
                <a:latin typeface="Arial Narrow"/>
              </a:rPr>
              <a:t>mm</a:t>
            </a:r>
            <a:endParaRPr lang="en-GB" sz="1200" dirty="0">
              <a:solidFill>
                <a:srgbClr val="FFFFFF"/>
              </a:solidFill>
              <a:latin typeface="Arial Narrow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78286"/>
              </p:ext>
            </p:extLst>
          </p:nvPr>
        </p:nvGraphicFramePr>
        <p:xfrm>
          <a:off x="6526813" y="3089136"/>
          <a:ext cx="2365677" cy="1203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9859"/>
                <a:gridCol w="825818"/>
              </a:tblGrid>
              <a:tr h="232792">
                <a:tc gridSpan="2">
                  <a:txBody>
                    <a:bodyPr/>
                    <a:lstStyle/>
                    <a:p>
                      <a:pPr algn="ctr"/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Parameters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3216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440 GeV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</a:tr>
              <a:tr h="121528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of protons per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1.1</a:t>
                      </a:r>
                      <a:r>
                        <a:rPr lang="fr-CH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Spacing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 ns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7895" y="3069284"/>
            <a:ext cx="1163013" cy="1943924"/>
          </a:xfrm>
          <a:prstGeom prst="rect">
            <a:avLst/>
          </a:prstGeom>
          <a:ln w="12700">
            <a:solidFill>
              <a:srgbClr val="A63212"/>
            </a:solidFill>
          </a:ln>
        </p:spPr>
      </p:pic>
      <p:cxnSp>
        <p:nvCxnSpPr>
          <p:cNvPr id="4" name="Straight Connector 3"/>
          <p:cNvCxnSpPr>
            <a:endCxn id="14" idx="1"/>
          </p:cNvCxnSpPr>
          <p:nvPr/>
        </p:nvCxnSpPr>
        <p:spPr>
          <a:xfrm flipV="1">
            <a:off x="2409092" y="4041265"/>
            <a:ext cx="1508793" cy="502179"/>
          </a:xfrm>
          <a:prstGeom prst="line">
            <a:avLst/>
          </a:prstGeom>
          <a:ln w="12700">
            <a:solidFill>
              <a:srgbClr val="A63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bertare\Desktop\CERN\HiRadMat\Photo demontage HRMT14\DSCN52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 b="4988"/>
          <a:stretch/>
        </p:blipFill>
        <p:spPr bwMode="auto">
          <a:xfrm>
            <a:off x="615754" y="744021"/>
            <a:ext cx="7912403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Rectangle 189"/>
          <p:cNvSpPr/>
          <p:nvPr/>
        </p:nvSpPr>
        <p:spPr>
          <a:xfrm>
            <a:off x="1202362" y="4989407"/>
            <a:ext cx="996923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Inermet</a:t>
            </a:r>
            <a:r>
              <a:rPr lang="en-GB" sz="1200" b="1" dirty="0" smtClean="0">
                <a:solidFill>
                  <a:srgbClr val="FFFFFF"/>
                </a:solidFill>
              </a:rPr>
              <a:t> 180 0.65 MJ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309" y="804501"/>
            <a:ext cx="2390399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pPr algn="l" defTabSz="457200" eaLnBrk="1" hangingPunct="1"/>
            <a:r>
              <a:rPr lang="en-GB" b="1" dirty="0" smtClean="0">
                <a:solidFill>
                  <a:srgbClr val="FFFFFF"/>
                </a:solidFill>
              </a:rPr>
              <a:t>HRMT14</a:t>
            </a:r>
          </a:p>
          <a:p>
            <a:pPr algn="l" defTabSz="457200" eaLnBrk="1" hangingPunct="1"/>
            <a:r>
              <a:rPr lang="en-US" dirty="0" smtClean="0">
                <a:solidFill>
                  <a:srgbClr val="FFFFFF"/>
                </a:solidFill>
              </a:rPr>
              <a:t>Dismounted sample holder (May 2015)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189"/>
          <p:cNvSpPr/>
          <p:nvPr/>
        </p:nvSpPr>
        <p:spPr>
          <a:xfrm>
            <a:off x="2402566" y="4815627"/>
            <a:ext cx="996923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Molybdenum 0.65 MJ and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1.3 MJ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3" name="Rectangle 189"/>
          <p:cNvSpPr/>
          <p:nvPr/>
        </p:nvSpPr>
        <p:spPr>
          <a:xfrm>
            <a:off x="3571795" y="5027274"/>
            <a:ext cx="996923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Glidcop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0.65 MJ (twice)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4" name="Rectangle 189"/>
          <p:cNvSpPr/>
          <p:nvPr/>
        </p:nvSpPr>
        <p:spPr>
          <a:xfrm>
            <a:off x="4809883" y="5441500"/>
            <a:ext cx="996923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MoCuCD</a:t>
            </a:r>
            <a:endParaRPr lang="en-GB" sz="1200" b="1" dirty="0" smtClean="0">
              <a:solidFill>
                <a:srgbClr val="FFFFFF"/>
              </a:solidFill>
            </a:endParaRP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1.3 MJ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7" name="Rectangle 189"/>
          <p:cNvSpPr/>
          <p:nvPr/>
        </p:nvSpPr>
        <p:spPr>
          <a:xfrm>
            <a:off x="6007773" y="5474157"/>
            <a:ext cx="996923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CuCD</a:t>
            </a:r>
            <a:endParaRPr lang="en-GB" sz="1200" b="1" dirty="0" smtClean="0">
              <a:solidFill>
                <a:srgbClr val="FFFFFF"/>
              </a:solidFill>
            </a:endParaRP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1.3 MJ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8" name="Rectangle 189"/>
          <p:cNvSpPr/>
          <p:nvPr/>
        </p:nvSpPr>
        <p:spPr>
          <a:xfrm>
            <a:off x="7251634" y="5345865"/>
            <a:ext cx="996923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MoGr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(3 grades)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1.3 MJ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1210184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5526" y="1524000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14316" y="1819038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3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15200" y="2161401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4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67600" y="2592843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5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35795" y="2971800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6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797517" y="3437022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7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999926" y="4038600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8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134257" y="4579084"/>
            <a:ext cx="22860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9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06234" y="804501"/>
            <a:ext cx="351766" cy="1153036"/>
          </a:xfrm>
          <a:prstGeom prst="straightConnector1">
            <a:avLst/>
          </a:prstGeom>
          <a:ln w="28575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363200" y="4177099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ertare\Desktop\CERN\HiRadMat\HRMT14_pics_7may15\IMG_38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 bwMode="auto">
          <a:xfrm rot="5400000">
            <a:off x="-317932" y="2150239"/>
            <a:ext cx="5760000" cy="319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Rectangle 189"/>
          <p:cNvSpPr/>
          <p:nvPr/>
        </p:nvSpPr>
        <p:spPr>
          <a:xfrm>
            <a:off x="759077" y="869597"/>
            <a:ext cx="1299382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Glidcop</a:t>
            </a:r>
            <a:r>
              <a:rPr lang="en-GB" sz="1200" b="1" dirty="0" smtClean="0">
                <a:solidFill>
                  <a:srgbClr val="FFFFFF"/>
                </a:solidFill>
              </a:rPr>
              <a:t/>
            </a:r>
            <a:br>
              <a:rPr lang="en-GB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High intensity Sample </a:t>
            </a:r>
            <a:r>
              <a:rPr lang="en-US" sz="1200" b="1" dirty="0">
                <a:solidFill>
                  <a:srgbClr val="FFFFFF"/>
                </a:solidFill>
              </a:rPr>
              <a:t>6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1799740" y="2210490"/>
            <a:ext cx="864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78520"/>
              <a:gd name="adj6" fmla="val 1272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 Narrow"/>
              </a:rPr>
              <a:t>0.65 MJ</a:t>
            </a:r>
            <a:endParaRPr lang="en-GB" sz="14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0" name="Rectangle 189"/>
          <p:cNvSpPr/>
          <p:nvPr/>
        </p:nvSpPr>
        <p:spPr>
          <a:xfrm>
            <a:off x="4769509" y="1102894"/>
            <a:ext cx="1299382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FFFF"/>
                </a:solidFill>
              </a:rPr>
              <a:t>Molybdenum </a:t>
            </a:r>
            <a:br>
              <a:rPr lang="en-GB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High intensity sample 5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4987200" y="2844544"/>
            <a:ext cx="864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186271"/>
              <a:gd name="adj6" fmla="val 11018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 Narrow"/>
              </a:rPr>
              <a:t>0.65 MJ</a:t>
            </a:r>
            <a:endParaRPr lang="en-GB" sz="14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4695877" y="3867788"/>
            <a:ext cx="864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24049"/>
              <a:gd name="adj6" fmla="val 14274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 Narrow"/>
              </a:rPr>
              <a:t>1.3 MJ</a:t>
            </a:r>
            <a:endParaRPr lang="en-GB" sz="1400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171" name="Picture 3" descr="C:\Users\abertare\Desktop\CERN\HiRadMat\HRMT14_pics_7may15\IMG_3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35251" r="14130"/>
          <a:stretch/>
        </p:blipFill>
        <p:spPr bwMode="auto">
          <a:xfrm rot="16200000">
            <a:off x="3226330" y="2059854"/>
            <a:ext cx="5760000" cy="33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/>
          <p:cNvSpPr>
            <a:spLocks/>
          </p:cNvSpPr>
          <p:nvPr/>
        </p:nvSpPr>
        <p:spPr bwMode="auto">
          <a:xfrm>
            <a:off x="1799740" y="3351710"/>
            <a:ext cx="864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78520"/>
              <a:gd name="adj6" fmla="val 1272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 Narrow"/>
              </a:rPr>
              <a:t>0.65 MJ</a:t>
            </a:r>
            <a:endParaRPr lang="en-GB" sz="14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2" name="Rectangle 189"/>
          <p:cNvSpPr/>
          <p:nvPr/>
        </p:nvSpPr>
        <p:spPr>
          <a:xfrm>
            <a:off x="7230215" y="849588"/>
            <a:ext cx="1299382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Glidcop</a:t>
            </a:r>
            <a:r>
              <a:rPr lang="en-GB" sz="1200" b="1" dirty="0" smtClean="0">
                <a:solidFill>
                  <a:srgbClr val="FFFFFF"/>
                </a:solidFill>
              </a:rPr>
              <a:t/>
            </a:r>
            <a:br>
              <a:rPr lang="en-GB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High intensity Sample 4</a:t>
            </a:r>
            <a:endParaRPr lang="en-GB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0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bertare\Desktop\CERN\HiRadMat\HRMT14_pics_7may15\IMG_38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15678"/>
          <a:stretch/>
        </p:blipFill>
        <p:spPr bwMode="auto">
          <a:xfrm>
            <a:off x="664615" y="720000"/>
            <a:ext cx="5383385" cy="54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Rectangle 189"/>
          <p:cNvSpPr/>
          <p:nvPr/>
        </p:nvSpPr>
        <p:spPr>
          <a:xfrm>
            <a:off x="664615" y="720001"/>
            <a:ext cx="1299382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CuCD</a:t>
            </a:r>
            <a:r>
              <a:rPr lang="en-GB" sz="1200" b="1" dirty="0" smtClean="0">
                <a:solidFill>
                  <a:srgbClr val="FFFFFF"/>
                </a:solidFill>
              </a:rPr>
              <a:t/>
            </a:r>
            <a:br>
              <a:rPr lang="en-GB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High intensity Sample 10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22" name="Rectangle 189"/>
          <p:cNvSpPr/>
          <p:nvPr/>
        </p:nvSpPr>
        <p:spPr>
          <a:xfrm>
            <a:off x="7230215" y="849588"/>
            <a:ext cx="1299382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Glidcop</a:t>
            </a:r>
            <a:r>
              <a:rPr lang="en-GB" sz="1200" b="1" dirty="0" smtClean="0">
                <a:solidFill>
                  <a:srgbClr val="FFFFFF"/>
                </a:solidFill>
              </a:rPr>
              <a:t/>
            </a:r>
            <a:br>
              <a:rPr lang="en-GB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High intensity Sample 4</a:t>
            </a:r>
            <a:endParaRPr lang="en-GB" sz="1200" b="1" dirty="0">
              <a:solidFill>
                <a:srgbClr val="FFFFFF"/>
              </a:solidFill>
            </a:endParaRPr>
          </a:p>
        </p:txBody>
      </p:sp>
      <p:pic>
        <p:nvPicPr>
          <p:cNvPr id="8194" name="Picture 2" descr="C:\Users\abertare\Desktop\CERN\HiRadMat\HRMT14_pics_7may15\IMG_38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0"/>
          <a:stretch/>
        </p:blipFill>
        <p:spPr bwMode="auto">
          <a:xfrm rot="16200000">
            <a:off x="4729846" y="2115570"/>
            <a:ext cx="5760000" cy="296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2"/>
          <p:cNvSpPr>
            <a:spLocks/>
          </p:cNvSpPr>
          <p:nvPr/>
        </p:nvSpPr>
        <p:spPr bwMode="auto">
          <a:xfrm>
            <a:off x="5616000" y="2915949"/>
            <a:ext cx="864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24049"/>
              <a:gd name="adj6" fmla="val 14274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 Narrow"/>
              </a:rPr>
              <a:t>1.3 MJ</a:t>
            </a:r>
            <a:endParaRPr lang="en-GB" sz="14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674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ertare\Desktop\CERN\HiRadMat\HRMT14_pics_7may15\IMG_38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29748" r="33518" b="13044"/>
          <a:stretch/>
        </p:blipFill>
        <p:spPr bwMode="auto">
          <a:xfrm>
            <a:off x="598154" y="1080000"/>
            <a:ext cx="3615508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Rectangle 189"/>
          <p:cNvSpPr/>
          <p:nvPr/>
        </p:nvSpPr>
        <p:spPr>
          <a:xfrm>
            <a:off x="2689222" y="5585186"/>
            <a:ext cx="1383277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MoGr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Sample 8</a:t>
            </a:r>
            <a:endParaRPr lang="en-GB" sz="1200" b="1" dirty="0" smtClean="0">
              <a:solidFill>
                <a:srgbClr val="FFFFFF"/>
              </a:solidFill>
            </a:endParaRP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Grade 2 </a:t>
            </a:r>
            <a:br>
              <a:rPr lang="en-US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(2</a:t>
            </a:r>
            <a:r>
              <a:rPr lang="en-US" sz="1200" b="1" baseline="30000" dirty="0" smtClean="0">
                <a:solidFill>
                  <a:srgbClr val="FFFFFF"/>
                </a:solidFill>
              </a:rPr>
              <a:t>nd</a:t>
            </a:r>
            <a:r>
              <a:rPr lang="en-US" sz="1200" b="1" dirty="0" smtClean="0">
                <a:solidFill>
                  <a:srgbClr val="FFFFFF"/>
                </a:solidFill>
              </a:rPr>
              <a:t> Generation)</a:t>
            </a:r>
            <a:endParaRPr lang="en-GB" sz="1200" b="1" dirty="0">
              <a:solidFill>
                <a:srgbClr val="FFFFFF"/>
              </a:solidFill>
            </a:endParaRPr>
          </a:p>
        </p:txBody>
      </p:sp>
      <p:pic>
        <p:nvPicPr>
          <p:cNvPr id="7171" name="Picture 3" descr="C:\Users\abertare\Desktop\CERN\HiRadMat\HRMT14_pics_7may15\IMG_38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12682" r="14310" b="5426"/>
          <a:stretch/>
        </p:blipFill>
        <p:spPr bwMode="auto">
          <a:xfrm>
            <a:off x="4253539" y="1080000"/>
            <a:ext cx="48849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89"/>
          <p:cNvSpPr/>
          <p:nvPr/>
        </p:nvSpPr>
        <p:spPr>
          <a:xfrm>
            <a:off x="7489338" y="5609711"/>
            <a:ext cx="1383277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 smtClean="0">
                <a:solidFill>
                  <a:srgbClr val="FFFFFF"/>
                </a:solidFill>
              </a:rPr>
              <a:t>MoGr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Sample 7</a:t>
            </a:r>
            <a:endParaRPr lang="en-GB" sz="1200" b="1" dirty="0" smtClean="0">
              <a:solidFill>
                <a:srgbClr val="FFFFFF"/>
              </a:solidFill>
            </a:endParaRPr>
          </a:p>
          <a:p>
            <a:pPr marL="0" lvl="2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Grade 3 </a:t>
            </a:r>
            <a:br>
              <a:rPr lang="en-US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(2</a:t>
            </a:r>
            <a:r>
              <a:rPr lang="en-US" sz="1200" b="1" baseline="30000" dirty="0" smtClean="0">
                <a:solidFill>
                  <a:srgbClr val="FFFFFF"/>
                </a:solidFill>
              </a:rPr>
              <a:t>nd</a:t>
            </a:r>
            <a:r>
              <a:rPr lang="en-US" sz="1200" b="1" dirty="0" smtClean="0">
                <a:solidFill>
                  <a:srgbClr val="FFFFFF"/>
                </a:solidFill>
              </a:rPr>
              <a:t> Generation)</a:t>
            </a:r>
            <a:endParaRPr lang="en-GB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46349229</TotalTime>
  <Words>1751</Words>
  <Application>Microsoft Office PowerPoint</Application>
  <PresentationFormat>Letter Paper (8.5x11 in)</PresentationFormat>
  <Paragraphs>320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Uslhc</vt:lpstr>
      <vt:lpstr>4_Struttura predefinita</vt:lpstr>
      <vt:lpstr>5_Struttura predefinita</vt:lpstr>
      <vt:lpstr>6_Struttura predefinita</vt:lpstr>
      <vt:lpstr>Blank Presentation</vt:lpstr>
      <vt:lpstr>1_Blank Presentation</vt:lpstr>
      <vt:lpstr>2_Blank Presentation</vt:lpstr>
      <vt:lpstr>3_Blank Presentation</vt:lpstr>
      <vt:lpstr>1_Uslhc</vt:lpstr>
      <vt:lpstr>4_Blank Presentation</vt:lpstr>
      <vt:lpstr>Office Theme</vt:lpstr>
      <vt:lpstr>1_Office Theme</vt:lpstr>
      <vt:lpstr>2_Office Theme</vt:lpstr>
      <vt:lpstr>4_Office Theme</vt:lpstr>
      <vt:lpstr>5_Office Theme</vt:lpstr>
      <vt:lpstr>6_Office Theme</vt:lpstr>
      <vt:lpstr> WP5 Summary with Emphasis and Common LARP &amp; HL-LHC Activities </vt:lpstr>
      <vt:lpstr>Summary</vt:lpstr>
      <vt:lpstr>Material in WP5</vt:lpstr>
      <vt:lpstr>Low Impedance Robust Secondary Collimator Design Project</vt:lpstr>
      <vt:lpstr>HRMT14 Experiment</vt:lpstr>
      <vt:lpstr>Update on HRMT09 and HRMT14 Experiments</vt:lpstr>
      <vt:lpstr>Update on HRMT09 and HRMT14 Experiments</vt:lpstr>
      <vt:lpstr>Update on HRMT09 and HRMT14 Experiments</vt:lpstr>
      <vt:lpstr>Update on HRMT09 and HRMT14 Experiments</vt:lpstr>
      <vt:lpstr>Molybdenum Carbide – Graphite</vt:lpstr>
      <vt:lpstr>Questions</vt:lpstr>
      <vt:lpstr>PowerPoint Presentation</vt:lpstr>
      <vt:lpstr>BLIP + Hot Cell + Analysis of LHC Collimator Materials</vt:lpstr>
      <vt:lpstr>Spallation Neutron Irradiation at BLIP  </vt:lpstr>
      <vt:lpstr>28 MeV Proton Irradiation at Tandem  </vt:lpstr>
      <vt:lpstr>EDXRD at the National Synchrotron (Energy Dispersive X-Ray Diffraction) </vt:lpstr>
      <vt:lpstr>PowerPoint Presentation</vt:lpstr>
      <vt:lpstr>PowerPoint Presentation</vt:lpstr>
      <vt:lpstr>PowerPoint Presentation</vt:lpstr>
      <vt:lpstr>Start of Post Irradiation Study 3D Carbon-Carbon issues</vt:lpstr>
      <vt:lpstr>PowerPoint Presentation</vt:lpstr>
      <vt:lpstr>SEM and X-Ray Studies at BNL by Paola Nocera and Elena Quaranta</vt:lpstr>
      <vt:lpstr>Example</vt:lpstr>
      <vt:lpstr>Example</vt:lpstr>
      <vt:lpstr>Example of X-Ray Scan Along sample</vt:lpstr>
      <vt:lpstr>Next Steps</vt:lpstr>
      <vt:lpstr>Fermilab Electron Lenses:  Hollow Beam Scraper: Stancari et al</vt:lpstr>
      <vt:lpstr>Stefano:</vt:lpstr>
      <vt:lpstr>Proposed location in the LHC</vt:lpstr>
      <vt:lpstr>Technical design (CERN)</vt:lpstr>
      <vt:lpstr>PowerPoint Presentation</vt:lpstr>
      <vt:lpstr>Superconducting solenoid (CERN)</vt:lpstr>
      <vt:lpstr>Hollow electron gun (1)</vt:lpstr>
      <vt:lpstr>Hollow electron gun (2)</vt:lpstr>
      <vt:lpstr>Timeline</vt:lpstr>
      <vt:lpstr>LARP Rotatable Collimator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Thomas W. Markiewicz</cp:lastModifiedBy>
  <cp:revision>821</cp:revision>
  <cp:lastPrinted>2014-02-15T01:30:11Z</cp:lastPrinted>
  <dcterms:created xsi:type="dcterms:W3CDTF">1998-01-16T01:29:58Z</dcterms:created>
  <dcterms:modified xsi:type="dcterms:W3CDTF">2015-05-13T14:58:19Z</dcterms:modified>
</cp:coreProperties>
</file>