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349" r:id="rId3"/>
    <p:sldId id="362" r:id="rId4"/>
    <p:sldId id="367" r:id="rId5"/>
    <p:sldId id="378" r:id="rId6"/>
    <p:sldId id="373" r:id="rId7"/>
    <p:sldId id="374" r:id="rId8"/>
    <p:sldId id="380" r:id="rId9"/>
    <p:sldId id="375" r:id="rId10"/>
    <p:sldId id="382" r:id="rId11"/>
    <p:sldId id="376" r:id="rId12"/>
    <p:sldId id="377" r:id="rId13"/>
    <p:sldId id="381" r:id="rId14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FF"/>
    <a:srgbClr val="FF3300"/>
    <a:srgbClr val="CC0000"/>
    <a:srgbClr val="1F3361"/>
    <a:srgbClr val="1C2A64"/>
    <a:srgbClr val="23415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 autoAdjust="0"/>
    <p:restoredTop sz="95560" autoAdjust="0"/>
  </p:normalViewPr>
  <p:slideViewPr>
    <p:cSldViewPr snapToGrid="0">
      <p:cViewPr>
        <p:scale>
          <a:sx n="70" d="100"/>
          <a:sy n="70" d="100"/>
        </p:scale>
        <p:origin x="-1410" y="-108"/>
      </p:cViewPr>
      <p:guideLst>
        <p:guide orient="horz" pos="3888"/>
        <p:guide pos="2888"/>
      </p:guideLst>
    </p:cSldViewPr>
  </p:slideViewPr>
  <p:outlineViewPr>
    <p:cViewPr>
      <p:scale>
        <a:sx n="33" d="100"/>
        <a:sy n="33" d="100"/>
      </p:scale>
      <p:origin x="0" y="1869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886" y="-84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D888B0-663F-4738-83FE-5A61D985AD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7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0113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B02FD-A19F-482E-B4E8-EB2917EABF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E88CA-4741-4460-86C8-927E31A2D3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C954D985-F8DA-44D5-8005-C4D89D04F45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98EA03E0-521B-4B02-BA6E-0BF1309ECD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96838"/>
            <a:ext cx="2168525" cy="633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96838"/>
            <a:ext cx="6356350" cy="633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80BAFB68-C7AD-40FD-AEFC-F7657F20E9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BC2-12E2-4093-8E05-85962E30021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CB51-82B5-4643-ADE9-A4A9699B30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501-C169-4C9D-B9C6-F895ED7334F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7C8E-4441-4BD0-919E-DAD6D62B24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3872-0BBD-49F5-8334-732C0E64274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1294-1600-457D-AEEF-66E92FD3CB4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07C8-F005-4C3A-B6DC-D0DECB3301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89D1-5C34-465A-A9D6-4672CD66E5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August 2009 – </a:t>
            </a:r>
            <a:r>
              <a:rPr lang="en-US" dirty="0" err="1"/>
              <a:t>FiDeL</a:t>
            </a:r>
            <a:r>
              <a:rPr lang="en-US" dirty="0"/>
              <a:t> status - </a:t>
            </a:r>
            <a:fld id="{E94CA103-DACB-4918-B3DB-0FFB35DF62B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0F7D-747D-4B01-865B-0A98CB6E75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E8F0-00D3-4BC1-971A-74880BE2054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8F-65B4-4E77-8367-ACEA2079FD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27</a:t>
            </a:r>
            <a:r>
              <a:rPr lang="en-US" baseline="30000" dirty="0"/>
              <a:t>h</a:t>
            </a:r>
            <a:r>
              <a:rPr lang="en-US" dirty="0"/>
              <a:t> January 2009 – </a:t>
            </a:r>
            <a:r>
              <a:rPr lang="en-US" dirty="0" err="1"/>
              <a:t>FiDeL</a:t>
            </a:r>
            <a:r>
              <a:rPr lang="en-US" dirty="0"/>
              <a:t> 2009 - </a:t>
            </a:r>
            <a:fld id="{52F75960-C897-42AD-B491-D8B67D35383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90625"/>
            <a:ext cx="4262438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190625"/>
            <a:ext cx="4262437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5D155DAF-C841-4645-89C2-6FC030D19D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E66228C-8E84-4BB4-936B-0255A1009EA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D98B2B48-0154-4F36-B7FD-D7C21821FA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667D558-7355-4C24-A703-B7768039AE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1D409B8-0A1F-4FFD-8521-754FC1804F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36DEB87-3DD9-4D7D-943C-839180B141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96838"/>
            <a:ext cx="76787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190625"/>
            <a:ext cx="8677275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4838" y="6524625"/>
            <a:ext cx="45196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99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77160226-5C05-4405-8B6F-A8E8E755378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3" cstate="print"/>
          <a:srcRect r="1060" b="1387"/>
          <a:stretch>
            <a:fillRect/>
          </a:stretch>
        </p:blipFill>
        <p:spPr bwMode="auto">
          <a:xfrm>
            <a:off x="114300" y="217488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u="sng">
                <a:solidFill>
                  <a:srgbClr val="3399FF"/>
                </a:solidFill>
              </a:rPr>
              <a:t>E. Todesco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75" r:id="rId2"/>
    <p:sldLayoutId id="2147483976" r:id="rId3"/>
    <p:sldLayoutId id="2147483977" r:id="rId4"/>
    <p:sldLayoutId id="2147483978" r:id="rId5"/>
    <p:sldLayoutId id="2147483963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4ADDE4-8051-404F-BEEB-C3B8049F09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694" y="2157401"/>
            <a:ext cx="8497888" cy="174307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READINESS AND BOTTLENECKS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FOR QXF MAGNETS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2925" y="3823648"/>
            <a:ext cx="6805426" cy="24921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G. </a:t>
            </a:r>
            <a:r>
              <a:rPr lang="en-US" sz="2000" dirty="0" err="1" smtClean="0"/>
              <a:t>Ambrosio</a:t>
            </a:r>
            <a:r>
              <a:rPr lang="en-US" sz="2000" dirty="0"/>
              <a:t>, P. </a:t>
            </a:r>
            <a:r>
              <a:rPr lang="en-US" sz="2000" dirty="0" err="1"/>
              <a:t>Ferracin</a:t>
            </a:r>
            <a:r>
              <a:rPr lang="en-US" sz="2000" dirty="0"/>
              <a:t>, </a:t>
            </a:r>
            <a:r>
              <a:rPr lang="en-US" sz="2000" dirty="0" smtClean="0"/>
              <a:t>E. </a:t>
            </a:r>
            <a:r>
              <a:rPr lang="en-US" sz="2000" dirty="0" err="1" smtClean="0"/>
              <a:t>Todesco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CERN, Geneva Switzerland</a:t>
            </a:r>
          </a:p>
          <a:p>
            <a:pPr eaLnBrk="1" hangingPunct="1"/>
            <a:endParaRPr lang="en-US" sz="1600" dirty="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265238" y="169863"/>
            <a:ext cx="6400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FNAL,  LARP and HL LHC meeting</a:t>
            </a:r>
          </a:p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12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May 2015</a:t>
            </a:r>
          </a:p>
        </p:txBody>
      </p:sp>
      <p:pic>
        <p:nvPicPr>
          <p:cNvPr id="8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143725"/>
            <a:ext cx="1596571" cy="770759"/>
          </a:xfrm>
          <a:prstGeom prst="rect">
            <a:avLst/>
          </a:prstGeom>
        </p:spPr>
      </p:pic>
      <p:pic>
        <p:nvPicPr>
          <p:cNvPr id="1029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469" y="1197991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963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SCHEDULE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US </a:t>
            </a:r>
            <a:r>
              <a:rPr lang="en-US" dirty="0" err="1" smtClean="0">
                <a:sym typeface="Symbol" pitchFamily="18" charset="2"/>
              </a:rPr>
              <a:t>Hilumi</a:t>
            </a:r>
            <a:r>
              <a:rPr lang="en-US" dirty="0" smtClean="0">
                <a:sym typeface="Symbol" pitchFamily="18" charset="2"/>
              </a:rPr>
              <a:t> schedule was at the edge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Last magnets ready for cryostat at the end 2023, plus preparation </a:t>
            </a:r>
            <a:r>
              <a:rPr lang="en-US" dirty="0" err="1" smtClean="0">
                <a:sym typeface="Symbol" pitchFamily="18" charset="2"/>
              </a:rPr>
              <a:t>etc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With one year slipping  schedule looks more relaxed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But no contingency, no failures accounted for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1.5 year between first test prototype and first winding of series coil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999"/>
            <a:ext cx="9144000" cy="299952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 bwMode="auto">
          <a:xfrm>
            <a:off x="8659579" y="5022372"/>
            <a:ext cx="641445" cy="4640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ＭＳ Ｐゴシック" pitchFamily="34" charset="-128"/>
            </a:endParaRPr>
          </a:p>
        </p:txBody>
      </p:sp>
      <p:pic>
        <p:nvPicPr>
          <p:cNvPr id="8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282" y="2221622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382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SCHEDULE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CERN schedule more relaxed, but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Only few months between test first prototype and first winding of the series coil (really too little)</a:t>
            </a:r>
            <a:endParaRPr lang="en-US" dirty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Assume a smooth series production for a 7-m-long coil (unrealistic)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There is a considerable contingency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(two years, with new schedule)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999"/>
            <a:ext cx="9144000" cy="299952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 bwMode="auto">
          <a:xfrm>
            <a:off x="4312697" y="5295334"/>
            <a:ext cx="641445" cy="4640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629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CONTENTS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>
              <a:sym typeface="Symbol" pitchFamily="18" charset="2"/>
            </a:endParaRPr>
          </a:p>
          <a:p>
            <a:pPr marL="0" indent="0" algn="ctr" eaLnBrk="1" hangingPunct="1">
              <a:buNone/>
            </a:pPr>
            <a:r>
              <a:rPr lang="fr-CH" sz="4400" dirty="0" smtClean="0">
                <a:sym typeface="Symbol" pitchFamily="18" charset="2"/>
              </a:rPr>
              <a:t>THANKS !</a:t>
            </a:r>
            <a:endParaRPr lang="en-GB" sz="4400" dirty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6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65" y="1396851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114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CONTENTS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Technical risks</a:t>
            </a:r>
          </a:p>
          <a:p>
            <a:pPr eaLnBrk="1" hangingPunct="1"/>
            <a:endParaRPr lang="en-GB" dirty="0" smtClean="0">
              <a:sym typeface="Symbol" pitchFamily="18" charset="2"/>
            </a:endParaRPr>
          </a:p>
          <a:p>
            <a:pPr eaLnBrk="1" hangingPunct="1"/>
            <a:r>
              <a:rPr lang="fr-CH" dirty="0" smtClean="0">
                <a:sym typeface="Symbol" pitchFamily="18" charset="2"/>
              </a:rPr>
              <a:t>Schedule </a:t>
            </a:r>
            <a:r>
              <a:rPr lang="fr-CH" dirty="0" err="1" smtClean="0">
                <a:sym typeface="Symbol" pitchFamily="18" charset="2"/>
              </a:rPr>
              <a:t>risk</a:t>
            </a:r>
            <a:endParaRPr lang="en-GB" dirty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6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6" y="1935014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53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Nearly </a:t>
            </a:r>
            <a:r>
              <a:rPr lang="en-US" dirty="0" smtClean="0">
                <a:sym typeface="Symbol" pitchFamily="18" charset="2"/>
              </a:rPr>
              <a:t>all design features tested on HQ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This is strongly reducing the risk of the QXF project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Missing</a:t>
            </a:r>
            <a:r>
              <a:rPr lang="en-US" dirty="0" smtClean="0">
                <a:sym typeface="Symbol" pitchFamily="18" charset="2"/>
              </a:rPr>
              <a:t>: adding the SS shell -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o be done in </a:t>
            </a:r>
            <a:r>
              <a:rPr lang="en-US" dirty="0" smtClean="0">
                <a:sym typeface="Symbol" pitchFamily="18" charset="2"/>
              </a:rPr>
              <a:t>2</a:t>
            </a:r>
            <a:r>
              <a:rPr lang="en-US" baseline="30000" dirty="0" smtClean="0">
                <a:sym typeface="Symbol" pitchFamily="18" charset="2"/>
              </a:rPr>
              <a:t>nd</a:t>
            </a:r>
            <a:r>
              <a:rPr lang="en-US" dirty="0" smtClean="0">
                <a:sym typeface="Symbol" pitchFamily="18" charset="2"/>
              </a:rPr>
              <a:t> or 3</a:t>
            </a:r>
            <a:r>
              <a:rPr lang="en-US" baseline="30000" dirty="0" smtClean="0">
                <a:sym typeface="Symbol" pitchFamily="18" charset="2"/>
              </a:rPr>
              <a:t>rd</a:t>
            </a:r>
            <a:r>
              <a:rPr lang="en-US" dirty="0" smtClean="0">
                <a:sym typeface="Symbol" pitchFamily="18" charset="2"/>
              </a:rPr>
              <a:t> short QXF</a:t>
            </a:r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Margin increased from </a:t>
            </a:r>
            <a:r>
              <a:rPr lang="en-US" dirty="0" smtClean="0">
                <a:sym typeface="Symbol" pitchFamily="18" charset="2"/>
              </a:rPr>
              <a:t>19%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to </a:t>
            </a:r>
            <a:r>
              <a:rPr lang="en-US" dirty="0" smtClean="0">
                <a:sym typeface="Symbol" pitchFamily="18" charset="2"/>
              </a:rPr>
              <a:t>23%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This gives some more relax on quench </a:t>
            </a:r>
            <a:r>
              <a:rPr lang="en-US" dirty="0" smtClean="0">
                <a:sym typeface="Symbol" pitchFamily="18" charset="2"/>
              </a:rPr>
              <a:t>performance, quench protection, stress and </a:t>
            </a:r>
            <a:r>
              <a:rPr lang="en-US" dirty="0" err="1" smtClean="0">
                <a:sym typeface="Symbol" pitchFamily="18" charset="2"/>
              </a:rPr>
              <a:t>prestress</a:t>
            </a:r>
            <a:r>
              <a:rPr lang="en-US" dirty="0" smtClean="0">
                <a:sym typeface="Symbol" pitchFamily="18" charset="2"/>
              </a:rPr>
              <a:t>, … 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[see G. </a:t>
            </a:r>
            <a:r>
              <a:rPr lang="en-US" sz="1600" dirty="0" err="1" smtClean="0">
                <a:solidFill>
                  <a:srgbClr val="00B050"/>
                </a:solidFill>
                <a:sym typeface="Symbol" pitchFamily="18" charset="2"/>
              </a:rPr>
              <a:t>Ambrosio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 talk]</a:t>
            </a:r>
            <a:endParaRPr lang="en-US" dirty="0">
              <a:solidFill>
                <a:srgbClr val="00B050"/>
              </a:solidFill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Recent </a:t>
            </a:r>
            <a:r>
              <a:rPr lang="en-US" dirty="0" smtClean="0">
                <a:sym typeface="Symbol" pitchFamily="18" charset="2"/>
              </a:rPr>
              <a:t>decision of using 108/127, which is the strand layout mostly used by </a:t>
            </a:r>
            <a:r>
              <a:rPr lang="en-US" dirty="0" smtClean="0">
                <a:sym typeface="Symbol" pitchFamily="18" charset="2"/>
              </a:rPr>
              <a:t>LARP </a:t>
            </a:r>
            <a:r>
              <a:rPr lang="en-US" sz="1800" dirty="0" smtClean="0">
                <a:solidFill>
                  <a:srgbClr val="00B050"/>
                </a:solidFill>
                <a:sym typeface="Symbol" pitchFamily="18" charset="2"/>
              </a:rPr>
              <a:t>[see P. </a:t>
            </a:r>
            <a:r>
              <a:rPr lang="en-US" sz="1800" dirty="0" err="1" smtClean="0">
                <a:solidFill>
                  <a:srgbClr val="00B050"/>
                </a:solidFill>
                <a:sym typeface="Symbol" pitchFamily="18" charset="2"/>
              </a:rPr>
              <a:t>Ferracin</a:t>
            </a:r>
            <a:r>
              <a:rPr lang="en-US" sz="1800" dirty="0" smtClean="0">
                <a:solidFill>
                  <a:srgbClr val="00B050"/>
                </a:solidFill>
                <a:sym typeface="Symbol" pitchFamily="18" charset="2"/>
              </a:rPr>
              <a:t> summary, A. Ghosh, B. </a:t>
            </a:r>
            <a:r>
              <a:rPr lang="en-US" sz="1800" dirty="0" err="1" smtClean="0">
                <a:solidFill>
                  <a:srgbClr val="00B050"/>
                </a:solidFill>
                <a:sym typeface="Symbol" pitchFamily="18" charset="2"/>
              </a:rPr>
              <a:t>Bordini</a:t>
            </a:r>
            <a:r>
              <a:rPr lang="en-US" sz="1800" dirty="0" smtClean="0">
                <a:solidFill>
                  <a:srgbClr val="00B050"/>
                </a:solidFill>
                <a:sym typeface="Symbol" pitchFamily="18" charset="2"/>
              </a:rPr>
              <a:t>]</a:t>
            </a:r>
            <a:endParaRPr lang="en-US" dirty="0" smtClean="0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Risk and cost reduction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CERN will produce short models with 132/169, than go to 108/127 for prototypes according to present </a:t>
            </a:r>
            <a:r>
              <a:rPr lang="en-US" dirty="0" smtClean="0">
                <a:sym typeface="Symbol" pitchFamily="18" charset="2"/>
              </a:rPr>
              <a:t>plan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108 gives twice amplitude flux jumps at  low energy (</a:t>
            </a:r>
            <a:r>
              <a:rPr lang="en-US" dirty="0" smtClean="0">
                <a:sym typeface="Symbol"/>
              </a:rPr>
              <a:t>variable thresholds for protection already in the baseline)</a:t>
            </a:r>
            <a:endParaRPr lang="en-US" dirty="0" smtClean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6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02" y="2822118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035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SCHEDULE OUTLOOK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Color codes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Orange: coil </a:t>
            </a:r>
            <a:r>
              <a:rPr lang="en-US" dirty="0" smtClean="0">
                <a:sym typeface="Symbol" pitchFamily="18" charset="2"/>
              </a:rPr>
              <a:t>fabrication (excluding practice etc.) 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Light Green: horizontal test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Light Blue: cold mass welding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Deep Blue: </a:t>
            </a:r>
            <a:r>
              <a:rPr lang="en-US" dirty="0" err="1" smtClean="0">
                <a:sym typeface="Symbol" pitchFamily="18" charset="2"/>
              </a:rPr>
              <a:t>cryostating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Dark Green: horizontal test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999"/>
            <a:ext cx="9144000" cy="2999523"/>
          </a:xfrm>
          <a:prstGeom prst="rect">
            <a:avLst/>
          </a:prstGeom>
        </p:spPr>
      </p:pic>
      <p:pic>
        <p:nvPicPr>
          <p:cNvPr id="7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6" y="1935014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44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LENGTH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The length issue is the most critical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LARP had three 3.4-m-long coils, CERN </a:t>
            </a:r>
            <a:r>
              <a:rPr lang="en-US" dirty="0" smtClean="0">
                <a:sym typeface="Symbol" pitchFamily="18" charset="2"/>
              </a:rPr>
              <a:t>starts  from scratch (or better from 11T 5.5-m-long coils that will come soon)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First 4-m-long in LARP at the  end of 2016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First 7-m-long in CERN </a:t>
            </a:r>
            <a:r>
              <a:rPr lang="en-US" dirty="0" smtClean="0">
                <a:sym typeface="Symbol" pitchFamily="18" charset="2"/>
              </a:rPr>
              <a:t>tested at </a:t>
            </a:r>
            <a:r>
              <a:rPr lang="en-US" dirty="0" smtClean="0">
                <a:sym typeface="Symbol" pitchFamily="18" charset="2"/>
              </a:rPr>
              <a:t>the </a:t>
            </a:r>
            <a:r>
              <a:rPr lang="en-US" dirty="0" smtClean="0">
                <a:sym typeface="Symbol" pitchFamily="18" charset="2"/>
              </a:rPr>
              <a:t>beginning of 2018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Very short period between first and second long CERN prototype</a:t>
            </a:r>
            <a:endParaRPr lang="en-US" dirty="0" smtClean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999"/>
            <a:ext cx="9144000" cy="2999523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 bwMode="auto">
          <a:xfrm>
            <a:off x="4067033" y="5158854"/>
            <a:ext cx="641445" cy="4640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ＭＳ Ｐゴシック" pitchFamily="34" charset="-128"/>
            </a:endParaRPr>
          </a:p>
        </p:txBody>
      </p:sp>
      <p:pic>
        <p:nvPicPr>
          <p:cNvPr id="9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6" y="1935014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554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STRAND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It takes more than 1 year to order strand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Test of the short can give feedback on the strand order for the series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Test of the long cannot give feedback on the strand order for the series for CERN (and it is at the limit for US </a:t>
            </a:r>
            <a:r>
              <a:rPr lang="en-US" dirty="0" err="1" smtClean="0">
                <a:sym typeface="Symbol" pitchFamily="18" charset="2"/>
              </a:rPr>
              <a:t>hilumi</a:t>
            </a:r>
            <a:r>
              <a:rPr lang="en-US" dirty="0" smtClean="0">
                <a:sym typeface="Symbol" pitchFamily="18" charset="2"/>
              </a:rPr>
              <a:t>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8999"/>
            <a:ext cx="9144000" cy="2999523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 bwMode="auto">
          <a:xfrm>
            <a:off x="3138985" y="4039737"/>
            <a:ext cx="1433015" cy="4094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onnecteur droit avec flèche 6"/>
          <p:cNvCxnSpPr/>
          <p:nvPr/>
        </p:nvCxnSpPr>
        <p:spPr bwMode="auto">
          <a:xfrm>
            <a:off x="3138985" y="4039737"/>
            <a:ext cx="1555845" cy="15012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1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590" y="2153379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634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LAMINATED STRUCTURE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We are considering a laminated structure for the iron yoke</a:t>
            </a:r>
          </a:p>
          <a:p>
            <a:pPr lvl="1" eaLnBrk="1" hangingPunct="1"/>
            <a:r>
              <a:rPr lang="en-US" dirty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wo </a:t>
            </a:r>
            <a:r>
              <a:rPr lang="en-US" dirty="0" smtClean="0">
                <a:sym typeface="Symbol" pitchFamily="18" charset="2"/>
              </a:rPr>
              <a:t>pieces, blue parts in the </a:t>
            </a:r>
            <a:r>
              <a:rPr lang="en-US" dirty="0" smtClean="0">
                <a:sym typeface="Symbol" pitchFamily="18" charset="2"/>
              </a:rPr>
              <a:t>figure</a:t>
            </a: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Allows a strong reduction of the cost (from 75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 to 30 </a:t>
            </a:r>
            <a:r>
              <a:rPr lang="en-US" dirty="0" err="1" smtClean="0">
                <a:sym typeface="Symbol" pitchFamily="18" charset="2"/>
              </a:rPr>
              <a:t>kchf</a:t>
            </a:r>
            <a:r>
              <a:rPr lang="en-US" dirty="0" smtClean="0">
                <a:sym typeface="Symbol" pitchFamily="18" charset="2"/>
              </a:rPr>
              <a:t>/m), so 7 M total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This will be tested on a short model (possibly 2</a:t>
            </a:r>
            <a:r>
              <a:rPr lang="en-US" baseline="30000" dirty="0" smtClean="0">
                <a:sym typeface="Symbol" pitchFamily="18" charset="2"/>
              </a:rPr>
              <a:t>nd</a:t>
            </a:r>
            <a:r>
              <a:rPr lang="en-US" dirty="0" smtClean="0">
                <a:sym typeface="Symbol" pitchFamily="18" charset="2"/>
              </a:rPr>
              <a:t> or 3</a:t>
            </a:r>
            <a:r>
              <a:rPr lang="en-US" baseline="30000" dirty="0" smtClean="0">
                <a:sym typeface="Symbol" pitchFamily="18" charset="2"/>
              </a:rPr>
              <a:t>rd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I think we should have this option tested on short on both sides of the ocean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In principle one test is enough, but I think it is a risk to have </a:t>
            </a:r>
            <a:r>
              <a:rPr lang="en-US" dirty="0" smtClean="0">
                <a:sym typeface="Symbol" pitchFamily="18" charset="2"/>
              </a:rPr>
              <a:t>a new </a:t>
            </a:r>
            <a:r>
              <a:rPr lang="en-US" dirty="0" smtClean="0">
                <a:sym typeface="Symbol" pitchFamily="18" charset="2"/>
              </a:rPr>
              <a:t>long structure assembled for the first proto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6" name="Picture 5" descr="MQXF_2d_mech_cross-section_rod_labe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53" y="4657737"/>
            <a:ext cx="2293504" cy="184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02" y="5425548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41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</a:t>
            </a:r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PROTECTION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Protection is still a major concern to me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Outer layer quench heaters only do not provide adequate protection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We are working with a very large </a:t>
            </a:r>
            <a:r>
              <a:rPr lang="en-US" dirty="0" err="1" smtClean="0">
                <a:sym typeface="Symbol" pitchFamily="18" charset="2"/>
              </a:rPr>
              <a:t>T</a:t>
            </a:r>
            <a:r>
              <a:rPr lang="en-US" baseline="-25000" dirty="0" err="1" smtClean="0">
                <a:sym typeface="Symbol" pitchFamily="18" charset="2"/>
              </a:rPr>
              <a:t>max</a:t>
            </a:r>
            <a:r>
              <a:rPr lang="en-US" dirty="0" smtClean="0">
                <a:sym typeface="Symbol" pitchFamily="18" charset="2"/>
              </a:rPr>
              <a:t> (350 K)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Inner layer can be a viable option to provide redundancy and lower the hotspot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Visual signs of degradation, but no evidence of longer delays</a:t>
            </a:r>
          </a:p>
          <a:p>
            <a:pPr marL="457200" lvl="1" indent="0" eaLnBrk="1" hangingPunct="1"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[talk by G. </a:t>
            </a:r>
            <a:r>
              <a:rPr lang="en-US" sz="1600" dirty="0" err="1" smtClean="0">
                <a:solidFill>
                  <a:srgbClr val="00B050"/>
                </a:solidFill>
                <a:sym typeface="Symbol" pitchFamily="18" charset="2"/>
              </a:rPr>
              <a:t>Ambrosio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]</a:t>
            </a:r>
            <a:endParaRPr lang="en-US" dirty="0" smtClean="0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My </a:t>
            </a:r>
            <a:r>
              <a:rPr lang="en-US" dirty="0" err="1" smtClean="0">
                <a:sym typeface="Symbol" pitchFamily="18" charset="2"/>
              </a:rPr>
              <a:t>favourite</a:t>
            </a:r>
            <a:r>
              <a:rPr lang="en-US" dirty="0" smtClean="0">
                <a:sym typeface="Symbol" pitchFamily="18" charset="2"/>
              </a:rPr>
              <a:t> option since it is independent of the length – results will be available already with short models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CLIQ is an interesting technique 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[talk by E. </a:t>
            </a:r>
            <a:r>
              <a:rPr lang="en-US" sz="1600" dirty="0" err="1" smtClean="0">
                <a:solidFill>
                  <a:srgbClr val="00B050"/>
                </a:solidFill>
                <a:sym typeface="Symbol" pitchFamily="18" charset="2"/>
              </a:rPr>
              <a:t>Ravaioli</a:t>
            </a:r>
            <a:r>
              <a:rPr lang="en-US" sz="1600" dirty="0" smtClean="0">
                <a:solidFill>
                  <a:srgbClr val="00B050"/>
                </a:solidFill>
                <a:sym typeface="Symbol" pitchFamily="18" charset="2"/>
              </a:rPr>
              <a:t>]</a:t>
            </a:r>
            <a:endParaRPr lang="en-US" dirty="0" smtClean="0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Codes </a:t>
            </a:r>
            <a:r>
              <a:rPr lang="en-US" dirty="0">
                <a:sym typeface="Symbol" pitchFamily="18" charset="2"/>
              </a:rPr>
              <a:t>are reliable </a:t>
            </a:r>
            <a:r>
              <a:rPr lang="en-US" dirty="0" smtClean="0">
                <a:sym typeface="Symbol" pitchFamily="18" charset="2"/>
              </a:rPr>
              <a:t>, but final validation only with prototypes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Possibility of having the triplet on one circuit is being studied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6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75" y="2603753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828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HL LHC magnets roadmap - </a:t>
            </a:r>
            <a:fld id="{5B0F2CE2-42CD-4A74-A04F-1839686887D0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TECHNICAL RISKS: FIELD QUALITY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Iteration on the cross-section takes 1.5 years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We just went </a:t>
            </a:r>
            <a:r>
              <a:rPr lang="en-US" dirty="0" smtClean="0">
                <a:sym typeface="Symbol" pitchFamily="18" charset="2"/>
              </a:rPr>
              <a:t>to </a:t>
            </a:r>
            <a:r>
              <a:rPr lang="en-US" dirty="0" smtClean="0">
                <a:sym typeface="Symbol" pitchFamily="18" charset="2"/>
              </a:rPr>
              <a:t>cross-section II (without testing yet the first one)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But in this way we </a:t>
            </a:r>
            <a:r>
              <a:rPr lang="en-US" dirty="0" smtClean="0">
                <a:sym typeface="Symbol" pitchFamily="18" charset="2"/>
              </a:rPr>
              <a:t>have </a:t>
            </a:r>
            <a:r>
              <a:rPr lang="en-US" dirty="0" err="1" smtClean="0">
                <a:sym typeface="Symbol" pitchFamily="18" charset="2"/>
              </a:rPr>
              <a:t>midplane</a:t>
            </a:r>
            <a:r>
              <a:rPr lang="en-US" dirty="0" smtClean="0">
                <a:sym typeface="Symbol" pitchFamily="18" charset="2"/>
              </a:rPr>
              <a:t> and pole shims allowing tune b</a:t>
            </a:r>
            <a:r>
              <a:rPr lang="en-US" baseline="-25000" dirty="0" smtClean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 over  a wide range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No change of cross-section is foreseen (unless major unexpected events)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10</a:t>
            </a:r>
            <a:r>
              <a:rPr lang="en-US" dirty="0" smtClean="0">
                <a:sym typeface="Symbol" pitchFamily="18" charset="2"/>
              </a:rPr>
              <a:t> or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14</a:t>
            </a:r>
            <a:r>
              <a:rPr lang="en-US" dirty="0" smtClean="0">
                <a:sym typeface="Symbol" pitchFamily="18" charset="2"/>
              </a:rPr>
              <a:t> are a problem, we will add correctors and not change the cross-section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Magnetic shimming can take care of two large non allowed multipoles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Corrects </a:t>
            </a:r>
            <a:r>
              <a:rPr lang="en-US" dirty="0" smtClean="0">
                <a:sym typeface="Symbol" pitchFamily="18" charset="2"/>
              </a:rPr>
              <a:t>±5 units </a:t>
            </a:r>
            <a:r>
              <a:rPr lang="en-US" dirty="0" smtClean="0">
                <a:sym typeface="Symbol" pitchFamily="18" charset="2"/>
              </a:rPr>
              <a:t>of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>
                <a:sym typeface="Symbol" pitchFamily="18" charset="2"/>
              </a:rPr>
              <a:t>±5 </a:t>
            </a:r>
            <a:r>
              <a:rPr lang="en-US" dirty="0">
                <a:sym typeface="Symbol" pitchFamily="18" charset="2"/>
              </a:rPr>
              <a:t>units of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>
                <a:sym typeface="Symbol" pitchFamily="18" charset="2"/>
              </a:rPr>
              <a:t>±3 </a:t>
            </a:r>
            <a:r>
              <a:rPr lang="en-US" dirty="0">
                <a:sym typeface="Symbol" pitchFamily="18" charset="2"/>
              </a:rPr>
              <a:t>units of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4</a:t>
            </a:r>
            <a:endParaRPr lang="en-US" i="1" baseline="-25000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Only </a:t>
            </a:r>
            <a:r>
              <a:rPr lang="en-US" dirty="0" smtClean="0">
                <a:sym typeface="Symbol" pitchFamily="18" charset="2"/>
              </a:rPr>
              <a:t>±1 </a:t>
            </a:r>
            <a:r>
              <a:rPr lang="en-US" dirty="0" smtClean="0">
                <a:sym typeface="Symbol" pitchFamily="18" charset="2"/>
              </a:rPr>
              <a:t>unit of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4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Evidence of large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7</a:t>
            </a:r>
            <a:endParaRPr lang="en-US" dirty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Difficult to act on these multipoles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Consider </a:t>
            </a:r>
            <a:r>
              <a:rPr lang="en-US" dirty="0" smtClean="0">
                <a:sym typeface="Symbol" pitchFamily="18" charset="2"/>
              </a:rPr>
              <a:t>increasing strength of correctors (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5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i="1" baseline="-25000" dirty="0" smtClean="0">
                <a:sym typeface="Symbol" pitchFamily="18" charset="2"/>
              </a:rPr>
              <a:t>6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or add correctors </a:t>
            </a:r>
            <a:r>
              <a:rPr lang="en-US" i="1" dirty="0" smtClean="0">
                <a:sym typeface="Symbol" pitchFamily="18" charset="2"/>
              </a:rPr>
              <a:t>b</a:t>
            </a:r>
            <a:r>
              <a:rPr lang="en-US" i="1" baseline="-25000" dirty="0" smtClean="0">
                <a:sym typeface="Symbol" pitchFamily="18" charset="2"/>
              </a:rPr>
              <a:t>7</a:t>
            </a:r>
            <a:endParaRPr lang="en-US" dirty="0" smtClean="0">
              <a:sym typeface="Symbol" pitchFamily="18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8" y="1078310"/>
            <a:ext cx="1422402" cy="686677"/>
          </a:xfrm>
          <a:prstGeom prst="rect">
            <a:avLst/>
          </a:prstGeom>
        </p:spPr>
      </p:pic>
      <p:pic>
        <p:nvPicPr>
          <p:cNvPr id="6" name="Picture 5" descr="\\cern.ch\dfs\Users\e\etodesco\Desktop\la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878" y="4459849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720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46911</TotalTime>
  <Words>787</Words>
  <Application>Microsoft Office PowerPoint</Application>
  <PresentationFormat>Affichage à l'écran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1_Default Design</vt:lpstr>
      <vt:lpstr>Custom Design</vt:lpstr>
      <vt:lpstr>READINESS AND BOTTLENECKS  FOR QXF MAGNETS</vt:lpstr>
      <vt:lpstr>CONTENTS</vt:lpstr>
      <vt:lpstr>TECHNICAL RISKS</vt:lpstr>
      <vt:lpstr>SCHEDULE OUTLOOK</vt:lpstr>
      <vt:lpstr>TECHNICAL RISKS: LENGTH</vt:lpstr>
      <vt:lpstr>TECHNICAL RISKS: STRAND</vt:lpstr>
      <vt:lpstr>TECHNICAL RISKS: LAMINATED STRUCTURE</vt:lpstr>
      <vt:lpstr>TECHNICAL RISKS: PROTECTION</vt:lpstr>
      <vt:lpstr>TECHNICAL RISKS: FIELD QUALITY</vt:lpstr>
      <vt:lpstr>TECHNICAL RISKS: SCHEDULE</vt:lpstr>
      <vt:lpstr>TECHNICAL RISKS: SCHEDULE</vt:lpstr>
      <vt:lpstr>CONTENTS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Hadron Collider  and the role of superconductivity in one of the largest scientific enterprises</dc:title>
  <dc:creator>bellesia</dc:creator>
  <cp:lastModifiedBy>et2</cp:lastModifiedBy>
  <cp:revision>789</cp:revision>
  <dcterms:created xsi:type="dcterms:W3CDTF">2006-07-31T18:23:56Z</dcterms:created>
  <dcterms:modified xsi:type="dcterms:W3CDTF">2015-05-13T15:09:27Z</dcterms:modified>
</cp:coreProperties>
</file>