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1159" r:id="rId2"/>
    <p:sldId id="1211" r:id="rId3"/>
    <p:sldId id="1214" r:id="rId4"/>
    <p:sldId id="1212" r:id="rId5"/>
    <p:sldId id="1213" r:id="rId6"/>
    <p:sldId id="1206" r:id="rId7"/>
    <p:sldId id="1220" r:id="rId8"/>
    <p:sldId id="1221" r:id="rId9"/>
    <p:sldId id="1222" r:id="rId10"/>
    <p:sldId id="1204" r:id="rId11"/>
    <p:sldId id="1224" r:id="rId12"/>
    <p:sldId id="1218" r:id="rId13"/>
    <p:sldId id="1210" r:id="rId14"/>
    <p:sldId id="1197" r:id="rId15"/>
    <p:sldId id="1205" r:id="rId16"/>
    <p:sldId id="1230" r:id="rId17"/>
    <p:sldId id="1225" r:id="rId18"/>
    <p:sldId id="1223" r:id="rId19"/>
    <p:sldId id="1226" r:id="rId20"/>
    <p:sldId id="1227" r:id="rId21"/>
    <p:sldId id="1228" r:id="rId22"/>
    <p:sldId id="1229" r:id="rId23"/>
    <p:sldId id="1203" r:id="rId24"/>
    <p:sldId id="1216" r:id="rId25"/>
  </p:sldIdLst>
  <p:sldSz cx="9144000" cy="6858000" type="screen4x3"/>
  <p:notesSz cx="6934200" cy="9220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CECE00"/>
    <a:srgbClr val="3BB408"/>
    <a:srgbClr val="0033CC"/>
    <a:srgbClr val="FF3300"/>
    <a:srgbClr val="003399"/>
    <a:srgbClr val="003366"/>
    <a:srgbClr val="800000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9" autoAdjust="0"/>
    <p:restoredTop sz="98933" autoAdjust="0"/>
  </p:normalViewPr>
  <p:slideViewPr>
    <p:cSldViewPr>
      <p:cViewPr varScale="1">
        <p:scale>
          <a:sx n="100" d="100"/>
          <a:sy n="100" d="100"/>
        </p:scale>
        <p:origin x="-9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0C248C74-A1BF-4A9C-97C3-5A5D6B022034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8376"/>
            <a:ext cx="5086284" cy="415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3048" tIns="59906" rIns="123048" bIns="5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594225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E7B1BAEA-71C4-45DD-B483-2339FDD29BB8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hyperlink" Target="http://www.uslarp.org/" TargetMode="External"/><Relationship Id="rId10" Type="http://schemas.openxmlformats.org/officeDocument/2006/relationships/image" Target="../media/image1.png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Colibri"/>
                <a:cs typeface="Colibri"/>
              </a:rPr>
              <a:t>Joint</a:t>
            </a:r>
            <a:r>
              <a:rPr lang="en-US" sz="1000" baseline="0" dirty="0" smtClean="0">
                <a:latin typeface="Colibri"/>
                <a:cs typeface="Colibri"/>
              </a:rPr>
              <a:t> </a:t>
            </a:r>
            <a:r>
              <a:rPr lang="en-US" sz="1000" dirty="0" err="1" smtClean="0">
                <a:latin typeface="Colibri"/>
                <a:cs typeface="Colibri"/>
              </a:rPr>
              <a:t>HiLumi</a:t>
            </a:r>
            <a:r>
              <a:rPr lang="en-US" sz="1000" dirty="0" smtClean="0">
                <a:latin typeface="Colibri"/>
                <a:cs typeface="Colibri"/>
              </a:rPr>
              <a:t> LHC-LARP Meeting</a:t>
            </a:r>
            <a:r>
              <a:rPr lang="en-US" sz="1000" baseline="0" dirty="0" smtClean="0">
                <a:latin typeface="Colibri"/>
                <a:cs typeface="Colibri"/>
              </a:rPr>
              <a:t> – May 11-13, 2015</a:t>
            </a:r>
            <a:endParaRPr lang="en-US" sz="1000" dirty="0" smtClean="0">
              <a:latin typeface="Colibri"/>
              <a:cs typeface="Colibri"/>
            </a:endParaRPr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65" y="-7885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US-</a:t>
            </a:r>
            <a:r>
              <a:rPr lang="en-US" dirty="0" err="1" smtClean="0"/>
              <a:t>HiLumi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Ruben Carcagno</a:t>
            </a:r>
          </a:p>
          <a:p>
            <a:r>
              <a:rPr lang="en-US" dirty="0" smtClean="0"/>
              <a:t>May 13,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US-</a:t>
            </a:r>
            <a:r>
              <a:rPr lang="en-US" sz="4000" dirty="0" err="1" smtClean="0"/>
              <a:t>HiLumi</a:t>
            </a:r>
            <a:r>
              <a:rPr lang="en-US" sz="4000" dirty="0" smtClean="0"/>
              <a:t> Magnets Timeline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Tentative plan:</a:t>
            </a:r>
          </a:p>
          <a:p>
            <a:pPr lvl="1"/>
            <a:r>
              <a:rPr lang="en-US" dirty="0" smtClean="0"/>
              <a:t>Assumes  Q1 and Q3 tunnel installation in CY-2024</a:t>
            </a:r>
          </a:p>
          <a:p>
            <a:pPr lvl="1"/>
            <a:r>
              <a:rPr lang="en-US" dirty="0" smtClean="0"/>
              <a:t>Provides 3.5 years for CERN Q1 and Q3 scope (</a:t>
            </a:r>
            <a:r>
              <a:rPr lang="en-US" dirty="0" err="1" smtClean="0"/>
              <a:t>cryostating</a:t>
            </a:r>
            <a:r>
              <a:rPr lang="en-US" dirty="0" smtClean="0"/>
              <a:t>, test,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Production Coil winding must start in January 2018 (U.S. Critical Decision 3 DOE approval, CD-3)</a:t>
            </a:r>
          </a:p>
          <a:p>
            <a:pPr lvl="1"/>
            <a:r>
              <a:rPr lang="en-US" dirty="0" smtClean="0"/>
              <a:t>Two years of preparations needed for strand and series production tooling procurements, start cable fabrication, etc.</a:t>
            </a:r>
          </a:p>
          <a:p>
            <a:pPr lvl="1"/>
            <a:r>
              <a:rPr lang="en-US" dirty="0" smtClean="0"/>
              <a:t>Production throughput based on June 2013 MQXF fabrication plan (being updated)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12188"/>
            <a:ext cx="8160589" cy="44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Delivery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5" y="2287457"/>
            <a:ext cx="3850265" cy="258788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76800" y="2286000"/>
            <a:ext cx="3657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Roughly based on production throughput estimates from 2013 fabrication plan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delivery schedule was used for the 2015 Cost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0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US-</a:t>
            </a:r>
            <a:r>
              <a:rPr lang="en-US" dirty="0" err="1" smtClean="0"/>
              <a:t>HiLumi</a:t>
            </a:r>
            <a:r>
              <a:rPr lang="en-US" dirty="0" smtClean="0"/>
              <a:t> Preliminary WBS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46482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Preliminary WBS and WBS Dictionary</a:t>
            </a:r>
          </a:p>
          <a:p>
            <a:pPr lvl="1"/>
            <a:r>
              <a:rPr lang="en-US" dirty="0" smtClean="0"/>
              <a:t>Created for Magnets, Crab </a:t>
            </a:r>
            <a:r>
              <a:rPr lang="en-US" dirty="0"/>
              <a:t>C</a:t>
            </a:r>
            <a:r>
              <a:rPr lang="en-US" dirty="0" smtClean="0"/>
              <a:t>avities, Electron </a:t>
            </a:r>
            <a:r>
              <a:rPr lang="en-US" dirty="0"/>
              <a:t>L</a:t>
            </a:r>
            <a:r>
              <a:rPr lang="en-US" dirty="0" smtClean="0"/>
              <a:t>enses, and Wideband Feedback System</a:t>
            </a:r>
          </a:p>
          <a:p>
            <a:pPr lvl="1"/>
            <a:r>
              <a:rPr lang="en-US" dirty="0" smtClean="0"/>
              <a:t>Responsibilities assigned down to Level 3 (L3s)</a:t>
            </a:r>
          </a:p>
          <a:p>
            <a:pPr lvl="1"/>
            <a:r>
              <a:rPr lang="en-US" dirty="0" smtClean="0"/>
              <a:t> Used to generate a preliminary bottoms-up cost estimate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276600" cy="525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2156"/>
          <a:stretch/>
        </p:blipFill>
        <p:spPr>
          <a:xfrm>
            <a:off x="4579144" y="3488551"/>
            <a:ext cx="3567112" cy="286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3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US-</a:t>
            </a:r>
            <a:r>
              <a:rPr lang="en-US" dirty="0" err="1" smtClean="0"/>
              <a:t>HiLumi</a:t>
            </a:r>
            <a:r>
              <a:rPr lang="en-US" dirty="0" smtClean="0"/>
              <a:t>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U.S. Total Project Cost (TPC) = Base Cost + Contingency + Escalation</a:t>
            </a:r>
          </a:p>
          <a:p>
            <a:pPr lvl="1"/>
            <a:r>
              <a:rPr lang="en-US" dirty="0" smtClean="0"/>
              <a:t>Base Cost: Labor + Materials and Services (M&amp;S)</a:t>
            </a:r>
          </a:p>
          <a:p>
            <a:pPr lvl="2"/>
            <a:r>
              <a:rPr lang="en-US" dirty="0" smtClean="0"/>
              <a:t>Labor = Salary, Wages, and Fringes (SWF) + Overhead</a:t>
            </a:r>
          </a:p>
          <a:p>
            <a:pPr lvl="3"/>
            <a:r>
              <a:rPr lang="en-US" dirty="0" smtClean="0"/>
              <a:t>Unit of labor: Full Time Equivalent (FTE)</a:t>
            </a:r>
          </a:p>
          <a:p>
            <a:pPr lvl="4"/>
            <a:r>
              <a:rPr lang="en-US" dirty="0" smtClean="0"/>
              <a:t>1 FTE-year = 1,768 hours (85% of annual working hours)</a:t>
            </a:r>
          </a:p>
          <a:p>
            <a:pPr lvl="2"/>
            <a:r>
              <a:rPr lang="en-US" dirty="0" smtClean="0"/>
              <a:t>M&amp;S = Direct Cost + Overhead</a:t>
            </a:r>
          </a:p>
          <a:p>
            <a:pPr lvl="1"/>
            <a:r>
              <a:rPr lang="en-US" dirty="0" smtClean="0"/>
              <a:t>Contingency: Uncertainty Contingency + Risk Contingency</a:t>
            </a:r>
          </a:p>
          <a:p>
            <a:pPr lvl="2"/>
            <a:r>
              <a:rPr lang="en-US" dirty="0" smtClean="0"/>
              <a:t>Uncertainty Contingency: estimate uncertainty, e.g., cost of poles</a:t>
            </a:r>
          </a:p>
          <a:p>
            <a:pPr lvl="2"/>
            <a:r>
              <a:rPr lang="en-US" dirty="0" smtClean="0"/>
              <a:t>Risk Contingency: for threat (negative impact) or opportunities (positive impact) of events that may or may not happen, e.g., more (or less) coils fail than assumed yield</a:t>
            </a:r>
          </a:p>
          <a:p>
            <a:pPr lvl="2"/>
            <a:r>
              <a:rPr lang="en-US" dirty="0" smtClean="0"/>
              <a:t>Unused contingency may be used to increase project scope during execution (with DOE approval)</a:t>
            </a:r>
          </a:p>
          <a:p>
            <a:pPr lvl="1"/>
            <a:r>
              <a:rPr lang="en-US" dirty="0" smtClean="0"/>
              <a:t>Escalation: Assumes year to year escalation rate</a:t>
            </a:r>
          </a:p>
          <a:p>
            <a:pPr lvl="2"/>
            <a:r>
              <a:rPr lang="en-US" dirty="0" smtClean="0"/>
              <a:t>The TPC is the cost at completion (in then dollars), not the present value (in today’s dollars).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0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2495331"/>
            <a:ext cx="8829432" cy="2074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0436"/>
            <a:ext cx="5791200" cy="56282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Preliminary Cost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8229600" cy="175260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Includes all activities defined in WBS - </a:t>
            </a:r>
            <a:r>
              <a:rPr lang="en-US" dirty="0"/>
              <a:t>S</a:t>
            </a:r>
            <a:r>
              <a:rPr lang="en-US" dirty="0" smtClean="0"/>
              <a:t>eries </a:t>
            </a:r>
            <a:r>
              <a:rPr lang="en-US" dirty="0"/>
              <a:t>p</a:t>
            </a:r>
            <a:r>
              <a:rPr lang="en-US" dirty="0" smtClean="0"/>
              <a:t>roduction only – </a:t>
            </a:r>
            <a:r>
              <a:rPr lang="en-US" b="1" u="sng" dirty="0" smtClean="0">
                <a:solidFill>
                  <a:srgbClr val="FF0000"/>
                </a:solidFill>
              </a:rPr>
              <a:t>No prototypes</a:t>
            </a:r>
          </a:p>
          <a:p>
            <a:r>
              <a:rPr lang="en-US" dirty="0"/>
              <a:t>B</a:t>
            </a:r>
            <a:r>
              <a:rPr lang="en-US" dirty="0" smtClean="0"/>
              <a:t>ottoms-up estimate for magnets and project office (70% of the cost)</a:t>
            </a:r>
          </a:p>
          <a:p>
            <a:pPr lvl="1"/>
            <a:r>
              <a:rPr lang="en-US" dirty="0" smtClean="0"/>
              <a:t>Parametric and analogous estimates for Crab Cavities and Electron Lenses</a:t>
            </a:r>
          </a:p>
          <a:p>
            <a:r>
              <a:rPr lang="en-US" dirty="0" smtClean="0"/>
              <a:t>Based on more than 135 Basis of Estimates (BOEs) in a standard BOE template</a:t>
            </a:r>
          </a:p>
          <a:p>
            <a:r>
              <a:rPr lang="en-US" dirty="0" smtClean="0"/>
              <a:t>Includes institutional labor rates and overheads for </a:t>
            </a:r>
            <a:r>
              <a:rPr lang="en-US" dirty="0"/>
              <a:t>FNAL, BNL, LBNL, and </a:t>
            </a:r>
            <a:r>
              <a:rPr lang="en-US" dirty="0" smtClean="0"/>
              <a:t>SLAC; uncertainty contingency; and escalation cost. </a:t>
            </a:r>
            <a:r>
              <a:rPr lang="en-US" b="1" dirty="0" smtClean="0">
                <a:solidFill>
                  <a:srgbClr val="FF0000"/>
                </a:solidFill>
              </a:rPr>
              <a:t>Risk contingency </a:t>
            </a:r>
            <a:r>
              <a:rPr lang="en-US" b="1" u="sng" dirty="0" smtClean="0">
                <a:solidFill>
                  <a:srgbClr val="FF0000"/>
                </a:solidFill>
              </a:rPr>
              <a:t>not yet included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reference, risk contingency for mu2e solenoids is $3.5M on a TPC of $110M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724400"/>
            <a:ext cx="5181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Total Activities Cost Estimate (TAC) = $236M</a:t>
            </a:r>
          </a:p>
          <a:p>
            <a:r>
              <a:rPr lang="en-US" sz="1600" dirty="0" smtClean="0">
                <a:latin typeface="+mj-lt"/>
              </a:rPr>
              <a:t>Two funding sources (details next):</a:t>
            </a:r>
          </a:p>
          <a:p>
            <a:r>
              <a:rPr lang="en-US" sz="1600" dirty="0" smtClean="0">
                <a:latin typeface="+mj-lt"/>
              </a:rPr>
              <a:t>     1. Funded by LARP (FY16-17) = $14M </a:t>
            </a:r>
          </a:p>
          <a:p>
            <a:r>
              <a:rPr lang="en-US" sz="1600" dirty="0" smtClean="0">
                <a:latin typeface="+mj-lt"/>
              </a:rPr>
              <a:t>     2. Funded by DOE 413.3B Project (FY18-24) = $222M </a:t>
            </a:r>
          </a:p>
          <a:p>
            <a:r>
              <a:rPr lang="en-US" sz="1600" b="1" dirty="0">
                <a:latin typeface="+mj-lt"/>
              </a:rPr>
              <a:t>	</a:t>
            </a:r>
            <a:r>
              <a:rPr lang="en-US" sz="1600" b="1" dirty="0" smtClean="0">
                <a:latin typeface="+mj-lt"/>
              </a:rPr>
              <a:t>413.3B Project TPC </a:t>
            </a:r>
            <a:r>
              <a:rPr lang="en-US" sz="1600" dirty="0" smtClean="0">
                <a:latin typeface="+mj-lt"/>
              </a:rPr>
              <a:t>= </a:t>
            </a:r>
            <a:r>
              <a:rPr lang="en-US" sz="1600" b="1" dirty="0" smtClean="0">
                <a:latin typeface="+mj-lt"/>
              </a:rPr>
              <a:t>$222M + Risk Contingency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66026" y="4724400"/>
            <a:ext cx="3598348" cy="119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413.3B Total Project Cost (TPC):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All scope: </a:t>
            </a:r>
            <a:r>
              <a:rPr lang="en-US" sz="1400" b="1" dirty="0" smtClean="0"/>
              <a:t>$222M + Risk Contingency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Magnets + Cavities: </a:t>
            </a:r>
            <a:r>
              <a:rPr lang="en-US" sz="1400" b="1" dirty="0" smtClean="0"/>
              <a:t>$198M + RC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Magnets: </a:t>
            </a:r>
            <a:r>
              <a:rPr lang="en-US" sz="1400" b="1" dirty="0" smtClean="0"/>
              <a:t>$151M + RC</a:t>
            </a:r>
            <a:endParaRPr lang="en-US" sz="1800" b="1" dirty="0"/>
          </a:p>
          <a:p>
            <a:pPr fontAlgn="auto">
              <a:spcAft>
                <a:spcPts val="0"/>
              </a:spcAft>
            </a:pPr>
            <a:endParaRPr lang="en-US" sz="1800" dirty="0"/>
          </a:p>
          <a:p>
            <a:pPr fontAlgn="auto">
              <a:spcAft>
                <a:spcPts val="0"/>
              </a:spcAft>
            </a:pPr>
            <a:endParaRPr lang="en-US" sz="1800" dirty="0" smtClean="0"/>
          </a:p>
          <a:p>
            <a:pPr fontAlgn="auto">
              <a:spcAft>
                <a:spcPts val="0"/>
              </a:spcAft>
            </a:pPr>
            <a:endParaRPr lang="en-US" sz="1800" dirty="0"/>
          </a:p>
          <a:p>
            <a:pPr fontAlgn="auto">
              <a:spcAft>
                <a:spcPts val="0"/>
              </a:spcAft>
            </a:pPr>
            <a:endParaRPr lang="en-US" sz="1800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2440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28800"/>
            <a:ext cx="5232759" cy="3698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8"/>
            <a:ext cx="6629400" cy="56356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Preliminary time-phased cost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Activity BOEs were generated for this tentative baseline and allocated by FY according to the anticipated quantities and </a:t>
            </a:r>
            <a:r>
              <a:rPr lang="en-US" sz="1800" dirty="0" smtClean="0"/>
              <a:t>timeline</a:t>
            </a:r>
          </a:p>
          <a:p>
            <a:r>
              <a:rPr lang="en-US" sz="1800" dirty="0" smtClean="0"/>
              <a:t>Assumes FY16-17 Nb3Sn strand (~ $7.7M direct M&amp;S) delivered by CERN, and then project procures strand for CERN in FY18-19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9552" y="5631009"/>
            <a:ext cx="76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3717" y="5631009"/>
            <a:ext cx="2438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2637" y="585960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LARP </a:t>
            </a:r>
          </a:p>
          <a:p>
            <a:pPr algn="ctr"/>
            <a:r>
              <a:rPr lang="en-US" sz="1600" dirty="0" smtClean="0">
                <a:latin typeface="+mj-lt"/>
              </a:rPr>
              <a:t>($14.4M)</a:t>
            </a:r>
            <a:endParaRPr lang="en-US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2193" y="5859609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413.3B Project </a:t>
            </a:r>
          </a:p>
          <a:p>
            <a:pPr algn="ctr"/>
            <a:r>
              <a:rPr lang="en-US" sz="1600" dirty="0" smtClean="0">
                <a:latin typeface="+mj-lt"/>
              </a:rPr>
              <a:t>($222M)</a:t>
            </a:r>
            <a:endParaRPr lang="en-US" sz="1600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3717" y="5250009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2117" y="5224165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80945" y="5232504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98262" y="4690159"/>
            <a:ext cx="28575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 provided US-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HiLumi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funding guidance on May 7 2015 (next slide)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673768" y="1804524"/>
            <a:ext cx="2784431" cy="2767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Sharp cost rise in FY18, primarily driven by start of magnets production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Presented to DOE on February 2015. Feedback: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A</a:t>
            </a:r>
            <a:r>
              <a:rPr lang="en-US" sz="1400" dirty="0" smtClean="0"/>
              <a:t> much more gradual funding ramp-up should be expected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WBFS and Electron Lenses unlikely to be included on project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029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Funding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Presented by Bruce Strauss on May 11, 2015: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38" y="2415613"/>
            <a:ext cx="6212362" cy="383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21312"/>
            <a:ext cx="16287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FY18 Details -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0000"/>
            <a:ext cx="4419600" cy="218104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large portion of the FY18 strand procurement is to return strand procured by CERN for US-</a:t>
            </a:r>
            <a:r>
              <a:rPr lang="en-US" dirty="0" err="1" smtClean="0"/>
              <a:t>HiLumi</a:t>
            </a:r>
            <a:r>
              <a:rPr lang="en-US" dirty="0" smtClean="0"/>
              <a:t> in FY16-17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These FY18 activities are needed to support the baseline delivery schedule: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980000"/>
            <a:ext cx="3244966" cy="2181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3" y="1667053"/>
            <a:ext cx="8348594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Options to match funding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more gradual funding profile rise (for magnets) could be accomplished (in principle) 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Reducing Scope</a:t>
            </a:r>
          </a:p>
          <a:p>
            <a:pPr lvl="2"/>
            <a:r>
              <a:rPr lang="en-US" dirty="0" smtClean="0"/>
              <a:t>Total quantities are fixed by CERN’s needs (20 MQXFAs, 10 LMQXFA/B)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Stretching the Schedule</a:t>
            </a:r>
          </a:p>
          <a:p>
            <a:pPr lvl="2"/>
            <a:r>
              <a:rPr lang="en-US" dirty="0" smtClean="0"/>
              <a:t>Driven by CERN’s needs. U.S. Deliverables must support present LS3 schedule, however there are indications of a possible 1-year delay.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Keeping scope and schedule the same, start production slower, and then ramp up to higher throughput than estimate baseline</a:t>
            </a:r>
          </a:p>
          <a:p>
            <a:pPr marL="1200150" lvl="2" indent="-342900"/>
            <a:r>
              <a:rPr lang="en-US" dirty="0" smtClean="0"/>
              <a:t>Is this feasible? What is the risk?</a:t>
            </a:r>
            <a:endParaRPr lang="en-US" dirty="0"/>
          </a:p>
          <a:p>
            <a:r>
              <a:rPr lang="en-US" dirty="0" smtClean="0"/>
              <a:t>Launched a detailed production manufacturing planning effort in April 2015 to quantify and analyze alternatives, evaluate risk, and document the manufacturing process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2971800"/>
            <a:ext cx="3200400" cy="0"/>
          </a:xfrm>
          <a:prstGeom prst="line">
            <a:avLst/>
          </a:prstGeom>
          <a:ln w="22225">
            <a:solidFill>
              <a:schemeClr val="tx1">
                <a:alpha val="4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7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Manufacturing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199" y="1520715"/>
            <a:ext cx="4194009" cy="107008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First goal: production throughput scenarios, determine peak throughput and resources to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0715"/>
            <a:ext cx="3352800" cy="5001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818296"/>
            <a:ext cx="4194009" cy="38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0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US-</a:t>
            </a:r>
            <a:r>
              <a:rPr lang="en-US" dirty="0" err="1" smtClean="0"/>
              <a:t>HiLumi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“US-</a:t>
            </a:r>
            <a:r>
              <a:rPr lang="en-US" dirty="0" err="1" smtClean="0"/>
              <a:t>HiLumi</a:t>
            </a:r>
            <a:r>
              <a:rPr lang="en-US" dirty="0" smtClean="0"/>
              <a:t>” refers to the anticipated U.S. DOE project for High Luminosity LHC (HL-LHC) deliverables</a:t>
            </a:r>
          </a:p>
          <a:p>
            <a:pPr lvl="1"/>
            <a:r>
              <a:rPr lang="en-US" dirty="0" smtClean="0"/>
              <a:t>Must follow DOE Order 413.3B for capital projects above $50M</a:t>
            </a:r>
          </a:p>
          <a:p>
            <a:r>
              <a:rPr lang="en-US" dirty="0" smtClean="0"/>
              <a:t>It is separate from LARP, which is an R&amp;D program not regulated by DOE Order 413.3B</a:t>
            </a:r>
          </a:p>
          <a:p>
            <a:r>
              <a:rPr lang="en-US" dirty="0" smtClean="0"/>
              <a:t>US-</a:t>
            </a:r>
            <a:r>
              <a:rPr lang="en-US" dirty="0" err="1" smtClean="0"/>
              <a:t>HiLumi</a:t>
            </a:r>
            <a:r>
              <a:rPr lang="en-US" dirty="0" smtClean="0"/>
              <a:t> assumes </a:t>
            </a:r>
            <a:r>
              <a:rPr lang="en-US" b="1" u="sng" dirty="0" smtClean="0"/>
              <a:t>all prototyping </a:t>
            </a:r>
            <a:r>
              <a:rPr lang="en-US" dirty="0" smtClean="0"/>
              <a:t>will be completed under the LARP program. US-</a:t>
            </a:r>
            <a:r>
              <a:rPr lang="en-US" dirty="0" err="1" smtClean="0"/>
              <a:t>HiLumi</a:t>
            </a:r>
            <a:r>
              <a:rPr lang="en-US" dirty="0" smtClean="0"/>
              <a:t> only deals with series production of U.S. deliverables for HL-LHC.</a:t>
            </a:r>
          </a:p>
          <a:p>
            <a:r>
              <a:rPr lang="en-US" dirty="0" smtClean="0"/>
              <a:t>US-</a:t>
            </a:r>
            <a:r>
              <a:rPr lang="en-US" dirty="0" err="1" smtClean="0"/>
              <a:t>HiLumi</a:t>
            </a:r>
            <a:r>
              <a:rPr lang="en-US" dirty="0" smtClean="0"/>
              <a:t> assumes some long-lead items will be acquired under LARP (e.g., initial conductor, tooling, and initial coil parts)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Coils Fabrication</a:t>
            </a:r>
            <a:br>
              <a:rPr lang="en-US" dirty="0" smtClean="0"/>
            </a:br>
            <a:r>
              <a:rPr lang="en-US" sz="3100" dirty="0" smtClean="0"/>
              <a:t>(This is Work in Progress)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8428" y="1875252"/>
            <a:ext cx="2133214" cy="262054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BNL, FNAL working towards agreement of basic steps, grouping, durations, and technician crew</a:t>
            </a:r>
          </a:p>
          <a:p>
            <a:r>
              <a:rPr lang="en-US" dirty="0" smtClean="0"/>
              <a:t>Will consolidate and converge on the same steps breakdown logic and estimates</a:t>
            </a:r>
          </a:p>
          <a:p>
            <a:r>
              <a:rPr lang="en-US" dirty="0" smtClean="0"/>
              <a:t>Summary Status: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73250"/>
            <a:ext cx="2886016" cy="445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839045"/>
            <a:ext cx="3385628" cy="4485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6280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FNAL Steps Breakdown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114" y="16280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BNL Steps Breakdown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824" y="4475148"/>
            <a:ext cx="3779818" cy="12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7" y="2774169"/>
            <a:ext cx="5134603" cy="3287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Peak Throughput</a:t>
            </a:r>
            <a:br>
              <a:rPr lang="en-US" dirty="0" smtClean="0"/>
            </a:br>
            <a:r>
              <a:rPr lang="en-US" sz="3100" dirty="0" smtClean="0"/>
              <a:t>(This is Work In Progress)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8077200" cy="114380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Criteria: one reaction oven, fully utilized (no idle time)</a:t>
            </a:r>
          </a:p>
          <a:p>
            <a:pPr lvl="1"/>
            <a:r>
              <a:rPr lang="en-US" dirty="0" smtClean="0"/>
              <a:t>Reaction time is “incompressible”</a:t>
            </a:r>
          </a:p>
          <a:p>
            <a:r>
              <a:rPr lang="en-US" dirty="0" smtClean="0"/>
              <a:t>FNAL Resource-loaded schedule analysis (390 tasks)</a:t>
            </a:r>
          </a:p>
          <a:p>
            <a:pPr lvl="1"/>
            <a:r>
              <a:rPr lang="en-US" dirty="0" smtClean="0"/>
              <a:t>Tasks are defined by the steps (previous slide) of multiple coils fabricated concurrently</a:t>
            </a:r>
          </a:p>
          <a:p>
            <a:pPr lvl="1"/>
            <a:r>
              <a:rPr lang="en-US" dirty="0" smtClean="0"/>
              <a:t>Technician crew fully utilized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72100" y="2759478"/>
            <a:ext cx="3581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Result: 1 coil every 11 working days (per line)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Requires (per line):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1 Reaction Oven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2 Mandrels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6 Reaction Tooling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4 Impregnation Tooling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Two Shifts for Winding and Curing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18 Technicians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4 W&amp;C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4 Reaction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8 Impregnation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2 QC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Throughput Comparison</a:t>
            </a:r>
            <a:br>
              <a:rPr lang="en-US" dirty="0" smtClean="0"/>
            </a:br>
            <a:r>
              <a:rPr lang="en-US" sz="3100" dirty="0" smtClean="0"/>
              <a:t>(This is Work in Progress)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648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Throughput is for steady production, after learning curve. </a:t>
            </a:r>
          </a:p>
          <a:p>
            <a:r>
              <a:rPr lang="en-US" dirty="0" smtClean="0"/>
              <a:t>Estimates will be updated as MQXFA Long </a:t>
            </a:r>
            <a:r>
              <a:rPr lang="en-US" dirty="0"/>
              <a:t>P</a:t>
            </a:r>
            <a:r>
              <a:rPr lang="en-US" dirty="0" smtClean="0"/>
              <a:t>rototype fabrication experience becomes available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difference of 5.6 days translates in a duration of </a:t>
            </a:r>
            <a:r>
              <a:rPr lang="en-US" b="1" u="sng" dirty="0" smtClean="0"/>
              <a:t>one year </a:t>
            </a:r>
            <a:r>
              <a:rPr lang="en-US" dirty="0" smtClean="0"/>
              <a:t>(50 work weeks) per line</a:t>
            </a:r>
          </a:p>
          <a:p>
            <a:pPr lvl="1"/>
            <a:r>
              <a:rPr lang="en-US" dirty="0" smtClean="0"/>
              <a:t>Each line is assumed to produce a total of 45 coils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53" y="2446281"/>
            <a:ext cx="4376840" cy="26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219"/>
            <a:ext cx="8229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Similar peak throughput analysis is being conducted for other processes in the manufacturing chain (e.g., structure fabrication and magnet assembly, testing, etc.)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09" y="2148527"/>
            <a:ext cx="6984581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5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US-</a:t>
            </a:r>
            <a:r>
              <a:rPr lang="en-US" dirty="0" err="1" smtClean="0"/>
              <a:t>HiLumi</a:t>
            </a:r>
            <a:r>
              <a:rPr lang="en-US" dirty="0" smtClean="0"/>
              <a:t> will be a DOE 413.3B project for the series production of US contributions to HL-LHC.</a:t>
            </a:r>
          </a:p>
          <a:p>
            <a:pPr lvl="1"/>
            <a:r>
              <a:rPr lang="en-US" dirty="0" smtClean="0"/>
              <a:t>CD-0 anticipated within the year, CD-1/2 April 2017, and CD-3 January 2018</a:t>
            </a:r>
          </a:p>
          <a:p>
            <a:pPr lvl="2"/>
            <a:r>
              <a:rPr lang="en-US" dirty="0" smtClean="0"/>
              <a:t>Project CD Phasing may be needed for cavities after CD-1, with CD-2 and CD-3 for cavities coming later than magnets</a:t>
            </a:r>
          </a:p>
          <a:p>
            <a:pPr lvl="1"/>
            <a:r>
              <a:rPr lang="en-US" dirty="0" smtClean="0"/>
              <a:t>Exact scope will be known after the final CERN-DOE collaboration agreement is signed (early 2016?)</a:t>
            </a:r>
          </a:p>
          <a:p>
            <a:pPr lvl="2"/>
            <a:r>
              <a:rPr lang="en-US" dirty="0" smtClean="0"/>
              <a:t>DOE: WBFS and Electron Lenses will most likely NOT be part of US-</a:t>
            </a:r>
            <a:r>
              <a:rPr lang="en-US" dirty="0" err="1" smtClean="0"/>
              <a:t>HiLumi</a:t>
            </a:r>
            <a:r>
              <a:rPr lang="en-US" dirty="0" smtClean="0"/>
              <a:t> scope</a:t>
            </a:r>
          </a:p>
          <a:p>
            <a:r>
              <a:rPr lang="en-US" dirty="0" smtClean="0"/>
              <a:t>Preliminary US-</a:t>
            </a:r>
            <a:r>
              <a:rPr lang="en-US" dirty="0" err="1" smtClean="0"/>
              <a:t>HiLumi</a:t>
            </a:r>
            <a:r>
              <a:rPr lang="en-US" dirty="0" smtClean="0"/>
              <a:t> cost and schedule estimates were completed, requiring an unlikely funding profile sharp rise in FY18 driven by the start of magnets production</a:t>
            </a:r>
          </a:p>
          <a:p>
            <a:pPr lvl="1"/>
            <a:r>
              <a:rPr lang="en-US" dirty="0" smtClean="0"/>
              <a:t>DOE Provided funding guidance on May 11, 2015: much slower ramp-up, less TPC ($181M vs. $222M)</a:t>
            </a:r>
          </a:p>
          <a:p>
            <a:r>
              <a:rPr lang="en-US" dirty="0" smtClean="0"/>
              <a:t>A US-</a:t>
            </a:r>
            <a:r>
              <a:rPr lang="en-US" dirty="0" err="1" smtClean="0"/>
              <a:t>HiLumi</a:t>
            </a:r>
            <a:r>
              <a:rPr lang="en-US" dirty="0" smtClean="0"/>
              <a:t> detailed Magnets Manufacturing Plan effort was launched. Throughput scenarios and risks are being analyzed and will attempt to match the newly provided DOE funding profile</a:t>
            </a:r>
          </a:p>
          <a:p>
            <a:r>
              <a:rPr lang="en-US" dirty="0" smtClean="0"/>
              <a:t>Project baseline must be established and frozen approximately one year from now to support the CD review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US-</a:t>
            </a:r>
            <a:r>
              <a:rPr lang="en-US" dirty="0" err="1" smtClean="0"/>
              <a:t>HiLumi</a:t>
            </a:r>
            <a:r>
              <a:rPr lang="en-US" dirty="0" smtClean="0"/>
              <a:t>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 MQXFA magnets for Q1 and Q3,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installed as a pair in 10 LQXA/B Cold Mass Assemblies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40</a:t>
            </a:r>
            <a:r>
              <a:rPr lang="en-US" dirty="0"/>
              <a:t> dressed crab </a:t>
            </a:r>
            <a:r>
              <a:rPr lang="en-US" dirty="0" smtClean="0"/>
              <a:t>cavities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 HOM couplers and Tuners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Wideband Feedback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Electron Lenses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495800"/>
            <a:ext cx="76962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Items in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have higher confidence to be part of US-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HiLumi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project. Items in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have more uncertainty, depend on final CERN-DOE collaboration agreement. DOE has stated that items in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highly unlikely (Feb’ 15 discussions at DOE Headquarters).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ome of these maybe carried out as a possible continuation of LARP (LARP2?)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3200400"/>
            <a:ext cx="8534400" cy="0"/>
          </a:xfrm>
          <a:prstGeom prst="line">
            <a:avLst/>
          </a:prstGeom>
          <a:ln>
            <a:solidFill>
              <a:schemeClr val="accent2">
                <a:alpha val="56000"/>
              </a:schemeClr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66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US-</a:t>
            </a:r>
            <a:r>
              <a:rPr lang="en-US" dirty="0" err="1" smtClean="0"/>
              <a:t>HiLumi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US-</a:t>
            </a:r>
            <a:r>
              <a:rPr lang="en-US" dirty="0" err="1" smtClean="0"/>
              <a:t>HiLumi</a:t>
            </a:r>
            <a:r>
              <a:rPr lang="en-US" dirty="0" smtClean="0"/>
              <a:t> Project will officially start after DOE approves Critical Decision 0 (CD-0).</a:t>
            </a:r>
          </a:p>
          <a:p>
            <a:pPr lvl="1"/>
            <a:r>
              <a:rPr lang="en-US" dirty="0" smtClean="0"/>
              <a:t>CERN and DOE are actively working on agreements (cooperation-signed May 7 2015, protocol, collaboration)</a:t>
            </a:r>
          </a:p>
          <a:p>
            <a:pPr lvl="1"/>
            <a:r>
              <a:rPr lang="en-US" dirty="0" smtClean="0"/>
              <a:t>CD-0 expected to be approved after protocol agreement is signed (in summer 2015?)</a:t>
            </a:r>
          </a:p>
          <a:p>
            <a:pPr lvl="2"/>
            <a:r>
              <a:rPr lang="en-US" dirty="0" smtClean="0"/>
              <a:t>DOE indicated CD-0 within the year</a:t>
            </a:r>
          </a:p>
          <a:p>
            <a:pPr lvl="1"/>
            <a:r>
              <a:rPr lang="en-US" dirty="0" smtClean="0"/>
              <a:t>DOE may change the official project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US-</a:t>
            </a:r>
            <a:r>
              <a:rPr lang="en-US" dirty="0" err="1" smtClean="0"/>
              <a:t>HiLumi</a:t>
            </a:r>
            <a:r>
              <a:rPr lang="en-US" dirty="0" smtClean="0"/>
              <a:t>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948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CD-0: Mission Need Approved. Project Starts. </a:t>
            </a:r>
          </a:p>
          <a:p>
            <a:pPr lvl="1"/>
            <a:r>
              <a:rPr lang="en-US" dirty="0" smtClean="0"/>
              <a:t>Expected within the year</a:t>
            </a:r>
          </a:p>
          <a:p>
            <a:r>
              <a:rPr lang="en-US" dirty="0" smtClean="0"/>
              <a:t>CD-1/2: Consolidated CD-1 and CD-2 milestones. Project Performance Baseline Approved. </a:t>
            </a:r>
          </a:p>
          <a:p>
            <a:pPr lvl="1"/>
            <a:r>
              <a:rPr lang="en-US" dirty="0" smtClean="0"/>
              <a:t>Expected April 2017</a:t>
            </a:r>
          </a:p>
          <a:p>
            <a:r>
              <a:rPr lang="en-US" dirty="0" smtClean="0"/>
              <a:t>CD-3: Start of Fabrication Approved</a:t>
            </a:r>
          </a:p>
          <a:p>
            <a:pPr lvl="1"/>
            <a:r>
              <a:rPr lang="en-US" dirty="0" smtClean="0"/>
              <a:t>Expected January 2018</a:t>
            </a:r>
          </a:p>
          <a:p>
            <a:pPr lvl="1"/>
            <a:r>
              <a:rPr lang="en-US" dirty="0" smtClean="0"/>
              <a:t>Earlier CD-3a approval may allow procurement of long-lead items</a:t>
            </a:r>
          </a:p>
          <a:p>
            <a:r>
              <a:rPr lang="en-US" dirty="0" smtClean="0"/>
              <a:t>CD-4: Deliverables accepted by CERN. Project Completion.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410200"/>
            <a:ext cx="6934200" cy="83099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HiLumi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must be completed at CD-4 within the original approved performance baseline at CD-2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2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Project Planning Documents</a:t>
            </a:r>
            <a:br>
              <a:rPr lang="en-US" dirty="0" smtClean="0"/>
            </a:b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(Must have for CD-1/2 review)</a:t>
            </a: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79497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Execution Plan (PEP)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7228" y="1770966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Management Plan (PMP)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1" y="2471448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Risk Management Plan (RMP)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1" y="3233448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Assurance Plan (QAP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995448"/>
            <a:ext cx="1257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Control Management Plan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1" y="4720717"/>
            <a:ext cx="12573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Management Plan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0750" y="4419600"/>
            <a:ext cx="1816191" cy="646331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Manufacturing: Manufacturing Plan (MP), Procedures, etc.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0751" y="6015335"/>
            <a:ext cx="16114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Registry (RR), Risk Analysis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1754524"/>
            <a:ext cx="1295400" cy="461665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Baseline (PB)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5081116"/>
            <a:ext cx="1295400" cy="276999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Baseline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2337916"/>
            <a:ext cx="1370491" cy="276999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Scope Baseline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3557116"/>
            <a:ext cx="1577467" cy="276999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Baseline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0" y="2665237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Strategy (AS)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533" y="1566335"/>
            <a:ext cx="97156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Need Statement (MNS)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1" y="5468035"/>
            <a:ext cx="13951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Safety Management Plan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8892" y="2718916"/>
            <a:ext cx="9917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KPPs, WBS, WBS Dictionary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230" y="5562865"/>
            <a:ext cx="176157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Key Assumptions, KPPs, Baseline, Funding Profile, PM Strategy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5545519"/>
            <a:ext cx="11781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BOEs, Time-Phased, Escalation, Contingency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5093" y="4014316"/>
            <a:ext cx="10679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BOEs, RLS, Milestones, Constraints, Contingency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19401" y="2398931"/>
            <a:ext cx="0" cy="407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7" idx="1"/>
          </p:cNvCxnSpPr>
          <p:nvPr/>
        </p:nvCxnSpPr>
        <p:spPr>
          <a:xfrm>
            <a:off x="2819401" y="2794613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19401" y="3538248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19401" y="4300248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19401" y="5062247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19401" y="5824247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95068" y="2694471"/>
            <a:ext cx="1787849" cy="830997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Design:  Reports (CDR, PDR, FDR) Drawings, Specifications, etc.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00751" y="1752600"/>
            <a:ext cx="1617133" cy="646331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Requirements Specification (FRS)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999" y="6190566"/>
            <a:ext cx="152400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OBS, RAM, CAMs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651" y="4086051"/>
            <a:ext cx="13711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Alternatives and Risk  Analysis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00284" y="3771631"/>
            <a:ext cx="111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Engineering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651" y="3374384"/>
            <a:ext cx="1371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Cost and Schedule Range, Key Milestones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819400" y="6342965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33400" y="2398931"/>
            <a:ext cx="0" cy="266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" y="3311568"/>
            <a:ext cx="0" cy="1484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800" y="3311568"/>
            <a:ext cx="0" cy="100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2" idx="1"/>
          </p:cNvCxnSpPr>
          <p:nvPr/>
        </p:nvCxnSpPr>
        <p:spPr>
          <a:xfrm>
            <a:off x="685800" y="3697549"/>
            <a:ext cx="1528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5800" y="4319115"/>
            <a:ext cx="1528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85800" y="5462116"/>
            <a:ext cx="0" cy="533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5800" y="5995515"/>
            <a:ext cx="1528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370666" y="2043354"/>
            <a:ext cx="0" cy="3059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370666" y="2051481"/>
            <a:ext cx="336562" cy="3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" idx="3"/>
          </p:cNvCxnSpPr>
          <p:nvPr/>
        </p:nvCxnSpPr>
        <p:spPr>
          <a:xfrm flipV="1">
            <a:off x="1524000" y="5102662"/>
            <a:ext cx="84666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695167" y="2414116"/>
            <a:ext cx="0" cy="266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181600" y="3517785"/>
            <a:ext cx="0" cy="901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867400" y="3519845"/>
            <a:ext cx="0" cy="266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019800" y="3505200"/>
            <a:ext cx="0" cy="266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6846658" y="1985358"/>
            <a:ext cx="0" cy="4259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510096" y="6244502"/>
            <a:ext cx="336562" cy="3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4" idx="1"/>
          </p:cNvCxnSpPr>
          <p:nvPr/>
        </p:nvCxnSpPr>
        <p:spPr>
          <a:xfrm>
            <a:off x="6860230" y="1981458"/>
            <a:ext cx="150170" cy="3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086600" y="2216189"/>
            <a:ext cx="11342" cy="301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086600" y="2476628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086600" y="3695615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097942" y="5233516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37" idx="1"/>
          </p:cNvCxnSpPr>
          <p:nvPr/>
        </p:nvCxnSpPr>
        <p:spPr>
          <a:xfrm flipV="1">
            <a:off x="3857377" y="2075766"/>
            <a:ext cx="1043374" cy="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7391400" y="2614915"/>
            <a:ext cx="1729" cy="43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391400" y="3044991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467600" y="3861916"/>
            <a:ext cx="1729" cy="43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67600" y="4291992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467600" y="5385916"/>
            <a:ext cx="1729" cy="43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467600" y="5815992"/>
            <a:ext cx="228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1295400" y="1417638"/>
            <a:ext cx="6553200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1295400" y="1417638"/>
            <a:ext cx="0" cy="124759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7848600" y="1417638"/>
            <a:ext cx="0" cy="33496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876800" y="5221069"/>
            <a:ext cx="1868761" cy="646331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Procurement: Procurement Plan (PP), etc.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699464" y="5867400"/>
            <a:ext cx="4171" cy="152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724400" y="2547269"/>
            <a:ext cx="0" cy="369723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24400" y="2532084"/>
            <a:ext cx="990543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1"/>
          </p:cNvCxnSpPr>
          <p:nvPr/>
        </p:nvCxnSpPr>
        <p:spPr>
          <a:xfrm flipH="1" flipV="1">
            <a:off x="4724400" y="6244502"/>
            <a:ext cx="176351" cy="166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690586" y="5029200"/>
            <a:ext cx="1" cy="1864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867400" y="4229494"/>
            <a:ext cx="740" cy="20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6019060" y="4214851"/>
            <a:ext cx="740" cy="215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325155" y="1018401"/>
            <a:ext cx="990046" cy="276999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39554" y="1017986"/>
            <a:ext cx="8370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Started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4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Preliminary Roadmap to CD-2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84" y="1204786"/>
            <a:ext cx="8229600" cy="170525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Independent Director’s CD reviews are held before a DOE CD review</a:t>
            </a:r>
          </a:p>
          <a:p>
            <a:pPr lvl="1"/>
            <a:r>
              <a:rPr lang="en-US" dirty="0" smtClean="0"/>
              <a:t>Director’s CD-2 review requires monthly internal EVMS reporting for 6 months</a:t>
            </a:r>
          </a:p>
          <a:p>
            <a:pPr lvl="1"/>
            <a:r>
              <a:rPr lang="en-US" dirty="0" smtClean="0"/>
              <a:t>Project Performance Measurement Baseline must be frozen prior to EVMS reporting staring</a:t>
            </a:r>
          </a:p>
          <a:p>
            <a:pPr lvl="2"/>
            <a:r>
              <a:rPr lang="en-US" dirty="0" smtClean="0"/>
              <a:t>From there on, changes are only possible through Change Control Board approval</a:t>
            </a:r>
          </a:p>
          <a:p>
            <a:pPr lvl="1"/>
            <a:r>
              <a:rPr lang="en-US" dirty="0" smtClean="0"/>
              <a:t>After DOE CD-2 approval, monthly external EVMS reporting into the DOE system immediately starts</a:t>
            </a:r>
          </a:p>
          <a:p>
            <a:r>
              <a:rPr lang="en-US" dirty="0" smtClean="0"/>
              <a:t>Independent Director’s Design reviews are held before DOE CD reviews</a:t>
            </a:r>
          </a:p>
          <a:p>
            <a:r>
              <a:rPr lang="en-US" dirty="0" smtClean="0"/>
              <a:t>An Independent Cost Estimate (ICE) by the DOE Office of Acquisition and Project Management (APM) is required by DOE O 413.3B prior to CD-2 for projects with TPC &gt; $100M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70204" y="4730137"/>
            <a:ext cx="12832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DOE CD-2 Review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209" y="3773087"/>
            <a:ext cx="103431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Director’s CD-1/2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9089" y="4601566"/>
            <a:ext cx="140857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Director’s Independent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Review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509736"/>
            <a:ext cx="169325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DOE Independent Cost Estimate Review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977" y="3880809"/>
            <a:ext cx="95484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EVMS Reporting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684" y="3773087"/>
            <a:ext cx="132029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Baseline Frozen</a:t>
            </a:r>
          </a:p>
        </p:txBody>
      </p:sp>
      <p:cxnSp>
        <p:nvCxnSpPr>
          <p:cNvPr id="12" name="Straight Arrow Connector 11"/>
          <p:cNvCxnSpPr>
            <a:stCxn id="10" idx="3"/>
            <a:endCxn id="9" idx="1"/>
          </p:cNvCxnSpPr>
          <p:nvPr/>
        </p:nvCxnSpPr>
        <p:spPr>
          <a:xfrm>
            <a:off x="1902977" y="4142419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6" idx="1"/>
          </p:cNvCxnSpPr>
          <p:nvPr/>
        </p:nvCxnSpPr>
        <p:spPr>
          <a:xfrm>
            <a:off x="3238824" y="4142419"/>
            <a:ext cx="1428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91761" y="4816551"/>
            <a:ext cx="378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1619" y="3841981"/>
            <a:ext cx="9548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 months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3807023"/>
            <a:ext cx="9952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months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8953" y="3039984"/>
            <a:ext cx="118344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April 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4352" y="3065891"/>
            <a:ext cx="13219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93477" y="3071907"/>
            <a:ext cx="13219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July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684" y="3071907"/>
            <a:ext cx="14747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May/June 2016</a:t>
            </a:r>
          </a:p>
        </p:txBody>
      </p:sp>
      <p:cxnSp>
        <p:nvCxnSpPr>
          <p:cNvPr id="24" name="Straight Arrow Connector 23"/>
          <p:cNvCxnSpPr>
            <a:stCxn id="7" idx="3"/>
            <a:endCxn id="5" idx="1"/>
          </p:cNvCxnSpPr>
          <p:nvPr/>
        </p:nvCxnSpPr>
        <p:spPr>
          <a:xfrm>
            <a:off x="4307661" y="4970898"/>
            <a:ext cx="2262543" cy="20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72200" y="5197551"/>
            <a:ext cx="398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31858" y="5879068"/>
            <a:ext cx="455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72200" y="5197551"/>
            <a:ext cx="0" cy="681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" y="3429000"/>
            <a:ext cx="7772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15000" y="4114800"/>
            <a:ext cx="455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188442" y="4135033"/>
            <a:ext cx="0" cy="681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9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Potential issue: magnets CD-2 readiness expected earlier than crab cavities CD-2 readiness</a:t>
            </a:r>
          </a:p>
          <a:p>
            <a:pPr lvl="1"/>
            <a:r>
              <a:rPr lang="en-US" dirty="0" smtClean="0"/>
              <a:t>Different levels of project definition and maturity</a:t>
            </a:r>
          </a:p>
          <a:p>
            <a:pPr lvl="2"/>
            <a:r>
              <a:rPr lang="en-US" dirty="0" smtClean="0"/>
              <a:t>A firm project performance baseline is approved at CD-2</a:t>
            </a:r>
          </a:p>
          <a:p>
            <a:r>
              <a:rPr lang="en-US" dirty="0" smtClean="0"/>
              <a:t>Possible solution: use DOE O 413.3B method of “Phasing” CDs:</a:t>
            </a:r>
          </a:p>
          <a:p>
            <a:pPr lvl="1"/>
            <a:r>
              <a:rPr lang="en-US" dirty="0" smtClean="0"/>
              <a:t>For example, obtain CD-0 and CD-1 approvals for magnets plus cavities collectively and simultaneously, but subsequently magnets and cavities will have their own CD-2, CD-3, CD-4.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4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Phasing of a Large Project</a:t>
            </a:r>
            <a:br>
              <a:rPr lang="en-US" dirty="0" smtClean="0"/>
            </a:b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(from DOE O 413.3B)</a:t>
            </a: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267" y="1553831"/>
            <a:ext cx="6629400" cy="4666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276201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source: DOE O 413.3B, 11-29-2010, Page C-23, Figure 4: Phasing of a Large Project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0" y="3381044"/>
            <a:ext cx="1638300" cy="2867356"/>
          </a:xfrm>
          <a:prstGeom prst="rect">
            <a:avLst/>
          </a:prstGeom>
          <a:noFill/>
          <a:ln w="44450" cap="flat" cmpd="sng"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5098" y="3352800"/>
            <a:ext cx="1638300" cy="2867356"/>
          </a:xfrm>
          <a:prstGeom prst="rect">
            <a:avLst/>
          </a:prstGeom>
          <a:noFill/>
          <a:ln w="44450" cap="flat" cmpd="sng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4800" y="3437628"/>
            <a:ext cx="838200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666" y="3380601"/>
            <a:ext cx="838200" cy="2769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Cavities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7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40613</TotalTime>
  <Pages>1</Pages>
  <Words>2160</Words>
  <Application>Microsoft Macintosh PowerPoint</Application>
  <PresentationFormat>On-screen Show (4:3)</PresentationFormat>
  <Paragraphs>244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Office Theme</vt:lpstr>
      <vt:lpstr>The US-HiLumi Project</vt:lpstr>
      <vt:lpstr>What is US-HiLumi?</vt:lpstr>
      <vt:lpstr>US-HiLumi Scope</vt:lpstr>
      <vt:lpstr>US-HiLumi Status</vt:lpstr>
      <vt:lpstr>Critical US-HiLumi Milestones</vt:lpstr>
      <vt:lpstr>Main Project Planning Documents (Must have for CD-1/2 review)</vt:lpstr>
      <vt:lpstr>Preliminary Roadmap to CD-2</vt:lpstr>
      <vt:lpstr>Project Phasing?</vt:lpstr>
      <vt:lpstr>Phasing of a Large Project (from DOE O 413.3B)</vt:lpstr>
      <vt:lpstr>US-HiLumi Magnets Timeline</vt:lpstr>
      <vt:lpstr>Preliminary Delivery Schedule</vt:lpstr>
      <vt:lpstr>US-HiLumi Preliminary WBS</vt:lpstr>
      <vt:lpstr>US-HiLumi Cost</vt:lpstr>
      <vt:lpstr>Preliminary Cost Estimate</vt:lpstr>
      <vt:lpstr>Preliminary time-phased cost </vt:lpstr>
      <vt:lpstr>DOE Funding Guidance</vt:lpstr>
      <vt:lpstr>FY18 Details - Magnets</vt:lpstr>
      <vt:lpstr>Options to match funding profile</vt:lpstr>
      <vt:lpstr>Magnets Manufacturing Plan</vt:lpstr>
      <vt:lpstr>Example: Coils Fabrication (This is Work in Progress)</vt:lpstr>
      <vt:lpstr>Coil Peak Throughput (This is Work In Progress)</vt:lpstr>
      <vt:lpstr>Coil Throughput Comparison (This is Work in Progress)</vt:lpstr>
      <vt:lpstr>Throughput Matching</vt:lpstr>
      <vt:lpstr>Summary</vt:lpstr>
      <vt:lpstr>Custom Show 1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Ruben H Carcagno</cp:lastModifiedBy>
  <cp:revision>1924</cp:revision>
  <cp:lastPrinted>2013-05-21T20:49:58Z</cp:lastPrinted>
  <dcterms:created xsi:type="dcterms:W3CDTF">2004-10-30T19:36:16Z</dcterms:created>
  <dcterms:modified xsi:type="dcterms:W3CDTF">2015-05-13T13:07:55Z</dcterms:modified>
</cp:coreProperties>
</file>