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1" r:id="rId3"/>
    <p:sldId id="379" r:id="rId4"/>
    <p:sldId id="381" r:id="rId5"/>
    <p:sldId id="382" r:id="rId6"/>
    <p:sldId id="383" r:id="rId7"/>
    <p:sldId id="352" r:id="rId8"/>
    <p:sldId id="384" r:id="rId9"/>
    <p:sldId id="385" r:id="rId10"/>
    <p:sldId id="386" r:id="rId11"/>
    <p:sldId id="353" r:id="rId12"/>
    <p:sldId id="364" r:id="rId13"/>
    <p:sldId id="360" r:id="rId14"/>
    <p:sldId id="357" r:id="rId15"/>
    <p:sldId id="375" r:id="rId16"/>
    <p:sldId id="371" r:id="rId17"/>
    <p:sldId id="372" r:id="rId18"/>
    <p:sldId id="387" r:id="rId19"/>
  </p:sldIdLst>
  <p:sldSz cx="9144000" cy="6858000" type="screen4x3"/>
  <p:notesSz cx="6946900" cy="9207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FFFF"/>
    <a:srgbClr val="20D5DD"/>
    <a:srgbClr val="008000"/>
    <a:srgbClr val="0000FF"/>
    <a:srgbClr val="0066FF"/>
    <a:srgbClr val="339933"/>
    <a:srgbClr val="235591"/>
    <a:srgbClr val="17375E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551" autoAdjust="0"/>
    <p:restoredTop sz="86398" autoAdjust="0"/>
  </p:normalViewPr>
  <p:slideViewPr>
    <p:cSldViewPr>
      <p:cViewPr varScale="1">
        <p:scale>
          <a:sx n="88" d="100"/>
          <a:sy n="88" d="100"/>
        </p:scale>
        <p:origin x="-9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EF5F5-2C8D-EB42-8066-7140693B9141}" type="datetimeFigureOut">
              <a:rPr lang="en-US" smtClean="0"/>
              <a:pPr/>
              <a:t>5/12/15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5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455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0F13-24DD-454F-8DAB-FC05A1F84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5666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9381EF5-C7CF-44B1-A40A-9E74853A199A}" type="datetimeFigureOut">
              <a:rPr lang="en-US" smtClean="0"/>
              <a:pPr/>
              <a:t>5/12/15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45BDAEFF-FB26-4383-B86D-6C621D69F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4491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AEFF-FB26-4383-B86D-6C621D69F5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855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160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48006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6"/>
          <a:srcRect l="3418" t="6087" r="2" b="8684"/>
          <a:stretch>
            <a:fillRect/>
          </a:stretch>
        </p:blipFill>
        <p:spPr bwMode="auto">
          <a:xfrm>
            <a:off x="8153400" y="895350"/>
            <a:ext cx="941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8061089" y="152400"/>
            <a:ext cx="1006711" cy="624840"/>
            <a:chOff x="8061089" y="152400"/>
            <a:chExt cx="1006711" cy="624840"/>
          </a:xfrm>
        </p:grpSpPr>
        <p:grpSp>
          <p:nvGrpSpPr>
            <p:cNvPr id="13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Oval 17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val 15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212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9" r:id="rId3"/>
    <p:sldLayoutId id="2147483677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Dan Cheng, Helene </a:t>
            </a:r>
            <a:r>
              <a:rPr lang="en-US" dirty="0" err="1" smtClean="0"/>
              <a:t>Felice</a:t>
            </a:r>
            <a:endParaRPr lang="en-US" dirty="0" smtClean="0"/>
          </a:p>
          <a:p>
            <a:r>
              <a:rPr lang="en-US" dirty="0" smtClean="0"/>
              <a:t>5/12/2015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924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Feedback From Magnet Assemblies</a:t>
            </a:r>
            <a:br>
              <a:rPr lang="en-US" dirty="0" smtClean="0"/>
            </a:br>
            <a:r>
              <a:rPr lang="en-US" dirty="0" smtClean="0"/>
              <a:t> and Their Application Toward the </a:t>
            </a:r>
            <a:br>
              <a:rPr lang="en-US" dirty="0" smtClean="0"/>
            </a:br>
            <a:r>
              <a:rPr lang="en-US" dirty="0" smtClean="0"/>
              <a:t>MQXF Structure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MQXFSD1 Coil Pack Builds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90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Tapped holes in collars also did not appear to be fully chased</a:t>
            </a:r>
          </a:p>
          <a:p>
            <a:pPr lvl="1"/>
            <a:r>
              <a:rPr lang="en-US" dirty="0" smtClean="0"/>
              <a:t>A few aluminum metal chips were found on </a:t>
            </a:r>
            <a:r>
              <a:rPr lang="en-US" dirty="0" err="1" smtClean="0"/>
              <a:t>Kapton</a:t>
            </a:r>
            <a:r>
              <a:rPr lang="en-US" dirty="0" smtClean="0"/>
              <a:t> GPI after collar pack build was complete</a:t>
            </a:r>
          </a:p>
          <a:p>
            <a:pPr lvl="2"/>
            <a:r>
              <a:rPr lang="en-US" dirty="0" smtClean="0"/>
              <a:t>Fortunately we are not powering this structure…</a:t>
            </a:r>
          </a:p>
          <a:p>
            <a:r>
              <a:rPr lang="en-US" dirty="0" smtClean="0"/>
              <a:t>A few tapped holes in load pads needed chasing as well</a:t>
            </a:r>
            <a:endParaRPr lang="en-US" dirty="0"/>
          </a:p>
        </p:txBody>
      </p:sp>
      <p:pic>
        <p:nvPicPr>
          <p:cNvPr id="7" name="Picture 6" descr="DSC06212.jpeg"/>
          <p:cNvPicPr>
            <a:picLocks noChangeAspect="1"/>
          </p:cNvPicPr>
          <p:nvPr/>
        </p:nvPicPr>
        <p:blipFill>
          <a:blip r:embed="rId2"/>
          <a:srcRect l="24746" t="5807" r="18828" b="24746"/>
          <a:stretch>
            <a:fillRect/>
          </a:stretch>
        </p:blipFill>
        <p:spPr>
          <a:xfrm>
            <a:off x="228600" y="3352800"/>
            <a:ext cx="2971800" cy="2743200"/>
          </a:xfrm>
          <a:prstGeom prst="rect">
            <a:avLst/>
          </a:prstGeom>
        </p:spPr>
      </p:pic>
      <p:pic>
        <p:nvPicPr>
          <p:cNvPr id="8" name="Picture 7" descr="DSC06252.jpeg"/>
          <p:cNvPicPr>
            <a:picLocks noChangeAspect="1"/>
          </p:cNvPicPr>
          <p:nvPr/>
        </p:nvPicPr>
        <p:blipFill>
          <a:blip r:embed="rId3"/>
          <a:srcRect l="35625" t="13750" r="25000" b="17813"/>
          <a:stretch>
            <a:fillRect/>
          </a:stretch>
        </p:blipFill>
        <p:spPr>
          <a:xfrm>
            <a:off x="3534427" y="3352800"/>
            <a:ext cx="2104373" cy="2743200"/>
          </a:xfrm>
          <a:prstGeom prst="rect">
            <a:avLst/>
          </a:prstGeom>
        </p:spPr>
      </p:pic>
      <p:pic>
        <p:nvPicPr>
          <p:cNvPr id="9" name="Picture 8" descr="DSC06283.jpeg"/>
          <p:cNvPicPr>
            <a:picLocks noChangeAspect="1"/>
          </p:cNvPicPr>
          <p:nvPr/>
        </p:nvPicPr>
        <p:blipFill>
          <a:blip r:embed="rId4"/>
          <a:srcRect l="11250" r="17500" b="11250"/>
          <a:stretch>
            <a:fillRect/>
          </a:stretch>
        </p:blipFill>
        <p:spPr>
          <a:xfrm>
            <a:off x="5979017" y="3352800"/>
            <a:ext cx="2936383" cy="2743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>
            <a:off x="1600200" y="4648200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066800" y="4648200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MQXFSD1 Yoke-Shell Subassembly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High bladder pressures (6,000 - 7,000 psi/40 – 48 </a:t>
            </a:r>
            <a:r>
              <a:rPr lang="en-US" dirty="0" err="1" smtClean="0"/>
              <a:t>MPa</a:t>
            </a:r>
            <a:r>
              <a:rPr lang="en-US" dirty="0" smtClean="0"/>
              <a:t>) were required for the initial assembly</a:t>
            </a:r>
          </a:p>
          <a:p>
            <a:pPr lvl="1"/>
            <a:r>
              <a:rPr lang="en-US" dirty="0" smtClean="0"/>
              <a:t>Encountered some bladder failures after reaching these pressures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=&gt;  We plan to redesign tooling to incorporate 8 bladder slots instead of 4 in this initial tooling design (CERN is also exploring this as well)</a:t>
            </a:r>
          </a:p>
        </p:txBody>
      </p:sp>
      <p:pic>
        <p:nvPicPr>
          <p:cNvPr id="7" name="Picture 6" descr="DSC05733.jpeg"/>
          <p:cNvPicPr>
            <a:picLocks noChangeAspect="1"/>
          </p:cNvPicPr>
          <p:nvPr/>
        </p:nvPicPr>
        <p:blipFill>
          <a:blip r:embed="rId2"/>
          <a:srcRect l="30035" t="33333" r="35417" b="25000"/>
          <a:stretch>
            <a:fillRect/>
          </a:stretch>
        </p:blipFill>
        <p:spPr>
          <a:xfrm>
            <a:off x="76200" y="3429000"/>
            <a:ext cx="3032760" cy="2743200"/>
          </a:xfrm>
          <a:prstGeom prst="rect">
            <a:avLst/>
          </a:prstGeom>
        </p:spPr>
      </p:pic>
      <p:pic>
        <p:nvPicPr>
          <p:cNvPr id="8" name="Picture 7" descr="DSC05883.jpeg"/>
          <p:cNvPicPr>
            <a:picLocks noChangeAspect="1"/>
          </p:cNvPicPr>
          <p:nvPr/>
        </p:nvPicPr>
        <p:blipFill>
          <a:blip r:embed="rId3"/>
          <a:srcRect r="8333"/>
          <a:stretch>
            <a:fillRect/>
          </a:stretch>
        </p:blipFill>
        <p:spPr>
          <a:xfrm>
            <a:off x="3155949" y="3429000"/>
            <a:ext cx="3352800" cy="2743200"/>
          </a:xfrm>
          <a:prstGeom prst="rect">
            <a:avLst/>
          </a:prstGeom>
        </p:spPr>
      </p:pic>
      <p:pic>
        <p:nvPicPr>
          <p:cNvPr id="9" name="Picture 8" descr="DSC06062.jpeg"/>
          <p:cNvPicPr>
            <a:picLocks noChangeAspect="1"/>
          </p:cNvPicPr>
          <p:nvPr/>
        </p:nvPicPr>
        <p:blipFill>
          <a:blip r:embed="rId4"/>
          <a:srcRect l="39473" t="22500" r="22500" b="22188"/>
          <a:stretch>
            <a:fillRect/>
          </a:stretch>
        </p:blipFill>
        <p:spPr>
          <a:xfrm>
            <a:off x="6553200" y="3429000"/>
            <a:ext cx="2514600" cy="2743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3695700" y="53721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4000500" y="3924300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867400" y="3886200"/>
            <a:ext cx="304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791200" y="5410200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 Wire Routing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Wiring was typically a “rat’s nest”</a:t>
            </a:r>
          </a:p>
          <a:p>
            <a:r>
              <a:rPr lang="en-US" dirty="0" smtClean="0"/>
              <a:t>Wires were bundled around bullets and pushers</a:t>
            </a:r>
          </a:p>
          <a:p>
            <a:pPr lvl="1"/>
            <a:r>
              <a:rPr lang="en-US" dirty="0" smtClean="0"/>
              <a:t>Pinched or broken wires still resulted</a:t>
            </a:r>
          </a:p>
        </p:txBody>
      </p:sp>
      <p:pic>
        <p:nvPicPr>
          <p:cNvPr id="7" name="Picture 6" descr="DSC01274.jpeg"/>
          <p:cNvPicPr>
            <a:picLocks noChangeAspect="1"/>
          </p:cNvPicPr>
          <p:nvPr/>
        </p:nvPicPr>
        <p:blipFill>
          <a:blip r:embed="rId2"/>
          <a:srcRect l="31250"/>
          <a:stretch>
            <a:fillRect/>
          </a:stretch>
        </p:blipFill>
        <p:spPr>
          <a:xfrm>
            <a:off x="76200" y="2971800"/>
            <a:ext cx="2514600" cy="2743200"/>
          </a:xfrm>
          <a:prstGeom prst="rect">
            <a:avLst/>
          </a:prstGeom>
        </p:spPr>
      </p:pic>
      <p:pic>
        <p:nvPicPr>
          <p:cNvPr id="8" name="Picture 7" descr="DSC0127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438400"/>
            <a:ext cx="3657600" cy="2743200"/>
          </a:xfrm>
          <a:prstGeom prst="rect">
            <a:avLst/>
          </a:prstGeom>
        </p:spPr>
      </p:pic>
      <p:pic>
        <p:nvPicPr>
          <p:cNvPr id="13" name="Picture 12" descr="DSC012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505200"/>
            <a:ext cx="3657600" cy="274485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Text Placeholder 8"/>
          <p:cNvSpPr txBox="1">
            <a:spLocks/>
          </p:cNvSpPr>
          <p:nvPr/>
        </p:nvSpPr>
        <p:spPr bwMode="auto">
          <a:xfrm>
            <a:off x="73025" y="2743200"/>
            <a:ext cx="25939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LQ, Return End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 Placeholder 8"/>
          <p:cNvSpPr txBox="1">
            <a:spLocks/>
          </p:cNvSpPr>
          <p:nvPr/>
        </p:nvSpPr>
        <p:spPr bwMode="auto">
          <a:xfrm>
            <a:off x="2667000" y="2286000"/>
            <a:ext cx="25939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LQ, Lead End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MQXFSD1 Wire Routing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IL wiring (including </a:t>
            </a:r>
            <a:r>
              <a:rPr lang="en-US" dirty="0" err="1" smtClean="0"/>
              <a:t>SGs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Initial design called for IL signal wires to pass through bore opening (OL would pass around endplate)</a:t>
            </a:r>
          </a:p>
          <a:p>
            <a:pPr lvl="1"/>
            <a:r>
              <a:rPr lang="en-US" dirty="0" smtClean="0"/>
              <a:t>Did not have wire guides ready in time for the </a:t>
            </a:r>
            <a:r>
              <a:rPr lang="en-US" dirty="0" err="1" smtClean="0"/>
              <a:t>cooldown</a:t>
            </a:r>
            <a:r>
              <a:rPr lang="en-US" dirty="0" smtClean="0"/>
              <a:t> test.  Will implement in MQXFS1</a:t>
            </a:r>
          </a:p>
        </p:txBody>
      </p:sp>
      <p:pic>
        <p:nvPicPr>
          <p:cNvPr id="9" name="Picture 8" descr="DSC064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76600"/>
            <a:ext cx="3657600" cy="2743200"/>
          </a:xfrm>
          <a:prstGeom prst="rect">
            <a:avLst/>
          </a:prstGeom>
        </p:spPr>
      </p:pic>
      <p:pic>
        <p:nvPicPr>
          <p:cNvPr id="15" name="Picture 14" descr="IMG_034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810000"/>
            <a:ext cx="3200400" cy="2400300"/>
          </a:xfrm>
          <a:prstGeom prst="rect">
            <a:avLst/>
          </a:prstGeom>
        </p:spPr>
      </p:pic>
      <p:pic>
        <p:nvPicPr>
          <p:cNvPr id="16" name="Picture 15" descr="WireBlock2.JPG"/>
          <p:cNvPicPr>
            <a:picLocks noChangeAspect="1"/>
          </p:cNvPicPr>
          <p:nvPr/>
        </p:nvPicPr>
        <p:blipFill>
          <a:blip r:embed="rId4"/>
          <a:srcRect l="12500" t="14250" r="833" b="10935"/>
          <a:stretch>
            <a:fillRect/>
          </a:stretch>
        </p:blipFill>
        <p:spPr>
          <a:xfrm>
            <a:off x="3048000" y="3048000"/>
            <a:ext cx="2743200" cy="1661746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7" name="Striped Right Arrow 16"/>
          <p:cNvSpPr/>
          <p:nvPr/>
        </p:nvSpPr>
        <p:spPr>
          <a:xfrm rot="19667968">
            <a:off x="2650318" y="4119951"/>
            <a:ext cx="1066800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MQXFSD1 Master Key Shims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3200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Alignment and load keys required many shims in nominal dimensions</a:t>
            </a:r>
          </a:p>
          <a:p>
            <a:pPr lvl="1"/>
            <a:r>
              <a:rPr lang="en-US" dirty="0" smtClean="0"/>
              <a:t>Each load key required 0.120” (~3 mm) thick worth of shims to start</a:t>
            </a:r>
          </a:p>
          <a:p>
            <a:pPr lvl="1"/>
            <a:r>
              <a:rPr lang="en-US" dirty="0" smtClean="0"/>
              <a:t>Alignment keys required ~2 mm per side of shims (still with clearance)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=&gt; We plan to increase nominal thickness of these keys to reduce shims needed</a:t>
            </a:r>
          </a:p>
          <a:p>
            <a:r>
              <a:rPr lang="en-US" dirty="0" smtClean="0"/>
              <a:t>Load keys</a:t>
            </a:r>
          </a:p>
          <a:p>
            <a:pPr lvl="1"/>
            <a:r>
              <a:rPr lang="en-US" dirty="0" smtClean="0"/>
              <a:t>Mild steel on mild steel master key surfaces seemed to gall (even with </a:t>
            </a:r>
            <a:r>
              <a:rPr lang="en-US" dirty="0" err="1" smtClean="0"/>
              <a:t>Moly</a:t>
            </a:r>
            <a:r>
              <a:rPr lang="en-US" dirty="0" smtClean="0"/>
              <a:t> dry lubricant)</a:t>
            </a:r>
            <a:endParaRPr lang="en-US" dirty="0"/>
          </a:p>
        </p:txBody>
      </p:sp>
      <p:pic>
        <p:nvPicPr>
          <p:cNvPr id="12" name="Picture 11" descr="EUyWv.jpeg"/>
          <p:cNvPicPr>
            <a:picLocks noChangeAspect="1"/>
          </p:cNvPicPr>
          <p:nvPr/>
        </p:nvPicPr>
        <p:blipFill>
          <a:blip r:embed="rId2"/>
          <a:srcRect l="28704" r="20266"/>
          <a:stretch>
            <a:fillRect/>
          </a:stretch>
        </p:blipFill>
        <p:spPr>
          <a:xfrm rot="16200000">
            <a:off x="4268047" y="3047154"/>
            <a:ext cx="1598508" cy="449580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4724400" y="46482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429000" y="48768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MQXFSD1 Alignment Observations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52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MQXFSD assembly appears to be mechanically well centered</a:t>
            </a:r>
          </a:p>
          <a:p>
            <a:pPr lvl="1"/>
            <a:r>
              <a:rPr lang="en-US" dirty="0" smtClean="0"/>
              <a:t>All alignment keys were loose after the bladder operations (keys are not being loaded in shear)</a:t>
            </a:r>
            <a:endParaRPr lang="en-US" dirty="0"/>
          </a:p>
        </p:txBody>
      </p:sp>
      <p:pic>
        <p:nvPicPr>
          <p:cNvPr id="12" name="Picture 11" descr="DSC06362.jpeg"/>
          <p:cNvPicPr>
            <a:picLocks noChangeAspect="1"/>
          </p:cNvPicPr>
          <p:nvPr/>
        </p:nvPicPr>
        <p:blipFill>
          <a:blip r:embed="rId2"/>
          <a:srcRect l="26875" t="36250" r="24375" b="32500"/>
          <a:stretch>
            <a:fillRect/>
          </a:stretch>
        </p:blipFill>
        <p:spPr>
          <a:xfrm>
            <a:off x="5181600" y="2743200"/>
            <a:ext cx="3962400" cy="1905000"/>
          </a:xfrm>
          <a:prstGeom prst="rect">
            <a:avLst/>
          </a:prstGeom>
        </p:spPr>
      </p:pic>
      <p:pic>
        <p:nvPicPr>
          <p:cNvPr id="13" name="Picture 12" descr="DSC0636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7000"/>
            <a:ext cx="4876799" cy="36576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38400" y="304800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rot="756062">
            <a:off x="3328353" y="3057701"/>
            <a:ext cx="1649094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6477000" y="3124200"/>
            <a:ext cx="1524000" cy="38100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6477000" y="4267200"/>
            <a:ext cx="1524000" cy="38100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477000" y="3733800"/>
            <a:ext cx="457200" cy="228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514600" y="4148744"/>
            <a:ext cx="6357507" cy="2036851"/>
            <a:chOff x="2514600" y="4114799"/>
            <a:chExt cx="6357507" cy="2036851"/>
          </a:xfrm>
        </p:grpSpPr>
        <p:grpSp>
          <p:nvGrpSpPr>
            <p:cNvPr id="31" name="Group 18"/>
            <p:cNvGrpSpPr/>
            <p:nvPr/>
          </p:nvGrpSpPr>
          <p:grpSpPr>
            <a:xfrm>
              <a:off x="2514600" y="4114799"/>
              <a:ext cx="533400" cy="533401"/>
              <a:chOff x="1600200" y="5181598"/>
              <a:chExt cx="990600" cy="990602"/>
            </a:xfrm>
          </p:grpSpPr>
          <p:sp>
            <p:nvSpPr>
              <p:cNvPr id="33" name="Pie 32"/>
              <p:cNvSpPr/>
              <p:nvPr/>
            </p:nvSpPr>
            <p:spPr>
              <a:xfrm>
                <a:off x="1600200" y="5181600"/>
                <a:ext cx="990600" cy="990600"/>
              </a:xfrm>
              <a:prstGeom prst="pie">
                <a:avLst>
                  <a:gd name="adj1" fmla="val 0"/>
                  <a:gd name="adj2" fmla="val 541863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ie 33"/>
              <p:cNvSpPr/>
              <p:nvPr/>
            </p:nvSpPr>
            <p:spPr>
              <a:xfrm rot="10800000">
                <a:off x="1600200" y="5181600"/>
                <a:ext cx="990600" cy="990600"/>
              </a:xfrm>
              <a:prstGeom prst="pie">
                <a:avLst>
                  <a:gd name="adj1" fmla="val 0"/>
                  <a:gd name="adj2" fmla="val 541863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ie 34"/>
              <p:cNvSpPr/>
              <p:nvPr/>
            </p:nvSpPr>
            <p:spPr>
              <a:xfrm rot="5400000">
                <a:off x="1600200" y="5181598"/>
                <a:ext cx="990600" cy="990600"/>
              </a:xfrm>
              <a:prstGeom prst="pie">
                <a:avLst>
                  <a:gd name="adj1" fmla="val 0"/>
                  <a:gd name="adj2" fmla="val 5418638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ie 35"/>
              <p:cNvSpPr/>
              <p:nvPr/>
            </p:nvSpPr>
            <p:spPr>
              <a:xfrm rot="16200000">
                <a:off x="1600200" y="5181600"/>
                <a:ext cx="990600" cy="990600"/>
              </a:xfrm>
              <a:prstGeom prst="pie">
                <a:avLst>
                  <a:gd name="adj1" fmla="val 0"/>
                  <a:gd name="adj2" fmla="val 5418638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5366907" y="4766655"/>
              <a:ext cx="3505200" cy="1384995"/>
            </a:xfrm>
            <a:prstGeom prst="rect">
              <a:avLst/>
            </a:prstGeom>
            <a:solidFill>
              <a:srgbClr val="235591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Question: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What are the specifications/requirements for the assembly (center, twist, etc.)?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About Mechanical Measurements?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date, no specifications on the mechanical center have been specified, nor guidance on mech. measurements provided</a:t>
            </a:r>
          </a:p>
          <a:p>
            <a:r>
              <a:rPr lang="en-US" dirty="0" err="1" smtClean="0"/>
              <a:t>Fiducial</a:t>
            </a:r>
            <a:r>
              <a:rPr lang="en-US" dirty="0" smtClean="0"/>
              <a:t> features must be accessible after magnet has been assembled, as conceptualized here</a:t>
            </a:r>
          </a:p>
        </p:txBody>
      </p:sp>
      <p:pic>
        <p:nvPicPr>
          <p:cNvPr id="7" name="Picture 6" descr="DSC06094.jpeg"/>
          <p:cNvPicPr>
            <a:picLocks noChangeAspect="1"/>
          </p:cNvPicPr>
          <p:nvPr/>
        </p:nvPicPr>
        <p:blipFill>
          <a:blip r:embed="rId2"/>
          <a:srcRect l="6250" b="16667"/>
          <a:stretch>
            <a:fillRect/>
          </a:stretch>
        </p:blipFill>
        <p:spPr>
          <a:xfrm>
            <a:off x="32907" y="4267200"/>
            <a:ext cx="2971800" cy="1981200"/>
          </a:xfrm>
          <a:prstGeom prst="rect">
            <a:avLst/>
          </a:prstGeom>
        </p:spPr>
      </p:pic>
      <p:pic>
        <p:nvPicPr>
          <p:cNvPr id="8" name="Picture 7" descr="DSC06482.jpeg"/>
          <p:cNvPicPr>
            <a:picLocks noChangeAspect="1"/>
          </p:cNvPicPr>
          <p:nvPr/>
        </p:nvPicPr>
        <p:blipFill>
          <a:blip r:embed="rId3"/>
          <a:srcRect l="10938" r="3125"/>
          <a:stretch>
            <a:fillRect/>
          </a:stretch>
        </p:blipFill>
        <p:spPr>
          <a:xfrm>
            <a:off x="6096000" y="2819400"/>
            <a:ext cx="2971800" cy="2593571"/>
          </a:xfrm>
          <a:prstGeom prst="rect">
            <a:avLst/>
          </a:prstGeom>
        </p:spPr>
      </p:pic>
      <p:pic>
        <p:nvPicPr>
          <p:cNvPr id="10" name="Picture 9" descr="DSC0636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743200"/>
            <a:ext cx="2971800" cy="222885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52107" y="3886200"/>
            <a:ext cx="533400" cy="533400"/>
            <a:chOff x="1600200" y="5181600"/>
            <a:chExt cx="990600" cy="990600"/>
          </a:xfrm>
        </p:grpSpPr>
        <p:sp>
          <p:nvSpPr>
            <p:cNvPr id="13" name="Pie 12"/>
            <p:cNvSpPr/>
            <p:nvPr/>
          </p:nvSpPr>
          <p:spPr>
            <a:xfrm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108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 rot="54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 rot="162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67200" y="5105400"/>
            <a:ext cx="533400" cy="533400"/>
            <a:chOff x="1600200" y="5181600"/>
            <a:chExt cx="990600" cy="990600"/>
          </a:xfrm>
        </p:grpSpPr>
        <p:sp>
          <p:nvSpPr>
            <p:cNvPr id="22" name="Pie 21"/>
            <p:cNvSpPr/>
            <p:nvPr/>
          </p:nvSpPr>
          <p:spPr>
            <a:xfrm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 rot="108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 rot="54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 rot="162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Striped Right Arrow 25"/>
          <p:cNvSpPr/>
          <p:nvPr/>
        </p:nvSpPr>
        <p:spPr>
          <a:xfrm rot="16200000">
            <a:off x="970770" y="4624740"/>
            <a:ext cx="1066800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riped Right Arrow 26"/>
          <p:cNvSpPr/>
          <p:nvPr/>
        </p:nvSpPr>
        <p:spPr>
          <a:xfrm rot="5400000">
            <a:off x="3985858" y="3405541"/>
            <a:ext cx="1066801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300769" y="3838860"/>
            <a:ext cx="533400" cy="533400"/>
            <a:chOff x="1600200" y="5181600"/>
            <a:chExt cx="990600" cy="990600"/>
          </a:xfrm>
        </p:grpSpPr>
        <p:sp>
          <p:nvSpPr>
            <p:cNvPr id="29" name="Pie 28"/>
            <p:cNvSpPr/>
            <p:nvPr/>
          </p:nvSpPr>
          <p:spPr>
            <a:xfrm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Pie 29"/>
            <p:cNvSpPr/>
            <p:nvPr/>
          </p:nvSpPr>
          <p:spPr>
            <a:xfrm rot="108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 rot="54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Pie 31"/>
            <p:cNvSpPr/>
            <p:nvPr/>
          </p:nvSpPr>
          <p:spPr>
            <a:xfrm rot="162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Striped Right Arrow 32"/>
          <p:cNvSpPr/>
          <p:nvPr/>
        </p:nvSpPr>
        <p:spPr>
          <a:xfrm rot="16200000">
            <a:off x="5968448" y="4930925"/>
            <a:ext cx="911628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riped Right Arrow 33"/>
          <p:cNvSpPr/>
          <p:nvPr/>
        </p:nvSpPr>
        <p:spPr>
          <a:xfrm rot="16200000">
            <a:off x="8283726" y="4930925"/>
            <a:ext cx="911628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71893" y="2685871"/>
            <a:ext cx="2395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Collar targets defined to the center (single </a:t>
            </a:r>
            <a:r>
              <a:rPr lang="en-US" dirty="0" err="1" smtClean="0"/>
              <a:t>fiducial</a:t>
            </a:r>
            <a:r>
              <a:rPr lang="en-US" dirty="0" smtClean="0"/>
              <a:t> is not sufficient for twist)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000681" y="5678269"/>
            <a:ext cx="299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Yoke targets and flats features</a:t>
            </a:r>
          </a:p>
          <a:p>
            <a:pPr algn="ctr"/>
            <a:r>
              <a:rPr lang="en-US" dirty="0" smtClean="0"/>
              <a:t>defined to collar targets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208891" y="5410200"/>
            <a:ext cx="2818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Yoke features</a:t>
            </a:r>
          </a:p>
          <a:p>
            <a:pPr algn="ctr"/>
            <a:r>
              <a:rPr lang="en-US" dirty="0" smtClean="0"/>
              <a:t>remain accessible after axial </a:t>
            </a:r>
          </a:p>
          <a:p>
            <a:pPr algn="ctr"/>
            <a:r>
              <a:rPr lang="en-US" dirty="0" smtClean="0"/>
              <a:t>endplates are installed</a:t>
            </a:r>
            <a:endParaRPr lang="en-US" dirty="0"/>
          </a:p>
        </p:txBody>
      </p:sp>
      <p:sp>
        <p:nvSpPr>
          <p:cNvPr id="41" name="Striped Right Arrow 40"/>
          <p:cNvSpPr/>
          <p:nvPr/>
        </p:nvSpPr>
        <p:spPr>
          <a:xfrm rot="5400000">
            <a:off x="4305090" y="4490819"/>
            <a:ext cx="457201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1585694" y="5634150"/>
            <a:ext cx="533400" cy="228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Prior magnets experience (HQ, LQ, etc.) revealed areas for improvements </a:t>
            </a:r>
          </a:p>
          <a:p>
            <a:pPr lvl="1"/>
            <a:r>
              <a:rPr lang="en-US" dirty="0" smtClean="0"/>
              <a:t>Feedback helped improved strain gauge reliability</a:t>
            </a:r>
          </a:p>
          <a:p>
            <a:pPr lvl="1"/>
            <a:r>
              <a:rPr lang="en-US" dirty="0" smtClean="0"/>
              <a:t>Instrumentation wires will be better routed and protected</a:t>
            </a:r>
          </a:p>
          <a:p>
            <a:r>
              <a:rPr lang="en-US" dirty="0" smtClean="0"/>
              <a:t>MQXFSD1 assembly provided good feedback as well</a:t>
            </a:r>
          </a:p>
          <a:p>
            <a:pPr lvl="1"/>
            <a:r>
              <a:rPr lang="en-US" dirty="0" smtClean="0"/>
              <a:t>Rollover tooling will be improved for use with real coils</a:t>
            </a:r>
          </a:p>
          <a:p>
            <a:pPr lvl="1"/>
            <a:r>
              <a:rPr lang="en-US" dirty="0" smtClean="0"/>
              <a:t>Fabrication issues were observed for the load pads and collar stacks at </a:t>
            </a:r>
            <a:r>
              <a:rPr lang="en-US" dirty="0" err="1" smtClean="0"/>
              <a:t>coilpack</a:t>
            </a:r>
            <a:r>
              <a:rPr lang="en-US" dirty="0" smtClean="0"/>
              <a:t> assembly</a:t>
            </a:r>
          </a:p>
          <a:p>
            <a:r>
              <a:rPr lang="en-US" dirty="0" smtClean="0"/>
              <a:t>What still needs to be implemented</a:t>
            </a:r>
          </a:p>
          <a:p>
            <a:pPr lvl="1"/>
            <a:r>
              <a:rPr lang="en-US" dirty="0" smtClean="0"/>
              <a:t>Short-term:</a:t>
            </a:r>
          </a:p>
          <a:p>
            <a:pPr lvl="2"/>
            <a:r>
              <a:rPr lang="en-US" dirty="0" smtClean="0"/>
              <a:t>Revisit keys design to reduce amount of shim required</a:t>
            </a:r>
          </a:p>
          <a:p>
            <a:pPr lvl="2"/>
            <a:r>
              <a:rPr lang="en-US" dirty="0" smtClean="0"/>
              <a:t>Route and protect instrumentation wires</a:t>
            </a:r>
          </a:p>
          <a:p>
            <a:pPr lvl="1"/>
            <a:r>
              <a:rPr lang="en-US" dirty="0" smtClean="0"/>
              <a:t>Longer-term:</a:t>
            </a:r>
          </a:p>
          <a:p>
            <a:pPr lvl="2"/>
            <a:r>
              <a:rPr lang="en-US" dirty="0" smtClean="0"/>
              <a:t>Reduce collar radii to reduce shim</a:t>
            </a:r>
          </a:p>
          <a:p>
            <a:pPr lvl="2"/>
            <a:r>
              <a:rPr lang="en-US" dirty="0" smtClean="0"/>
              <a:t>New tooling for assembling shell &amp; yoke subassemblies</a:t>
            </a:r>
          </a:p>
          <a:p>
            <a:pPr lvl="2"/>
            <a:r>
              <a:rPr lang="en-US" dirty="0" smtClean="0"/>
              <a:t>Specifications for defining </a:t>
            </a:r>
            <a:r>
              <a:rPr lang="en-US" dirty="0" err="1" smtClean="0"/>
              <a:t>fiducial</a:t>
            </a:r>
            <a:r>
              <a:rPr lang="en-US" dirty="0" smtClean="0"/>
              <a:t> targets </a:t>
            </a:r>
            <a:r>
              <a:rPr lang="en-US" smtClean="0"/>
              <a:t>and</a:t>
            </a:r>
            <a:r>
              <a:rPr lang="en-US" smtClean="0"/>
              <a:t> mechanical </a:t>
            </a:r>
            <a:r>
              <a:rPr lang="en-US" dirty="0" smtClean="0"/>
              <a:t>measurements will require further discussion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Feedback from prior magnets</a:t>
            </a:r>
          </a:p>
          <a:p>
            <a:r>
              <a:rPr lang="en-US" dirty="0" smtClean="0"/>
              <a:t>Observations from the MQXFSD1 assembly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286000" y="2030435"/>
            <a:ext cx="4572000" cy="2345856"/>
            <a:chOff x="2286000" y="2030435"/>
            <a:chExt cx="4572000" cy="2345856"/>
          </a:xfrm>
        </p:grpSpPr>
        <p:pic>
          <p:nvPicPr>
            <p:cNvPr id="10" name="Picture 9" descr="SU-1002-5140-XSE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2133600"/>
              <a:ext cx="4572000" cy="224269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124200" y="3200400"/>
              <a:ext cx="33528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Fabrication</a:t>
              </a:r>
              <a:endParaRPr lang="en-US" sz="2800" dirty="0"/>
            </a:p>
          </p:txBody>
        </p:sp>
        <p:sp>
          <p:nvSpPr>
            <p:cNvPr id="19" name="Striped Right Arrow 18"/>
            <p:cNvSpPr/>
            <p:nvPr/>
          </p:nvSpPr>
          <p:spPr>
            <a:xfrm rot="3045046">
              <a:off x="4621234" y="2030435"/>
              <a:ext cx="990600" cy="990600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The Design Cycle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" y="1079499"/>
            <a:ext cx="4572000" cy="1663701"/>
            <a:chOff x="76200" y="1079499"/>
            <a:chExt cx="4572000" cy="1663701"/>
          </a:xfrm>
        </p:grpSpPr>
        <p:pic>
          <p:nvPicPr>
            <p:cNvPr id="9" name="Picture 8" descr="su-1002-514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1079499"/>
              <a:ext cx="4572000" cy="166370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38200" y="1676400"/>
              <a:ext cx="33528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Parts Design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43400" y="3478234"/>
            <a:ext cx="4572000" cy="2803504"/>
            <a:chOff x="4343400" y="3478234"/>
            <a:chExt cx="4572000" cy="2803504"/>
          </a:xfrm>
        </p:grpSpPr>
        <p:pic>
          <p:nvPicPr>
            <p:cNvPr id="11" name="Picture 10" descr="DSC06500.jpeg"/>
            <p:cNvPicPr>
              <a:picLocks noChangeAspect="1"/>
            </p:cNvPicPr>
            <p:nvPr/>
          </p:nvPicPr>
          <p:blipFill>
            <a:blip r:embed="rId4"/>
            <a:srcRect t="11250" b="30000"/>
            <a:stretch>
              <a:fillRect/>
            </a:stretch>
          </p:blipFill>
          <p:spPr>
            <a:xfrm>
              <a:off x="4343400" y="4267200"/>
              <a:ext cx="4572000" cy="201453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181600" y="5105400"/>
              <a:ext cx="33528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Assembly</a:t>
              </a:r>
              <a:endParaRPr lang="en-US" sz="2800" dirty="0"/>
            </a:p>
          </p:txBody>
        </p:sp>
        <p:sp>
          <p:nvSpPr>
            <p:cNvPr id="20" name="Striped Right Arrow 19"/>
            <p:cNvSpPr/>
            <p:nvPr/>
          </p:nvSpPr>
          <p:spPr>
            <a:xfrm rot="3045046">
              <a:off x="6678635" y="3478234"/>
              <a:ext cx="990600" cy="990600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267814" y="4160273"/>
            <a:ext cx="4263999" cy="1371600"/>
            <a:chOff x="-267814" y="4160273"/>
            <a:chExt cx="4263999" cy="1371600"/>
          </a:xfrm>
        </p:grpSpPr>
        <p:sp>
          <p:nvSpPr>
            <p:cNvPr id="15" name="Curved Left Arrow 14"/>
            <p:cNvSpPr/>
            <p:nvPr/>
          </p:nvSpPr>
          <p:spPr>
            <a:xfrm rot="7697887">
              <a:off x="1178386" y="2714073"/>
              <a:ext cx="1371600" cy="4263999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608118">
              <a:off x="952415" y="4742717"/>
              <a:ext cx="1590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Feedback</a:t>
              </a:r>
              <a:endParaRPr lang="en-US" sz="28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90600" y="3200400"/>
            <a:ext cx="2479488" cy="1097259"/>
            <a:chOff x="9214" y="3636814"/>
            <a:chExt cx="2479488" cy="1097259"/>
          </a:xfrm>
        </p:grpSpPr>
        <p:sp>
          <p:nvSpPr>
            <p:cNvPr id="29" name="Curved Left Arrow 28"/>
            <p:cNvSpPr/>
            <p:nvPr/>
          </p:nvSpPr>
          <p:spPr>
            <a:xfrm rot="7697887">
              <a:off x="700328" y="2945700"/>
              <a:ext cx="1097259" cy="2479488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2608118">
              <a:off x="532200" y="3949988"/>
              <a:ext cx="1590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Feedback</a:t>
              </a:r>
              <a:endParaRPr lang="en-US" sz="2800" b="1" dirty="0"/>
            </a:p>
          </p:txBody>
        </p:sp>
      </p:grpSp>
      <p:sp>
        <p:nvSpPr>
          <p:cNvPr id="31" name="Rectangle 30"/>
          <p:cNvSpPr/>
          <p:nvPr/>
        </p:nvSpPr>
        <p:spPr>
          <a:xfrm rot="2690978">
            <a:off x="2584" y="5040738"/>
            <a:ext cx="272166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Prior magnets (LQ, HQ, etc.)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HQ02b Strain Gauges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LQ &amp; HQ had some history of “losing” strain gauges upon </a:t>
            </a:r>
            <a:r>
              <a:rPr lang="en-US" dirty="0" err="1" smtClean="0"/>
              <a:t>cooldown</a:t>
            </a:r>
            <a:endParaRPr lang="en-US" dirty="0" smtClean="0"/>
          </a:p>
          <a:p>
            <a:pPr lvl="1"/>
            <a:r>
              <a:rPr lang="en-US" dirty="0" smtClean="0"/>
              <a:t>Adhesive could not be cured to manufacturer specified temperatures—we were not able to </a:t>
            </a:r>
            <a:r>
              <a:rPr lang="en-US" dirty="0" smtClean="0"/>
              <a:t>control </a:t>
            </a:r>
            <a:r>
              <a:rPr lang="en-US" dirty="0" smtClean="0"/>
              <a:t>adequately</a:t>
            </a:r>
          </a:p>
          <a:p>
            <a:pPr lvl="2"/>
            <a:r>
              <a:rPr lang="en-US" dirty="0" smtClean="0"/>
              <a:t>Somewhat inconclusive, though, because shell gauges still performed…</a:t>
            </a:r>
          </a:p>
          <a:p>
            <a:pPr lvl="1"/>
            <a:r>
              <a:rPr lang="en-US" dirty="0" smtClean="0"/>
              <a:t>Tape securing thermal compensators was also causing these gauges to be lost</a:t>
            </a:r>
          </a:p>
        </p:txBody>
      </p:sp>
      <p:pic>
        <p:nvPicPr>
          <p:cNvPr id="17" name="Content Placeholder 13" descr="DSC03387.jpeg"/>
          <p:cNvPicPr>
            <a:picLocks noChangeAspect="1"/>
          </p:cNvPicPr>
          <p:nvPr/>
        </p:nvPicPr>
        <p:blipFill>
          <a:blip r:embed="rId2"/>
          <a:srcRect l="22633" t="12809" b="9394"/>
          <a:stretch>
            <a:fillRect/>
          </a:stretch>
        </p:blipFill>
        <p:spPr bwMode="auto">
          <a:xfrm>
            <a:off x="454152" y="3206465"/>
            <a:ext cx="404164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ontent Placeholder 14" descr="DSC04619.jpeg"/>
          <p:cNvPicPr>
            <a:picLocks noChangeAspect="1"/>
          </p:cNvPicPr>
          <p:nvPr/>
        </p:nvPicPr>
        <p:blipFill>
          <a:blip r:embed="rId3"/>
          <a:srcRect t="-15174" b="-15174"/>
          <a:stretch>
            <a:fillRect/>
          </a:stretch>
        </p:blipFill>
        <p:spPr bwMode="auto">
          <a:xfrm>
            <a:off x="4645025" y="2743200"/>
            <a:ext cx="404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7"/>
          <p:cNvSpPr txBox="1">
            <a:spLocks/>
          </p:cNvSpPr>
          <p:nvPr/>
        </p:nvSpPr>
        <p:spPr bwMode="auto">
          <a:xfrm>
            <a:off x="457200" y="2930526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Pre-Test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 Placeholder 8"/>
          <p:cNvSpPr txBox="1">
            <a:spLocks/>
          </p:cNvSpPr>
          <p:nvPr/>
        </p:nvSpPr>
        <p:spPr bwMode="auto">
          <a:xfrm>
            <a:off x="4645025" y="2930526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Post-Test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7162800" y="47244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019800" y="48768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8153400" y="48768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HQ03a Strain Gauges: An Improvement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procedures</a:t>
            </a:r>
            <a:r>
              <a:rPr lang="en-US" dirty="0" smtClean="0"/>
              <a:t> developed for HQ03a gauges:</a:t>
            </a:r>
            <a:endParaRPr lang="en-US" dirty="0" smtClean="0"/>
          </a:p>
          <a:p>
            <a:pPr lvl="1"/>
            <a:r>
              <a:rPr lang="en-US" dirty="0" err="1" smtClean="0"/>
              <a:t>SGs</a:t>
            </a:r>
            <a:r>
              <a:rPr lang="en-US" dirty="0" smtClean="0"/>
              <a:t> using new bonding procedures performed well; epoxy was able to cure at RT and remained intact when cold</a:t>
            </a:r>
          </a:p>
          <a:p>
            <a:pPr lvl="1"/>
            <a:r>
              <a:rPr lang="en-US" dirty="0" err="1" smtClean="0"/>
              <a:t>SGs</a:t>
            </a:r>
            <a:r>
              <a:rPr lang="en-US" dirty="0" smtClean="0"/>
              <a:t> using old-style procedures in Coil 23 were lost on </a:t>
            </a:r>
            <a:r>
              <a:rPr lang="en-US" dirty="0" err="1" smtClean="0"/>
              <a:t>cooldown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4" name="Picture 13" descr="DSC047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40964"/>
            <a:ext cx="4041648" cy="3031236"/>
          </a:xfrm>
          <a:prstGeom prst="rect">
            <a:avLst/>
          </a:prstGeom>
        </p:spPr>
      </p:pic>
      <p:pic>
        <p:nvPicPr>
          <p:cNvPr id="15" name="Picture 14" descr="DSC0473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52" y="3140964"/>
            <a:ext cx="4041648" cy="3031236"/>
          </a:xfrm>
          <a:prstGeom prst="rect">
            <a:avLst/>
          </a:prstGeom>
        </p:spPr>
      </p:pic>
      <p:sp>
        <p:nvSpPr>
          <p:cNvPr id="16" name="Text Placeholder 7"/>
          <p:cNvSpPr txBox="1">
            <a:spLocks/>
          </p:cNvSpPr>
          <p:nvPr/>
        </p:nvSpPr>
        <p:spPr bwMode="auto">
          <a:xfrm>
            <a:off x="457200" y="2930526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SGs</a:t>
            </a:r>
            <a:r>
              <a:rPr lang="en-US" sz="24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using new procedures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 Placeholder 8"/>
          <p:cNvSpPr txBox="1">
            <a:spLocks/>
          </p:cNvSpPr>
          <p:nvPr/>
        </p:nvSpPr>
        <p:spPr bwMode="auto">
          <a:xfrm>
            <a:off x="4645025" y="2930526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SGs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using old-style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procedures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MQXFSD1 Strain Gauges: A Promising Result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Used the new procedures, new gauges, and compensators</a:t>
            </a:r>
          </a:p>
          <a:p>
            <a:pPr lvl="1"/>
            <a:r>
              <a:rPr lang="en-US" dirty="0" smtClean="0"/>
              <a:t>No gauges were lost during </a:t>
            </a:r>
            <a:r>
              <a:rPr lang="en-US" dirty="0" err="1" smtClean="0"/>
              <a:t>cooldown</a:t>
            </a:r>
            <a:r>
              <a:rPr lang="en-US" dirty="0" smtClean="0"/>
              <a:t> test</a:t>
            </a:r>
          </a:p>
          <a:p>
            <a:pPr lvl="1"/>
            <a:r>
              <a:rPr lang="en-US" dirty="0" smtClean="0"/>
              <a:t>Full examination to follow after disassembly</a:t>
            </a:r>
          </a:p>
          <a:p>
            <a:endParaRPr lang="en-US" dirty="0"/>
          </a:p>
        </p:txBody>
      </p:sp>
      <p:pic>
        <p:nvPicPr>
          <p:cNvPr id="8" name="Picture 7" descr="DSC05539.jpeg"/>
          <p:cNvPicPr>
            <a:picLocks noChangeAspect="1"/>
          </p:cNvPicPr>
          <p:nvPr/>
        </p:nvPicPr>
        <p:blipFill>
          <a:blip r:embed="rId2"/>
          <a:srcRect t="35000" b="11667"/>
          <a:stretch>
            <a:fillRect/>
          </a:stretch>
        </p:blipFill>
        <p:spPr>
          <a:xfrm rot="10800000">
            <a:off x="1066799" y="3048000"/>
            <a:ext cx="723900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MQXFSD Coil GPI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Did not actually use our coil rotating tooling yet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Modifications to support mandrels need to be implemented before real coils can be placed and assembled</a:t>
            </a:r>
          </a:p>
          <a:p>
            <a:r>
              <a:rPr lang="en-US" dirty="0" err="1" smtClean="0"/>
              <a:t>Kapton</a:t>
            </a:r>
            <a:r>
              <a:rPr lang="en-US" dirty="0" smtClean="0"/>
              <a:t> with B-stage layer has been ordered to the correct width; no additional trimming is necessary</a:t>
            </a:r>
          </a:p>
        </p:txBody>
      </p:sp>
      <p:pic>
        <p:nvPicPr>
          <p:cNvPr id="9" name="Picture 8" descr="DSC05983.jpeg"/>
          <p:cNvPicPr>
            <a:picLocks noChangeAspect="1"/>
          </p:cNvPicPr>
          <p:nvPr/>
        </p:nvPicPr>
        <p:blipFill>
          <a:blip r:embed="rId2"/>
          <a:srcRect t="27778" b="13889"/>
          <a:stretch>
            <a:fillRect/>
          </a:stretch>
        </p:blipFill>
        <p:spPr>
          <a:xfrm>
            <a:off x="1524000" y="3429000"/>
            <a:ext cx="627017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MQXFSD1 Collars and Load Pads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Collar required ~0.057 (~1.5 mm) thick of shim (G10), not including GPI layers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 will adjust collar radius in long model to use less shim (and less labor)</a:t>
            </a:r>
          </a:p>
          <a:p>
            <a:r>
              <a:rPr lang="en-US" dirty="0" smtClean="0"/>
              <a:t>Collar laminations were not uniform in thickness</a:t>
            </a:r>
          </a:p>
          <a:p>
            <a:pPr lvl="1"/>
            <a:r>
              <a:rPr lang="en-US" dirty="0" smtClean="0"/>
              <a:t>Resulted in offset in the holes from end to end when stacks assembled together</a:t>
            </a:r>
          </a:p>
        </p:txBody>
      </p:sp>
      <p:pic>
        <p:nvPicPr>
          <p:cNvPr id="9" name="Picture 8" descr="DSC06134.jpeg"/>
          <p:cNvPicPr>
            <a:picLocks noChangeAspect="1"/>
          </p:cNvPicPr>
          <p:nvPr/>
        </p:nvPicPr>
        <p:blipFill>
          <a:blip r:embed="rId2"/>
          <a:srcRect l="25000" r="16667"/>
          <a:stretch>
            <a:fillRect/>
          </a:stretch>
        </p:blipFill>
        <p:spPr>
          <a:xfrm>
            <a:off x="152400" y="3429000"/>
            <a:ext cx="2133600" cy="2743200"/>
          </a:xfrm>
          <a:prstGeom prst="rect">
            <a:avLst/>
          </a:prstGeom>
        </p:spPr>
      </p:pic>
      <p:pic>
        <p:nvPicPr>
          <p:cNvPr id="10" name="Picture 9" descr="DSC0619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79320" y="3771900"/>
            <a:ext cx="2743200" cy="2057400"/>
          </a:xfrm>
          <a:prstGeom prst="rect">
            <a:avLst/>
          </a:prstGeom>
        </p:spPr>
      </p:pic>
      <p:pic>
        <p:nvPicPr>
          <p:cNvPr id="11" name="Picture 10" descr="DSC0619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12920" y="3771900"/>
            <a:ext cx="2743200" cy="2057400"/>
          </a:xfrm>
          <a:prstGeom prst="rect">
            <a:avLst/>
          </a:prstGeom>
        </p:spPr>
      </p:pic>
      <p:pic>
        <p:nvPicPr>
          <p:cNvPr id="12" name="Picture 11" descr="DSC06203.jpeg"/>
          <p:cNvPicPr>
            <a:picLocks noChangeAspect="1"/>
          </p:cNvPicPr>
          <p:nvPr/>
        </p:nvPicPr>
        <p:blipFill>
          <a:blip r:embed="rId5"/>
          <a:srcRect l="16450" r="37717"/>
          <a:stretch>
            <a:fillRect/>
          </a:stretch>
        </p:blipFill>
        <p:spPr>
          <a:xfrm>
            <a:off x="7315200" y="3429000"/>
            <a:ext cx="1676400" cy="27432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5400000">
            <a:off x="533400" y="4114800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114800" y="4800600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29200" y="48006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MQXFSD1 Collars and Load Pads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MQXFSD1 Assembly Feedback,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98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Load Pad Key feature</a:t>
            </a:r>
          </a:p>
          <a:p>
            <a:pPr lvl="1"/>
            <a:r>
              <a:rPr lang="en-US" dirty="0" smtClean="0"/>
              <a:t>Load pad key feature on two pad assemblies (with slot features) did not fit the collar key slot</a:t>
            </a:r>
          </a:p>
          <a:p>
            <a:pPr lvl="1"/>
            <a:r>
              <a:rPr lang="en-US" dirty="0" smtClean="0"/>
              <a:t>Fabricated a “go, no-go” gauge and dressed the key on the pads in order to fit them in the collars</a:t>
            </a:r>
          </a:p>
          <a:p>
            <a:pPr lvl="2"/>
            <a:endParaRPr lang="en-US" dirty="0" smtClean="0"/>
          </a:p>
        </p:txBody>
      </p:sp>
      <p:pic>
        <p:nvPicPr>
          <p:cNvPr id="13" name="Picture 12" descr="DSC0609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0"/>
            <a:ext cx="3657600" cy="2743200"/>
          </a:xfrm>
          <a:prstGeom prst="rect">
            <a:avLst/>
          </a:prstGeom>
        </p:spPr>
      </p:pic>
      <p:pic>
        <p:nvPicPr>
          <p:cNvPr id="14" name="Picture 13" descr="DSC0611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29000"/>
            <a:ext cx="3657600" cy="2743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5400000">
            <a:off x="7010400" y="4343400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39983</TotalTime>
  <Words>1075</Words>
  <Application>Microsoft Macintosh PowerPoint</Application>
  <PresentationFormat>On-screen Show (4:3)</PresentationFormat>
  <Paragraphs>153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Feedback From Magnet Assemblies  and Their Application Toward the  MQXF Structure</vt:lpstr>
      <vt:lpstr>Outline</vt:lpstr>
      <vt:lpstr>Introduction – The Design Cycle</vt:lpstr>
      <vt:lpstr>HQ02b Strain Gauges</vt:lpstr>
      <vt:lpstr>HQ03a Strain Gauges: An Improvement</vt:lpstr>
      <vt:lpstr>MQXFSD1 Strain Gauges: A Promising Result</vt:lpstr>
      <vt:lpstr>Application of MQXFSD Coil GPI</vt:lpstr>
      <vt:lpstr>MQXFSD1 Collars and Load Pads</vt:lpstr>
      <vt:lpstr>MQXFSD1 Collars and Load Pads</vt:lpstr>
      <vt:lpstr>MQXFSD1 Coil Pack Builds</vt:lpstr>
      <vt:lpstr>MQXFSD1 Yoke-Shell Subassembly</vt:lpstr>
      <vt:lpstr>LQ Wire Routing</vt:lpstr>
      <vt:lpstr>MQXFSD1 Wire Routing</vt:lpstr>
      <vt:lpstr>MQXFSD1 Master Key Shims</vt:lpstr>
      <vt:lpstr>MQXFSD1 Alignment Observations</vt:lpstr>
      <vt:lpstr>So, What About Mechanical Measurements?</vt:lpstr>
      <vt:lpstr>Summary</vt:lpstr>
      <vt:lpstr>Slide 18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SQXF</dc:title>
  <dc:subject/>
  <dc:creator>dwcheng</dc:creator>
  <cp:keywords/>
  <dc:description/>
  <cp:lastModifiedBy>Dan Cheng</cp:lastModifiedBy>
  <cp:revision>1624</cp:revision>
  <cp:lastPrinted>2014-05-02T17:32:29Z</cp:lastPrinted>
  <dcterms:created xsi:type="dcterms:W3CDTF">2015-05-12T15:08:59Z</dcterms:created>
  <dcterms:modified xsi:type="dcterms:W3CDTF">2015-05-12T15:16:31Z</dcterms:modified>
  <cp:category/>
</cp:coreProperties>
</file>