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1" r:id="rId2"/>
    <p:sldId id="299" r:id="rId3"/>
    <p:sldId id="420" r:id="rId4"/>
    <p:sldId id="470" r:id="rId5"/>
    <p:sldId id="446" r:id="rId6"/>
    <p:sldId id="468" r:id="rId7"/>
    <p:sldId id="469" r:id="rId8"/>
    <p:sldId id="471" r:id="rId9"/>
    <p:sldId id="467" r:id="rId10"/>
    <p:sldId id="487" r:id="rId11"/>
    <p:sldId id="475" r:id="rId12"/>
    <p:sldId id="477" r:id="rId13"/>
    <p:sldId id="480" r:id="rId14"/>
    <p:sldId id="481" r:id="rId15"/>
    <p:sldId id="478" r:id="rId16"/>
    <p:sldId id="479" r:id="rId17"/>
    <p:sldId id="488" r:id="rId18"/>
    <p:sldId id="483" r:id="rId19"/>
    <p:sldId id="489" r:id="rId20"/>
    <p:sldId id="472" r:id="rId21"/>
    <p:sldId id="473" r:id="rId22"/>
    <p:sldId id="474" r:id="rId23"/>
    <p:sldId id="438" r:id="rId24"/>
    <p:sldId id="445" r:id="rId2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4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B4964F4-95A2-4513-A52D-CBD6B6874722}" type="datetimeFigureOut">
              <a:rPr lang="en-US" altLang="en-US"/>
              <a:pPr/>
              <a:t>12/05/15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79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979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998A953-6805-43F7-9C0A-A2A676381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041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609E522-D99E-48A1-AB6F-8B6DD8B0A5AE}" type="datetimeFigureOut">
              <a:rPr lang="en-US" altLang="en-US"/>
              <a:pPr/>
              <a:t>12/05/15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690069"/>
            <a:ext cx="5435600" cy="444222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9"/>
            <a:ext cx="2946400" cy="49410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979"/>
            <a:ext cx="2946400" cy="49410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6E7168-3082-4B6A-814B-182DD6998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437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Paolo </a:t>
            </a:r>
            <a:r>
              <a:rPr lang="en-US" dirty="0" err="1" smtClean="0"/>
              <a:t>Ferracin</a:t>
            </a:r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9EFA40-7D51-4ACA-BB73-71FED6D8BBD2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8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E7168-3082-4B6A-814B-182DD6998DD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5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E7168-3082-4B6A-814B-182DD6998DD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5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E7168-3082-4B6A-814B-182DD6998DD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5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Mettre</a:t>
            </a:r>
            <a:r>
              <a:rPr lang="en-US" dirty="0" smtClean="0"/>
              <a:t> photo</a:t>
            </a:r>
            <a:r>
              <a:rPr lang="en-US" baseline="0" dirty="0" smtClean="0"/>
              <a:t> banc02 sans le </a:t>
            </a:r>
            <a:r>
              <a:rPr lang="en-US" baseline="0" dirty="0" err="1" smtClean="0"/>
              <a:t>coilpack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l’interieur</a:t>
            </a:r>
            <a:endParaRPr lang="en-US" baseline="0" dirty="0" smtClean="0"/>
          </a:p>
          <a:p>
            <a:r>
              <a:rPr lang="en-US" baseline="0" dirty="0" err="1" smtClean="0"/>
              <a:t>Manque</a:t>
            </a:r>
            <a:r>
              <a:rPr lang="en-US" baseline="0" dirty="0" smtClean="0"/>
              <a:t> photo yoke and shell sans gap</a:t>
            </a:r>
          </a:p>
          <a:p>
            <a:r>
              <a:rPr lang="en-US" baseline="0" dirty="0" err="1" smtClean="0"/>
              <a:t>Manque</a:t>
            </a:r>
            <a:r>
              <a:rPr lang="en-US" baseline="0" dirty="0" smtClean="0"/>
              <a:t> photo detail </a:t>
            </a:r>
            <a:r>
              <a:rPr lang="en-US" baseline="0" dirty="0" err="1" smtClean="0"/>
              <a:t>depasse</a:t>
            </a:r>
            <a:r>
              <a:rPr lang="en-US" baseline="0" dirty="0" smtClean="0"/>
              <a:t> de la plaque </a:t>
            </a:r>
            <a:r>
              <a:rPr lang="en-US" baseline="0" dirty="0" err="1" smtClean="0"/>
              <a:t>d’extremite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E7168-3082-4B6A-814B-182DD6998DD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5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E7168-3082-4B6A-814B-182DD6998DD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2800"/>
            <a:ext cx="84582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4724400"/>
            <a:ext cx="8458200" cy="1371600"/>
          </a:xfrm>
        </p:spPr>
        <p:txBody>
          <a:bodyPr>
            <a:normAutofit/>
          </a:bodyPr>
          <a:lstStyle>
            <a:lvl1pPr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400800" y="6324600"/>
            <a:ext cx="1679575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9092EA-28DC-4803-9B41-148EAD92A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5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72CA9-A4F4-4576-9D82-7262A2036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0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E1DD2-BE04-4F33-B33A-850E3EA8D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55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logooutli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525" y="2181225"/>
            <a:ext cx="25209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06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324600"/>
            <a:ext cx="1755775" cy="381000"/>
          </a:xfrm>
        </p:spPr>
        <p:txBody>
          <a:bodyPr/>
          <a:lstStyle>
            <a:lvl1pPr>
              <a:defRPr sz="13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41910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86EF5C8E-8DED-47F6-89EA-F95E281B7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10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1FF9-836B-4737-8BD0-D5DEEF5A6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6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30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24600" y="6335713"/>
            <a:ext cx="1755775" cy="369887"/>
          </a:xfrm>
        </p:spPr>
        <p:txBody>
          <a:bodyPr/>
          <a:lstStyle>
            <a:lvl1pPr algn="l">
              <a:defRPr sz="1300" dirty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4405A89-5F6E-4000-B3A1-BCA578743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9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ACACC-8F85-4662-95BC-FEA323745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4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C3903-6493-49A8-824B-FA6D10BE6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82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2EE03-00BE-4E2A-87FF-EA0A8271C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5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056E-B74C-4A04-B8DE-EA6C888C3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9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B6CA9-0C2D-48AC-A14C-1A32E3157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36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8458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367463"/>
            <a:ext cx="1603375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J.C. Perez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324CEF2-5C28-4606-92D9-DAA1E7D1C1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6"/>
          <p:cNvSpPr>
            <a:spLocks noChangeShapeType="1"/>
          </p:cNvSpPr>
          <p:nvPr userDrawn="1"/>
        </p:nvSpPr>
        <p:spPr bwMode="auto">
          <a:xfrm>
            <a:off x="304800" y="11430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"/>
          <p:cNvSpPr>
            <a:spLocks noChangeShapeType="1"/>
          </p:cNvSpPr>
          <p:nvPr userDrawn="1"/>
        </p:nvSpPr>
        <p:spPr bwMode="auto">
          <a:xfrm>
            <a:off x="304800" y="6248400"/>
            <a:ext cx="8458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2"/>
          <p:cNvGrpSpPr>
            <a:grpSpLocks/>
          </p:cNvGrpSpPr>
          <p:nvPr userDrawn="1"/>
        </p:nvGrpSpPr>
        <p:grpSpPr bwMode="auto">
          <a:xfrm>
            <a:off x="1295400" y="6324600"/>
            <a:ext cx="609600" cy="401638"/>
            <a:chOff x="1143000" y="6324600"/>
            <a:chExt cx="609600" cy="401638"/>
          </a:xfrm>
        </p:grpSpPr>
        <p:pic>
          <p:nvPicPr>
            <p:cNvPr id="1036" name="Picture 30" descr="USLARP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575" y="6324600"/>
              <a:ext cx="2667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31" descr="USLARP"/>
            <p:cNvPicPr>
              <a:picLocks noChangeAspect="1" noChangeArrowheads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6575425"/>
              <a:ext cx="609600" cy="15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6324600"/>
            <a:ext cx="94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\\cern.ch\dfs\Users\j\jmunozga\Documents\My Pictures\logo-60years-cern\LOGO-60YEARS-CERN\LOGO-60-PNG\co-branding\small\LOGO-60-CERN-cobranding-small.png"/>
          <p:cNvPicPr>
            <a:picLocks noChangeAspect="1" noChangeArrowheads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6275388"/>
            <a:ext cx="466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41" r:id="rId1"/>
    <p:sldLayoutId id="2147486842" r:id="rId2"/>
    <p:sldLayoutId id="2147486833" r:id="rId3"/>
    <p:sldLayoutId id="2147486843" r:id="rId4"/>
    <p:sldLayoutId id="2147486834" r:id="rId5"/>
    <p:sldLayoutId id="2147486835" r:id="rId6"/>
    <p:sldLayoutId id="2147486836" r:id="rId7"/>
    <p:sldLayoutId id="2147486837" r:id="rId8"/>
    <p:sldLayoutId id="2147486838" r:id="rId9"/>
    <p:sldLayoutId id="2147486839" r:id="rId10"/>
    <p:sldLayoutId id="2147486840" r:id="rId11"/>
    <p:sldLayoutId id="214748684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jpe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 Production of MQXFB  prototype structure components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D9D9D9"/>
                </a:solidFill>
                <a:ea typeface="ＭＳ Ｐゴシック" pitchFamily="34" charset="-128"/>
              </a:rPr>
              <a:t>Cost comparison for component fabrication </a:t>
            </a: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techniques</a:t>
            </a:r>
            <a:endParaRPr lang="fr-CH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H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MQXFSD</a:t>
            </a:r>
            <a:r>
              <a:rPr lang="en-US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0 </a:t>
            </a:r>
            <a:r>
              <a:rPr lang="en-US" altLang="en-US" sz="2000" dirty="0" err="1" smtClean="0">
                <a:solidFill>
                  <a:srgbClr val="D9D9D9"/>
                </a:solidFill>
                <a:ea typeface="ＭＳ Ｐゴシック" pitchFamily="34" charset="-128"/>
              </a:rPr>
              <a:t>Vs</a:t>
            </a:r>
            <a:r>
              <a:rPr lang="en-US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 MQXFSD3 mechanical structure</a:t>
            </a:r>
            <a:endParaRPr lang="en-GB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Components fabrication for MQXFS3 and MQXFB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Assembly concepts for long magnets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LMF preparation for long magnets production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Production 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</a:t>
            </a:r>
            <a:r>
              <a:rPr lang="en-US" dirty="0" smtClean="0"/>
              <a:t>13th </a:t>
            </a:r>
            <a:r>
              <a:rPr lang="en-US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10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oke shell module 2 vertica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19200"/>
            <a:ext cx="1828800" cy="4876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1295400"/>
            <a:ext cx="220468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Yoke and shells modules assembly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1981200" y="1295400"/>
            <a:ext cx="3200400" cy="2971800"/>
            <a:chOff x="-251252" y="1219200"/>
            <a:chExt cx="4238365" cy="4768543"/>
          </a:xfrm>
        </p:grpSpPr>
        <p:pic>
          <p:nvPicPr>
            <p:cNvPr id="7" name="Picture 6" descr="yoke shell module 1.1 vertical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8843" y="1219200"/>
              <a:ext cx="2018270" cy="4768543"/>
            </a:xfrm>
            <a:prstGeom prst="rect">
              <a:avLst/>
            </a:prstGeom>
          </p:spPr>
        </p:pic>
        <p:pic>
          <p:nvPicPr>
            <p:cNvPr id="8" name="Picture 7" descr="yoke shell module 2.1 vertical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1252" y="2057400"/>
              <a:ext cx="1866900" cy="3848099"/>
            </a:xfrm>
            <a:prstGeom prst="rect">
              <a:avLst/>
            </a:prstGeom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8" r="10552"/>
          <a:stretch/>
        </p:blipFill>
        <p:spPr bwMode="auto">
          <a:xfrm>
            <a:off x="6873174" y="2438400"/>
            <a:ext cx="200467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0" t="13197" r="13409"/>
          <a:stretch>
            <a:fillRect/>
          </a:stretch>
        </p:blipFill>
        <p:spPr bwMode="auto">
          <a:xfrm>
            <a:off x="7010400" y="4343400"/>
            <a:ext cx="1905000" cy="17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337575" cy="1295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00200" y="4191000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Two different modules configuration to be assembled in vertical position and then rotated for transport and magnet structure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Assembly method developed and improved during models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3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Yoke and </a:t>
            </a:r>
            <a:r>
              <a:rPr lang="en-US" dirty="0" smtClean="0"/>
              <a:t>shells </a:t>
            </a:r>
            <a:r>
              <a:rPr lang="en-US" dirty="0"/>
              <a:t>assembly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 descr="yoke shell module assembl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962400"/>
            <a:ext cx="8579017" cy="1158047"/>
          </a:xfrm>
          <a:prstGeom prst="rect">
            <a:avLst/>
          </a:prstGeom>
        </p:spPr>
      </p:pic>
      <p:pic>
        <p:nvPicPr>
          <p:cNvPr id="3" name="Picture 2" descr="BANC 03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19200"/>
            <a:ext cx="2286000" cy="2388208"/>
          </a:xfrm>
          <a:prstGeom prst="rect">
            <a:avLst/>
          </a:prstGeom>
        </p:spPr>
      </p:pic>
      <p:pic>
        <p:nvPicPr>
          <p:cNvPr id="10" name="Picture 9" descr="yoke shell module assembly 0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4953000"/>
            <a:ext cx="8477956" cy="1216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13716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¼ yokes are aligned in the shells by dowel-pins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The 2 vertical iron yokes will be taken as reference during yoke and shells modules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Hydraulic cylinders will be used to compress the 7 modules with ≈7.5 m rods.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3" name="Picture 7" descr="DSC0448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587" y="2209800"/>
            <a:ext cx="2087369" cy="18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0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adpad collar 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7624" y="3200400"/>
            <a:ext cx="4866582" cy="1981200"/>
          </a:xfrm>
          <a:prstGeom prst="rect">
            <a:avLst/>
          </a:prstGeom>
        </p:spPr>
      </p:pic>
      <p:pic>
        <p:nvPicPr>
          <p:cNvPr id="13" name="Picture 12" descr="loadpad collar 0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1143000"/>
            <a:ext cx="5540328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Collars and pads assembly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9" name="Picture 8" descr="loadpad 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19200"/>
            <a:ext cx="2160546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800600"/>
            <a:ext cx="875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Pads assembly will be performed on a reference table using bushes  to guarantee the alignment between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Longitudinal rods will compress the assembly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The assembled pad will then be used to align and clamp the aluminum collars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5" name="Picture 14" descr="collar section assy 1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581400"/>
            <a:ext cx="2440650" cy="1577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90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IL PACK ASSEMBL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7322">
            <a:off x="3322167" y="2899946"/>
            <a:ext cx="5060964" cy="2855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coil-pack assembly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8755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Aluminum collars will not be bolted. Collar and pad will be treated as a single element during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Only few bolts will link the pads together to allow coil pack insertion into the yoke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Components for MQXFS_D3 will be delivered end of Q3-2015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First cool-down test to 77K scheduled for Q4_2015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Coil pack assembly method applied </a:t>
            </a:r>
            <a:r>
              <a:rPr lang="en-US" sz="1400" dirty="0" smtClean="0">
                <a:solidFill>
                  <a:schemeClr val="tx2"/>
                </a:solidFill>
              </a:rPr>
              <a:t>on MQXFSD3 to </a:t>
            </a:r>
            <a:r>
              <a:rPr lang="en-US" sz="1400" dirty="0">
                <a:solidFill>
                  <a:schemeClr val="tx2"/>
                </a:solidFill>
              </a:rPr>
              <a:t>be scaled-</a:t>
            </a:r>
            <a:r>
              <a:rPr lang="en-US" sz="1400" dirty="0" smtClean="0">
                <a:solidFill>
                  <a:schemeClr val="tx2"/>
                </a:solidFill>
              </a:rPr>
              <a:t>up for MQXFB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6" name="Picture 15" descr="coil collar loadpad assy 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200"/>
            <a:ext cx="5181600" cy="2836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MQXFSD3 coil-pack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581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MQXFB coil-pack assembly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Picture 11" descr="MQXFS2.0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219200"/>
            <a:ext cx="2895600" cy="20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Coil pack assembly and lifting tooling for MQXFB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509200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The assembly concepts and procedures developed during models construction will be adapted for long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Assembly and lifting tools will be scaled-up (Coil lifting beam will be adapted from 11T Dipole project)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Detailed tooling design will be launched 2</a:t>
            </a:r>
            <a:r>
              <a:rPr lang="en-US" sz="1400" baseline="30000" dirty="0" smtClean="0">
                <a:solidFill>
                  <a:schemeClr val="tx2"/>
                </a:solidFill>
              </a:rPr>
              <a:t>nd</a:t>
            </a:r>
            <a:r>
              <a:rPr lang="en-US" sz="1400" dirty="0" smtClean="0">
                <a:solidFill>
                  <a:schemeClr val="tx2"/>
                </a:solidFill>
              </a:rPr>
              <a:t> half 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447800"/>
            <a:ext cx="336288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95"/>
          <a:stretch/>
        </p:blipFill>
        <p:spPr bwMode="auto">
          <a:xfrm>
            <a:off x="5909488" y="1600200"/>
            <a:ext cx="320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4038600" cy="235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01"/>
          <a:stretch>
            <a:fillRect/>
          </a:stretch>
        </p:blipFill>
        <p:spPr bwMode="auto">
          <a:xfrm>
            <a:off x="5791200" y="2971800"/>
            <a:ext cx="325373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13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Coil pack insertion tooling concept for MQXFB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362200" y="632460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 bwMode="auto">
          <a:xfrm>
            <a:off x="8153400" y="6324600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fld id="{2F8C7793-1D77-469B-B365-7E26D1FE1EB2}" type="slidenum">
              <a:rPr lang="en-US" altLang="en-US" sz="1400" smtClean="0">
                <a:solidFill>
                  <a:schemeClr val="tx2"/>
                </a:solidFill>
                <a:latin typeface="Calibri" pitchFamily="34" charset="0"/>
              </a:rPr>
              <a:pPr eaLnBrk="1" hangingPunct="1"/>
              <a:t>16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7065" y="1143001"/>
            <a:ext cx="5177234" cy="2822594"/>
            <a:chOff x="3739263" y="1245781"/>
            <a:chExt cx="5176137" cy="282314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245781"/>
              <a:ext cx="4495800" cy="1849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3739263" y="3114632"/>
              <a:ext cx="3281915" cy="954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1F497D"/>
                  </a:solidFill>
                </a:rPr>
                <a:t>Linear guides will be used to slide the coil-pack into the yoke </a:t>
              </a:r>
              <a:r>
                <a:rPr lang="en-US" altLang="en-US" sz="1400" dirty="0" smtClean="0">
                  <a:solidFill>
                    <a:srgbClr val="1F497D"/>
                  </a:solidFill>
                </a:rPr>
                <a:t>cavity. The heat exchanger holes are used to support and align the </a:t>
              </a:r>
              <a:r>
                <a:rPr lang="en-US" altLang="en-US" sz="1400" dirty="0">
                  <a:solidFill>
                    <a:srgbClr val="1F497D"/>
                  </a:solidFill>
                </a:rPr>
                <a:t>linear </a:t>
              </a:r>
              <a:r>
                <a:rPr lang="en-US" altLang="en-US" sz="1400" dirty="0" smtClean="0">
                  <a:solidFill>
                    <a:srgbClr val="1F497D"/>
                  </a:solidFill>
                </a:rPr>
                <a:t>guides rails </a:t>
              </a:r>
              <a:endParaRPr lang="en-US" altLang="en-US" sz="1400" dirty="0">
                <a:solidFill>
                  <a:srgbClr val="1F497D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6096598" y="2895515"/>
              <a:ext cx="1218942" cy="20006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187" y="2707580"/>
              <a:ext cx="1786213" cy="1138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Arrow Connector 14"/>
          <p:cNvCxnSpPr>
            <a:stCxn id="16" idx="6"/>
          </p:cNvCxnSpPr>
          <p:nvPr/>
        </p:nvCxnSpPr>
        <p:spPr>
          <a:xfrm>
            <a:off x="4419600" y="2100263"/>
            <a:ext cx="990600" cy="3381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813175" y="1857375"/>
            <a:ext cx="606425" cy="48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838200"/>
            <a:ext cx="1697244" cy="1468153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003" y="2188018"/>
            <a:ext cx="1828800" cy="1529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8956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3886200"/>
            <a:ext cx="22748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350" y="3886200"/>
            <a:ext cx="29511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400" y="838200"/>
            <a:ext cx="2514600" cy="1863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6019800" y="3048000"/>
            <a:ext cx="304800" cy="76348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6324600" y="3657600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1F497D"/>
                </a:solidFill>
              </a:rPr>
              <a:t>Linear guides </a:t>
            </a:r>
            <a:r>
              <a:rPr lang="en-US" altLang="en-US" sz="1400" dirty="0" smtClean="0">
                <a:solidFill>
                  <a:srgbClr val="1F497D"/>
                </a:solidFill>
              </a:rPr>
              <a:t>and rails</a:t>
            </a:r>
            <a:endParaRPr lang="en-US" altLang="en-US" sz="1400" dirty="0">
              <a:solidFill>
                <a:srgbClr val="1F497D"/>
              </a:solidFill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7010400" y="3048000"/>
            <a:ext cx="2286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1F497D"/>
                </a:solidFill>
              </a:rPr>
              <a:t>Aluminum profile interface to align the rail into the heat exchanger hole</a:t>
            </a:r>
            <a:endParaRPr lang="en-US" altLang="en-US" sz="1400" dirty="0">
              <a:solidFill>
                <a:srgbClr val="1F497D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153400" y="2209802"/>
            <a:ext cx="76200" cy="5333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1"/>
          </p:cNvCxnSpPr>
          <p:nvPr/>
        </p:nvCxnSpPr>
        <p:spPr>
          <a:xfrm flipH="1">
            <a:off x="3657600" y="3811489"/>
            <a:ext cx="2667000" cy="6081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57150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Detailed tooling design will be launched 2</a:t>
            </a:r>
            <a:r>
              <a:rPr lang="en-US" sz="1400" baseline="30000" dirty="0" smtClean="0">
                <a:solidFill>
                  <a:schemeClr val="tx2"/>
                </a:solidFill>
              </a:rPr>
              <a:t>nd</a:t>
            </a:r>
            <a:r>
              <a:rPr lang="en-US" sz="1400" dirty="0" smtClean="0">
                <a:solidFill>
                  <a:schemeClr val="tx2"/>
                </a:solidFill>
              </a:rPr>
              <a:t> half 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5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 Production of MQXFB  prototype structure components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D9D9D9"/>
                </a:solidFill>
                <a:ea typeface="ＭＳ Ｐゴシック" pitchFamily="34" charset="-128"/>
              </a:rPr>
              <a:t>Cost comparison for component fabrication </a:t>
            </a: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techniques</a:t>
            </a:r>
            <a:endParaRPr lang="fr-CH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H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MQXFSD</a:t>
            </a:r>
            <a:r>
              <a:rPr lang="en-US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0 </a:t>
            </a:r>
            <a:r>
              <a:rPr lang="en-US" altLang="en-US" sz="2000" dirty="0" err="1" smtClean="0">
                <a:solidFill>
                  <a:srgbClr val="D9D9D9"/>
                </a:solidFill>
                <a:ea typeface="ＭＳ Ｐゴシック" pitchFamily="34" charset="-128"/>
              </a:rPr>
              <a:t>Vs</a:t>
            </a:r>
            <a:r>
              <a:rPr lang="en-US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 MQXFSD3 mechanical structure</a:t>
            </a:r>
            <a:endParaRPr lang="en-GB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Components fabrication for MQXFS3 and MQXFB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Assembly concepts for long magnets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LMF preparation for long magnets production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Production 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</a:t>
            </a:r>
            <a:r>
              <a:rPr lang="en-US" dirty="0" smtClean="0"/>
              <a:t>13th </a:t>
            </a:r>
            <a:r>
              <a:rPr lang="en-US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17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LMF - </a:t>
            </a:r>
            <a:r>
              <a:rPr lang="fr-CH" dirty="0" err="1" smtClean="0"/>
              <a:t>Welding</a:t>
            </a:r>
            <a:r>
              <a:rPr lang="fr-CH" dirty="0" smtClean="0"/>
              <a:t> </a:t>
            </a:r>
            <a:r>
              <a:rPr lang="fr-CH" dirty="0" err="1" smtClean="0"/>
              <a:t>press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37" y="1290792"/>
            <a:ext cx="4549758" cy="2559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40386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Contract for new TIG based welding system was launched in April 2015. </a:t>
            </a:r>
          </a:p>
          <a:p>
            <a:endParaRPr lang="en-US" sz="14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Equipment will allow to weld on the short prototype and on the large welding press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Hydraulic modifications on large welding press are ongoing (sectoring)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Full compatibility with the LHC welding system is mandatory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Hydraulic sectoring will allow to weld magnets from 4 m  to 15 m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The upgrade will be finalized by end of 2015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Price enquiry for first batch of shells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t</a:t>
            </a: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o be used on model magnets launched in Mai (delivery end 2015)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+mn-lt"/>
              </a:rPr>
              <a:t>Market survey for long shells and welding cradles for MQXFB to be triggered after summer 2015 (around 1 year delivery time expected for the long shells)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95" y="1234522"/>
            <a:ext cx="3848100" cy="27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 Production of MQXFB  prototype structure components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D9D9D9"/>
                </a:solidFill>
                <a:ea typeface="ＭＳ Ｐゴシック" pitchFamily="34" charset="-128"/>
              </a:rPr>
              <a:t>Cost comparison for component fabrication </a:t>
            </a: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techniques</a:t>
            </a:r>
            <a:endParaRPr lang="fr-CH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H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MQXFSD</a:t>
            </a:r>
            <a:r>
              <a:rPr lang="en-US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0 </a:t>
            </a:r>
            <a:r>
              <a:rPr lang="en-US" altLang="en-US" sz="2000" dirty="0" err="1" smtClean="0">
                <a:solidFill>
                  <a:srgbClr val="D9D9D9"/>
                </a:solidFill>
                <a:ea typeface="ＭＳ Ｐゴシック" pitchFamily="34" charset="-128"/>
              </a:rPr>
              <a:t>Vs</a:t>
            </a:r>
            <a:r>
              <a:rPr lang="en-US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 MQXFSD3 mechanical structure</a:t>
            </a:r>
            <a:endParaRPr lang="en-GB" altLang="en-US" sz="2000" dirty="0" smtClean="0">
              <a:solidFill>
                <a:srgbClr val="D9D9D9"/>
              </a:solidFill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solidFill>
                  <a:srgbClr val="D9D9D9"/>
                </a:solidFill>
                <a:ea typeface="ＭＳ Ｐゴシック" pitchFamily="34" charset="-128"/>
              </a:rPr>
              <a:t>Components fabrication for MQXFD3 and MQXFB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Assembly concepts for long magnets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LMF preparation for long magnets production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Production 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solidFill>
                  <a:srgbClr val="D9D9D9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</a:t>
            </a:r>
            <a:r>
              <a:rPr lang="en-US" dirty="0" smtClean="0"/>
              <a:t>13th </a:t>
            </a:r>
            <a:r>
              <a:rPr lang="en-US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19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4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1752600"/>
          </a:xfrm>
        </p:spPr>
        <p:txBody>
          <a:bodyPr/>
          <a:lstStyle/>
          <a:p>
            <a:r>
              <a:rPr lang="en-GB" alt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MQXFB  </a:t>
            </a:r>
            <a:r>
              <a:rPr lang="en-GB" altLang="en-US" sz="4000" b="1" smtClean="0">
                <a:solidFill>
                  <a:srgbClr val="FF0000"/>
                </a:solidFill>
                <a:ea typeface="ＭＳ Ｐゴシック" pitchFamily="34" charset="-128"/>
              </a:rPr>
              <a:t>Prototype structure and </a:t>
            </a:r>
            <a:r>
              <a:rPr lang="en-GB" altLang="en-U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plans</a:t>
            </a:r>
            <a:r>
              <a:rPr lang="en-GB" altLang="en-US" b="1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GB" altLang="en-US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GB" alt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at CERN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458200" cy="1143000"/>
          </a:xfrm>
        </p:spPr>
        <p:txBody>
          <a:bodyPr>
            <a:noAutofit/>
          </a:bodyPr>
          <a:lstStyle/>
          <a:p>
            <a:endParaRPr lang="en-US" altLang="en-US" sz="1000" dirty="0" smtClean="0">
              <a:ea typeface="ＭＳ Ｐゴシック" pitchFamily="34" charset="-128"/>
            </a:endParaRPr>
          </a:p>
          <a:p>
            <a:r>
              <a:rPr lang="en-US" altLang="en-US" sz="2400" dirty="0" smtClean="0">
                <a:ea typeface="ＭＳ Ｐゴシック" pitchFamily="34" charset="-128"/>
              </a:rPr>
              <a:t>J.C Perez</a:t>
            </a:r>
          </a:p>
          <a:p>
            <a:r>
              <a:rPr lang="en-US" altLang="en-US" sz="1600" dirty="0">
                <a:latin typeface="Calibri" pitchFamily="34" charset="0"/>
              </a:rPr>
              <a:t>On behalf on MQXF collaboration team</a:t>
            </a:r>
          </a:p>
          <a:p>
            <a:endParaRPr lang="en-US" altLang="en-US" sz="1000" dirty="0" smtClean="0">
              <a:ea typeface="ＭＳ Ｐゴシック" pitchFamily="34" charset="-128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400" y="4724400"/>
            <a:ext cx="8839200" cy="1219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dirty="0" smtClean="0">
                <a:ea typeface="+mn-ea"/>
              </a:rPr>
              <a:t>Joint </a:t>
            </a:r>
            <a:r>
              <a:rPr lang="en-GB" dirty="0" err="1" smtClean="0">
                <a:ea typeface="+mn-ea"/>
              </a:rPr>
              <a:t>HiLumi</a:t>
            </a:r>
            <a:r>
              <a:rPr lang="en-GB" dirty="0" smtClean="0">
                <a:ea typeface="+mn-ea"/>
              </a:rPr>
              <a:t>-LARP Meeting &amp; 24</a:t>
            </a:r>
            <a:r>
              <a:rPr lang="en-GB" baseline="30000" dirty="0" smtClean="0">
                <a:ea typeface="+mn-ea"/>
              </a:rPr>
              <a:t>th</a:t>
            </a:r>
            <a:r>
              <a:rPr lang="en-GB" dirty="0" smtClean="0">
                <a:ea typeface="+mn-ea"/>
              </a:rPr>
              <a:t> LARP Collaboration Meeting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11-14 May 2015 </a:t>
            </a:r>
            <a:r>
              <a:rPr lang="en-US" dirty="0" err="1" smtClean="0">
                <a:ea typeface="+mn-ea"/>
              </a:rPr>
              <a:t>Fermilab</a:t>
            </a:r>
            <a:r>
              <a:rPr lang="en-US" dirty="0" smtClean="0">
                <a:ea typeface="+mn-ea"/>
              </a:rPr>
              <a:t>- Wilson Hall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 project schedule and milestones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8" y="1237054"/>
            <a:ext cx="8529043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5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model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90027"/>
            <a:ext cx="3584759" cy="501134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43400" y="1242218"/>
            <a:ext cx="4648199" cy="4906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Exchangeable coils </a:t>
            </a:r>
            <a:r>
              <a:rPr lang="en-GB" dirty="0" smtClean="0">
                <a:solidFill>
                  <a:schemeClr val="tx2"/>
                </a:solidFill>
              </a:rPr>
              <a:t>CERN</a:t>
            </a:r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LARP</a:t>
            </a:r>
            <a:r>
              <a:rPr lang="en-GB" dirty="0" smtClean="0"/>
              <a:t> and identical structures</a:t>
            </a:r>
          </a:p>
          <a:p>
            <a:r>
              <a:rPr lang="en-GB" dirty="0" smtClean="0"/>
              <a:t>23 coils and 5 models </a:t>
            </a:r>
            <a:r>
              <a:rPr lang="en-GB" b="1" dirty="0" smtClean="0"/>
              <a:t>(2014-2017)</a:t>
            </a:r>
          </a:p>
          <a:p>
            <a:pPr lvl="1"/>
            <a:r>
              <a:rPr lang="en-GB" b="1" dirty="0" smtClean="0"/>
              <a:t>MQXFS1-2</a:t>
            </a:r>
          </a:p>
          <a:p>
            <a:pPr lvl="2"/>
            <a:r>
              <a:rPr lang="en-GB" dirty="0" smtClean="0"/>
              <a:t>Test of 1</a:t>
            </a:r>
            <a:r>
              <a:rPr lang="en-GB" baseline="30000" dirty="0" smtClean="0"/>
              <a:t>st</a:t>
            </a:r>
            <a:r>
              <a:rPr lang="en-GB" dirty="0" smtClean="0"/>
              <a:t> generation RRP coils and stainless steel shell by </a:t>
            </a:r>
            <a:r>
              <a:rPr lang="en-GB" dirty="0" smtClean="0">
                <a:solidFill>
                  <a:srgbClr val="FF0000"/>
                </a:solidFill>
              </a:rPr>
              <a:t>LARP</a:t>
            </a:r>
          </a:p>
          <a:p>
            <a:pPr lvl="2"/>
            <a:r>
              <a:rPr lang="en-GB" dirty="0" smtClean="0"/>
              <a:t>8 coils by </a:t>
            </a:r>
            <a:r>
              <a:rPr lang="en-GB" dirty="0" smtClean="0">
                <a:solidFill>
                  <a:schemeClr val="tx2"/>
                </a:solidFill>
              </a:rPr>
              <a:t>CERN</a:t>
            </a:r>
            <a:r>
              <a:rPr lang="en-GB" dirty="0" smtClean="0"/>
              <a:t>+</a:t>
            </a:r>
            <a:r>
              <a:rPr lang="en-GB" dirty="0" smtClean="0">
                <a:solidFill>
                  <a:srgbClr val="FF0000"/>
                </a:solidFill>
              </a:rPr>
              <a:t>LARP</a:t>
            </a:r>
          </a:p>
          <a:p>
            <a:pPr lvl="1"/>
            <a:r>
              <a:rPr lang="en-GB" b="1" dirty="0" smtClean="0"/>
              <a:t>MQXFS3-4</a:t>
            </a:r>
          </a:p>
          <a:p>
            <a:pPr lvl="2"/>
            <a:r>
              <a:rPr lang="en-GB" dirty="0" smtClean="0"/>
              <a:t>Test of 2</a:t>
            </a:r>
            <a:r>
              <a:rPr lang="en-GB" baseline="30000" dirty="0" smtClean="0"/>
              <a:t>nd</a:t>
            </a:r>
            <a:r>
              <a:rPr lang="en-GB" dirty="0" smtClean="0"/>
              <a:t> generation RRP coils by </a:t>
            </a:r>
            <a:r>
              <a:rPr lang="en-GB" dirty="0" smtClean="0">
                <a:solidFill>
                  <a:schemeClr val="tx2"/>
                </a:solidFill>
              </a:rPr>
              <a:t>CERN</a:t>
            </a:r>
            <a:r>
              <a:rPr lang="en-GB" dirty="0" smtClean="0"/>
              <a:t> and by </a:t>
            </a:r>
            <a:r>
              <a:rPr lang="en-GB" dirty="0" smtClean="0">
                <a:solidFill>
                  <a:srgbClr val="FF0000"/>
                </a:solidFill>
              </a:rPr>
              <a:t>LARP </a:t>
            </a:r>
            <a:r>
              <a:rPr lang="en-GB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(reproducibility)</a:t>
            </a:r>
          </a:p>
          <a:p>
            <a:pPr lvl="2"/>
            <a:r>
              <a:rPr lang="en-GB" dirty="0" smtClean="0"/>
              <a:t>10 coils by </a:t>
            </a:r>
            <a:r>
              <a:rPr lang="en-GB" dirty="0" smtClean="0">
                <a:solidFill>
                  <a:schemeClr val="tx2"/>
                </a:solidFill>
              </a:rPr>
              <a:t>CERN</a:t>
            </a:r>
            <a:r>
              <a:rPr lang="en-GB" dirty="0" smtClean="0"/>
              <a:t>+</a:t>
            </a:r>
            <a:r>
              <a:rPr lang="en-GB" dirty="0" smtClean="0">
                <a:solidFill>
                  <a:srgbClr val="FF0000"/>
                </a:solidFill>
              </a:rPr>
              <a:t>LARP</a:t>
            </a:r>
          </a:p>
          <a:p>
            <a:pPr lvl="1"/>
            <a:r>
              <a:rPr lang="en-GB" b="1" dirty="0" smtClean="0"/>
              <a:t>MQXFS5</a:t>
            </a:r>
          </a:p>
          <a:p>
            <a:pPr lvl="2"/>
            <a:r>
              <a:rPr lang="en-GB" dirty="0" smtClean="0"/>
              <a:t>Test of PIT coils at </a:t>
            </a:r>
            <a:r>
              <a:rPr lang="en-GB" dirty="0" smtClean="0">
                <a:solidFill>
                  <a:schemeClr val="tx2"/>
                </a:solidFill>
              </a:rPr>
              <a:t>CERN</a:t>
            </a:r>
          </a:p>
          <a:p>
            <a:pPr lvl="2"/>
            <a:r>
              <a:rPr lang="en-GB" dirty="0" smtClean="0"/>
              <a:t>5 coils by </a:t>
            </a:r>
            <a:r>
              <a:rPr lang="en-GB" dirty="0" smtClean="0">
                <a:solidFill>
                  <a:schemeClr val="tx2"/>
                </a:solidFill>
              </a:rPr>
              <a:t>CERN</a:t>
            </a:r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943600" y="3810000"/>
            <a:ext cx="304800" cy="304800"/>
          </a:xfrm>
          <a:prstGeom prst="ellipse">
            <a:avLst/>
          </a:prstGeom>
          <a:noFill/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5791200"/>
            <a:ext cx="304800" cy="304800"/>
          </a:xfrm>
          <a:prstGeom prst="ellipse">
            <a:avLst/>
          </a:prstGeom>
          <a:noFill/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7"/>
            <a:endCxn id="3" idx="2"/>
          </p:cNvCxnSpPr>
          <p:nvPr/>
        </p:nvCxnSpPr>
        <p:spPr>
          <a:xfrm flipV="1">
            <a:off x="3308163" y="3962400"/>
            <a:ext cx="2635437" cy="187343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25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2" y="1192061"/>
            <a:ext cx="3798137" cy="4956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84" y="1219200"/>
            <a:ext cx="4712616" cy="499305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71800" y="3124200"/>
            <a:ext cx="304800" cy="304800"/>
          </a:xfrm>
          <a:prstGeom prst="ellipse">
            <a:avLst/>
          </a:prstGeom>
          <a:noFill/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4343400"/>
            <a:ext cx="1219200" cy="381000"/>
          </a:xfrm>
          <a:prstGeom prst="ellipse">
            <a:avLst/>
          </a:prstGeom>
          <a:noFill/>
          <a:ln w="4127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2"/>
            <a:endCxn id="10" idx="5"/>
          </p:cNvCxnSpPr>
          <p:nvPr/>
        </p:nvCxnSpPr>
        <p:spPr>
          <a:xfrm flipH="1" flipV="1">
            <a:off x="3231963" y="3384363"/>
            <a:ext cx="1721037" cy="1149537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76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z="1800" dirty="0" smtClean="0">
                <a:ea typeface="ＭＳ Ｐゴシック" pitchFamily="34" charset="-128"/>
              </a:rPr>
              <a:t>A new design for MQXFSD3 mechanical structure is ready, accommodating components design modifications in view of series magnets fabrication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MQXFSD2,the second version of first CERN mechanical structure, using 3 shells configuration </a:t>
            </a:r>
            <a:r>
              <a:rPr lang="en-GB" altLang="en-US" sz="1800" dirty="0">
                <a:ea typeface="ＭＳ Ｐゴシック" pitchFamily="34" charset="-128"/>
              </a:rPr>
              <a:t>and </a:t>
            </a:r>
            <a:r>
              <a:rPr lang="en-GB" altLang="en-US" sz="1800" dirty="0" smtClean="0">
                <a:ea typeface="ＭＳ Ｐゴシック" pitchFamily="34" charset="-128"/>
              </a:rPr>
              <a:t>thick laminations, </a:t>
            </a:r>
            <a:r>
              <a:rPr lang="en-GB" altLang="en-US" sz="1800" dirty="0">
                <a:ea typeface="ＭＳ Ｐゴシック" pitchFamily="34" charset="-128"/>
              </a:rPr>
              <a:t>will </a:t>
            </a:r>
            <a:r>
              <a:rPr lang="en-GB" altLang="en-US" sz="1800" dirty="0" smtClean="0">
                <a:ea typeface="ＭＳ Ｐゴシック" pitchFamily="34" charset="-128"/>
              </a:rPr>
              <a:t>be assembled and tested during summer 2015</a:t>
            </a:r>
          </a:p>
          <a:p>
            <a:r>
              <a:rPr lang="en-GB" altLang="en-US" sz="1800" dirty="0">
                <a:ea typeface="ＭＳ Ｐゴシック" pitchFamily="34" charset="-128"/>
              </a:rPr>
              <a:t>The second CERN mechanical structure </a:t>
            </a:r>
            <a:r>
              <a:rPr lang="en-GB" altLang="en-US" sz="1800" dirty="0" smtClean="0">
                <a:ea typeface="ＭＳ Ｐゴシック" pitchFamily="34" charset="-128"/>
              </a:rPr>
              <a:t>MQXFSD3, </a:t>
            </a:r>
            <a:r>
              <a:rPr lang="en-GB" altLang="en-US" sz="1800" dirty="0">
                <a:ea typeface="ＭＳ Ｐゴシック" pitchFamily="34" charset="-128"/>
              </a:rPr>
              <a:t>including 3 shells configuration and new components design will be assembled </a:t>
            </a:r>
            <a:r>
              <a:rPr lang="en-GB" altLang="en-US" sz="1800" dirty="0" smtClean="0">
                <a:ea typeface="ＭＳ Ｐゴシック" pitchFamily="34" charset="-128"/>
              </a:rPr>
              <a:t>and tested by </a:t>
            </a:r>
            <a:r>
              <a:rPr lang="en-GB" altLang="en-US" sz="1800" dirty="0">
                <a:ea typeface="ＭＳ Ｐゴシック" pitchFamily="34" charset="-128"/>
              </a:rPr>
              <a:t>end </a:t>
            </a:r>
            <a:r>
              <a:rPr lang="en-GB" altLang="en-US" sz="1800" dirty="0" smtClean="0">
                <a:ea typeface="ＭＳ Ｐゴシック" pitchFamily="34" charset="-128"/>
              </a:rPr>
              <a:t>2015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Components fabrication methods have been identified and chosen for long magnets  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Changes </a:t>
            </a:r>
            <a:r>
              <a:rPr lang="en-GB" altLang="en-US" sz="1800" dirty="0">
                <a:ea typeface="ＭＳ Ｐゴシック" pitchFamily="34" charset="-128"/>
              </a:rPr>
              <a:t>induced </a:t>
            </a:r>
            <a:r>
              <a:rPr lang="en-GB" altLang="en-US" sz="1800" dirty="0" smtClean="0">
                <a:ea typeface="ＭＳ Ｐゴシック" pitchFamily="34" charset="-128"/>
              </a:rPr>
              <a:t>on MQXFS assembly procedure by new components configuration will be tested on MQXFS3 and extrapolated for MQXFB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Design activities on assembly and lifting tooling for MQXFB should start second half of 2015 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Welding press modifications started (price enquiry for welding cradles to be triggered second half 2015)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A market survey will certainly be required to order the shells for the series</a:t>
            </a:r>
          </a:p>
          <a:p>
            <a:r>
              <a:rPr lang="en-GB" altLang="en-US" sz="1800" dirty="0" smtClean="0">
                <a:ea typeface="ＭＳ Ｐゴシック" pitchFamily="34" charset="-128"/>
              </a:rPr>
              <a:t>Preparation work for MQXFB production started in LMF</a:t>
            </a:r>
          </a:p>
          <a:p>
            <a:endParaRPr lang="en-GB" altLang="en-US" sz="1800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13th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J.C. </a:t>
            </a:r>
            <a:r>
              <a:rPr lang="en-US" smtClean="0"/>
              <a:t>Perez</a:t>
            </a:r>
            <a:endParaRPr lang="en-US"/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2503C93-60BD-404B-9352-69F639B9DCD9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23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13th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2C59B6-5D86-4454-A5D9-1222B36F83CA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24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76200" y="5638800"/>
            <a:ext cx="8915400" cy="461963"/>
            <a:chOff x="76200" y="5638800"/>
            <a:chExt cx="891540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457200" y="5638800"/>
              <a:ext cx="81534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HiLumi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LHC Design Study is included in the High Luminosity LHC project and is partly funded by the European Commission within the Framework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Programme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7 Capacities Specific </a:t>
              </a:r>
              <a:r>
                <a:rPr lang="en-US" sz="12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Programme</a:t>
              </a: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, Grant Agreement 284404. </a:t>
              </a:r>
              <a:endParaRPr lang="en-GB" sz="1200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813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219" y="5638800"/>
              <a:ext cx="417381" cy="28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638800"/>
              <a:ext cx="4416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3132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1905000"/>
            <a:ext cx="8077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8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Thank you for your attention</a:t>
            </a:r>
            <a:endParaRPr lang="fr-CH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 Production of MQXFB  prototype structure components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>
                <a:ea typeface="ＭＳ Ｐゴシック" pitchFamily="34" charset="-128"/>
              </a:rPr>
              <a:t>Cost comparison for component fabrication </a:t>
            </a:r>
            <a:r>
              <a:rPr lang="en-GB" altLang="en-US" sz="2000" dirty="0" smtClean="0">
                <a:ea typeface="ＭＳ Ｐゴシック" pitchFamily="34" charset="-128"/>
              </a:rPr>
              <a:t>techniques</a:t>
            </a:r>
            <a:endParaRPr lang="fr-CH" altLang="en-US" sz="2000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H" altLang="en-US" sz="2000" dirty="0" smtClean="0">
                <a:ea typeface="ＭＳ Ｐゴシック" pitchFamily="34" charset="-128"/>
              </a:rPr>
              <a:t>MQXFSD</a:t>
            </a:r>
            <a:r>
              <a:rPr lang="en-US" altLang="en-US" sz="2000" dirty="0" smtClean="0">
                <a:ea typeface="ＭＳ Ｐゴシック" pitchFamily="34" charset="-128"/>
              </a:rPr>
              <a:t>0 </a:t>
            </a:r>
            <a:r>
              <a:rPr lang="en-US" altLang="en-US" sz="2000" dirty="0" err="1" smtClean="0">
                <a:ea typeface="ＭＳ Ｐゴシック" pitchFamily="34" charset="-128"/>
              </a:rPr>
              <a:t>Vs</a:t>
            </a:r>
            <a:r>
              <a:rPr lang="en-US" altLang="en-US" sz="2000" dirty="0" smtClean="0">
                <a:ea typeface="ＭＳ Ｐゴシック" pitchFamily="34" charset="-128"/>
              </a:rPr>
              <a:t> MQXFSD3 mechanical structure</a:t>
            </a:r>
            <a:endParaRPr lang="en-GB" altLang="en-US" sz="2000" dirty="0" smtClean="0"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ea typeface="ＭＳ Ｐゴシック" pitchFamily="34" charset="-128"/>
              </a:rPr>
              <a:t>Components fabrication for MQXFS3 and MQXFB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Assembly concepts for long magnets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LMF preparation for long magnets production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Production plans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sz="2400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May </a:t>
            </a:r>
            <a:r>
              <a:rPr lang="en-US" dirty="0" smtClean="0"/>
              <a:t>13th </a:t>
            </a:r>
            <a:r>
              <a:rPr lang="en-US" dirty="0"/>
              <a:t>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7B274F-2481-43E0-88F6-9AF42535609E}" type="slidenum">
              <a:rPr lang="en-US" altLang="en-US" sz="1400">
                <a:solidFill>
                  <a:schemeClr val="tx2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 sz="14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comparison for 10 MQXFB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21499"/>
            <a:ext cx="7470775" cy="4569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601980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Courtesy of Pierre Moyret 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4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1" y="1219199"/>
            <a:ext cx="3840480" cy="2133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512" y="1162075"/>
            <a:ext cx="3965376" cy="215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Vs MQXFS2 mechanical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118109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MQXFSD3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1430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MQXFSD0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5969"/>
              </p:ext>
            </p:extLst>
          </p:nvPr>
        </p:nvGraphicFramePr>
        <p:xfrm>
          <a:off x="213360" y="3354069"/>
          <a:ext cx="8534399" cy="21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891"/>
                <a:gridCol w="3142035"/>
                <a:gridCol w="3736473"/>
              </a:tblGrid>
              <a:tr h="31738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Component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MQXFSD0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MQXFSD3</a:t>
                      </a:r>
                      <a:endParaRPr lang="en-GB" sz="1200" dirty="0"/>
                    </a:p>
                  </a:txBody>
                  <a:tcPr/>
                </a:tc>
              </a:tr>
              <a:tr h="31738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Aluminum collars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50 mm EDM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single part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50 mm EDM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single part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434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Pads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smtClean="0">
                          <a:solidFill>
                            <a:schemeClr val="tx2"/>
                          </a:solidFill>
                        </a:rPr>
                        <a:t>Milling 1.5</a:t>
                      </a:r>
                      <a:r>
                        <a:rPr lang="en-GB" sz="1200" b="0" baseline="0" noProof="0" dirty="0" smtClean="0">
                          <a:solidFill>
                            <a:schemeClr val="tx2"/>
                          </a:solidFill>
                        </a:rPr>
                        <a:t> m long stacks (50 mm Armco and  St. Steel plates)</a:t>
                      </a:r>
                      <a:endParaRPr lang="en-GB" sz="12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Laser/EDM single part (50 mm St.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St plates and 5.8 mm “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</a:rPr>
                        <a:t>Magnetil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” LHC type iron sheets)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738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Masters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Milling 1.5 m single piece (Armco)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Milling 1.5 m single piece (Armco)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434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Yokes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Milling 1.5 m stack (Armco &amp; St. Steel)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Laser/EDM single part (50 mm stainless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steel and 5.8 </a:t>
                      </a:r>
                      <a:r>
                        <a:rPr lang="en-US" sz="1200" baseline="0" smtClean="0">
                          <a:solidFill>
                            <a:schemeClr val="tx2"/>
                          </a:solidFill>
                        </a:rPr>
                        <a:t>mm “Magnetil” LHC type iron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sheets)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1738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Aluminum shells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f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orged/rolled cylinders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(lathing and milling)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3 f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orged/rolled cylinders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(lathing and milling)</a:t>
                      </a:r>
                      <a:endParaRPr lang="en-GB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5638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MQXFSD3 will be used to validate components fabrication methods and assembly procedures for MQXFB magnets construction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6019800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3D views courtesy of Bruno </a:t>
            </a:r>
            <a:r>
              <a:rPr lang="en-US" sz="900" dirty="0" err="1" smtClean="0">
                <a:solidFill>
                  <a:schemeClr val="tx2"/>
                </a:solidFill>
              </a:rPr>
              <a:t>Favrat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0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899" y="1172674"/>
            <a:ext cx="6019800" cy="223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collars fabrication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290689" y="41910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Collars to be produced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by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EDM/milling machining as a single part:</a:t>
            </a:r>
            <a:endParaRPr lang="en-GB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Cut the Al6082 T6 plate 160x400 mm,  thickness 55 mm,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Milling both surfaces to thickness 50.3 mm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Drilling the holes for the wire erosion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Grinding to the final thickness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EDM wire cutting. Single step is enough to reach the required tolerance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Milling the radial holes	</a:t>
            </a:r>
            <a:r>
              <a:rPr lang="fr-CH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pPr lvl="1">
              <a:defRPr/>
            </a:pPr>
            <a:r>
              <a:rPr lang="fr-CH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	</a:t>
            </a:r>
            <a:endParaRPr lang="en-GB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" y="1705629"/>
            <a:ext cx="2905432" cy="184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144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MQXFSD0 collar assembly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35" y="2667000"/>
            <a:ext cx="2896965" cy="1634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867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same technique will be used to machine collars for MQXFB prototype magnet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8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2438400"/>
            <a:ext cx="5364673" cy="239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Yoke and Pads fabrication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19200"/>
            <a:ext cx="3886199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1828800"/>
            <a:ext cx="2955634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480060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Yoke and pads laminations will be machined by Laser/EDM as a single </a:t>
            </a:r>
            <a:r>
              <a:rPr lang="en-US" sz="1400" dirty="0">
                <a:solidFill>
                  <a:schemeClr val="tx2"/>
                </a:solidFill>
              </a:rPr>
              <a:t>part (50 mm </a:t>
            </a:r>
            <a:r>
              <a:rPr lang="en-US" sz="1400" dirty="0" smtClean="0">
                <a:solidFill>
                  <a:schemeClr val="tx2"/>
                </a:solidFill>
              </a:rPr>
              <a:t>stainless steel or Armco </a:t>
            </a:r>
            <a:r>
              <a:rPr lang="en-US" sz="1400" dirty="0">
                <a:solidFill>
                  <a:schemeClr val="tx2"/>
                </a:solidFill>
              </a:rPr>
              <a:t>plates and 5.8 mm “</a:t>
            </a:r>
            <a:r>
              <a:rPr lang="en-US" sz="1400" dirty="0" err="1">
                <a:solidFill>
                  <a:schemeClr val="tx2"/>
                </a:solidFill>
              </a:rPr>
              <a:t>Magnetil</a:t>
            </a:r>
            <a:r>
              <a:rPr lang="en-US" sz="1400" dirty="0">
                <a:solidFill>
                  <a:schemeClr val="tx2"/>
                </a:solidFill>
              </a:rPr>
              <a:t>” LHC type iron sheets</a:t>
            </a:r>
            <a:r>
              <a:rPr lang="en-US" sz="1400" dirty="0" smtClean="0">
                <a:solidFill>
                  <a:schemeClr val="tx2"/>
                </a:solidFill>
              </a:rPr>
              <a:t>) for MQXFSD3 model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For MQXFB magnets: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The same technique will be applied to machine 50 mm thick laminations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5.8 mm thick </a:t>
            </a:r>
            <a:r>
              <a:rPr lang="en-US" sz="1400" dirty="0">
                <a:solidFill>
                  <a:schemeClr val="tx2"/>
                </a:solidFill>
              </a:rPr>
              <a:t>“</a:t>
            </a:r>
            <a:r>
              <a:rPr lang="en-US" sz="1400" dirty="0" err="1">
                <a:solidFill>
                  <a:schemeClr val="tx2"/>
                </a:solidFill>
              </a:rPr>
              <a:t>Magnetil</a:t>
            </a:r>
            <a:r>
              <a:rPr lang="en-US" sz="1400" dirty="0">
                <a:solidFill>
                  <a:schemeClr val="tx2"/>
                </a:solidFill>
              </a:rPr>
              <a:t>” plates </a:t>
            </a:r>
            <a:r>
              <a:rPr lang="en-US" sz="1400" dirty="0" smtClean="0">
                <a:solidFill>
                  <a:schemeClr val="tx2"/>
                </a:solidFill>
              </a:rPr>
              <a:t>will be obtained by fine blanking 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6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0" r="2660" b="3506"/>
          <a:stretch>
            <a:fillRect/>
          </a:stretch>
        </p:blipFill>
        <p:spPr bwMode="auto">
          <a:xfrm>
            <a:off x="6324600" y="1255752"/>
            <a:ext cx="2743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and bladders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255752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MQXFB masters will be produced using milling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Armco 1.5 m long pieces have been already machined for MQXFSD mechanical models within the required tolerances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The possibility to machine 3.6 m long single pieces for MQXFB magnets is being investigated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048000"/>
            <a:ext cx="1658445" cy="2948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048000"/>
            <a:ext cx="3730085" cy="2948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0" y="36576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The fabrication of ≈ 3.5 m long bladder prototypes using 0.5 mm SS sheets, will be launched at CERN during 2</a:t>
            </a:r>
            <a:r>
              <a:rPr lang="en-US" sz="1400" baseline="30000" dirty="0" smtClean="0">
                <a:solidFill>
                  <a:schemeClr val="tx2"/>
                </a:solidFill>
              </a:rPr>
              <a:t>nd</a:t>
            </a:r>
            <a:r>
              <a:rPr lang="en-US" sz="1400" dirty="0" smtClean="0">
                <a:solidFill>
                  <a:schemeClr val="tx2"/>
                </a:solidFill>
              </a:rPr>
              <a:t> ½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No show stoppers have been identify until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The production of 3 different lengths will be required for MQXFB assembly process</a:t>
            </a:r>
          </a:p>
        </p:txBody>
      </p:sp>
    </p:spTree>
    <p:extLst>
      <p:ext uri="{BB962C8B-B14F-4D97-AF65-F5344CB8AC3E}">
        <p14:creationId xmlns:p14="http://schemas.microsoft.com/office/powerpoint/2010/main" val="401097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6454">
            <a:off x="6547104" y="1216422"/>
            <a:ext cx="2292096" cy="2139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320" y="3196352"/>
            <a:ext cx="3105880" cy="2305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shells for MQXFB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11-14th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J.C. Perez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5C8E-8DED-47F6-89EA-F95E281B773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5410200"/>
            <a:ext cx="857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 AA7175 aluminum alloy rolled rough machined tubes (Ø 620*545, L 800 mm long) will be 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B</a:t>
            </a:r>
            <a:r>
              <a:rPr lang="en-US" sz="1400" dirty="0" smtClean="0">
                <a:solidFill>
                  <a:schemeClr val="tx2"/>
                </a:solidFill>
              </a:rPr>
              <a:t>est compromise to get reasonable prices for series production (3800 €/</a:t>
            </a:r>
            <a:r>
              <a:rPr lang="en-US" sz="1400" baseline="-25000" dirty="0" smtClean="0">
                <a:solidFill>
                  <a:schemeClr val="tx2"/>
                </a:solidFill>
              </a:rPr>
              <a:t>cylinder</a:t>
            </a:r>
            <a:r>
              <a:rPr lang="en-US" sz="1400" dirty="0" smtClean="0">
                <a:solidFill>
                  <a:schemeClr val="tx2"/>
                </a:solidFill>
              </a:rPr>
              <a:t> + 3000 € for machining)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Two different shell  length to be machined ( ≈342 mm and</a:t>
            </a:r>
            <a:r>
              <a:rPr lang="en-US" sz="1400" baseline="-250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≈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683 mm) </a:t>
            </a:r>
            <a:endParaRPr lang="en-GB" sz="1400" baseline="-25000" dirty="0">
              <a:solidFill>
                <a:schemeClr val="tx2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1356406"/>
            <a:ext cx="2481262" cy="185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77" y="1356406"/>
            <a:ext cx="2870628" cy="382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Helene\Magnets\Hilumi\MQXF\Mech\SQXF_structure\PIX\P10805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38" y="3319462"/>
            <a:ext cx="24812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2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154958</TotalTime>
  <Words>1612</Words>
  <Application>Microsoft Macintosh PowerPoint</Application>
  <PresentationFormat>On-screen Show (4:3)</PresentationFormat>
  <Paragraphs>247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MQXFB  Prototype structure and plans at CERN</vt:lpstr>
      <vt:lpstr>OUTLINE</vt:lpstr>
      <vt:lpstr>Cost comparison for 10 MQXFB</vt:lpstr>
      <vt:lpstr>MQXFS1 Vs MQXFS2 mechanical structure</vt:lpstr>
      <vt:lpstr>Aluminum collars fabrication</vt:lpstr>
      <vt:lpstr>Yoke and Pads fabrication</vt:lpstr>
      <vt:lpstr>Master and bladders</vt:lpstr>
      <vt:lpstr>Aluminum shells for MQXFB</vt:lpstr>
      <vt:lpstr>OUTLINE</vt:lpstr>
      <vt:lpstr>Yoke and shells modules assembly </vt:lpstr>
      <vt:lpstr>Yoke and shells assembly </vt:lpstr>
      <vt:lpstr>Collars and pads assembly </vt:lpstr>
      <vt:lpstr>New coil-pack assembly concept</vt:lpstr>
      <vt:lpstr>Coil pack assembly and lifting tooling for MQXFB </vt:lpstr>
      <vt:lpstr>Coil pack insertion tooling concept for MQXFB </vt:lpstr>
      <vt:lpstr>OUTLINE</vt:lpstr>
      <vt:lpstr>LMF - Welding press</vt:lpstr>
      <vt:lpstr>OUTLINE</vt:lpstr>
      <vt:lpstr>MQXF project schedule and milestones</vt:lpstr>
      <vt:lpstr>Short model program</vt:lpstr>
      <vt:lpstr>Prototype program</vt:lpstr>
      <vt:lpstr>Summary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PFerracin</dc:creator>
  <cp:lastModifiedBy>Juan Carlos PEREZ</cp:lastModifiedBy>
  <cp:revision>4415</cp:revision>
  <cp:lastPrinted>2015-05-07T06:26:36Z</cp:lastPrinted>
  <dcterms:created xsi:type="dcterms:W3CDTF">2008-08-27T20:23:58Z</dcterms:created>
  <dcterms:modified xsi:type="dcterms:W3CDTF">2015-05-12T17:03:49Z</dcterms:modified>
</cp:coreProperties>
</file>