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958" r:id="rId2"/>
    <p:sldMasterId id="2147486970" r:id="rId3"/>
    <p:sldMasterId id="2147486982" r:id="rId4"/>
    <p:sldMasterId id="2147487092" r:id="rId5"/>
    <p:sldMasterId id="2147487104" r:id="rId6"/>
    <p:sldMasterId id="2147487116" r:id="rId7"/>
    <p:sldMasterId id="2147487128" r:id="rId8"/>
    <p:sldMasterId id="2147487140" r:id="rId9"/>
  </p:sldMasterIdLst>
  <p:notesMasterIdLst>
    <p:notesMasterId r:id="rId48"/>
  </p:notesMasterIdLst>
  <p:handoutMasterIdLst>
    <p:handoutMasterId r:id="rId49"/>
  </p:handoutMasterIdLst>
  <p:sldIdLst>
    <p:sldId id="299" r:id="rId10"/>
    <p:sldId id="671" r:id="rId11"/>
    <p:sldId id="640" r:id="rId12"/>
    <p:sldId id="641" r:id="rId13"/>
    <p:sldId id="642" r:id="rId14"/>
    <p:sldId id="638" r:id="rId15"/>
    <p:sldId id="644" r:id="rId16"/>
    <p:sldId id="648" r:id="rId17"/>
    <p:sldId id="649" r:id="rId18"/>
    <p:sldId id="645" r:id="rId19"/>
    <p:sldId id="646" r:id="rId20"/>
    <p:sldId id="647" r:id="rId21"/>
    <p:sldId id="653" r:id="rId22"/>
    <p:sldId id="657" r:id="rId23"/>
    <p:sldId id="658" r:id="rId24"/>
    <p:sldId id="659" r:id="rId25"/>
    <p:sldId id="660" r:id="rId26"/>
    <p:sldId id="666" r:id="rId27"/>
    <p:sldId id="667" r:id="rId28"/>
    <p:sldId id="668" r:id="rId29"/>
    <p:sldId id="650" r:id="rId30"/>
    <p:sldId id="651" r:id="rId31"/>
    <p:sldId id="662" r:id="rId32"/>
    <p:sldId id="656" r:id="rId33"/>
    <p:sldId id="663" r:id="rId34"/>
    <p:sldId id="664" r:id="rId35"/>
    <p:sldId id="665" r:id="rId36"/>
    <p:sldId id="669" r:id="rId37"/>
    <p:sldId id="639" r:id="rId38"/>
    <p:sldId id="565" r:id="rId39"/>
    <p:sldId id="567" r:id="rId40"/>
    <p:sldId id="579" r:id="rId41"/>
    <p:sldId id="589" r:id="rId42"/>
    <p:sldId id="599" r:id="rId43"/>
    <p:sldId id="600" r:id="rId44"/>
    <p:sldId id="601" r:id="rId45"/>
    <p:sldId id="632" r:id="rId46"/>
    <p:sldId id="670" r:id="rId4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9385" autoAdjust="0"/>
  </p:normalViewPr>
  <p:slideViewPr>
    <p:cSldViewPr>
      <p:cViewPr>
        <p:scale>
          <a:sx n="80" d="100"/>
          <a:sy n="80" d="100"/>
        </p:scale>
        <p:origin x="734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72B8A-5ABF-4FEA-A963-7CA9CC062EAB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9A98B-65E2-4555-9A11-FFDD93FD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78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50549-5881-4621-A67F-0D821A7E8911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7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Paolo Ferracin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D66E4F-D347-488B-8A5F-DA90CE77E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44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Ferracin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66E4F-D347-488B-8A5F-DA90CE77EB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240-BF13-4765-AFAF-1613EA42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206-20F6-451A-B5C6-AA80325EC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58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42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21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A06-D064-4591-A1CC-E77E7403F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0240-BF13-4765-AFAF-1613EA42016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7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B49E4E-039F-472C-94D3-961E32C09AC1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4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DFFF-6B74-45F1-BB7B-BE47BCC4BC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92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DC9449-1644-4667-8229-2AE9DBBC9D39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8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5D5-D320-4031-8EA5-A966693DD3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5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4436-8E54-4042-A7F5-99D4254476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93E-BFE4-40A0-900C-4B35EC021D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5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607-2877-431A-89DD-657B9D33A9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B49E4E-039F-472C-94D3-961E32C09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FF9-30D2-45C9-B69F-3D7C57594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206-20F6-451A-B5C6-AA80325EC1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5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0A06-D064-4591-A1CC-E77E7403F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8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0F30-3226-4A34-9B37-47343D206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23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9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6F3C-41F3-4DB3-BDA7-0BA1EADD11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2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F33AD-0B45-46DA-8024-7EB801DEB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1FEB5-479C-4CEE-A985-B62782EFE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7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7880F-CFC2-4CBB-9FEC-E47513A8B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7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435D5-C151-441A-B7B0-819F0533F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DFFF-6B74-45F1-BB7B-BE47BCC4B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4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6E35F-1D93-4E74-AEB5-4B6DCFFDA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14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AB9C6-81C3-41EC-91F2-C40E7FCF6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AA81-0173-4BFC-8688-8DDB93FC4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2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1FBC3-6898-4949-B1BB-BFA21E539E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3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487353-EDBC-4345-A2B1-D6136A0508F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6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1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2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5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DC9449-1644-4667-8229-2AE9DBBC9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34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1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66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96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7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A52C-0211-2849-AE9B-03382C0B6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24600"/>
            <a:ext cx="1146175" cy="365125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E367E2-7312-354D-9D4D-C16211D355DA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58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2342-098C-F147-8681-40ADBF9E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9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4200" y="6335713"/>
            <a:ext cx="1146175" cy="365125"/>
          </a:xfrm>
        </p:spPr>
        <p:txBody>
          <a:bodyPr/>
          <a:lstStyle>
            <a:lvl1pPr algn="l"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72DFE-615D-3743-A893-3799272AD113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3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B0BE-A73A-5F47-B9DF-8E7B345A4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65D5-D320-4031-8EA5-A966693DD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96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0531-F5A5-9342-9F31-B0EA6FD41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3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FEB5-CFF2-734C-9004-7054C618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3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F748-A6B3-5D43-BE20-1B7FA3E62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0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2F17-151F-E446-8114-57C8B967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8F4F-E367-9A4F-BB13-CEB5377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5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6CD0-10DC-FC41-83EC-7F2BCF0CA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8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DACF-D31A-4A2B-AF6E-DF4A214356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2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9618-0066-4C85-A5DC-17D681F19A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6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1503-25F5-4B67-A920-5EBBBDF12D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A625-EF93-4BD4-B51C-D1134C0DFF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4436-8E54-4042-A7F5-99D42544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3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9809-8CDF-47B1-A4F9-88791F61FA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51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A1F8-08E8-4249-8C24-2373269967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5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6C22-83F9-4870-8358-B575FFFCB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5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89CC-EF24-4B7B-9E60-6A1C415753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1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3AB0-5026-422A-B76D-7784509238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7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297B-E79F-4950-9E9E-1F5FA63BF5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9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07FF-FA94-41E1-BC31-84889D94D1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3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43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93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593E-BFE4-40A0-900C-4B35EC021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25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99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96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4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99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24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30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84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23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B607-2877-431A-89DD-657B9D33A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7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80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5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61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9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9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34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80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45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07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4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2FF9-30D2-45C9-B69F-3D7C5759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  <a:solidFill>
            <a:schemeClr val="tx1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‹#›</a:t>
            </a:fld>
            <a:endParaRPr lang="en-GB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9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‹#›</a:t>
            </a:fld>
            <a:endParaRPr lang="en-GB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‹#›</a:t>
            </a:fld>
            <a:endParaRPr lang="en-GB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4400" cy="385018"/>
          </a:xfrm>
          <a:prstGeom prst="rect">
            <a:avLst/>
          </a:prstGeom>
        </p:spPr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‹#›</a:t>
            </a:fld>
            <a:endParaRPr lang="en-GB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6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38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525344"/>
            <a:ext cx="7687104" cy="237406"/>
          </a:xfrm>
        </p:spPr>
        <p:txBody>
          <a:bodyPr>
            <a:normAutofit/>
          </a:bodyPr>
          <a:lstStyle>
            <a:lvl1pPr marL="36576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Susana Izquierdo Bermudez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3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MQXF Quench Protection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940A-A3B3-4061-8AA5-FFA51D8E0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7" r:id="rId1"/>
    <p:sldLayoutId id="2147486928" r:id="rId2"/>
    <p:sldLayoutId id="2147486893" r:id="rId3"/>
    <p:sldLayoutId id="2147486929" r:id="rId4"/>
    <p:sldLayoutId id="2147486894" r:id="rId5"/>
    <p:sldLayoutId id="2147486895" r:id="rId6"/>
    <p:sldLayoutId id="2147486896" r:id="rId7"/>
    <p:sldLayoutId id="2147486897" r:id="rId8"/>
    <p:sldLayoutId id="2147486898" r:id="rId9"/>
    <p:sldLayoutId id="2147486899" r:id="rId10"/>
    <p:sldLayoutId id="214748690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0940A-A3B3-4061-8AA5-FFA51D8E03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5" name="Picture 30" descr="USLAR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1" descr="USLARP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9" r:id="rId1"/>
    <p:sldLayoutId id="2147486960" r:id="rId2"/>
    <p:sldLayoutId id="2147486961" r:id="rId3"/>
    <p:sldLayoutId id="2147486962" r:id="rId4"/>
    <p:sldLayoutId id="2147486963" r:id="rId5"/>
    <p:sldLayoutId id="2147486964" r:id="rId6"/>
    <p:sldLayoutId id="2147486965" r:id="rId7"/>
    <p:sldLayoutId id="2147486966" r:id="rId8"/>
    <p:sldLayoutId id="2147486967" r:id="rId9"/>
    <p:sldLayoutId id="2147486968" r:id="rId10"/>
    <p:sldLayoutId id="21474869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latin typeface="Arial" charset="0"/>
              </a:rPr>
              <a:t>May 12, 2015</a:t>
            </a: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>
                <a:latin typeface="Arial" charset="0"/>
              </a:rPr>
              <a:t>MQXF Quench Protection</a:t>
            </a:r>
            <a:endParaRPr lang="en-US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0C08C0-E549-4D50-A9FC-809882ABF3AE}" type="slidenum">
              <a:rPr lang="en-US" smtClean="0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71" r:id="rId1"/>
    <p:sldLayoutId id="2147486972" r:id="rId2"/>
    <p:sldLayoutId id="2147486973" r:id="rId3"/>
    <p:sldLayoutId id="2147486974" r:id="rId4"/>
    <p:sldLayoutId id="2147486975" r:id="rId5"/>
    <p:sldLayoutId id="2147486976" r:id="rId6"/>
    <p:sldLayoutId id="2147486977" r:id="rId7"/>
    <p:sldLayoutId id="2147486978" r:id="rId8"/>
    <p:sldLayoutId id="2147486979" r:id="rId9"/>
    <p:sldLayoutId id="2147486980" r:id="rId10"/>
    <p:sldLayoutId id="214748698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297FD5"/>
                </a:solidFill>
                <a:latin typeface="Georgia"/>
              </a:rPr>
              <a:t>May 12, 2015</a:t>
            </a:r>
            <a:endParaRPr lang="en-US">
              <a:solidFill>
                <a:srgbClr val="297FD5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297FD5"/>
                </a:solidFill>
                <a:latin typeface="Georgia"/>
              </a:rPr>
              <a:t>MQXF Quench Protection</a:t>
            </a:r>
            <a:endParaRPr lang="en-US">
              <a:solidFill>
                <a:srgbClr val="297FD5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487353-EDBC-4345-A2B1-D6136A0508FF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0174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3" r:id="rId1"/>
    <p:sldLayoutId id="2147486984" r:id="rId2"/>
    <p:sldLayoutId id="2147486985" r:id="rId3"/>
    <p:sldLayoutId id="2147486986" r:id="rId4"/>
    <p:sldLayoutId id="2147486987" r:id="rId5"/>
    <p:sldLayoutId id="2147486988" r:id="rId6"/>
    <p:sldLayoutId id="2147486989" r:id="rId7"/>
    <p:sldLayoutId id="2147486990" r:id="rId8"/>
    <p:sldLayoutId id="2147486991" r:id="rId9"/>
    <p:sldLayoutId id="2147486992" r:id="rId10"/>
    <p:sldLayoutId id="214748699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67463"/>
            <a:ext cx="1146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3459149-D6BB-8F4B-973B-01E56E14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6" name="Picture 30" descr="USLARP"/>
            <p:cNvPicPr>
              <a:picLocks noChangeAspect="1" noChangeArrowheads="1"/>
            </p:cNvPicPr>
            <p:nvPr userDrawn="1"/>
          </p:nvPicPr>
          <p:blipFill>
            <a:blip r:embed="rId13"/>
            <a:srcRect r="87083" b="79202"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31" descr="USLARP"/>
            <p:cNvPicPr>
              <a:picLocks noChangeAspect="1" noChangeArrowheads="1"/>
            </p:cNvPicPr>
            <p:nvPr userDrawn="1"/>
          </p:nvPicPr>
          <p:blipFill>
            <a:blip r:embed="rId14"/>
            <a:srcRect l="12811" r="34460" b="79202"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5"/>
          <a:srcRect l="3418" t="6087" r="2" b="8684"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LBNL_small_logo.psd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152400"/>
            <a:ext cx="1208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09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93" r:id="rId1"/>
    <p:sldLayoutId id="2147487094" r:id="rId2"/>
    <p:sldLayoutId id="2147487095" r:id="rId3"/>
    <p:sldLayoutId id="2147487096" r:id="rId4"/>
    <p:sldLayoutId id="2147487097" r:id="rId5"/>
    <p:sldLayoutId id="2147487098" r:id="rId6"/>
    <p:sldLayoutId id="2147487099" r:id="rId7"/>
    <p:sldLayoutId id="2147487100" r:id="rId8"/>
    <p:sldLayoutId id="2147487101" r:id="rId9"/>
    <p:sldLayoutId id="2147487102" r:id="rId10"/>
    <p:sldLayoutId id="214748710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073B82-AC97-4D7E-982B-8D258C5B39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5" r:id="rId1"/>
    <p:sldLayoutId id="2147487106" r:id="rId2"/>
    <p:sldLayoutId id="2147487107" r:id="rId3"/>
    <p:sldLayoutId id="2147487108" r:id="rId4"/>
    <p:sldLayoutId id="2147487109" r:id="rId5"/>
    <p:sldLayoutId id="2147487110" r:id="rId6"/>
    <p:sldLayoutId id="2147487111" r:id="rId7"/>
    <p:sldLayoutId id="2147487112" r:id="rId8"/>
    <p:sldLayoutId id="2147487113" r:id="rId9"/>
    <p:sldLayoutId id="2147487114" r:id="rId10"/>
    <p:sldLayoutId id="214748711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7" r:id="rId1"/>
    <p:sldLayoutId id="2147487118" r:id="rId2"/>
    <p:sldLayoutId id="2147487119" r:id="rId3"/>
    <p:sldLayoutId id="2147487120" r:id="rId4"/>
    <p:sldLayoutId id="2147487121" r:id="rId5"/>
    <p:sldLayoutId id="2147487122" r:id="rId6"/>
    <p:sldLayoutId id="2147487123" r:id="rId7"/>
    <p:sldLayoutId id="2147487124" r:id="rId8"/>
    <p:sldLayoutId id="2147487125" r:id="rId9"/>
    <p:sldLayoutId id="2147487126" r:id="rId10"/>
    <p:sldLayoutId id="21474871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3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9" r:id="rId1"/>
    <p:sldLayoutId id="2147487130" r:id="rId2"/>
    <p:sldLayoutId id="2147487131" r:id="rId3"/>
    <p:sldLayoutId id="2147487132" r:id="rId4"/>
    <p:sldLayoutId id="2147487133" r:id="rId5"/>
    <p:sldLayoutId id="2147487134" r:id="rId6"/>
    <p:sldLayoutId id="2147487135" r:id="rId7"/>
    <p:sldLayoutId id="2147487136" r:id="rId8"/>
    <p:sldLayoutId id="2147487137" r:id="rId9"/>
    <p:sldLayoutId id="2147487138" r:id="rId10"/>
    <p:sldLayoutId id="21474871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3" name="Image 2" descr="bande-02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124202"/>
            <a:ext cx="9144000" cy="70720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8501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1FE0CF9-301C-4DC2-9DD4-D8FCF2197C95}" type="slidenum">
              <a:rPr lang="en-GB" smtClean="0">
                <a:solidFill>
                  <a:srgbClr val="0C377B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0C377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63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  <p:sldLayoutId id="2147487148" r:id="rId8"/>
    <p:sldLayoutId id="2147487149" r:id="rId9"/>
    <p:sldLayoutId id="2147487150" r:id="rId10"/>
    <p:sldLayoutId id="2147487151" r:id="rId11"/>
    <p:sldLayoutId id="2147487152" r:id="rId12"/>
    <p:sldLayoutId id="214748715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7526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MQXF Quench Protection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endParaRPr lang="en-GB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33500" y="2400300"/>
            <a:ext cx="6400800" cy="2019300"/>
          </a:xfrm>
        </p:spPr>
        <p:txBody>
          <a:bodyPr>
            <a:normAutofit fontScale="62500" lnSpcReduction="20000"/>
          </a:bodyPr>
          <a:lstStyle/>
          <a:p>
            <a:endParaRPr lang="en-US" altLang="en-US" dirty="0" smtClean="0"/>
          </a:p>
          <a:p>
            <a:r>
              <a:rPr lang="en-US" altLang="en-US" sz="4100" dirty="0" smtClean="0"/>
              <a:t>G. Ambrosio</a:t>
            </a:r>
          </a:p>
          <a:p>
            <a:r>
              <a:rPr lang="en-US" altLang="en-US" i="1" dirty="0"/>
              <a:t>o</a:t>
            </a:r>
            <a:r>
              <a:rPr lang="en-US" altLang="en-US" i="1" dirty="0" smtClean="0"/>
              <a:t>n behalf of the MQXF team</a:t>
            </a:r>
          </a:p>
          <a:p>
            <a:r>
              <a:rPr lang="en-US" altLang="en-US" i="1" dirty="0" smtClean="0"/>
              <a:t>With special contribution by: </a:t>
            </a:r>
          </a:p>
          <a:p>
            <a:r>
              <a:rPr lang="en-US" altLang="en-US" dirty="0" smtClean="0"/>
              <a:t>S. </a:t>
            </a:r>
            <a:r>
              <a:rPr lang="en-US" altLang="en-US" dirty="0" err="1"/>
              <a:t>Izquierdo</a:t>
            </a:r>
            <a:r>
              <a:rPr lang="en-US" altLang="en-US" dirty="0"/>
              <a:t> </a:t>
            </a:r>
            <a:r>
              <a:rPr lang="en-US" altLang="en-US" dirty="0" smtClean="0"/>
              <a:t>Bermudez, V. Marinozzi, </a:t>
            </a:r>
          </a:p>
          <a:p>
            <a:r>
              <a:rPr lang="en-US" altLang="en-US" dirty="0" smtClean="0"/>
              <a:t>E. Ravaioli, </a:t>
            </a:r>
            <a:r>
              <a:rPr lang="en-US" altLang="en-US" dirty="0"/>
              <a:t>T</a:t>
            </a:r>
            <a:r>
              <a:rPr lang="en-US" altLang="en-US" dirty="0" smtClean="0"/>
              <a:t>. Salmi, M. Sorbi, E. Todesco, …</a:t>
            </a:r>
          </a:p>
          <a:p>
            <a:endParaRPr lang="en-US" altLang="en-US" dirty="0" smtClean="0"/>
          </a:p>
          <a:p>
            <a:endParaRPr lang="en-US" altLang="en-US" sz="3100" i="1" dirty="0" smtClean="0"/>
          </a:p>
          <a:p>
            <a:endParaRPr lang="en-US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4876800"/>
            <a:ext cx="8458200" cy="1219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HiLumi - LARP Collaboration Meeting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 11-13, 2015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FNAL</a:t>
            </a: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4" name="Picture 6" descr="4th Joint HiLumi LHC-LARP Annual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389"/>
            <a:ext cx="27527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96000" y="605827"/>
            <a:ext cx="2925233" cy="1257299"/>
          </a:xfrm>
          <a:prstGeom prst="wedgeRoundRectCallout">
            <a:avLst>
              <a:gd name="adj1" fmla="val -63510"/>
              <a:gd name="adj2" fmla="val 394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Note: all results are </a:t>
            </a:r>
            <a:r>
              <a:rPr lang="en-US" sz="2400" b="1" dirty="0" smtClean="0"/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219200"/>
            <a:ext cx="8458200" cy="106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Coupling-Loss Induced Quench System</a:t>
            </a:r>
          </a:p>
          <a:p>
            <a:r>
              <a:rPr lang="en-US" dirty="0" smtClean="0"/>
              <a:t>Very effective on HQ02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1" y="2438401"/>
            <a:ext cx="289752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7912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E. Ravaioli</a:t>
            </a:r>
            <a:endParaRPr lang="en-US" dirty="0"/>
          </a:p>
        </p:txBody>
      </p:sp>
      <p:pic>
        <p:nvPicPr>
          <p:cNvPr id="7170" name="Picture 2" descr="C:\Users\giorgioa\AppData\Local\Microsoft\Windows\Temporary Internet Files\Content.Outlook\W6GS0MYC\1LOr2B-01_Fig1_v2_COLO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5082653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2732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dirty="0"/>
              <a:t>. </a:t>
            </a:r>
            <a:r>
              <a:rPr lang="en-US" sz="1600" dirty="0" err="1"/>
              <a:t>Ravaioli</a:t>
            </a:r>
            <a:r>
              <a:rPr lang="en-US" sz="1600" dirty="0"/>
              <a:t>, et al</a:t>
            </a:r>
            <a:r>
              <a:rPr lang="en-US" sz="1600" dirty="0" smtClean="0"/>
              <a:t>., </a:t>
            </a:r>
            <a:r>
              <a:rPr lang="en-US" sz="1600" dirty="0"/>
              <a:t>“Protecting a Full-Scale Nb3Sn Magnet with CLIQ, the New Coupling-Loss Induced Quench </a:t>
            </a:r>
            <a:r>
              <a:rPr lang="en-US" sz="1600" dirty="0" smtClean="0"/>
              <a:t>System”, </a:t>
            </a:r>
            <a:r>
              <a:rPr lang="en-US" sz="1600" dirty="0"/>
              <a:t>to be published in </a:t>
            </a:r>
            <a:r>
              <a:rPr lang="en-US" sz="1600" i="1" dirty="0" smtClean="0"/>
              <a:t>IEEE Trans</a:t>
            </a:r>
            <a:r>
              <a:rPr lang="en-US" sz="1600" i="1" dirty="0"/>
              <a:t>. Appl. </a:t>
            </a:r>
            <a:r>
              <a:rPr lang="en-US" sz="1600" i="1" dirty="0" smtClean="0"/>
              <a:t>Supercond</a:t>
            </a:r>
            <a:r>
              <a:rPr lang="en-US" sz="1600" dirty="0" smtClean="0"/>
              <a:t>. </a:t>
            </a:r>
            <a:r>
              <a:rPr lang="en-US" sz="1600" dirty="0"/>
              <a:t>2015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92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219200"/>
            <a:ext cx="8458200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Very effective at mid-high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54266"/>
            <a:ext cx="4800600" cy="39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583882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E. Ravaioli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2732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dirty="0"/>
              <a:t>. </a:t>
            </a:r>
            <a:r>
              <a:rPr lang="en-US" sz="1600" dirty="0" err="1"/>
              <a:t>Ravaioli</a:t>
            </a:r>
            <a:r>
              <a:rPr lang="en-US" sz="1600" dirty="0"/>
              <a:t>, et al</a:t>
            </a:r>
            <a:r>
              <a:rPr lang="en-US" sz="1600" dirty="0" smtClean="0"/>
              <a:t>., </a:t>
            </a:r>
            <a:r>
              <a:rPr lang="en-US" sz="1600" dirty="0"/>
              <a:t>“Protecting a Full-Scale Nb3Sn Magnet with CLIQ, the New Coupling-Loss Induced Quench </a:t>
            </a:r>
            <a:r>
              <a:rPr lang="en-US" sz="1600" dirty="0" smtClean="0"/>
              <a:t>System”, </a:t>
            </a:r>
            <a:r>
              <a:rPr lang="en-US" sz="1600" dirty="0"/>
              <a:t>to be published in </a:t>
            </a:r>
            <a:r>
              <a:rPr lang="en-US" sz="1600" i="1" dirty="0" smtClean="0"/>
              <a:t>IEEE Trans</a:t>
            </a:r>
            <a:r>
              <a:rPr lang="en-US" sz="1600" i="1" dirty="0"/>
              <a:t>. Appl. </a:t>
            </a:r>
            <a:r>
              <a:rPr lang="en-US" sz="1600" i="1" dirty="0" smtClean="0"/>
              <a:t>Supercond</a:t>
            </a:r>
            <a:r>
              <a:rPr lang="en-US" sz="1600" dirty="0" smtClean="0"/>
              <a:t>. </a:t>
            </a:r>
            <a:r>
              <a:rPr lang="en-US" sz="1600" dirty="0"/>
              <a:t>2015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8194" name="Picture 2" descr="C:\Users\giorgioa\AppData\Local\Microsoft\Windows\Temporary Internet Files\Content.Outlook\W6GS0MYC\1LOr2B-01_Fig2_COLOR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r="7344"/>
          <a:stretch/>
        </p:blipFill>
        <p:spPr bwMode="auto">
          <a:xfrm>
            <a:off x="0" y="2140060"/>
            <a:ext cx="4267200" cy="35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868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Could provide </a:t>
            </a:r>
            <a:r>
              <a:rPr lang="en-US" u="sng" dirty="0" smtClean="0"/>
              <a:t>perfect redundancy with heaters on outer layer</a:t>
            </a:r>
          </a:p>
          <a:p>
            <a:pPr lvl="1"/>
            <a:r>
              <a:rPr lang="en-US" dirty="0" smtClean="0"/>
              <a:t>In case of “bubble” issue with heaters on </a:t>
            </a:r>
            <a:r>
              <a:rPr lang="en-US" dirty="0"/>
              <a:t>i</a:t>
            </a:r>
            <a:r>
              <a:rPr lang="en-US" dirty="0" smtClean="0"/>
              <a:t>nner layer</a:t>
            </a:r>
          </a:p>
          <a:p>
            <a:r>
              <a:rPr lang="en-US" dirty="0" smtClean="0"/>
              <a:t>To </a:t>
            </a:r>
            <a:r>
              <a:rPr lang="en-US" dirty="0"/>
              <a:t>be demonstrated for long </a:t>
            </a:r>
            <a:r>
              <a:rPr lang="en-US" dirty="0" smtClean="0"/>
              <a:t>magnets:</a:t>
            </a:r>
          </a:p>
          <a:p>
            <a:pPr lvl="1"/>
            <a:r>
              <a:rPr lang="en-US" dirty="0" smtClean="0"/>
              <a:t>MQXFS1 with reduced CLIQ voltage</a:t>
            </a:r>
          </a:p>
          <a:p>
            <a:pPr lvl="1"/>
            <a:r>
              <a:rPr lang="en-US" dirty="0" smtClean="0"/>
              <a:t>MQXFL1 (4m) with reduced CLIQ voltage for sim. Q2</a:t>
            </a:r>
          </a:p>
          <a:p>
            <a:r>
              <a:rPr lang="en-US" dirty="0" smtClean="0"/>
              <a:t>Study of “tunnel readiness” in progress:</a:t>
            </a:r>
          </a:p>
          <a:p>
            <a:pPr lvl="1"/>
            <a:r>
              <a:rPr lang="en-US" dirty="0" smtClean="0"/>
              <a:t>CLIQ units redesigned to improve safety</a:t>
            </a:r>
          </a:p>
          <a:p>
            <a:pPr lvl="1"/>
            <a:r>
              <a:rPr lang="en-US" dirty="0" smtClean="0"/>
              <a:t>Using diodes for magnets powered in series</a:t>
            </a:r>
            <a:endParaRPr lang="en-US" dirty="0"/>
          </a:p>
          <a:p>
            <a:endParaRPr lang="en-US" u="sng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MQXF Quench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Codes and Validations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CoHDA: </a:t>
            </a:r>
            <a:r>
              <a:rPr lang="fi-FI" b="1" dirty="0" err="1" smtClean="0"/>
              <a:t>Co</a:t>
            </a:r>
            <a:r>
              <a:rPr lang="fi-FI" dirty="0" err="1" smtClean="0"/>
              <a:t>de</a:t>
            </a:r>
            <a:r>
              <a:rPr lang="fi-FI" dirty="0" smtClean="0"/>
              <a:t> for </a:t>
            </a:r>
            <a:r>
              <a:rPr lang="fi-FI" b="1" dirty="0" err="1" smtClean="0"/>
              <a:t>H</a:t>
            </a:r>
            <a:r>
              <a:rPr lang="fi-FI" dirty="0" err="1" smtClean="0"/>
              <a:t>eater</a:t>
            </a:r>
            <a:r>
              <a:rPr lang="fi-FI" dirty="0" smtClean="0"/>
              <a:t> </a:t>
            </a:r>
            <a:r>
              <a:rPr lang="fi-FI" b="1" dirty="0" err="1"/>
              <a:t>D</a:t>
            </a:r>
            <a:r>
              <a:rPr lang="fi-FI" dirty="0" err="1" smtClean="0"/>
              <a:t>elay</a:t>
            </a:r>
            <a:r>
              <a:rPr lang="fi-FI" dirty="0" smtClean="0"/>
              <a:t> </a:t>
            </a:r>
            <a:r>
              <a:rPr lang="fi-FI" b="1" dirty="0" smtClean="0"/>
              <a:t>A</a:t>
            </a:r>
            <a:r>
              <a:rPr lang="fi-FI" dirty="0" smtClean="0"/>
              <a:t>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fi-FI" sz="2000" b="1" dirty="0" err="1" smtClean="0">
                <a:solidFill>
                  <a:srgbClr val="FF0000"/>
                </a:solidFill>
              </a:rPr>
              <a:t>Heat</a:t>
            </a:r>
            <a:r>
              <a:rPr lang="fi-FI" sz="2000" b="1" dirty="0" smtClean="0">
                <a:solidFill>
                  <a:srgbClr val="FF0000"/>
                </a:solidFill>
              </a:rPr>
              <a:t> </a:t>
            </a:r>
            <a:r>
              <a:rPr lang="fi-FI" sz="2000" b="1" dirty="0" err="1" smtClean="0">
                <a:solidFill>
                  <a:srgbClr val="FF0000"/>
                </a:solidFill>
              </a:rPr>
              <a:t>conduction</a:t>
            </a:r>
            <a:r>
              <a:rPr lang="fi-FI" sz="2000" b="1" dirty="0" smtClean="0">
                <a:solidFill>
                  <a:srgbClr val="FF0000"/>
                </a:solidFill>
              </a:rPr>
              <a:t> </a:t>
            </a:r>
            <a:r>
              <a:rPr lang="fi-FI" sz="2000" b="1" dirty="0" err="1" smtClean="0">
                <a:solidFill>
                  <a:srgbClr val="FF0000"/>
                </a:solidFill>
              </a:rPr>
              <a:t>from</a:t>
            </a:r>
            <a:r>
              <a:rPr lang="fi-FI" sz="2000" b="1" dirty="0" smtClean="0">
                <a:solidFill>
                  <a:srgbClr val="FF0000"/>
                </a:solidFill>
              </a:rPr>
              <a:t> </a:t>
            </a:r>
            <a:r>
              <a:rPr lang="fi-FI" sz="2000" b="1" dirty="0" err="1" smtClean="0">
                <a:solidFill>
                  <a:srgbClr val="FF0000"/>
                </a:solidFill>
              </a:rPr>
              <a:t>heater</a:t>
            </a:r>
            <a:r>
              <a:rPr lang="fi-FI" sz="2000" b="1" dirty="0" smtClean="0">
                <a:solidFill>
                  <a:srgbClr val="FF0000"/>
                </a:solidFill>
              </a:rPr>
              <a:t> to the </a:t>
            </a:r>
            <a:r>
              <a:rPr lang="fi-FI" sz="2000" b="1" dirty="0" err="1" smtClean="0">
                <a:solidFill>
                  <a:srgbClr val="FF0000"/>
                </a:solidFill>
              </a:rPr>
              <a:t>superconducting</a:t>
            </a:r>
            <a:r>
              <a:rPr lang="fi-FI" sz="2000" b="1" dirty="0" smtClean="0">
                <a:solidFill>
                  <a:srgbClr val="FF0000"/>
                </a:solidFill>
              </a:rPr>
              <a:t> </a:t>
            </a:r>
            <a:r>
              <a:rPr lang="fi-FI" sz="2000" b="1" dirty="0" err="1" smtClean="0">
                <a:solidFill>
                  <a:srgbClr val="FF0000"/>
                </a:solidFill>
              </a:rPr>
              <a:t>cable</a:t>
            </a:r>
            <a:endParaRPr lang="fi-FI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 err="1" smtClean="0"/>
              <a:t>Quench</a:t>
            </a:r>
            <a:r>
              <a:rPr lang="fi-FI" sz="2000" dirty="0" smtClean="0"/>
              <a:t> </a:t>
            </a:r>
            <a:r>
              <a:rPr lang="fi-FI" sz="2000" dirty="0" err="1" smtClean="0"/>
              <a:t>when</a:t>
            </a:r>
            <a:r>
              <a:rPr lang="fi-FI" sz="2000" dirty="0" smtClean="0"/>
              <a:t> </a:t>
            </a:r>
            <a:r>
              <a:rPr lang="en-US" sz="2000" dirty="0" smtClean="0"/>
              <a:t>cable reaches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cs</a:t>
            </a:r>
            <a:r>
              <a:rPr lang="en-US" sz="2000" i="1" dirty="0" smtClean="0"/>
              <a:t>(I,B)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Each coil turn considered separately </a:t>
            </a:r>
          </a:p>
          <a:p>
            <a:pPr marL="685800" lvl="1">
              <a:buFont typeface="Arial"/>
              <a:buChar char="•"/>
            </a:pPr>
            <a:r>
              <a:rPr lang="fi-FI" sz="1800" dirty="0" err="1" smtClean="0"/>
              <a:t>Symmetric</a:t>
            </a:r>
            <a:r>
              <a:rPr lang="fi-FI" sz="1800" dirty="0" smtClean="0"/>
              <a:t> </a:t>
            </a:r>
            <a:r>
              <a:rPr lang="fi-FI" sz="1800" dirty="0" err="1" smtClean="0"/>
              <a:t>heater</a:t>
            </a:r>
            <a:r>
              <a:rPr lang="fi-FI" sz="1800" dirty="0" smtClean="0"/>
              <a:t> </a:t>
            </a:r>
            <a:r>
              <a:rPr lang="fi-FI" sz="1800" dirty="0" err="1" smtClean="0"/>
              <a:t>geometry</a:t>
            </a:r>
            <a:r>
              <a:rPr lang="fi-FI" sz="1800" dirty="0" smtClean="0"/>
              <a:t>: </a:t>
            </a:r>
            <a:r>
              <a:rPr lang="fi-FI" sz="1800" dirty="0" err="1" smtClean="0"/>
              <a:t>Model</a:t>
            </a:r>
            <a:r>
              <a:rPr lang="fi-FI" sz="1800" dirty="0" smtClean="0"/>
              <a:t> </a:t>
            </a:r>
            <a:r>
              <a:rPr lang="fi-FI" sz="1800" dirty="0" err="1" smtClean="0"/>
              <a:t>half</a:t>
            </a:r>
            <a:r>
              <a:rPr lang="fi-FI" sz="1800" dirty="0" smtClean="0"/>
              <a:t> of the </a:t>
            </a:r>
            <a:r>
              <a:rPr lang="fi-FI" sz="1800" dirty="0" err="1" smtClean="0"/>
              <a:t>heater</a:t>
            </a:r>
            <a:r>
              <a:rPr lang="fi-FI" sz="1800" dirty="0" smtClean="0"/>
              <a:t> </a:t>
            </a:r>
            <a:r>
              <a:rPr lang="fi-FI" sz="1800" dirty="0" err="1" smtClean="0"/>
              <a:t>period</a:t>
            </a:r>
            <a:endParaRPr lang="fi-FI" sz="1800" dirty="0" smtClean="0"/>
          </a:p>
          <a:p>
            <a:pPr marL="685800" lvl="1">
              <a:buFont typeface="Arial"/>
              <a:buChar char="•"/>
            </a:pPr>
            <a:r>
              <a:rPr lang="fi-FI" sz="1800" dirty="0" smtClean="0"/>
              <a:t>2-D </a:t>
            </a:r>
            <a:r>
              <a:rPr lang="fi-FI" sz="1800" dirty="0" err="1" smtClean="0"/>
              <a:t>model</a:t>
            </a:r>
            <a:r>
              <a:rPr lang="fi-FI" sz="1800" dirty="0" smtClean="0"/>
              <a:t> (</a:t>
            </a:r>
            <a:r>
              <a:rPr lang="fi-FI" sz="1800" dirty="0" err="1" smtClean="0"/>
              <a:t>neglect</a:t>
            </a:r>
            <a:r>
              <a:rPr lang="fi-FI" sz="1800" dirty="0" smtClean="0"/>
              <a:t> </a:t>
            </a:r>
            <a:r>
              <a:rPr lang="fi-FI" sz="1800" dirty="0" err="1" smtClean="0"/>
              <a:t>turn-to-turn</a:t>
            </a:r>
            <a:r>
              <a:rPr lang="fi-FI" sz="1800" dirty="0" smtClean="0"/>
              <a:t>)</a:t>
            </a:r>
          </a:p>
          <a:p>
            <a:r>
              <a:rPr lang="fi-FI" sz="2000" dirty="0" err="1" smtClean="0"/>
              <a:t>Thermal</a:t>
            </a:r>
            <a:r>
              <a:rPr lang="fi-FI" sz="2000" dirty="0" smtClean="0"/>
              <a:t> </a:t>
            </a:r>
            <a:r>
              <a:rPr lang="fi-FI" sz="2000" dirty="0" err="1" smtClean="0"/>
              <a:t>network</a:t>
            </a:r>
            <a:r>
              <a:rPr lang="fi-FI" sz="2000" dirty="0" smtClean="0"/>
              <a:t> </a:t>
            </a:r>
            <a:r>
              <a:rPr lang="fi-FI" sz="2000" dirty="0" err="1" smtClean="0"/>
              <a:t>method</a:t>
            </a:r>
          </a:p>
          <a:p>
            <a:endParaRPr lang="fi-FI" sz="1600" dirty="0" smtClean="0"/>
          </a:p>
          <a:p>
            <a:r>
              <a:rPr lang="fi-FI" sz="1600" dirty="0" err="1" smtClean="0"/>
              <a:t>Details</a:t>
            </a:r>
            <a:r>
              <a:rPr lang="fi-FI" sz="1600" dirty="0" smtClean="0"/>
              <a:t>: T. Salmi et al., ”A </a:t>
            </a:r>
            <a:r>
              <a:rPr lang="fi-FI" sz="1600" dirty="0" err="1" smtClean="0"/>
              <a:t>novel</a:t>
            </a:r>
            <a:r>
              <a:rPr lang="fi-FI" sz="1600" dirty="0" smtClean="0"/>
              <a:t> </a:t>
            </a:r>
            <a:r>
              <a:rPr lang="fi-FI" sz="1600" dirty="0" err="1" smtClean="0"/>
              <a:t>computer</a:t>
            </a:r>
            <a:r>
              <a:rPr lang="fi-FI" sz="1600" dirty="0" smtClean="0"/>
              <a:t> </a:t>
            </a:r>
            <a:r>
              <a:rPr lang="fi-FI" sz="1600" dirty="0" err="1" smtClean="0"/>
              <a:t>code</a:t>
            </a:r>
            <a:r>
              <a:rPr lang="fi-FI" sz="1600" dirty="0" smtClean="0"/>
              <a:t> for </a:t>
            </a:r>
            <a:r>
              <a:rPr lang="fi-FI" sz="1600" dirty="0" err="1" smtClean="0"/>
              <a:t>modeling</a:t>
            </a:r>
            <a:r>
              <a:rPr lang="fi-FI" sz="1600" dirty="0" smtClean="0"/>
              <a:t> </a:t>
            </a:r>
            <a:r>
              <a:rPr lang="fi-FI" sz="1600" dirty="0" err="1" smtClean="0"/>
              <a:t>quench</a:t>
            </a:r>
            <a:r>
              <a:rPr lang="fi-FI" sz="1600" dirty="0" smtClean="0"/>
              <a:t> </a:t>
            </a:r>
            <a:r>
              <a:rPr lang="fi-FI" sz="1600" dirty="0" err="1" smtClean="0"/>
              <a:t>protection</a:t>
            </a:r>
            <a:r>
              <a:rPr lang="fi-FI" sz="1600" dirty="0" smtClean="0"/>
              <a:t> </a:t>
            </a:r>
            <a:r>
              <a:rPr lang="fi-FI" sz="1600" dirty="0" err="1" smtClean="0"/>
              <a:t>heaters</a:t>
            </a:r>
            <a:r>
              <a:rPr lang="fi-FI" sz="1600" dirty="0" smtClean="0"/>
              <a:t> in </a:t>
            </a:r>
            <a:r>
              <a:rPr lang="fi-FI" sz="1600" dirty="0" err="1" smtClean="0"/>
              <a:t>high-field</a:t>
            </a:r>
            <a:r>
              <a:rPr lang="fi-FI" sz="1600" dirty="0" smtClean="0"/>
              <a:t> Nb</a:t>
            </a:r>
            <a:r>
              <a:rPr lang="fi-FI" sz="1600" baseline="-25000" dirty="0" smtClean="0"/>
              <a:t>3</a:t>
            </a:r>
            <a:r>
              <a:rPr lang="fi-FI" sz="1600" dirty="0" smtClean="0"/>
              <a:t>Sn </a:t>
            </a:r>
            <a:r>
              <a:rPr lang="fi-FI" sz="1600" dirty="0" err="1" smtClean="0"/>
              <a:t>accelerator</a:t>
            </a:r>
            <a:r>
              <a:rPr lang="fi-FI" sz="1600" dirty="0" smtClean="0"/>
              <a:t> magnets”, IEEE TAS 24(4), 2014 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71348" y="3585347"/>
            <a:ext cx="3972652" cy="2686514"/>
            <a:chOff x="3589296" y="2823040"/>
            <a:chExt cx="5523843" cy="39834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9296" y="2823040"/>
              <a:ext cx="5523843" cy="3983446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5767500" y="3479440"/>
              <a:ext cx="0" cy="1520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41456" y="6148470"/>
            <a:ext cx="176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PH coverage / 2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69500" y="6176774"/>
            <a:ext cx="1749684" cy="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3822" y="6491366"/>
            <a:ext cx="34411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5757" y="6486820"/>
            <a:ext cx="176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PH period/ 2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13999" y="4140597"/>
            <a:ext cx="329" cy="211261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6379054" y="4276976"/>
            <a:ext cx="490793" cy="214661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5507249" y="4294065"/>
            <a:ext cx="503483" cy="214659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48135" y="4651946"/>
            <a:ext cx="329" cy="189810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79080" y="4677525"/>
            <a:ext cx="329" cy="186407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37531" y="4071510"/>
            <a:ext cx="9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i="1" dirty="0" smtClean="0">
                <a:solidFill>
                  <a:srgbClr val="FF0000"/>
                </a:solidFill>
                <a:latin typeface="Calibri"/>
              </a:rPr>
              <a:t>H e a t</a:t>
            </a:r>
            <a:endParaRPr lang="en-US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74" y="1411102"/>
            <a:ext cx="2756731" cy="1994946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323703" y="5842292"/>
            <a:ext cx="1656185" cy="1025242"/>
            <a:chOff x="2809134" y="6087747"/>
            <a:chExt cx="1656185" cy="777363"/>
          </a:xfrm>
        </p:grpSpPr>
        <p:grpSp>
          <p:nvGrpSpPr>
            <p:cNvPr id="7" name="Group 6"/>
            <p:cNvGrpSpPr/>
            <p:nvPr/>
          </p:nvGrpSpPr>
          <p:grpSpPr>
            <a:xfrm>
              <a:off x="2809134" y="6087747"/>
              <a:ext cx="1588639" cy="777363"/>
              <a:chOff x="7119006" y="5278231"/>
              <a:chExt cx="1859154" cy="921456"/>
            </a:xfrm>
          </p:grpSpPr>
          <p:sp>
            <p:nvSpPr>
              <p:cNvPr id="8" name="Line 3329"/>
              <p:cNvSpPr>
                <a:spLocks noChangeShapeType="1"/>
              </p:cNvSpPr>
              <p:nvPr/>
            </p:nvSpPr>
            <p:spPr bwMode="auto">
              <a:xfrm flipV="1">
                <a:off x="7793162" y="5513394"/>
                <a:ext cx="0" cy="350020"/>
              </a:xfrm>
              <a:prstGeom prst="line">
                <a:avLst/>
              </a:prstGeom>
              <a:ln>
                <a:headEnd type="none"/>
                <a:tailEnd type="triangl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9006" y="5278231"/>
                <a:ext cx="1859154" cy="30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>
                    <a:solidFill>
                      <a:prstClr val="black"/>
                    </a:solidFill>
                    <a:latin typeface="Calibri"/>
                  </a:rPr>
                  <a:t>y</a:t>
                </a:r>
                <a:r>
                  <a:rPr lang="en-US" sz="1600" i="1" dirty="0" smtClean="0">
                    <a:solidFill>
                      <a:prstClr val="black"/>
                    </a:solidFill>
                    <a:latin typeface="Calibri"/>
                  </a:rPr>
                  <a:t>, radial (in cos</a:t>
                </a:r>
                <a:r>
                  <a:rPr lang="el-GR" sz="1600" i="1" dirty="0" smtClean="0">
                    <a:solidFill>
                      <a:prstClr val="black"/>
                    </a:solidFill>
                    <a:latin typeface="Calibri"/>
                  </a:rPr>
                  <a:t>θ</a:t>
                </a:r>
                <a:r>
                  <a:rPr lang="fi-FI" sz="1600" i="1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US" sz="16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85458" y="5798379"/>
                <a:ext cx="885829" cy="401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i="1" dirty="0" smtClean="0">
                    <a:solidFill>
                      <a:prstClr val="black"/>
                    </a:solidFill>
                    <a:latin typeface="Calibri"/>
                  </a:rPr>
                  <a:t>z, axial</a:t>
                </a:r>
                <a:endParaRPr lang="en-US" sz="1600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Line 3329"/>
              <p:cNvSpPr>
                <a:spLocks noChangeShapeType="1"/>
              </p:cNvSpPr>
              <p:nvPr/>
            </p:nvSpPr>
            <p:spPr bwMode="auto">
              <a:xfrm flipV="1">
                <a:off x="7788789" y="5863414"/>
                <a:ext cx="594259" cy="0"/>
              </a:xfrm>
              <a:prstGeom prst="line">
                <a:avLst/>
              </a:prstGeom>
              <a:ln>
                <a:headEnd type="none"/>
                <a:tailEnd type="triangl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809135" y="6109675"/>
              <a:ext cx="1656184" cy="6771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0D5F-EA95-40BC-A271-5023FD715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24147" y="1066800"/>
            <a:ext cx="4713330" cy="3629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err="1" smtClean="0"/>
              <a:t>Tiina</a:t>
            </a:r>
            <a:r>
              <a:rPr lang="en-US" dirty="0" smtClean="0"/>
              <a:t> </a:t>
            </a:r>
            <a:r>
              <a:rPr lang="en-US" dirty="0" err="1" smtClean="0"/>
              <a:t>Salmi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Validation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comparison</a:t>
            </a:r>
            <a:r>
              <a:rPr lang="fi-FI" dirty="0" smtClean="0"/>
              <a:t> with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i-FI" sz="2000" u="sng" dirty="0" err="1"/>
              <a:t>A</a:t>
            </a:r>
            <a:r>
              <a:rPr lang="fi-FI" sz="2000" u="sng" dirty="0" err="1" smtClean="0"/>
              <a:t>nalytical</a:t>
            </a:r>
            <a:r>
              <a:rPr lang="fi-FI" sz="2000" u="sng" dirty="0" smtClean="0"/>
              <a:t> </a:t>
            </a:r>
            <a:r>
              <a:rPr lang="fi-FI" sz="2000" u="sng" dirty="0" err="1" smtClean="0"/>
              <a:t>solution</a:t>
            </a:r>
            <a:r>
              <a:rPr lang="fi-FI" sz="2000" u="sng" dirty="0" smtClean="0"/>
              <a:t> </a:t>
            </a:r>
            <a:r>
              <a:rPr lang="fi-FI" sz="2000" dirty="0" smtClean="0"/>
              <a:t>for 1D case with </a:t>
            </a:r>
            <a:r>
              <a:rPr lang="fi-FI" sz="2000" dirty="0" err="1" smtClean="0"/>
              <a:t>constant</a:t>
            </a:r>
            <a:r>
              <a:rPr lang="fi-FI" sz="2000" dirty="0" smtClean="0"/>
              <a:t> </a:t>
            </a:r>
            <a:r>
              <a:rPr lang="fi-FI" sz="2000" dirty="0" err="1" smtClean="0"/>
              <a:t>material</a:t>
            </a:r>
            <a:r>
              <a:rPr lang="fi-FI" sz="2000" dirty="0" smtClean="0"/>
              <a:t> </a:t>
            </a:r>
            <a:r>
              <a:rPr lang="fi-FI" sz="2000" dirty="0" err="1" smtClean="0"/>
              <a:t>properties</a:t>
            </a:r>
            <a:r>
              <a:rPr lang="fi-FI" sz="2000" dirty="0" smtClean="0"/>
              <a:t> </a:t>
            </a:r>
            <a:r>
              <a:rPr lang="fi-FI" sz="2000" b="1" dirty="0" smtClean="0">
                <a:solidFill>
                  <a:srgbClr val="00B050"/>
                </a:solidFill>
              </a:rPr>
              <a:t>– OK.</a:t>
            </a:r>
          </a:p>
          <a:p>
            <a:pPr marL="514350" indent="-514350">
              <a:buAutoNum type="arabicParenR"/>
            </a:pPr>
            <a:endParaRPr lang="fi-FI" sz="2000" dirty="0" smtClean="0"/>
          </a:p>
          <a:p>
            <a:pPr marL="514350" indent="-514350">
              <a:buAutoNum type="arabicParenR"/>
            </a:pPr>
            <a:r>
              <a:rPr lang="fi-FI" sz="2000" u="sng" dirty="0" smtClean="0"/>
              <a:t>Commercial FEM software </a:t>
            </a:r>
            <a:r>
              <a:rPr lang="fi-FI" sz="2000" dirty="0" smtClean="0"/>
              <a:t>COMSOL for a </a:t>
            </a:r>
            <a:r>
              <a:rPr lang="fi-FI" sz="2000" dirty="0" err="1" smtClean="0"/>
              <a:t>full</a:t>
            </a:r>
            <a:r>
              <a:rPr lang="fi-FI" sz="2000" dirty="0" smtClean="0"/>
              <a:t> </a:t>
            </a:r>
            <a:r>
              <a:rPr lang="fi-FI" sz="2000" dirty="0" err="1" smtClean="0"/>
              <a:t>heater</a:t>
            </a:r>
            <a:r>
              <a:rPr lang="fi-FI" sz="2000" dirty="0" smtClean="0"/>
              <a:t> </a:t>
            </a:r>
            <a:r>
              <a:rPr lang="fi-FI" sz="2000" dirty="0" err="1" smtClean="0"/>
              <a:t>simulation</a:t>
            </a:r>
            <a:r>
              <a:rPr lang="fi-FI" sz="2000" dirty="0" smtClean="0"/>
              <a:t> case (</a:t>
            </a:r>
            <a:r>
              <a:rPr lang="fi-FI" sz="2000" dirty="0" err="1" smtClean="0"/>
              <a:t>collaboration</a:t>
            </a:r>
            <a:r>
              <a:rPr lang="fi-FI" sz="2000" dirty="0" smtClean="0"/>
              <a:t> with Juho Rysti, CERN) </a:t>
            </a:r>
            <a:r>
              <a:rPr lang="fi-FI" sz="2000" b="1" dirty="0" smtClean="0">
                <a:solidFill>
                  <a:srgbClr val="00B050"/>
                </a:solidFill>
              </a:rPr>
              <a:t>– OK.</a:t>
            </a:r>
          </a:p>
          <a:p>
            <a:pPr marL="514350" indent="-514350">
              <a:buAutoNum type="arabicParenR"/>
            </a:pPr>
            <a:endParaRPr lang="fi-FI" sz="2000" dirty="0" smtClean="0"/>
          </a:p>
          <a:p>
            <a:pPr marL="514350" indent="-514350">
              <a:buAutoNum type="arabicParenR"/>
            </a:pPr>
            <a:r>
              <a:rPr lang="fi-FI" sz="2000" u="sng" dirty="0" err="1" smtClean="0"/>
              <a:t>Experimental</a:t>
            </a:r>
            <a:r>
              <a:rPr lang="fi-FI" sz="2000" u="sng" dirty="0" smtClean="0"/>
              <a:t> data </a:t>
            </a:r>
            <a:r>
              <a:rPr lang="fi-FI" sz="2000" dirty="0" err="1" smtClean="0"/>
              <a:t>from</a:t>
            </a:r>
            <a:r>
              <a:rPr lang="fi-FI" sz="2000" dirty="0" smtClean="0"/>
              <a:t> HQ01e, HQ02a-b, HD3b, and 11 T</a:t>
            </a:r>
          </a:p>
          <a:p>
            <a:pPr marL="914400" lvl="1" indent="-514350"/>
            <a:endParaRPr lang="fi-FI" sz="1800" dirty="0" smtClean="0"/>
          </a:p>
          <a:p>
            <a:pPr marL="914400" lvl="1" indent="-514350"/>
            <a:r>
              <a:rPr lang="fi-FI" sz="1800" dirty="0" smtClean="0"/>
              <a:t>Outer </a:t>
            </a:r>
            <a:r>
              <a:rPr lang="fi-FI" sz="1800" dirty="0" err="1" smtClean="0"/>
              <a:t>layer</a:t>
            </a:r>
            <a:r>
              <a:rPr lang="fi-FI" sz="1800" dirty="0" smtClean="0"/>
              <a:t> </a:t>
            </a:r>
            <a:r>
              <a:rPr lang="fi-FI" sz="1800" dirty="0" err="1" smtClean="0"/>
              <a:t>heaters</a:t>
            </a:r>
            <a:r>
              <a:rPr lang="fi-FI" sz="1800" dirty="0" smtClean="0"/>
              <a:t>: </a:t>
            </a:r>
            <a:r>
              <a:rPr lang="fi-FI" sz="1800" b="1" dirty="0" err="1" smtClean="0">
                <a:solidFill>
                  <a:srgbClr val="00B050"/>
                </a:solidFill>
              </a:rPr>
              <a:t>Agreement</a:t>
            </a:r>
            <a:r>
              <a:rPr lang="fi-FI" sz="1800" b="1" dirty="0" smtClean="0">
                <a:solidFill>
                  <a:srgbClr val="00B050"/>
                </a:solidFill>
              </a:rPr>
              <a:t> </a:t>
            </a:r>
            <a:r>
              <a:rPr lang="fi-FI" sz="1800" b="1" dirty="0" err="1" smtClean="0">
                <a:solidFill>
                  <a:srgbClr val="00B050"/>
                </a:solidFill>
              </a:rPr>
              <a:t>within</a:t>
            </a:r>
            <a:r>
              <a:rPr lang="fi-FI" sz="1800" b="1" dirty="0" smtClean="0">
                <a:solidFill>
                  <a:srgbClr val="00B050"/>
                </a:solidFill>
              </a:rPr>
              <a:t> 20% </a:t>
            </a:r>
            <a:r>
              <a:rPr lang="fi-FI" sz="1800" dirty="0" smtClean="0"/>
              <a:t>for Imag </a:t>
            </a:r>
            <a:r>
              <a:rPr lang="fi-FI" sz="1800" dirty="0" err="1" smtClean="0"/>
              <a:t>above</a:t>
            </a:r>
            <a:r>
              <a:rPr lang="fi-FI" sz="1800" dirty="0" smtClean="0"/>
              <a:t> 50% of SSL</a:t>
            </a:r>
          </a:p>
          <a:p>
            <a:pPr marL="914400" lvl="1" indent="-514350"/>
            <a:r>
              <a:rPr lang="fi-FI" sz="1800" dirty="0" smtClean="0"/>
              <a:t>Inner </a:t>
            </a:r>
            <a:r>
              <a:rPr lang="fi-FI" sz="1800" dirty="0" err="1" smtClean="0"/>
              <a:t>layer</a:t>
            </a:r>
            <a:r>
              <a:rPr lang="fi-FI" sz="1800" dirty="0" smtClean="0"/>
              <a:t> </a:t>
            </a:r>
            <a:r>
              <a:rPr lang="fi-FI" sz="1800" dirty="0" err="1" smtClean="0"/>
              <a:t>heaters</a:t>
            </a:r>
            <a:r>
              <a:rPr lang="fi-FI" sz="1800" dirty="0" smtClean="0"/>
              <a:t> </a:t>
            </a:r>
            <a:r>
              <a:rPr lang="fi-FI" sz="1800" dirty="0" err="1" smtClean="0"/>
              <a:t>have</a:t>
            </a:r>
            <a:r>
              <a:rPr lang="fi-FI" sz="1800" dirty="0" smtClean="0"/>
              <a:t> </a:t>
            </a:r>
            <a:r>
              <a:rPr lang="fi-FI" sz="1800" dirty="0" err="1" smtClean="0"/>
              <a:t>larger</a:t>
            </a:r>
            <a:r>
              <a:rPr lang="fi-FI" sz="1800" dirty="0" smtClean="0"/>
              <a:t> </a:t>
            </a:r>
            <a:r>
              <a:rPr lang="fi-FI" sz="1800" dirty="0" err="1" smtClean="0"/>
              <a:t>uncertainty</a:t>
            </a:r>
            <a:r>
              <a:rPr lang="fi-FI" sz="1800" dirty="0" smtClean="0"/>
              <a:t>:  </a:t>
            </a:r>
            <a:r>
              <a:rPr lang="fi-FI" sz="1800" b="1" dirty="0" err="1" smtClean="0">
                <a:solidFill>
                  <a:srgbClr val="00B050"/>
                </a:solidFill>
              </a:rPr>
              <a:t>up</a:t>
            </a:r>
            <a:r>
              <a:rPr lang="fi-FI" sz="1800" b="1" dirty="0" smtClean="0">
                <a:solidFill>
                  <a:srgbClr val="00B050"/>
                </a:solidFill>
              </a:rPr>
              <a:t> to ~50% </a:t>
            </a:r>
            <a:r>
              <a:rPr lang="fi-FI" sz="1800" dirty="0" smtClean="0"/>
              <a:t>for Imag </a:t>
            </a:r>
            <a:r>
              <a:rPr lang="fi-FI" sz="1800" dirty="0" err="1" smtClean="0"/>
              <a:t>above</a:t>
            </a:r>
            <a:r>
              <a:rPr lang="fi-FI" sz="1800" dirty="0" smtClean="0"/>
              <a:t> 50% of SSL</a:t>
            </a:r>
            <a:endParaRPr lang="fi-FI" sz="1800" b="1" dirty="0" smtClean="0">
              <a:solidFill>
                <a:srgbClr val="00B050"/>
              </a:solidFill>
            </a:endParaRPr>
          </a:p>
          <a:p>
            <a:pPr marL="400050" lvl="1" indent="0">
              <a:buNone/>
            </a:pPr>
            <a:r>
              <a:rPr lang="fi-FI" sz="1600" dirty="0" smtClean="0"/>
              <a:t>		</a:t>
            </a:r>
          </a:p>
          <a:p>
            <a:pPr marL="914400" lvl="1" indent="-514350"/>
            <a:r>
              <a:rPr lang="fi-FI" sz="1600" dirty="0" err="1"/>
              <a:t>D</a:t>
            </a:r>
            <a:r>
              <a:rPr lang="fi-FI" sz="1600" dirty="0" err="1" smtClean="0"/>
              <a:t>etails</a:t>
            </a:r>
            <a:r>
              <a:rPr lang="fi-FI" sz="1600" dirty="0" smtClean="0"/>
              <a:t>: T. Salmi et al., ”Analysis of </a:t>
            </a:r>
            <a:r>
              <a:rPr lang="fi-FI" sz="1600" dirty="0" err="1" smtClean="0"/>
              <a:t>uncertainties</a:t>
            </a:r>
            <a:r>
              <a:rPr lang="fi-FI" sz="1600" dirty="0" smtClean="0"/>
              <a:t> in </a:t>
            </a:r>
            <a:r>
              <a:rPr lang="fi-FI" sz="1600" dirty="0" err="1" smtClean="0"/>
              <a:t>protection</a:t>
            </a:r>
            <a:r>
              <a:rPr lang="fi-FI" sz="1600" dirty="0" smtClean="0"/>
              <a:t> </a:t>
            </a:r>
            <a:r>
              <a:rPr lang="fi-FI" sz="1600" dirty="0" err="1" smtClean="0"/>
              <a:t>heater</a:t>
            </a:r>
            <a:r>
              <a:rPr lang="fi-FI" sz="1600" dirty="0" smtClean="0"/>
              <a:t> </a:t>
            </a:r>
            <a:r>
              <a:rPr lang="fi-FI" sz="1600" dirty="0" err="1" smtClean="0"/>
              <a:t>delay</a:t>
            </a:r>
            <a:r>
              <a:rPr lang="fi-FI" sz="1600" dirty="0" smtClean="0"/>
              <a:t> </a:t>
            </a:r>
            <a:r>
              <a:rPr lang="fi-FI" sz="1600" dirty="0" err="1" smtClean="0"/>
              <a:t>time</a:t>
            </a:r>
            <a:r>
              <a:rPr lang="fi-FI" sz="1600" dirty="0" smtClean="0"/>
              <a:t> </a:t>
            </a:r>
            <a:r>
              <a:rPr lang="fi-FI" sz="1600" dirty="0" err="1" smtClean="0"/>
              <a:t>measurements</a:t>
            </a:r>
            <a:r>
              <a:rPr lang="fi-FI" sz="1600" dirty="0" smtClean="0"/>
              <a:t> and </a:t>
            </a:r>
            <a:r>
              <a:rPr lang="fi-FI" sz="1600" dirty="0" err="1" smtClean="0"/>
              <a:t>simulations</a:t>
            </a:r>
            <a:r>
              <a:rPr lang="fi-FI" sz="1600" dirty="0" smtClean="0"/>
              <a:t> in Nb</a:t>
            </a:r>
            <a:r>
              <a:rPr lang="fi-FI" sz="1600" baseline="-25000" dirty="0" smtClean="0"/>
              <a:t>3</a:t>
            </a:r>
            <a:r>
              <a:rPr lang="fi-FI" sz="1600" dirty="0" smtClean="0"/>
              <a:t>Sn </a:t>
            </a:r>
            <a:r>
              <a:rPr lang="fi-FI" sz="1600" dirty="0" err="1" smtClean="0"/>
              <a:t>high-field</a:t>
            </a:r>
            <a:r>
              <a:rPr lang="fi-FI" sz="1600" dirty="0" smtClean="0"/>
              <a:t> </a:t>
            </a:r>
            <a:r>
              <a:rPr lang="fi-FI" sz="1600" dirty="0" err="1" smtClean="0"/>
              <a:t>accelerator</a:t>
            </a:r>
            <a:r>
              <a:rPr lang="fi-FI" sz="1600" dirty="0" smtClean="0"/>
              <a:t> magnets”, </a:t>
            </a:r>
            <a:r>
              <a:rPr lang="fi-FI" sz="1600" dirty="0" err="1" smtClean="0"/>
              <a:t>accepted</a:t>
            </a:r>
            <a:r>
              <a:rPr lang="fi-FI" sz="1600" dirty="0" smtClean="0"/>
              <a:t> for </a:t>
            </a:r>
            <a:r>
              <a:rPr lang="fi-FI" sz="1600" dirty="0" err="1" smtClean="0"/>
              <a:t>publication</a:t>
            </a:r>
            <a:r>
              <a:rPr lang="fi-FI" sz="1600" dirty="0" smtClean="0"/>
              <a:t> in IEEE TAS (</a:t>
            </a:r>
            <a:r>
              <a:rPr lang="fi-FI" sz="1600" dirty="0" err="1" smtClean="0"/>
              <a:t>pre-print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tiina.salmi@tut.fi</a:t>
            </a:r>
            <a:r>
              <a:rPr lang="fi-FI" sz="1600" dirty="0" smtClean="0"/>
              <a:t>)</a:t>
            </a:r>
          </a:p>
          <a:p>
            <a:pPr marL="400050" lvl="1" indent="0">
              <a:buNone/>
            </a:pPr>
            <a:endParaRPr lang="fi-FI" sz="2000" dirty="0" smtClean="0"/>
          </a:p>
          <a:p>
            <a:pPr marL="514350" indent="-514350">
              <a:buAutoNum type="arabicParenR"/>
            </a:pPr>
            <a:endParaRPr lang="en-US" sz="20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876800" y="5943600"/>
            <a:ext cx="4267200" cy="914400"/>
          </a:xfrm>
          <a:prstGeom prst="wedgeRoundRectCallout">
            <a:avLst>
              <a:gd name="adj1" fmla="val -59900"/>
              <a:gd name="adj2" fmla="val -113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heater design tested in LHQ,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Agreement with simulation with 10% 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69029" y="7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QLASA*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762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QLASA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[1]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is a program developed by the University of Milan and the INFN/LASA for the simulation of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quench evolution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solenoids.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388182"/>
            <a:ext cx="81676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Main features: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Pseudo-analytical: quench propagation is based on Wilson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analytical formulas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[2]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; thermal calculations are made solving the heat equation in adiabatic approximation.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Magnetic field is given as input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It is possible to simulate magnetic quadrupoles or other kind of magnets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Magnet inductance is given as input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Iron saturation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can be simulated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It is possible to simulate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dynamic effects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(reduction of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inductance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[3]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Protection circuit with external dump resistor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It is possible to simulate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protection heaters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with heating stations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[4]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Material properties from MATPRO</a:t>
            </a:r>
            <a:r>
              <a:rPr lang="en-US" baseline="30000" dirty="0" smtClean="0">
                <a:solidFill>
                  <a:prstClr val="black"/>
                </a:solidFill>
                <a:latin typeface="Calibri"/>
              </a:rPr>
              <a:t>[5]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467" y="4977380"/>
            <a:ext cx="899506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[1] “QLASA: a computer code for quench simulation in adiabatic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multicoil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superconducting windings”, L. Rossi and              M.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Sorbi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,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[2] “Superconducting magnets”, M.N. Wilson, 1983.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[3] “Effect of coupling currents on the dynamic inductance during fast transient in superconducting magnets”, V. Marinozzi      et al., 2015.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[4] “Guidelines for the quench analysis of Nb3Sn accelerator magnets using QLASA”, V. Marinozzi, 2013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[5] “MATPRO upgraded version 2012: a computer library of material property at cryogenic temperature,”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G.Manfreda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et al.,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262930" y="316468"/>
            <a:ext cx="28048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/>
              <a:t>Slides by V. Marinozzi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967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66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Validation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of quench detection time and protection heaters simulations has been made for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Nb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Sn quadrupoles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using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experimental data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from LQ and HQ (LARP prototype quadrupoles for MQXF)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5" y="1061744"/>
            <a:ext cx="5895155" cy="337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341132" y="21279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solidFill>
                  <a:prstClr val="black"/>
                </a:solidFill>
                <a:latin typeface="Calibri"/>
              </a:rPr>
              <a:t>Very good agreement</a:t>
            </a:r>
            <a:endParaRPr lang="en-US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C:\Users\marinozzi\AppData\Local\Microsoft\Windows\Temporary Internet Files\Content.IE5\ZPT14TOI\o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32" y="9087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200" y="4419600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It is the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first quench protection simulation program, based on Wilson’s method,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which can simulate  the effects of coupling currents on the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magnet inductance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875134"/>
            <a:ext cx="5123061" cy="38662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12,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MQXF Quench Protection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8DB-9833-4C0B-AE58-8BC779D60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Modelling strategy with </a:t>
            </a:r>
            <a:r>
              <a:rPr lang="en-GB" dirty="0" err="1" smtClean="0"/>
              <a:t>SuperMagnet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18</a:t>
            </a:fld>
            <a:endParaRPr lang="en-GB">
              <a:solidFill>
                <a:srgbClr val="0C377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464496"/>
          </a:xfrm>
        </p:spPr>
        <p:txBody>
          <a:bodyPr>
            <a:normAutofit fontScale="62500" lnSpcReduction="20000"/>
          </a:bodyPr>
          <a:lstStyle/>
          <a:p>
            <a:pPr marL="36576" indent="0" algn="ctr">
              <a:buNone/>
            </a:pPr>
            <a:r>
              <a:rPr lang="en-GB" sz="3200" b="1" dirty="0" smtClean="0"/>
              <a:t>“Break</a:t>
            </a:r>
            <a:r>
              <a:rPr lang="en-GB" sz="3200" b="1" dirty="0"/>
              <a:t>" the complex problem in simpler building blocks that are solved separately and then "joined" into a consistent </a:t>
            </a:r>
            <a:r>
              <a:rPr lang="en-GB" sz="3200" b="1" dirty="0" smtClean="0"/>
              <a:t>solution.</a:t>
            </a:r>
          </a:p>
          <a:p>
            <a:pPr marL="36576" indent="0">
              <a:buNone/>
            </a:pPr>
            <a:r>
              <a:rPr lang="en-GB" b="1" dirty="0" smtClean="0"/>
              <a:t> </a:t>
            </a:r>
          </a:p>
          <a:p>
            <a:pPr marL="36576" indent="0">
              <a:buNone/>
            </a:pPr>
            <a:r>
              <a:rPr lang="en-GB" dirty="0" smtClean="0"/>
              <a:t>The “key” ingredients are:</a:t>
            </a:r>
          </a:p>
          <a:p>
            <a:pPr>
              <a:buClr>
                <a:schemeClr val="tx2"/>
              </a:buClr>
            </a:pPr>
            <a:r>
              <a:rPr lang="en-GB" b="1" dirty="0">
                <a:solidFill>
                  <a:srgbClr val="FF0000"/>
                </a:solidFill>
              </a:rPr>
              <a:t>Longitudinal quench propagation</a:t>
            </a:r>
          </a:p>
          <a:p>
            <a:pPr lvl="1">
              <a:buClr>
                <a:schemeClr val="tx2"/>
              </a:buClr>
            </a:pPr>
            <a:r>
              <a:rPr lang="en-GB" dirty="0">
                <a:solidFill>
                  <a:schemeClr val="tx2"/>
                </a:solidFill>
              </a:rPr>
              <a:t>Important because it determines the time needed to detect a normal zone</a:t>
            </a:r>
          </a:p>
          <a:p>
            <a:pPr lvl="1">
              <a:buClr>
                <a:schemeClr val="tx2"/>
              </a:buClr>
            </a:pPr>
            <a:r>
              <a:rPr lang="en-GB" dirty="0">
                <a:solidFill>
                  <a:schemeClr val="tx2"/>
                </a:solidFill>
              </a:rPr>
              <a:t>Needs an accurate modelling. </a:t>
            </a:r>
            <a:r>
              <a:rPr lang="en-GB" dirty="0"/>
              <a:t>Heat equation is solved implicitly in space (finite elements) and time (multi-step finite differences) using an adaptive mesh algorithm to cope with the large disparity of length scales.</a:t>
            </a:r>
            <a:endParaRPr lang="en-GB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en-GB" b="1" dirty="0">
                <a:solidFill>
                  <a:srgbClr val="FF0000"/>
                </a:solidFill>
              </a:rPr>
              <a:t>Heat transfer from heater to coil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Important because it defines the time needed to induce a distributed quench</a:t>
            </a:r>
            <a:endParaRPr lang="en-GB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</a:pPr>
            <a:r>
              <a:rPr lang="en-GB" sz="2500" dirty="0">
                <a:solidFill>
                  <a:schemeClr val="tx2"/>
                </a:solidFill>
              </a:rPr>
              <a:t>Solved separately using a 2D </a:t>
            </a:r>
            <a:r>
              <a:rPr lang="en-GB" sz="2500" dirty="0" smtClean="0">
                <a:solidFill>
                  <a:schemeClr val="tx2"/>
                </a:solidFill>
              </a:rPr>
              <a:t>FE COMSOL </a:t>
            </a:r>
            <a:r>
              <a:rPr lang="en-GB" sz="2500" dirty="0">
                <a:solidFill>
                  <a:schemeClr val="tx2"/>
                </a:solidFill>
              </a:rPr>
              <a:t>model and joined to the global solution.</a:t>
            </a:r>
          </a:p>
          <a:p>
            <a:pPr>
              <a:buClr>
                <a:schemeClr val="tx2"/>
              </a:buClr>
            </a:pPr>
            <a:r>
              <a:rPr lang="en-GB" b="1" dirty="0">
                <a:solidFill>
                  <a:srgbClr val="FF0000"/>
                </a:solidFill>
              </a:rPr>
              <a:t>Heat transfer within the coil</a:t>
            </a:r>
          </a:p>
          <a:p>
            <a:pPr lvl="1">
              <a:buClr>
                <a:schemeClr val="tx2"/>
              </a:buClr>
            </a:pPr>
            <a:r>
              <a:rPr lang="en-GB" dirty="0">
                <a:solidFill>
                  <a:schemeClr val="tx2"/>
                </a:solidFill>
              </a:rPr>
              <a:t>Important because it determines the time needed to quench the whole magnet cross section</a:t>
            </a:r>
          </a:p>
          <a:p>
            <a:pPr lvl="1">
              <a:buClr>
                <a:schemeClr val="tx2"/>
              </a:buClr>
            </a:pPr>
            <a:r>
              <a:rPr lang="en-GB" dirty="0">
                <a:solidFill>
                  <a:schemeClr val="tx2"/>
                </a:solidFill>
              </a:rPr>
              <a:t>Longitudinal conductor model coupled explicitly with a 2</a:t>
            </a:r>
            <a:r>
              <a:rPr lang="en-GB" baseline="30000" dirty="0">
                <a:solidFill>
                  <a:schemeClr val="tx2"/>
                </a:solidFill>
              </a:rPr>
              <a:t>nd</a:t>
            </a:r>
            <a:r>
              <a:rPr lang="en-GB" dirty="0">
                <a:solidFill>
                  <a:schemeClr val="tx2"/>
                </a:solidFill>
              </a:rPr>
              <a:t> order thermal network.</a:t>
            </a:r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endParaRPr lang="en-GB" b="1" dirty="0" smtClean="0"/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95400" y="6356350"/>
            <a:ext cx="2496196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latin typeface="Arial"/>
              </a:rPr>
              <a:t>SUPERMAGNET [Bot 2007]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5301208"/>
            <a:ext cx="871296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</a:pPr>
            <a:r>
              <a:rPr lang="en-GB" sz="1900" dirty="0">
                <a:solidFill>
                  <a:srgbClr val="0C377B"/>
                </a:solidFill>
                <a:latin typeface="Arial"/>
              </a:rPr>
              <a:t>What is not </a:t>
            </a:r>
            <a:r>
              <a:rPr lang="en-GB" sz="1900" dirty="0" smtClean="0">
                <a:solidFill>
                  <a:srgbClr val="0C377B"/>
                </a:solidFill>
                <a:latin typeface="Arial"/>
              </a:rPr>
              <a:t>(yet) included </a:t>
            </a:r>
            <a:r>
              <a:rPr lang="en-GB" sz="1900" dirty="0">
                <a:solidFill>
                  <a:srgbClr val="0C377B"/>
                </a:solidFill>
                <a:latin typeface="Arial"/>
              </a:rPr>
              <a:t>in the </a:t>
            </a:r>
            <a:r>
              <a:rPr lang="en-GB" sz="1900" dirty="0" smtClean="0">
                <a:solidFill>
                  <a:srgbClr val="0C377B"/>
                </a:solidFill>
                <a:latin typeface="Arial"/>
              </a:rPr>
              <a:t>model:</a:t>
            </a:r>
            <a:endParaRPr lang="en-GB" sz="1900" dirty="0">
              <a:solidFill>
                <a:srgbClr val="0C377B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C377B"/>
                </a:solidFill>
                <a:latin typeface="Arial"/>
              </a:rPr>
              <a:t>AC loss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C377B"/>
                </a:solidFill>
                <a:latin typeface="Arial"/>
              </a:rPr>
              <a:t>Other transient effects, such as change of the apparent inductance due to </a:t>
            </a:r>
            <a:r>
              <a:rPr lang="en-GB" sz="1600" dirty="0" err="1">
                <a:solidFill>
                  <a:srgbClr val="0C377B"/>
                </a:solidFill>
                <a:latin typeface="Arial"/>
              </a:rPr>
              <a:t>dI</a:t>
            </a:r>
            <a:r>
              <a:rPr lang="en-GB" sz="1600" dirty="0">
                <a:solidFill>
                  <a:srgbClr val="0C377B"/>
                </a:solidFill>
                <a:latin typeface="Arial"/>
              </a:rPr>
              <a:t>/</a:t>
            </a:r>
            <a:r>
              <a:rPr lang="en-GB" sz="1600" dirty="0" err="1">
                <a:solidFill>
                  <a:srgbClr val="0C377B"/>
                </a:solidFill>
                <a:latin typeface="Arial"/>
              </a:rPr>
              <a:t>dt</a:t>
            </a:r>
            <a:r>
              <a:rPr lang="en-GB" sz="1600" dirty="0">
                <a:solidFill>
                  <a:srgbClr val="0C377B"/>
                </a:solidFill>
                <a:latin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6308435"/>
            <a:ext cx="33089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/>
              <a:t>By S</a:t>
            </a:r>
            <a:r>
              <a:rPr lang="en-US" sz="2100" dirty="0"/>
              <a:t>. </a:t>
            </a:r>
            <a:r>
              <a:rPr lang="en-US" sz="2100" dirty="0" err="1"/>
              <a:t>Izquierdo</a:t>
            </a:r>
            <a:r>
              <a:rPr lang="en-US" sz="2100" dirty="0"/>
              <a:t> Bermudez</a:t>
            </a:r>
          </a:p>
        </p:txBody>
      </p:sp>
    </p:spTree>
    <p:extLst>
      <p:ext uri="{BB962C8B-B14F-4D97-AF65-F5344CB8AC3E}">
        <p14:creationId xmlns:p14="http://schemas.microsoft.com/office/powerpoint/2010/main" val="1137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54377" r="49308" b="22811"/>
          <a:stretch/>
        </p:blipFill>
        <p:spPr bwMode="auto">
          <a:xfrm>
            <a:off x="1603265" y="4582363"/>
            <a:ext cx="2039069" cy="126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1" t="54377" r="24872" b="22811"/>
          <a:stretch/>
        </p:blipFill>
        <p:spPr bwMode="auto">
          <a:xfrm>
            <a:off x="2047369" y="5544687"/>
            <a:ext cx="2208522" cy="128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Modelling heat propagation within the coil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19</a:t>
            </a:fld>
            <a:endParaRPr lang="en-GB">
              <a:solidFill>
                <a:srgbClr val="0C377B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63" y="3908564"/>
            <a:ext cx="45627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018420" y="332656"/>
            <a:ext cx="1517444" cy="2799929"/>
            <a:chOff x="5488408" y="14811785"/>
            <a:chExt cx="1824759" cy="2918903"/>
          </a:xfrm>
        </p:grpSpPr>
        <p:grpSp>
          <p:nvGrpSpPr>
            <p:cNvPr id="191" name="Group 190"/>
            <p:cNvGrpSpPr/>
            <p:nvPr/>
          </p:nvGrpSpPr>
          <p:grpSpPr>
            <a:xfrm>
              <a:off x="5488408" y="14811785"/>
              <a:ext cx="1544487" cy="2918903"/>
              <a:chOff x="755576" y="476789"/>
              <a:chExt cx="2448272" cy="4464379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755576" y="476789"/>
                <a:ext cx="2448272" cy="4464379"/>
                <a:chOff x="755576" y="476789"/>
                <a:chExt cx="2448272" cy="4464379"/>
              </a:xfrm>
              <a:scene3d>
                <a:camera prst="perspectiveFront" fov="6000000">
                  <a:rot lat="18899991" lon="0" rev="0"/>
                </a:camera>
                <a:lightRig rig="threePt" dir="t"/>
              </a:scene3d>
            </p:grpSpPr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899709" y="1556706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V="1">
                  <a:off x="3203848" y="1520729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3059832" y="1520729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Arc 199"/>
                <p:cNvSpPr>
                  <a:spLocks noChangeAspect="1"/>
                </p:cNvSpPr>
                <p:nvPr/>
              </p:nvSpPr>
              <p:spPr>
                <a:xfrm flipV="1">
                  <a:off x="899708" y="2637029"/>
                  <a:ext cx="2304139" cy="2304139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  <p:cxnSp>
              <p:nvCxnSpPr>
                <p:cNvPr id="201" name="Straight Connector 200"/>
                <p:cNvCxnSpPr/>
                <p:nvPr/>
              </p:nvCxnSpPr>
              <p:spPr>
                <a:xfrm flipV="1">
                  <a:off x="755576" y="1556909"/>
                  <a:ext cx="0" cy="2340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2915816" y="1520729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Arc 202"/>
                <p:cNvSpPr>
                  <a:spLocks noChangeAspect="1"/>
                </p:cNvSpPr>
                <p:nvPr/>
              </p:nvSpPr>
              <p:spPr>
                <a:xfrm flipV="1">
                  <a:off x="755576" y="2637029"/>
                  <a:ext cx="2304139" cy="2304139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04" name="Arc 203"/>
                <p:cNvSpPr>
                  <a:spLocks noChangeAspect="1"/>
                </p:cNvSpPr>
                <p:nvPr/>
              </p:nvSpPr>
              <p:spPr>
                <a:xfrm>
                  <a:off x="899709" y="476906"/>
                  <a:ext cx="2160123" cy="2160123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05" name="Arc 204"/>
                <p:cNvSpPr>
                  <a:spLocks noChangeAspect="1"/>
                </p:cNvSpPr>
                <p:nvPr/>
              </p:nvSpPr>
              <p:spPr>
                <a:xfrm>
                  <a:off x="755576" y="476789"/>
                  <a:ext cx="2160123" cy="2160123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2267744" y="1484784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1475656" y="1484784"/>
                  <a:ext cx="0" cy="2304256"/>
                </a:xfrm>
                <a:prstGeom prst="line">
                  <a:avLst/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Arc 207"/>
                <p:cNvSpPr>
                  <a:spLocks noChangeAspect="1"/>
                </p:cNvSpPr>
                <p:nvPr/>
              </p:nvSpPr>
              <p:spPr>
                <a:xfrm>
                  <a:off x="1475744" y="1120493"/>
                  <a:ext cx="792000" cy="792000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  <p:sp>
              <p:nvSpPr>
                <p:cNvPr id="209" name="Arc 208"/>
                <p:cNvSpPr>
                  <a:spLocks noChangeAspect="1"/>
                </p:cNvSpPr>
                <p:nvPr/>
              </p:nvSpPr>
              <p:spPr>
                <a:xfrm flipV="1">
                  <a:off x="1475656" y="3284984"/>
                  <a:ext cx="936104" cy="936104"/>
                </a:xfrm>
                <a:prstGeom prst="arc">
                  <a:avLst>
                    <a:gd name="adj1" fmla="val 10748828"/>
                    <a:gd name="adj2" fmla="val 0"/>
                  </a:avLst>
                </a:pr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srgbClr val="0C377B"/>
                    </a:solidFill>
                  </a:endParaRPr>
                </a:p>
              </p:txBody>
            </p:sp>
          </p:grpSp>
          <p:pic>
            <p:nvPicPr>
              <p:cNvPr id="196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06923" y="3573016"/>
                <a:ext cx="801402" cy="11629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92" name="Straight Arrow Connector 191"/>
            <p:cNvCxnSpPr/>
            <p:nvPr/>
          </p:nvCxnSpPr>
          <p:spPr>
            <a:xfrm flipH="1" flipV="1">
              <a:off x="6585455" y="15712349"/>
              <a:ext cx="100983" cy="79713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tailEnd type="triangle" w="sm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6719853" y="16563684"/>
              <a:ext cx="0" cy="57710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triangle" w="med" len="lg"/>
              <a:tailEnd type="triangle" w="sm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Arrow Connector 193"/>
            <p:cNvCxnSpPr/>
            <p:nvPr/>
          </p:nvCxnSpPr>
          <p:spPr>
            <a:xfrm rot="16200000" flipV="1">
              <a:off x="6694627" y="16246810"/>
              <a:ext cx="0" cy="123708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triangle" w="med" len="lg"/>
              <a:tailEnd type="triangle" w="sm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aphicFrame>
        <p:nvGraphicFramePr>
          <p:cNvPr id="210" name="Object 209"/>
          <p:cNvGraphicFramePr>
            <a:graphicFrameLocks noChangeAspect="1"/>
          </p:cNvGraphicFramePr>
          <p:nvPr>
            <p:extLst/>
          </p:nvPr>
        </p:nvGraphicFramePr>
        <p:xfrm>
          <a:off x="3786817" y="1103884"/>
          <a:ext cx="4575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6" imgW="3517560" imgH="393480" progId="Equation.3">
                  <p:embed/>
                </p:oleObj>
              </mc:Choice>
              <mc:Fallback>
                <p:oleObj name="Equation" r:id="rId6" imgW="3517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817" y="1103884"/>
                        <a:ext cx="45751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" name="TextBox 210"/>
          <p:cNvSpPr txBox="1"/>
          <p:nvPr/>
        </p:nvSpPr>
        <p:spPr>
          <a:xfrm>
            <a:off x="131220" y="946617"/>
            <a:ext cx="1704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C377B"/>
                </a:solidFill>
                <a:latin typeface="Arial"/>
              </a:rPr>
              <a:t>Two principal directions: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Arial"/>
              </a:rPr>
              <a:t>1. Longitudinal</a:t>
            </a:r>
            <a:r>
              <a:rPr lang="en-US" sz="1600" dirty="0" smtClean="0">
                <a:solidFill>
                  <a:srgbClr val="0000FF"/>
                </a:solidFill>
                <a:latin typeface="Arial"/>
              </a:rPr>
              <a:t> </a:t>
            </a:r>
            <a:endParaRPr lang="en-US" sz="1600" dirty="0">
              <a:solidFill>
                <a:srgbClr val="0C377B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Length </a:t>
            </a:r>
            <a:r>
              <a:rPr lang="en-US" sz="1400" b="1" dirty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scale is hundreds of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m</a:t>
            </a:r>
            <a:endParaRPr lang="en-US" sz="1400" b="1" dirty="0" smtClean="0">
              <a:solidFill>
                <a:srgbClr val="FF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2. Transverse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Length scale is tenths 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of mm</a:t>
            </a:r>
            <a:r>
              <a:rPr lang="en-US" sz="1400" dirty="0">
                <a:solidFill>
                  <a:srgbClr val="FF0000"/>
                </a:solidFill>
                <a:latin typeface="Arial"/>
              </a:rPr>
              <a:t> </a:t>
            </a:r>
            <a:endParaRPr lang="en-US" sz="1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624021" y="1069067"/>
            <a:ext cx="5052435" cy="7665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8037853" y="1230543"/>
            <a:ext cx="324315" cy="490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645105" y="2217206"/>
            <a:ext cx="19614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Power </a:t>
            </a:r>
            <a:r>
              <a:rPr lang="en-GB" sz="1400" dirty="0">
                <a:solidFill>
                  <a:srgbClr val="0C377B"/>
                </a:solidFill>
                <a:latin typeface="Arial"/>
              </a:rPr>
              <a:t>exchanged between components </a:t>
            </a: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in </a:t>
            </a:r>
            <a:r>
              <a:rPr lang="en-GB" sz="1400" dirty="0">
                <a:solidFill>
                  <a:srgbClr val="0C377B"/>
                </a:solidFill>
                <a:latin typeface="Arial"/>
              </a:rPr>
              <a:t>the </a:t>
            </a: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conductor</a:t>
            </a:r>
            <a:endParaRPr lang="en-GB" sz="1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506231" y="2801981"/>
            <a:ext cx="1637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Joule heating</a:t>
            </a:r>
            <a:endParaRPr lang="en-GB" sz="1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781865" y="2188427"/>
            <a:ext cx="1448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External heat perturbation</a:t>
            </a:r>
            <a:endParaRPr lang="en-GB" sz="1400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217" name="Straight Arrow Connector 216"/>
          <p:cNvCxnSpPr/>
          <p:nvPr/>
        </p:nvCxnSpPr>
        <p:spPr>
          <a:xfrm flipV="1">
            <a:off x="5199958" y="1791357"/>
            <a:ext cx="1218812" cy="443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6884922" y="1673892"/>
            <a:ext cx="532038" cy="484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215" idx="0"/>
          </p:cNvCxnSpPr>
          <p:nvPr/>
        </p:nvCxnSpPr>
        <p:spPr>
          <a:xfrm flipV="1">
            <a:off x="7325083" y="1673892"/>
            <a:ext cx="343261" cy="1128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H="1" flipV="1">
            <a:off x="8218527" y="1743946"/>
            <a:ext cx="143641" cy="490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" name="Group 224"/>
          <p:cNvGrpSpPr/>
          <p:nvPr/>
        </p:nvGrpSpPr>
        <p:grpSpPr>
          <a:xfrm>
            <a:off x="197228" y="4505705"/>
            <a:ext cx="1638467" cy="1417725"/>
            <a:chOff x="5410551" y="1926409"/>
            <a:chExt cx="3401144" cy="1769091"/>
          </a:xfrm>
        </p:grpSpPr>
        <p:pic>
          <p:nvPicPr>
            <p:cNvPr id="2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51" y="1926409"/>
              <a:ext cx="3401144" cy="176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7" name="Straight Arrow Connector 226"/>
            <p:cNvCxnSpPr/>
            <p:nvPr/>
          </p:nvCxnSpPr>
          <p:spPr>
            <a:xfrm flipV="1">
              <a:off x="5961110" y="2460631"/>
              <a:ext cx="1872208" cy="108012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Rectangle 227"/>
          <p:cNvSpPr/>
          <p:nvPr/>
        </p:nvSpPr>
        <p:spPr>
          <a:xfrm>
            <a:off x="131221" y="3513729"/>
            <a:ext cx="3720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C377B"/>
                </a:solidFill>
                <a:latin typeface="Arial"/>
              </a:rPr>
              <a:t>The conductor </a:t>
            </a:r>
            <a:r>
              <a:rPr lang="en-US" dirty="0">
                <a:solidFill>
                  <a:srgbClr val="0C377B"/>
                </a:solidFill>
                <a:latin typeface="Arial"/>
              </a:rPr>
              <a:t>is a continuum </a:t>
            </a:r>
            <a:r>
              <a:rPr lang="en-US" dirty="0" smtClean="0">
                <a:solidFill>
                  <a:srgbClr val="0C377B"/>
                </a:solidFill>
                <a:latin typeface="Arial"/>
              </a:rPr>
              <a:t>solved with </a:t>
            </a:r>
            <a:r>
              <a:rPr lang="en-US" dirty="0">
                <a:solidFill>
                  <a:srgbClr val="0C377B"/>
                </a:solidFill>
                <a:latin typeface="Arial"/>
              </a:rPr>
              <a:t>accurate (high order) and adaptive (front tracking) methods </a:t>
            </a:r>
          </a:p>
        </p:txBody>
      </p:sp>
      <p:sp>
        <p:nvSpPr>
          <p:cNvPr id="9221" name="Rectangle 9220"/>
          <p:cNvSpPr/>
          <p:nvPr/>
        </p:nvSpPr>
        <p:spPr>
          <a:xfrm>
            <a:off x="1098788" y="315606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Arial"/>
              </a:rPr>
              <a:t>Longitudinal</a:t>
            </a:r>
            <a:endParaRPr lang="en-GB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9222" name="Rectangle 9221"/>
          <p:cNvSpPr/>
          <p:nvPr/>
        </p:nvSpPr>
        <p:spPr>
          <a:xfrm>
            <a:off x="6418770" y="3068960"/>
            <a:ext cx="14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Transverse</a:t>
            </a:r>
          </a:p>
        </p:txBody>
      </p:sp>
      <p:sp>
        <p:nvSpPr>
          <p:cNvPr id="231" name="Rectangle 230"/>
          <p:cNvSpPr/>
          <p:nvPr/>
        </p:nvSpPr>
        <p:spPr>
          <a:xfrm>
            <a:off x="7821783" y="2188427"/>
            <a:ext cx="1322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C377B"/>
                </a:solidFill>
                <a:latin typeface="Arial"/>
              </a:rPr>
              <a:t>Power exchange between adjacent conductors</a:t>
            </a:r>
            <a:endParaRPr lang="en-GB" sz="1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9223" name="Rectangle 9222"/>
          <p:cNvSpPr/>
          <p:nvPr/>
        </p:nvSpPr>
        <p:spPr>
          <a:xfrm>
            <a:off x="4427984" y="34382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C377B"/>
                </a:solidFill>
                <a:latin typeface="Arial"/>
              </a:rPr>
              <a:t>2</a:t>
            </a:r>
            <a:r>
              <a:rPr lang="en-GB" baseline="30000" dirty="0" smtClean="0">
                <a:solidFill>
                  <a:srgbClr val="0C377B"/>
                </a:solidFill>
                <a:latin typeface="Arial"/>
              </a:rPr>
              <a:t>nd</a:t>
            </a:r>
            <a:r>
              <a:rPr lang="en-GB" dirty="0" smtClean="0">
                <a:solidFill>
                  <a:srgbClr val="0C377B"/>
                </a:solidFill>
                <a:latin typeface="Arial"/>
              </a:rPr>
              <a:t> order thermal network explicitly </a:t>
            </a:r>
            <a:r>
              <a:rPr lang="en-GB" dirty="0">
                <a:solidFill>
                  <a:srgbClr val="0C377B"/>
                </a:solidFill>
                <a:latin typeface="Arial"/>
              </a:rPr>
              <a:t>coupling with the 1D longitudinal model: </a:t>
            </a:r>
            <a:endParaRPr lang="en-US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9225" name="Straight Connector 9224"/>
          <p:cNvCxnSpPr/>
          <p:nvPr/>
        </p:nvCxnSpPr>
        <p:spPr>
          <a:xfrm flipH="1">
            <a:off x="4284831" y="3238387"/>
            <a:ext cx="21084" cy="29513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31047" y="52447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C377B"/>
                </a:solidFill>
                <a:latin typeface="Arial"/>
              </a:rPr>
              <a:t>T</a:t>
            </a:r>
            <a:endParaRPr lang="en-GB" sz="2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26049" y="6185326"/>
            <a:ext cx="1539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Arial"/>
              </a:rPr>
              <a:t>Mesh density</a:t>
            </a: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3902" y="6523879"/>
            <a:ext cx="2496196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latin typeface="Arial"/>
              </a:rPr>
              <a:t>SUPERMAGNET [Bot 2007]</a:t>
            </a:r>
          </a:p>
        </p:txBody>
      </p:sp>
    </p:spTree>
    <p:extLst>
      <p:ext uri="{BB962C8B-B14F-4D97-AF65-F5344CB8AC3E}">
        <p14:creationId xmlns:p14="http://schemas.microsoft.com/office/powerpoint/2010/main" val="24272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Lay-outs</a:t>
            </a:r>
          </a:p>
          <a:p>
            <a:pPr lvl="1"/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CLIQ</a:t>
            </a:r>
          </a:p>
          <a:p>
            <a:pPr lvl="1"/>
            <a:endParaRPr lang="en-US" dirty="0"/>
          </a:p>
          <a:p>
            <a:r>
              <a:rPr lang="en-US" b="1" dirty="0" smtClean="0"/>
              <a:t>Codes &amp; Validation</a:t>
            </a:r>
          </a:p>
          <a:p>
            <a:endParaRPr lang="en-US" dirty="0"/>
          </a:p>
          <a:p>
            <a:r>
              <a:rPr lang="en-US" b="1" dirty="0" smtClean="0"/>
              <a:t>Results</a:t>
            </a:r>
          </a:p>
          <a:p>
            <a:pPr lvl="1"/>
            <a:r>
              <a:rPr lang="en-US" dirty="0" smtClean="0"/>
              <a:t>Hot Spot Temperature</a:t>
            </a:r>
          </a:p>
          <a:p>
            <a:pPr lvl="1"/>
            <a:r>
              <a:rPr lang="en-US" dirty="0" smtClean="0"/>
              <a:t>Voltages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Validation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0CF9-301C-4DC2-9DD4-D8FCF2197C95}" type="slidenum">
              <a:rPr lang="en-GB" smtClean="0">
                <a:solidFill>
                  <a:srgbClr val="0C377B"/>
                </a:solidFill>
              </a:rPr>
              <a:pPr/>
              <a:t>20</a:t>
            </a:fld>
            <a:endParaRPr lang="en-GB">
              <a:solidFill>
                <a:srgbClr val="0C377B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20" y="1283946"/>
            <a:ext cx="287274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86" y="1288182"/>
            <a:ext cx="2872740" cy="21596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>
            <a:off x="3496548" y="980728"/>
            <a:ext cx="0" cy="54726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26" y="3573016"/>
            <a:ext cx="908547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2107"/>
            <a:ext cx="2711388" cy="22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527" y="914614"/>
            <a:ext cx="336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Arial"/>
              </a:rPr>
              <a:t>Longitudinal quench propagation MQXF cable</a:t>
            </a: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6008" y="907078"/>
            <a:ext cx="52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Arial"/>
              </a:rPr>
              <a:t>Current decay and resistance growth in 11T-DS dipole</a:t>
            </a: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6007" y="3678872"/>
            <a:ext cx="52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Arial"/>
              </a:rPr>
              <a:t>Hot spot temperature in SMC-11T</a:t>
            </a: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039" y="3661994"/>
            <a:ext cx="302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Arial"/>
              </a:rPr>
              <a:t>Quench heater delay in 11T-DS dipole</a:t>
            </a:r>
            <a:endParaRPr lang="en-GB" sz="1600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1" y="4277601"/>
            <a:ext cx="2901446" cy="22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31" y="4399180"/>
            <a:ext cx="5572227" cy="210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47664" y="6555295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B050"/>
                </a:solidFill>
                <a:latin typeface="Arial"/>
              </a:rPr>
              <a:t>With the key contribution of </a:t>
            </a:r>
            <a:r>
              <a:rPr lang="en-GB" sz="1200" dirty="0">
                <a:solidFill>
                  <a:srgbClr val="00B050"/>
                </a:solidFill>
                <a:latin typeface="Arial"/>
              </a:rPr>
              <a:t>H. Bajas, </a:t>
            </a:r>
            <a:r>
              <a:rPr lang="en-GB" sz="1200" dirty="0" smtClean="0">
                <a:solidFill>
                  <a:srgbClr val="00B050"/>
                </a:solidFill>
                <a:latin typeface="Arial"/>
              </a:rPr>
              <a:t>J</a:t>
            </a:r>
            <a:r>
              <a:rPr lang="en-GB" sz="1200" dirty="0">
                <a:solidFill>
                  <a:srgbClr val="00B050"/>
                </a:solidFill>
                <a:latin typeface="Arial"/>
              </a:rPr>
              <a:t>. </a:t>
            </a:r>
            <a:r>
              <a:rPr lang="en-GB" sz="1200" dirty="0" smtClean="0">
                <a:solidFill>
                  <a:srgbClr val="00B050"/>
                </a:solidFill>
                <a:latin typeface="Arial"/>
              </a:rPr>
              <a:t>Fleiter, J. Rysti and G. Willering</a:t>
            </a:r>
            <a:endParaRPr lang="en-GB" sz="1200" dirty="0">
              <a:solidFill>
                <a:srgbClr val="00B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1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00000" cy="540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LEDET (Lumped-Element Dynamic Electro-Thermal) model and QSF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896" y="6669360"/>
            <a:ext cx="899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8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E. Ravaioli - CERN                                                                                                                                                  May 2015</a:t>
            </a:r>
            <a:endParaRPr lang="en-US" sz="8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3028705"/>
            <a:ext cx="9000000" cy="26325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2D model, magnet volume discretized in blocks corresponding to 1-3 turns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u="sng" smtClean="0">
                <a:solidFill>
                  <a:prstClr val="black"/>
                </a:solidFill>
              </a:rPr>
              <a:t>Novel, elegant modeling technique</a:t>
            </a:r>
            <a:r>
              <a:rPr lang="en-US" smtClean="0">
                <a:solidFill>
                  <a:prstClr val="black"/>
                </a:solidFill>
              </a:rPr>
              <a:t> to model dynamic effects in a superconducting magnet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Emphasis on dynamic effects</a:t>
            </a:r>
          </a:p>
          <a:p>
            <a:pPr marL="635000" lvl="2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Inter-filament and inter-strand coupling losses</a:t>
            </a:r>
          </a:p>
          <a:p>
            <a:pPr marL="635000" lvl="2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Magnet differential inductance depending on current ramp-rate and frequency</a:t>
            </a:r>
          </a:p>
          <a:p>
            <a:pPr marL="635000" lvl="2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All energy transfers between electrical and thermal domains accounted for.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Includes models of QH and EE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b="1" u="sng" smtClean="0">
                <a:solidFill>
                  <a:prstClr val="black"/>
                </a:solidFill>
              </a:rPr>
              <a:t>Quench Simulation Framework</a:t>
            </a:r>
            <a:r>
              <a:rPr lang="en-US" smtClean="0">
                <a:solidFill>
                  <a:prstClr val="black"/>
                </a:solidFill>
              </a:rPr>
              <a:t> (</a:t>
            </a:r>
            <a:r>
              <a:rPr lang="en-US" b="1" smtClean="0">
                <a:solidFill>
                  <a:prstClr val="black"/>
                </a:solidFill>
              </a:rPr>
              <a:t>QSF</a:t>
            </a:r>
            <a:r>
              <a:rPr lang="en-US" smtClean="0">
                <a:solidFill>
                  <a:prstClr val="black"/>
                </a:solidFill>
              </a:rPr>
              <a:t>), developed by M. Maciejewski and E. Ravaioli, used at CERN for quench simulation, CLIQ optimization, and LHC circuit modeling (20k+ simulations)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733256"/>
            <a:ext cx="9000000" cy="8998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u="sng" dirty="0" smtClean="0">
                <a:solidFill>
                  <a:prstClr val="black"/>
                </a:solidFill>
              </a:rPr>
              <a:t>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E. Ravaioli, “CLIQ”, PhD thesis, Chapter 4, June 2015, to be published.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E. Ravaioli et al., “</a:t>
            </a:r>
            <a:r>
              <a:rPr lang="en-GB" sz="1100" dirty="0">
                <a:solidFill>
                  <a:prstClr val="black"/>
                </a:solidFill>
              </a:rPr>
              <a:t>Lumped-Element Dynamic Electro-Thermal model of a superconducting </a:t>
            </a:r>
            <a:r>
              <a:rPr lang="en-GB" sz="1100" dirty="0" smtClean="0">
                <a:solidFill>
                  <a:prstClr val="black"/>
                </a:solidFill>
              </a:rPr>
              <a:t>magnet”, CHATS-AS 2015, to be published.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M. </a:t>
            </a:r>
            <a:r>
              <a:rPr lang="en-US" sz="1100" dirty="0" smtClean="0">
                <a:solidFill>
                  <a:prstClr val="black"/>
                </a:solidFill>
              </a:rPr>
              <a:t>Maciejewski et al., “</a:t>
            </a:r>
            <a:r>
              <a:rPr lang="en-GB" sz="1100" dirty="0">
                <a:solidFill>
                  <a:prstClr val="black"/>
                </a:solidFill>
              </a:rPr>
              <a:t>Automated Lumped-Element Simulation Framework for Modelling of Transient Effects in Superconducting </a:t>
            </a:r>
            <a:r>
              <a:rPr lang="en-GB" sz="1100" dirty="0" smtClean="0">
                <a:solidFill>
                  <a:prstClr val="black"/>
                </a:solidFill>
              </a:rPr>
              <a:t>Magnets</a:t>
            </a:r>
            <a:r>
              <a:rPr lang="en-GB" sz="1100" dirty="0">
                <a:solidFill>
                  <a:prstClr val="black"/>
                </a:solidFill>
              </a:rPr>
              <a:t>”, International Conference on Methods and Models in Automation and </a:t>
            </a:r>
            <a:r>
              <a:rPr lang="en-GB" sz="1100" dirty="0" smtClean="0">
                <a:solidFill>
                  <a:prstClr val="black"/>
                </a:solidFill>
              </a:rPr>
              <a:t>Robotics, to be published.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52" y="692696"/>
            <a:ext cx="900000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en-US" u="sng" dirty="0" smtClean="0">
                <a:solidFill>
                  <a:prstClr val="black"/>
                </a:solidFill>
              </a:rPr>
              <a:t>Open questions leading to the development of LEDET model</a:t>
            </a:r>
            <a:r>
              <a:rPr lang="en-US" dirty="0" smtClean="0">
                <a:solidFill>
                  <a:prstClr val="black"/>
                </a:solidFill>
              </a:rPr>
              <a:t> – (Emphasis on </a:t>
            </a:r>
            <a:r>
              <a:rPr lang="en-US" b="1" u="sng" dirty="0" smtClean="0">
                <a:solidFill>
                  <a:prstClr val="black"/>
                </a:solidFill>
              </a:rPr>
              <a:t>dynamic effects</a:t>
            </a:r>
            <a:r>
              <a:rPr lang="en-US" u="sng" dirty="0" smtClean="0">
                <a:solidFill>
                  <a:prstClr val="black"/>
                </a:solidFill>
              </a:rPr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How to reliably predict the complex electro-dynamic and thermal transients following a </a:t>
            </a:r>
            <a:r>
              <a:rPr lang="en-US" u="sng" dirty="0" smtClean="0">
                <a:solidFill>
                  <a:prstClr val="black"/>
                </a:solidFill>
              </a:rPr>
              <a:t>CLIQ discharge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Why does the </a:t>
            </a:r>
            <a:r>
              <a:rPr lang="en-US" u="sng" dirty="0" smtClean="0">
                <a:solidFill>
                  <a:prstClr val="black"/>
                </a:solidFill>
              </a:rPr>
              <a:t>magnet differential inductance</a:t>
            </a:r>
            <a:r>
              <a:rPr lang="en-US" dirty="0" smtClean="0">
                <a:solidFill>
                  <a:prstClr val="black"/>
                </a:solidFill>
              </a:rPr>
              <a:t> change with current ramp-rate? And with the frequency? How to model this?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inter-filament and inter-strand </a:t>
            </a:r>
            <a:r>
              <a:rPr lang="en-US" u="sng" dirty="0" smtClean="0">
                <a:solidFill>
                  <a:prstClr val="black"/>
                </a:solidFill>
              </a:rPr>
              <a:t>coupling losses</a:t>
            </a:r>
            <a:r>
              <a:rPr lang="en-US" dirty="0" smtClean="0">
                <a:solidFill>
                  <a:prstClr val="black"/>
                </a:solidFill>
              </a:rPr>
              <a:t> help protecting a magnet? How much?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we use the </a:t>
            </a:r>
            <a:r>
              <a:rPr lang="en-US" u="sng" dirty="0" smtClean="0">
                <a:solidFill>
                  <a:prstClr val="black"/>
                </a:solidFill>
              </a:rPr>
              <a:t>same simulation environment</a:t>
            </a:r>
            <a:r>
              <a:rPr lang="en-US" dirty="0" smtClean="0">
                <a:solidFill>
                  <a:prstClr val="black"/>
                </a:solidFill>
              </a:rPr>
              <a:t> to model </a:t>
            </a:r>
            <a:r>
              <a:rPr lang="en-GB" dirty="0">
                <a:solidFill>
                  <a:prstClr val="black"/>
                </a:solidFill>
              </a:rPr>
              <a:t>macroscopic electrical transients and phenomena occurring at the level of superconducting </a:t>
            </a:r>
            <a:r>
              <a:rPr lang="en-GB" dirty="0" smtClean="0">
                <a:solidFill>
                  <a:prstClr val="black"/>
                </a:solidFill>
              </a:rPr>
              <a:t>strands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3043" y="30480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E. </a:t>
            </a:r>
            <a:r>
              <a:rPr lang="en-US" dirty="0" err="1" smtClean="0"/>
              <a:t>Ravaioli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00000" cy="540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Validation – </a:t>
            </a:r>
            <a:r>
              <a:rPr lang="en-GB" sz="2000" b="1" dirty="0">
                <a:solidFill>
                  <a:schemeClr val="tx1"/>
                </a:solidFill>
                <a:cs typeface="Times New Roman" pitchFamily="18" charset="0"/>
              </a:rPr>
              <a:t>CLIQ </a:t>
            </a:r>
            <a:r>
              <a:rPr lang="en-GB" sz="2000" b="1" dirty="0" smtClean="0">
                <a:solidFill>
                  <a:schemeClr val="tx1"/>
                </a:solidFill>
                <a:cs typeface="Times New Roman" pitchFamily="18" charset="0"/>
              </a:rPr>
              <a:t>discharge in </a:t>
            </a:r>
            <a:r>
              <a:rPr lang="en-GB" sz="2000" b="1" dirty="0">
                <a:solidFill>
                  <a:schemeClr val="tx1"/>
                </a:solidFill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quad 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model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magnet 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for the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high 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luminosity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LHC</a:t>
            </a:r>
            <a:endParaRPr lang="en-US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896" y="6669360"/>
            <a:ext cx="899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8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E. Ravaioli - CERN                                                                                                                                                  May 2015</a:t>
            </a:r>
            <a:endParaRPr lang="en-US" sz="8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/>
          <a:stretch/>
        </p:blipFill>
        <p:spPr>
          <a:xfrm>
            <a:off x="793576" y="683144"/>
            <a:ext cx="7494240" cy="57843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80184" y="764704"/>
            <a:ext cx="227133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 in the two sides of the magnet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60712" y="5445224"/>
            <a:ext cx="3159968" cy="4404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GB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introduced </a:t>
            </a:r>
            <a:r>
              <a:rPr lang="en-GB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CLIQ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56" y="-128544"/>
            <a:ext cx="8458200" cy="914400"/>
          </a:xfrm>
        </p:spPr>
        <p:txBody>
          <a:bodyPr/>
          <a:lstStyle/>
          <a:p>
            <a:r>
              <a:rPr lang="en-US" dirty="0" smtClean="0"/>
              <a:t>Hot Spot Temperature with Quench Heaters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3" y="1206571"/>
            <a:ext cx="8407113" cy="504182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051122" y="3801533"/>
            <a:ext cx="2362200" cy="680418"/>
          </a:xfrm>
          <a:prstGeom prst="wedgeRoundRectCallout">
            <a:avLst>
              <a:gd name="adj1" fmla="val -43055"/>
              <a:gd name="adj2" fmla="val -812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 quads in the LHC tunnel: 270 K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3810000"/>
            <a:ext cx="2971800" cy="990600"/>
          </a:xfrm>
          <a:prstGeom prst="wedgeRoundRectCallout">
            <a:avLst>
              <a:gd name="adj1" fmla="val 15368"/>
              <a:gd name="adj2" fmla="val -8621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Q2 in test facility showing redundancy:</a:t>
            </a:r>
          </a:p>
          <a:p>
            <a:pPr algn="ctr"/>
            <a:r>
              <a:rPr lang="en-US" dirty="0" smtClean="0"/>
              <a:t>3 Q2 HFU non-operational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25979" y="690106"/>
            <a:ext cx="2797776" cy="990600"/>
          </a:xfrm>
          <a:prstGeom prst="wedgeRoundRectCallout">
            <a:avLst>
              <a:gd name="adj1" fmla="val 11426"/>
              <a:gd name="adj2" fmla="val 13600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 quads in the LHC tunnel showing high redundancy: 8 Q2 HFU non-operational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365554" y="2667000"/>
            <a:ext cx="2206446" cy="354521"/>
          </a:xfrm>
          <a:prstGeom prst="wedgeRoundRectCallout">
            <a:avLst>
              <a:gd name="adj1" fmla="val -58788"/>
              <a:gd name="adj2" fmla="val 16439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SuperMagnet</a:t>
            </a:r>
            <a:r>
              <a:rPr lang="en-US" dirty="0" smtClean="0"/>
              <a:t>: 270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596" y="535696"/>
            <a:ext cx="4567208" cy="6804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Computed with </a:t>
            </a:r>
            <a:r>
              <a:rPr lang="en-US" i="1" dirty="0" smtClean="0"/>
              <a:t>QLASA</a:t>
            </a:r>
            <a:r>
              <a:rPr lang="en-US" dirty="0" smtClean="0"/>
              <a:t> by V. Marinozzi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 err="1" smtClean="0"/>
              <a:t>SuperMagnet</a:t>
            </a:r>
            <a:r>
              <a:rPr lang="en-US" dirty="0" smtClean="0"/>
              <a:t> by S. </a:t>
            </a:r>
            <a:r>
              <a:rPr lang="en-US" altLang="en-US" dirty="0" err="1"/>
              <a:t>Izquierdo</a:t>
            </a:r>
            <a:r>
              <a:rPr lang="en-US" altLang="en-US" dirty="0"/>
              <a:t> </a:t>
            </a:r>
            <a:r>
              <a:rPr lang="en-US" altLang="en-US" dirty="0" smtClean="0"/>
              <a:t>Bermudez)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 by QLASA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74495"/>
              </p:ext>
            </p:extLst>
          </p:nvPr>
        </p:nvGraphicFramePr>
        <p:xfrm>
          <a:off x="4567767" y="2286002"/>
          <a:ext cx="417195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Worksheet" r:id="rId3" imgW="4171933" imgH="2905200" progId="Excel.Sheet.12">
                  <p:embed/>
                </p:oleObj>
              </mc:Choice>
              <mc:Fallback>
                <p:oleObj name="Worksheet" r:id="rId3" imgW="4171933" imgH="290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7767" y="2286002"/>
                        <a:ext cx="417195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2"/>
          <p:cNvSpPr txBox="1"/>
          <p:nvPr/>
        </p:nvSpPr>
        <p:spPr>
          <a:xfrm>
            <a:off x="4557183" y="5251451"/>
            <a:ext cx="4205817" cy="84455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heaters have been deactivated in one coil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60062"/>
              </p:ext>
            </p:extLst>
          </p:nvPr>
        </p:nvGraphicFramePr>
        <p:xfrm>
          <a:off x="533400" y="2294469"/>
          <a:ext cx="36385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Worksheet" r:id="rId5" imgW="3638421" imgH="2133540" progId="Excel.Sheet.12">
                  <p:embed/>
                </p:oleObj>
              </mc:Choice>
              <mc:Fallback>
                <p:oleObj name="Worksheet" r:id="rId5" imgW="3638421" imgH="2133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294469"/>
                        <a:ext cx="36385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59317" y="1830399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Triplet in LHC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187273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 in test facility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26006"/>
            <a:ext cx="710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Cu/NonCu = 1.1, which is the worst case for nominal Cu/nonCu = 1.2 +/- 0.1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15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/>
          <a:lstStyle/>
          <a:p>
            <a:r>
              <a:rPr lang="en-US" dirty="0" smtClean="0"/>
              <a:t>Hot Spot Temperature with CLIQ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476" y="767382"/>
            <a:ext cx="4713330" cy="3629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Computed with LEDET by E. Ravaioli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4581" y="5172670"/>
            <a:ext cx="2935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Spot Temp: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Adiabatic approximation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Peak field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68" y="1256436"/>
            <a:ext cx="5281632" cy="155342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638800" y="3241862"/>
            <a:ext cx="2895600" cy="990600"/>
          </a:xfrm>
          <a:prstGeom prst="wedgeRoundRectCallout">
            <a:avLst>
              <a:gd name="adj1" fmla="val -37679"/>
              <a:gd name="adj2" fmla="val -768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Assuming diodes across each magnet and one CLIQ unit per magnet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13333" r="3379" b="5556"/>
          <a:stretch/>
        </p:blipFill>
        <p:spPr>
          <a:xfrm>
            <a:off x="0" y="2804846"/>
            <a:ext cx="4608381" cy="405315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2657" y="1447800"/>
            <a:ext cx="2862943" cy="1181161"/>
          </a:xfrm>
          <a:prstGeom prst="wedgeRoundRectCallout">
            <a:avLst>
              <a:gd name="adj1" fmla="val -8961"/>
              <a:gd name="adj2" fmla="val 1268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Hot Spot Temperature: </a:t>
            </a:r>
            <a:r>
              <a:rPr lang="en-US" sz="2000" b="1" dirty="0" smtClean="0"/>
              <a:t>CLIQ only:  251 K</a:t>
            </a:r>
          </a:p>
          <a:p>
            <a:pPr algn="ctr"/>
            <a:r>
              <a:rPr lang="en-US" sz="2000" b="1" dirty="0" smtClean="0"/>
              <a:t>CLIQ + OL HT:  231 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3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148627"/>
            <a:ext cx="6629400" cy="914400"/>
          </a:xfrm>
        </p:spPr>
        <p:txBody>
          <a:bodyPr/>
          <a:lstStyle/>
          <a:p>
            <a:r>
              <a:rPr lang="en-US" dirty="0" smtClean="0"/>
              <a:t>Peak Voltages (operation layout)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244858"/>
              </p:ext>
            </p:extLst>
          </p:nvPr>
        </p:nvGraphicFramePr>
        <p:xfrm>
          <a:off x="1676400" y="1222131"/>
          <a:ext cx="7239002" cy="2858221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838200"/>
                <a:gridCol w="1931472"/>
                <a:gridCol w="741669"/>
                <a:gridCol w="1097053"/>
                <a:gridCol w="788024"/>
                <a:gridCol w="1100915"/>
                <a:gridCol w="741669"/>
              </a:tblGrid>
              <a:tr h="47637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Leads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Coil-Ground*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Layer-Layer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Midplane-Midplane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Turn-Turn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Q1-Q3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Nominal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970 / 570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OL heaters only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1152 / 752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HF-OL coil 1 heater fail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991 / 591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All coil 1 heaters fail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800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1571 / 1171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937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855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Q2a-Q2b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Nominal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OL heaters only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HF-OL coil 1 heater fail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All coil 1 heaters fail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800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1369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1481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1131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70080"/>
              </p:ext>
            </p:extLst>
          </p:nvPr>
        </p:nvGraphicFramePr>
        <p:xfrm>
          <a:off x="2667000" y="4642000"/>
          <a:ext cx="6223000" cy="1417009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593011"/>
                <a:gridCol w="1576542"/>
                <a:gridCol w="694257"/>
                <a:gridCol w="694257"/>
                <a:gridCol w="943755"/>
                <a:gridCol w="1026921"/>
                <a:gridCol w="694257"/>
              </a:tblGrid>
              <a:tr h="6661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Coil-Ground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Layer-Layer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Midplane-Midplane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Midplane IL - Midplane 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Turn-Turn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(V)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Q2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effectLst/>
                        </a:rPr>
                        <a:t>CLIQ + OL heaters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2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CLIQ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4114800"/>
            <a:ext cx="6269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For Q1-Q3: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case assumes ground on a lead;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case assumes symmetric grounding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-25400" y="2819400"/>
            <a:ext cx="2463800" cy="2743200"/>
            <a:chOff x="-25400" y="2917195"/>
            <a:chExt cx="2463800" cy="2743200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-25400" y="3886200"/>
              <a:ext cx="2133600" cy="1774195"/>
            </a:xfrm>
            <a:prstGeom prst="wedgeRoundRectCallout">
              <a:avLst>
                <a:gd name="adj1" fmla="val -43234"/>
                <a:gd name="adj2" fmla="val -6345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Can be prevented by having each heater of a coil connected to a different HFU = </a:t>
              </a:r>
            </a:p>
            <a:p>
              <a:pPr algn="ctr"/>
              <a:r>
                <a:rPr lang="en-US" b="1" dirty="0" smtClean="0"/>
                <a:t>6 HFU </a:t>
              </a:r>
              <a:r>
                <a:rPr lang="en-US" b="1" dirty="0"/>
                <a:t>/</a:t>
              </a:r>
              <a:r>
                <a:rPr lang="en-US" b="1" dirty="0" smtClean="0"/>
                <a:t> 2 coils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914400" y="2917195"/>
              <a:ext cx="1524000" cy="892807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81200" y="4060195"/>
              <a:ext cx="457200" cy="54605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ular Callout 20"/>
          <p:cNvSpPr/>
          <p:nvPr/>
        </p:nvSpPr>
        <p:spPr>
          <a:xfrm>
            <a:off x="6629400" y="76200"/>
            <a:ext cx="2523067" cy="1028699"/>
          </a:xfrm>
          <a:prstGeom prst="wedgeRoundRectCallout">
            <a:avLst>
              <a:gd name="adj1" fmla="val -63510"/>
              <a:gd name="adj2" fmla="val 3941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Note: all results are </a:t>
            </a:r>
            <a:r>
              <a:rPr lang="en-US" sz="2000" b="1" dirty="0" smtClean="0"/>
              <a:t>preliminary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315" y="1219200"/>
            <a:ext cx="143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V. Marinozzi</a:t>
            </a:r>
            <a:br>
              <a:rPr lang="en-US" dirty="0" smtClean="0"/>
            </a:br>
            <a:r>
              <a:rPr lang="en-US" dirty="0" smtClean="0"/>
              <a:t>ROXIE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565729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E. </a:t>
            </a:r>
            <a:r>
              <a:rPr lang="en-US" dirty="0" err="1" smtClean="0"/>
              <a:t>Ravaioli</a:t>
            </a:r>
            <a:endParaRPr lang="en-US" dirty="0" smtClean="0"/>
          </a:p>
          <a:p>
            <a:pPr algn="r"/>
            <a:r>
              <a:rPr lang="en-US" dirty="0" smtClean="0"/>
              <a:t>LEDET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Hot Spot temperature appears under control in all scenarios:</a:t>
            </a:r>
          </a:p>
          <a:p>
            <a:pPr lvl="1"/>
            <a:r>
              <a:rPr lang="en-US" dirty="0" smtClean="0"/>
              <a:t>Lowering the operating current helped a lot</a:t>
            </a:r>
          </a:p>
          <a:p>
            <a:pPr lvl="1"/>
            <a:r>
              <a:rPr lang="en-US" dirty="0" smtClean="0"/>
              <a:t>Test of MQXFS1 will provide info for decision about IL heaters vs. CLIQ; overall system optimization &amp; cost may be other important factors </a:t>
            </a:r>
          </a:p>
          <a:p>
            <a:pPr lvl="1"/>
            <a:endParaRPr lang="en-US" dirty="0"/>
          </a:p>
          <a:p>
            <a:r>
              <a:rPr lang="en-US" dirty="0" smtClean="0"/>
              <a:t>The analysis of peak voltages is in progress:</a:t>
            </a:r>
          </a:p>
          <a:p>
            <a:pPr lvl="1"/>
            <a:r>
              <a:rPr lang="en-US" dirty="0" smtClean="0"/>
              <a:t>Showing importance of large number of </a:t>
            </a:r>
            <a:r>
              <a:rPr lang="en-US" dirty="0" err="1" smtClean="0"/>
              <a:t>HFUnits</a:t>
            </a:r>
            <a:endParaRPr lang="en-US" dirty="0" smtClean="0"/>
          </a:p>
          <a:p>
            <a:pPr lvl="1"/>
            <a:r>
              <a:rPr lang="en-US" dirty="0" smtClean="0"/>
              <a:t>Could be important factors for choice of QP system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25853" r="55664" b="24707"/>
          <a:stretch/>
        </p:blipFill>
        <p:spPr bwMode="auto">
          <a:xfrm>
            <a:off x="0" y="3124200"/>
            <a:ext cx="3699696" cy="30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 Main QP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209637"/>
              </p:ext>
            </p:extLst>
          </p:nvPr>
        </p:nvGraphicFramePr>
        <p:xfrm>
          <a:off x="4038599" y="1295400"/>
          <a:ext cx="51054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653"/>
                <a:gridCol w="961887"/>
                <a:gridCol w="11838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 at op.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Op. overall</a:t>
                      </a:r>
                      <a:r>
                        <a:rPr lang="en-US" baseline="0" dirty="0" smtClean="0"/>
                        <a:t> current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A/mm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energy/length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MJ/m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Inductance/length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mH</a:t>
                      </a:r>
                      <a:r>
                        <a:rPr lang="en-US" dirty="0" smtClean="0"/>
                        <a:t>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Dump resistor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anose="05050102010706020507" pitchFamily="18" charset="2"/>
                        </a:rPr>
                        <a:t>W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unit</a:t>
                      </a:r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per 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Heater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unit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per magnet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CLIQ units per magnet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1 or 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3733800" y="1676400"/>
            <a:ext cx="304800" cy="2895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22882" y="1874627"/>
            <a:ext cx="485518" cy="249914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Baseline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67" y="2486336"/>
            <a:ext cx="234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 field including strand self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 (presented at MT23)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Simulations performed with QLASA and ROXIE using MATPRO property database</a:t>
            </a:r>
          </a:p>
          <a:p>
            <a:pPr lvl="1"/>
            <a:r>
              <a:rPr lang="en-US" dirty="0"/>
              <a:t>Using preliminary MQXF requirements</a:t>
            </a:r>
          </a:p>
          <a:p>
            <a:pPr lvl="1"/>
            <a:r>
              <a:rPr lang="en-US" dirty="0" smtClean="0"/>
              <a:t>Assuming heaters only on the outer layer</a:t>
            </a:r>
          </a:p>
          <a:p>
            <a:pPr lvl="1"/>
            <a:r>
              <a:rPr lang="en-US" dirty="0" smtClean="0"/>
              <a:t>With conservative assumptions</a:t>
            </a:r>
          </a:p>
          <a:p>
            <a:pPr lvl="2"/>
            <a:r>
              <a:rPr lang="en-US" dirty="0" smtClean="0"/>
              <a:t>Slow layer-layer propagation</a:t>
            </a:r>
          </a:p>
          <a:p>
            <a:pPr lvl="2"/>
            <a:r>
              <a:rPr lang="en-US" dirty="0" smtClean="0"/>
              <a:t>Only copper (no bronze) in strands</a:t>
            </a:r>
          </a:p>
          <a:p>
            <a:pPr lvl="2"/>
            <a:r>
              <a:rPr lang="en-US" dirty="0" smtClean="0"/>
              <a:t>No dynamic effects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Hot spot temp. ~ 350 K (max acceptable temp.)</a:t>
            </a:r>
          </a:p>
          <a:p>
            <a:pPr lvl="1"/>
            <a:r>
              <a:rPr lang="en-US" dirty="0" smtClean="0"/>
              <a:t>Without margin and redundancy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636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G. </a:t>
            </a:r>
            <a:r>
              <a:rPr lang="en-US" sz="1600" dirty="0" err="1" smtClean="0"/>
              <a:t>Manfreda</a:t>
            </a:r>
            <a:r>
              <a:rPr lang="en-US" sz="1600" dirty="0" smtClean="0"/>
              <a:t>, </a:t>
            </a:r>
            <a:r>
              <a:rPr lang="en-US" sz="1600" dirty="0"/>
              <a:t>et al., “Quench Protection Study of the Nb3Sn </a:t>
            </a:r>
            <a:r>
              <a:rPr lang="en-US" sz="1600" dirty="0" smtClean="0"/>
              <a:t>low-beta </a:t>
            </a:r>
            <a:r>
              <a:rPr lang="en-US" sz="1600" dirty="0"/>
              <a:t>quadrupole for the LHC luminosity upgrade,” </a:t>
            </a:r>
            <a:r>
              <a:rPr lang="en-US" sz="1600" i="1" dirty="0"/>
              <a:t>IEEE Trans. </a:t>
            </a:r>
            <a:r>
              <a:rPr lang="en-US" sz="1600" i="1" dirty="0" smtClean="0"/>
              <a:t>Appl.</a:t>
            </a:r>
            <a:r>
              <a:rPr lang="en-US" sz="1600" dirty="0"/>
              <a:t> </a:t>
            </a:r>
            <a:r>
              <a:rPr lang="en-US" sz="1600" i="1" dirty="0" smtClean="0"/>
              <a:t>Supercond</a:t>
            </a:r>
            <a:r>
              <a:rPr lang="en-US" sz="1600" i="1" dirty="0"/>
              <a:t>.</a:t>
            </a:r>
            <a:r>
              <a:rPr lang="en-US" sz="1600" dirty="0"/>
              <a:t>, vol. 24, no. 3, Jun. 2014, Art. ID. </a:t>
            </a:r>
            <a:r>
              <a:rPr lang="en-US" sz="1600" dirty="0" smtClean="0"/>
              <a:t>4700405.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62732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G. </a:t>
            </a:r>
            <a:r>
              <a:rPr lang="en-US" sz="1600" dirty="0" smtClean="0"/>
              <a:t>Ambrosio, </a:t>
            </a:r>
            <a:r>
              <a:rPr lang="en-US" sz="1600" dirty="0"/>
              <a:t>“Maximum allowable temperature during quench in </a:t>
            </a:r>
            <a:r>
              <a:rPr lang="en-US" sz="1600" dirty="0" smtClean="0"/>
              <a:t>Nb3Sn </a:t>
            </a:r>
            <a:r>
              <a:rPr lang="en-US" sz="1600" dirty="0"/>
              <a:t>accelerator </a:t>
            </a:r>
            <a:r>
              <a:rPr lang="en-US" sz="1600" dirty="0" smtClean="0"/>
              <a:t>magnets”, </a:t>
            </a:r>
            <a:r>
              <a:rPr lang="en-US" sz="1600" i="1" dirty="0"/>
              <a:t>Yellow Report </a:t>
            </a:r>
            <a:r>
              <a:rPr lang="en-US" sz="1600" i="1" dirty="0" smtClean="0"/>
              <a:t>CERN-2013-006</a:t>
            </a:r>
            <a:r>
              <a:rPr lang="en-US" sz="1600" dirty="0"/>
              <a:t>, pp. 43–46, WAMSDO </a:t>
            </a:r>
            <a:r>
              <a:rPr lang="en-US" sz="1600" dirty="0" smtClean="0"/>
              <a:t>2013, </a:t>
            </a:r>
            <a:r>
              <a:rPr lang="en-US" sz="1600" dirty="0"/>
              <a:t>CERN, Geneva, </a:t>
            </a:r>
            <a:r>
              <a:rPr lang="en-US" sz="1600" dirty="0" smtClean="0"/>
              <a:t>CH.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HQ02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of quench propagation OL to IL</a:t>
            </a:r>
          </a:p>
          <a:p>
            <a:r>
              <a:rPr lang="en-US" dirty="0" smtClean="0"/>
              <a:t>Measurement of Quench Integral vs. dump res.</a:t>
            </a:r>
          </a:p>
          <a:p>
            <a:r>
              <a:rPr lang="en-US" dirty="0" smtClean="0"/>
              <a:t>Degradation vs. Hot Spot temperature (incomplete)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" y="3918857"/>
            <a:ext cx="4733765" cy="26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419600" cy="27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dirty="0"/>
              <a:t>. </a:t>
            </a:r>
            <a:r>
              <a:rPr lang="en-US" sz="1600" dirty="0" err="1"/>
              <a:t>Bajas</a:t>
            </a:r>
            <a:r>
              <a:rPr lang="en-US" sz="1600" dirty="0"/>
              <a:t>, et al</a:t>
            </a:r>
            <a:r>
              <a:rPr lang="en-US" sz="1600" dirty="0" smtClean="0"/>
              <a:t>., “Cold </a:t>
            </a:r>
            <a:r>
              <a:rPr lang="en-US" sz="1600" dirty="0"/>
              <a:t>Test Results of the LARP </a:t>
            </a:r>
            <a:r>
              <a:rPr lang="en-US" sz="1600" dirty="0" smtClean="0"/>
              <a:t>HQ02b </a:t>
            </a:r>
            <a:r>
              <a:rPr lang="en-US" sz="1600" dirty="0"/>
              <a:t>magnet at 1.9 </a:t>
            </a:r>
            <a:r>
              <a:rPr lang="en-US" sz="1600" dirty="0" smtClean="0"/>
              <a:t>K”, to be published in </a:t>
            </a:r>
            <a:r>
              <a:rPr lang="en-US" sz="1600" i="1" dirty="0" smtClean="0"/>
              <a:t>TAS</a:t>
            </a:r>
            <a:endParaRPr lang="en-US" sz="16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143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120 mm aperture, 1 m long quadrupole</a:t>
            </a:r>
          </a:p>
          <a:p>
            <a:r>
              <a:rPr lang="en-US" dirty="0" smtClean="0"/>
              <a:t>Reached </a:t>
            </a:r>
            <a:r>
              <a:rPr lang="en-US" b="1" dirty="0" smtClean="0"/>
              <a:t>98% SSL </a:t>
            </a:r>
            <a:r>
              <a:rPr lang="en-US" dirty="0" smtClean="0"/>
              <a:t>at 4.5K &amp; </a:t>
            </a:r>
            <a:r>
              <a:rPr lang="en-US" b="1" dirty="0" smtClean="0"/>
              <a:t>95% SSL </a:t>
            </a:r>
            <a:r>
              <a:rPr lang="en-US" dirty="0" smtClean="0"/>
              <a:t>at 1.9K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 – Max Hot Spot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458200" cy="1219200"/>
          </a:xfrm>
        </p:spPr>
        <p:txBody>
          <a:bodyPr/>
          <a:lstStyle/>
          <a:p>
            <a:r>
              <a:rPr lang="en-US" dirty="0" smtClean="0"/>
              <a:t>380+ K hot spot temperature without significant degradation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6"/>
          <a:stretch>
            <a:fillRect/>
          </a:stretch>
        </p:blipFill>
        <p:spPr bwMode="auto">
          <a:xfrm>
            <a:off x="3505200" y="2438400"/>
            <a:ext cx="5638800" cy="37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0" y="633478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noProof="0" dirty="0" smtClean="0">
                <a:solidFill>
                  <a:srgbClr val="003399"/>
                </a:solidFill>
              </a:rPr>
              <a:t>H. Bajas, G. L. Sabbi, </a:t>
            </a:r>
            <a:r>
              <a:rPr lang="en-US" sz="1400" b="1" i="1" kern="0" dirty="0" smtClean="0">
                <a:solidFill>
                  <a:srgbClr val="003399"/>
                </a:solidFill>
              </a:rPr>
              <a:t>G</a:t>
            </a:r>
            <a:r>
              <a:rPr lang="en-US" sz="1400" b="1" i="1" kern="0" dirty="0">
                <a:solidFill>
                  <a:srgbClr val="003399"/>
                </a:solidFill>
              </a:rPr>
              <a:t>. Chlachidze, </a:t>
            </a:r>
            <a:r>
              <a:rPr lang="en-US" sz="1400" b="1" i="1" kern="0" dirty="0" smtClean="0">
                <a:solidFill>
                  <a:srgbClr val="003399"/>
                </a:solidFill>
              </a:rPr>
              <a:t>M. Martchevsky, </a:t>
            </a:r>
            <a:r>
              <a:rPr lang="en-US" sz="1400" b="1" i="1" kern="0" noProof="0" dirty="0" smtClean="0">
                <a:solidFill>
                  <a:srgbClr val="003399"/>
                </a:solidFill>
              </a:rPr>
              <a:t>F. </a:t>
            </a:r>
            <a:r>
              <a:rPr lang="en-US" sz="1400" b="1" i="1" kern="0" noProof="0" dirty="0" err="1" smtClean="0">
                <a:solidFill>
                  <a:srgbClr val="003399"/>
                </a:solidFill>
              </a:rPr>
              <a:t>Borgnolutti</a:t>
            </a:r>
            <a:r>
              <a:rPr lang="en-US" sz="1400" b="1" i="1" kern="0" noProof="0" dirty="0" smtClean="0">
                <a:solidFill>
                  <a:srgbClr val="003399"/>
                </a:solidFill>
              </a:rPr>
              <a:t>, D. Cheng, </a:t>
            </a:r>
            <a:r>
              <a:rPr lang="en-US" sz="1400" b="1" i="1" kern="0" dirty="0" smtClean="0">
                <a:solidFill>
                  <a:srgbClr val="003399"/>
                </a:solidFill>
              </a:rPr>
              <a:t>H. Felice,  </a:t>
            </a:r>
            <a:r>
              <a:rPr lang="en-US" sz="1400" b="1" i="1" kern="0" noProof="0" dirty="0" smtClean="0">
                <a:solidFill>
                  <a:srgbClr val="003399"/>
                </a:solidFill>
              </a:rPr>
              <a:t>et al.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48936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Protection Heater Studies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725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292934"/>
                </a:solidFill>
                <a:latin typeface="Arial" charset="0"/>
              </a:rPr>
              <a:t>Both heaters are very efficient (delay &lt; 10 ms) at operating current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292934"/>
                </a:solidFill>
                <a:latin typeface="Arial" charset="0"/>
              </a:rPr>
              <a:t>Similar performance under similar conditions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4" y="3222660"/>
            <a:ext cx="745596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90207"/>
            <a:ext cx="3273845" cy="11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01049" y="3167725"/>
            <a:ext cx="5950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B01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1050" y="2007513"/>
            <a:ext cx="5950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B02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6974" y="12320"/>
            <a:ext cx="337317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92934"/>
                </a:solidFill>
              </a:rPr>
              <a:t>G. Chlachidze, 11/14/14 LARP Mtg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143000" y="2286000"/>
            <a:ext cx="3733800" cy="975546"/>
          </a:xfrm>
          <a:prstGeom prst="wedgeRoundRectCallout">
            <a:avLst>
              <a:gd name="adj1" fmla="val -59900"/>
              <a:gd name="adj2" fmla="val -12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Analysis in progress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0E96E-0F11-48AA-BD84-20EDC6E0FE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9050" y="381000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eorgia"/>
              </a:rPr>
              <a:t>MQXF protection scheme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-9525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MQXF Quench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P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rotection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A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nalysis – Vittorio Marinozzi</a:t>
            </a:r>
            <a:endParaRPr lang="en-US" sz="1400" dirty="0">
              <a:solidFill>
                <a:prstClr val="white"/>
              </a:solidFill>
              <a:latin typeface="Georgi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80265"/>
              </p:ext>
            </p:extLst>
          </p:nvPr>
        </p:nvGraphicFramePr>
        <p:xfrm>
          <a:off x="638176" y="1066800"/>
          <a:ext cx="7696200" cy="18781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/>
                <a:gridCol w="2209800"/>
              </a:tblGrid>
              <a:tr h="32946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Dumping resistance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48 m</a:t>
                      </a:r>
                      <a:r>
                        <a:rPr lang="el-GR" sz="1400" b="0" dirty="0" smtClean="0"/>
                        <a:t>Ω</a:t>
                      </a:r>
                      <a:endParaRPr lang="en-US" sz="1400" b="0" dirty="0"/>
                    </a:p>
                  </a:txBody>
                  <a:tcPr/>
                </a:tc>
              </a:tr>
              <a:tr h="32946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Maximum</a:t>
                      </a:r>
                      <a:r>
                        <a:rPr lang="en-US" sz="1400" b="1" baseline="0" dirty="0" smtClean="0"/>
                        <a:t> voltage to ground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800 V</a:t>
                      </a:r>
                      <a:endParaRPr lang="en-US" sz="1400" b="0" dirty="0"/>
                    </a:p>
                  </a:txBody>
                  <a:tcPr/>
                </a:tc>
              </a:tr>
              <a:tr h="27610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Voltage threshold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100</a:t>
                      </a:r>
                      <a:r>
                        <a:rPr lang="en-US" sz="1400" b="0" baseline="0" dirty="0" smtClean="0"/>
                        <a:t> mV</a:t>
                      </a:r>
                      <a:endParaRPr lang="en-US" sz="1400" b="0" dirty="0"/>
                    </a:p>
                  </a:txBody>
                  <a:tcPr/>
                </a:tc>
              </a:tr>
              <a:tr h="2761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Validation time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ms</a:t>
                      </a:r>
                      <a:endParaRPr lang="en-US" sz="1400" b="0" dirty="0"/>
                    </a:p>
                  </a:txBody>
                  <a:tcPr/>
                </a:tc>
              </a:tr>
              <a:tr h="2761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Heaters</a:t>
                      </a:r>
                      <a:r>
                        <a:rPr lang="en-US" sz="1400" b="1" baseline="0" dirty="0" smtClean="0"/>
                        <a:t> delay time from firing (inner layer) (</a:t>
                      </a:r>
                      <a:r>
                        <a:rPr lang="en-US" sz="1400" b="1" baseline="0" dirty="0" err="1" smtClean="0"/>
                        <a:t>CoDHA</a:t>
                      </a:r>
                      <a:r>
                        <a:rPr lang="en-US" sz="1400" b="1" baseline="0" dirty="0" smtClean="0"/>
                        <a:t>)</a:t>
                      </a:r>
                      <a:r>
                        <a:rPr lang="en-US" sz="1400" b="1" baseline="30000" dirty="0" smtClean="0"/>
                        <a:t>[1]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12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ms</a:t>
                      </a:r>
                      <a:endParaRPr lang="en-US" sz="1400" b="0" dirty="0"/>
                    </a:p>
                  </a:txBody>
                  <a:tcPr/>
                </a:tc>
              </a:tr>
              <a:tr h="2761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Heaters delay time from firing (outer layer) </a:t>
                      </a:r>
                      <a:r>
                        <a:rPr lang="en-US" sz="1400" b="1" baseline="0" dirty="0" smtClean="0"/>
                        <a:t>(</a:t>
                      </a:r>
                      <a:r>
                        <a:rPr lang="en-US" sz="1400" b="1" baseline="0" dirty="0" err="1" smtClean="0"/>
                        <a:t>CoDHA</a:t>
                      </a:r>
                      <a:r>
                        <a:rPr lang="en-US" sz="1400" b="1" baseline="0" dirty="0" smtClean="0"/>
                        <a:t>)</a:t>
                      </a:r>
                      <a:r>
                        <a:rPr lang="en-US" sz="1400" b="1" baseline="30000" dirty="0" smtClean="0"/>
                        <a:t>[1]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16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baseline="0" dirty="0" err="1" smtClean="0"/>
                        <a:t>ms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-76200" y="6370618"/>
            <a:ext cx="927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/>
              </a:rPr>
              <a:t>[1] </a:t>
            </a:r>
            <a:r>
              <a:rPr lang="en-US" sz="1400" dirty="0">
                <a:solidFill>
                  <a:prstClr val="black"/>
                </a:solidFill>
                <a:latin typeface="Georgia"/>
              </a:rPr>
              <a:t>T. </a:t>
            </a:r>
            <a:r>
              <a:rPr lang="en-US" sz="1400" dirty="0" err="1" smtClean="0">
                <a:solidFill>
                  <a:prstClr val="black"/>
                </a:solidFill>
                <a:latin typeface="Georgia"/>
              </a:rPr>
              <a:t>Salmi</a:t>
            </a:r>
            <a:r>
              <a:rPr lang="en-US" sz="1400" dirty="0" smtClean="0">
                <a:solidFill>
                  <a:prstClr val="black"/>
                </a:solidFill>
                <a:latin typeface="Georgia"/>
              </a:rPr>
              <a:t> et al., “</a:t>
            </a:r>
            <a:r>
              <a:rPr lang="en-US" sz="1400" i="1" dirty="0" smtClean="0">
                <a:solidFill>
                  <a:prstClr val="black"/>
                </a:solidFill>
                <a:latin typeface="Georgia"/>
              </a:rPr>
              <a:t>A </a:t>
            </a:r>
            <a:r>
              <a:rPr lang="en-US" sz="1400" i="1" dirty="0">
                <a:solidFill>
                  <a:prstClr val="black"/>
                </a:solidFill>
                <a:latin typeface="Georgia"/>
              </a:rPr>
              <a:t>Novel Computer Code for Modeling Quench Protection Heaters in High-Field Nb3Sn Accelerator Magnets</a:t>
            </a:r>
            <a:r>
              <a:rPr lang="en-US" sz="1400" dirty="0">
                <a:solidFill>
                  <a:prstClr val="black"/>
                </a:solidFill>
                <a:latin typeface="Georgia"/>
              </a:rPr>
              <a:t>”, IEEE Trans. Appl. </a:t>
            </a:r>
            <a:r>
              <a:rPr lang="en-US" sz="1400" dirty="0" err="1">
                <a:solidFill>
                  <a:prstClr val="black"/>
                </a:solidFill>
                <a:latin typeface="Georgia"/>
              </a:rPr>
              <a:t>Supercond</a:t>
            </a:r>
            <a:r>
              <a:rPr lang="en-US" sz="1400" dirty="0">
                <a:solidFill>
                  <a:prstClr val="black"/>
                </a:solidFill>
                <a:latin typeface="Georgia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Georgia"/>
              </a:rPr>
              <a:t>vol</a:t>
            </a:r>
            <a:r>
              <a:rPr lang="en-US" sz="1400" dirty="0">
                <a:solidFill>
                  <a:prstClr val="black"/>
                </a:solidFill>
                <a:latin typeface="Georgia"/>
              </a:rPr>
              <a:t> 24, no 4, 2014.</a:t>
            </a:r>
            <a:endParaRPr lang="it-IT" sz="1400" dirty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310653"/>
            <a:ext cx="8795872" cy="263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9050" y="381000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eorgia"/>
              </a:rPr>
              <a:t>MQXF protection with IL-PH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-9525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MQXF Quench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P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rotection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A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nalysis – Vittorio Marinozzi</a:t>
            </a:r>
            <a:endParaRPr lang="en-US" sz="1400" dirty="0">
              <a:solidFill>
                <a:prstClr val="white"/>
              </a:solidFill>
              <a:latin typeface="Georgia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7122"/>
              </p:ext>
            </p:extLst>
          </p:nvPr>
        </p:nvGraphicFramePr>
        <p:xfrm>
          <a:off x="914400" y="1524000"/>
          <a:ext cx="7239000" cy="12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inner layer PH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Inner</a:t>
                      </a:r>
                      <a:r>
                        <a:rPr lang="en-US" sz="2400" baseline="0" dirty="0" smtClean="0"/>
                        <a:t> Layer PH</a:t>
                      </a:r>
                      <a:endParaRPr lang="en-US" sz="2400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330 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290 K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6200" y="30552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The MQXF hot spot temperature </a:t>
            </a:r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decreases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of </a:t>
            </a:r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~40 K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inserting inner layer protection heaters</a:t>
            </a:r>
            <a:endParaRPr lang="en-US" sz="24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200" y="9143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Dynamic effects are </a:t>
            </a:r>
            <a:r>
              <a:rPr lang="en-US" sz="2400" b="1" dirty="0">
                <a:solidFill>
                  <a:prstClr val="black"/>
                </a:solidFill>
                <a:latin typeface="Georgia"/>
              </a:rPr>
              <a:t>not yet 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considered in these simulations </a:t>
            </a:r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99210" y="3940130"/>
            <a:ext cx="5044790" cy="1698669"/>
          </a:xfrm>
          <a:prstGeom prst="rect">
            <a:avLst/>
          </a:prstGeom>
          <a:ln>
            <a:solidFill>
              <a:srgbClr val="777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1713"/>
            <a:ext cx="5123074" cy="1786287"/>
          </a:xfrm>
          <a:prstGeom prst="rect">
            <a:avLst/>
          </a:prstGeom>
          <a:ln>
            <a:solidFill>
              <a:srgbClr val="777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9050" y="528935"/>
            <a:ext cx="729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Georgia"/>
              </a:rPr>
              <a:t>Updated MQXF protection w and w/o IFCC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-9525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MQXF Quench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P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rotection </a:t>
            </a:r>
            <a:r>
              <a:rPr lang="en-US" sz="1400" dirty="0">
                <a:solidFill>
                  <a:prstClr val="white"/>
                </a:solidFill>
                <a:latin typeface="Georgia"/>
              </a:rPr>
              <a:t>A</a:t>
            </a:r>
            <a:r>
              <a:rPr lang="en-US" sz="1400" dirty="0" smtClean="0">
                <a:solidFill>
                  <a:prstClr val="white"/>
                </a:solidFill>
                <a:latin typeface="Georgia"/>
              </a:rPr>
              <a:t>nalysis – Vittorio Marinozzi</a:t>
            </a:r>
            <a:endParaRPr lang="en-US" sz="1400" dirty="0">
              <a:solidFill>
                <a:prstClr val="white"/>
              </a:solidFill>
              <a:latin typeface="Georgia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58915"/>
              </p:ext>
            </p:extLst>
          </p:nvPr>
        </p:nvGraphicFramePr>
        <p:xfrm>
          <a:off x="152399" y="1371600"/>
          <a:ext cx="883920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514600"/>
                <a:gridCol w="2057400"/>
                <a:gridCol w="2057401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inner layer PH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inner layer PH+ IFCC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Inner</a:t>
                      </a:r>
                      <a:r>
                        <a:rPr lang="en-US" sz="2400" baseline="0" dirty="0" smtClean="0"/>
                        <a:t> Layer PH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Inner</a:t>
                      </a:r>
                      <a:r>
                        <a:rPr lang="en-US" sz="2400" baseline="0" dirty="0" smtClean="0"/>
                        <a:t> Layer PH + IFCC</a:t>
                      </a:r>
                      <a:endParaRPr lang="en-US" sz="2400" dirty="0"/>
                    </a:p>
                  </a:txBody>
                  <a:tcPr anchor="ctr"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330 K</a:t>
                      </a:r>
                    </a:p>
                    <a:p>
                      <a:pPr algn="ctr"/>
                      <a:r>
                        <a:rPr lang="en-US" sz="2400" dirty="0" smtClean="0"/>
                        <a:t>(365 K)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306 K</a:t>
                      </a:r>
                    </a:p>
                    <a:p>
                      <a:pPr algn="ctr"/>
                      <a:r>
                        <a:rPr lang="en-US" sz="2400" dirty="0" smtClean="0"/>
                        <a:t>(342 K)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290 K</a:t>
                      </a:r>
                    </a:p>
                    <a:p>
                      <a:pPr algn="ctr"/>
                      <a:r>
                        <a:rPr lang="en-US" sz="2400" dirty="0" smtClean="0"/>
                        <a:t>(311 K)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266 K</a:t>
                      </a:r>
                    </a:p>
                    <a:p>
                      <a:pPr algn="ctr"/>
                      <a:r>
                        <a:rPr lang="it-IT" sz="2400" dirty="0" smtClean="0"/>
                        <a:t>(288 K)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-57150" y="4048542"/>
            <a:ext cx="92011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  <a:latin typeface="Georgia"/>
              </a:rPr>
              <a:t>IFCC dynamic effects </a:t>
            </a:r>
            <a:r>
              <a:rPr lang="en-US" sz="2200" b="1" dirty="0" smtClean="0">
                <a:solidFill>
                  <a:prstClr val="black"/>
                </a:solidFill>
                <a:latin typeface="Georgia"/>
              </a:rPr>
              <a:t>decrease</a:t>
            </a:r>
            <a:r>
              <a:rPr lang="en-US" sz="2200" dirty="0" smtClean="0">
                <a:solidFill>
                  <a:prstClr val="black"/>
                </a:solidFill>
                <a:latin typeface="Georgia"/>
              </a:rPr>
              <a:t> the MQXF hot spot temperature of </a:t>
            </a:r>
            <a:r>
              <a:rPr lang="it-IT" sz="2200" b="1" dirty="0" smtClean="0">
                <a:solidFill>
                  <a:prstClr val="black"/>
                </a:solidFill>
                <a:latin typeface="Georgia"/>
              </a:rPr>
              <a:t>20-30 K</a:t>
            </a:r>
            <a:r>
              <a:rPr lang="it-IT" sz="2200" dirty="0" smtClean="0">
                <a:solidFill>
                  <a:prstClr val="black"/>
                </a:solidFill>
                <a:latin typeface="Georgia"/>
              </a:rPr>
              <a:t>. </a:t>
            </a:r>
            <a:r>
              <a:rPr lang="en-US" sz="2200" dirty="0" smtClean="0">
                <a:solidFill>
                  <a:prstClr val="black"/>
                </a:solidFill>
                <a:latin typeface="Georgia"/>
              </a:rPr>
              <a:t>The effect is therefore appreciable, but we do NOT take it into account because it is not yet demonstrated in MQXF magnets, and the powering system is still under design.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200" b="1" dirty="0" smtClean="0">
              <a:solidFill>
                <a:prstClr val="black"/>
              </a:solidFill>
              <a:latin typeface="Georgi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prstClr val="black"/>
                </a:solidFill>
                <a:latin typeface="Georgia"/>
              </a:rPr>
              <a:t>Further improvements could come from quench back, which has not been considered</a:t>
            </a:r>
            <a:r>
              <a:rPr lang="it-IT" sz="2200" dirty="0">
                <a:solidFill>
                  <a:prstClr val="black"/>
                </a:solidFill>
                <a:latin typeface="Georgia"/>
              </a:rPr>
              <a:t> </a:t>
            </a:r>
            <a:r>
              <a:rPr lang="it-IT" sz="2200" dirty="0" smtClean="0">
                <a:solidFill>
                  <a:prstClr val="black"/>
                </a:solidFill>
                <a:latin typeface="Georgia"/>
              </a:rPr>
              <a:t>(work in progress)</a:t>
            </a:r>
            <a:endParaRPr lang="it-IT" sz="2200" b="1" dirty="0" smtClean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364468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prstClr val="black"/>
                </a:solidFill>
                <a:latin typeface="Georgia"/>
              </a:rPr>
              <a:t>The numbers between parentheses show impact of failure of half of the heaters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990600"/>
            <a:ext cx="2362200" cy="22668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948"/>
            <a:ext cx="8278812" cy="545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34677"/>
              </p:ext>
            </p:extLst>
          </p:nvPr>
        </p:nvGraphicFramePr>
        <p:xfrm>
          <a:off x="6553200" y="530218"/>
          <a:ext cx="2286000" cy="1679582"/>
        </p:xfrm>
        <a:graphic>
          <a:graphicData uri="http://schemas.openxmlformats.org/drawingml/2006/table">
            <a:tbl>
              <a:tblPr/>
              <a:tblGrid>
                <a:gridCol w="1498601"/>
                <a:gridCol w="787399"/>
              </a:tblGrid>
              <a:tr h="2434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 assumptions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Voltage threshold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mV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4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 resistor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m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5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Validation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35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 heaters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5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effects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43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Quench back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3"/>
          <p:cNvSpPr txBox="1"/>
          <p:nvPr/>
        </p:nvSpPr>
        <p:spPr>
          <a:xfrm>
            <a:off x="0" y="-9525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Georgia"/>
              </a:rPr>
              <a:t>MQXF Quench </a:t>
            </a:r>
            <a:r>
              <a:rPr lang="en-US" sz="1400" b="1" dirty="0">
                <a:solidFill>
                  <a:prstClr val="white"/>
                </a:solidFill>
                <a:latin typeface="Georgia"/>
              </a:rPr>
              <a:t>P</a:t>
            </a:r>
            <a:r>
              <a:rPr lang="en-US" sz="1400" b="1" dirty="0" smtClean="0">
                <a:solidFill>
                  <a:prstClr val="white"/>
                </a:solidFill>
                <a:latin typeface="Georgia"/>
              </a:rPr>
              <a:t>rotection </a:t>
            </a:r>
            <a:r>
              <a:rPr lang="en-US" sz="1400" b="1" dirty="0">
                <a:solidFill>
                  <a:prstClr val="white"/>
                </a:solidFill>
                <a:latin typeface="Georgia"/>
              </a:rPr>
              <a:t>A</a:t>
            </a:r>
            <a:r>
              <a:rPr lang="en-US" sz="1400" b="1" dirty="0" smtClean="0">
                <a:solidFill>
                  <a:prstClr val="white"/>
                </a:solidFill>
                <a:latin typeface="Georgia"/>
              </a:rPr>
              <a:t>nalysis – Vittorio Marinozzi &amp; Tiina Salmi</a:t>
            </a:r>
            <a:endParaRPr lang="en-US" sz="1400" b="1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02" y="757535"/>
            <a:ext cx="613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Peak Temperature vs. Location and Current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May 12, 2015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7FD5"/>
                </a:solidFill>
              </a:rPr>
              <a:t>MQXF Quench Protection</a:t>
            </a:r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7353-EDBC-4345-A2B1-D6136A0508F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34" y="682514"/>
            <a:ext cx="7321931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Protection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Hot Spot Temperature &lt; 350 K</a:t>
            </a:r>
          </a:p>
          <a:p>
            <a:pPr lvl="1"/>
            <a:r>
              <a:rPr lang="en-US" dirty="0" smtClean="0"/>
              <a:t>Target in operating condition: T &lt; 300 K</a:t>
            </a:r>
          </a:p>
          <a:p>
            <a:r>
              <a:rPr lang="en-US" dirty="0" smtClean="0"/>
              <a:t>Detection:</a:t>
            </a:r>
          </a:p>
          <a:p>
            <a:pPr lvl="1"/>
            <a:r>
              <a:rPr lang="en-US" dirty="0" smtClean="0"/>
              <a:t>Validation time in LHC: 10 ms</a:t>
            </a:r>
          </a:p>
          <a:p>
            <a:pPr lvl="1"/>
            <a:r>
              <a:rPr lang="en-US" dirty="0" smtClean="0"/>
              <a:t>Threshold: 100 mV</a:t>
            </a:r>
          </a:p>
          <a:p>
            <a:r>
              <a:rPr lang="en-US" dirty="0" smtClean="0"/>
              <a:t>Delays:</a:t>
            </a:r>
          </a:p>
          <a:p>
            <a:pPr lvl="1"/>
            <a:r>
              <a:rPr lang="en-US" dirty="0" smtClean="0"/>
              <a:t>Current switch opening: </a:t>
            </a:r>
            <a:r>
              <a:rPr lang="en-US" dirty="0" smtClean="0">
                <a:solidFill>
                  <a:srgbClr val="FF0000"/>
                </a:solidFill>
              </a:rPr>
              <a:t>3 ms  (~10 ms w present switch)</a:t>
            </a:r>
          </a:p>
          <a:p>
            <a:r>
              <a:rPr lang="en-US" dirty="0"/>
              <a:t>Max voltage Coil to Ground: </a:t>
            </a:r>
            <a:r>
              <a:rPr lang="en-US" dirty="0">
                <a:solidFill>
                  <a:srgbClr val="FF0000"/>
                </a:solidFill>
              </a:rPr>
              <a:t>1 kV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Target Max voltage at leads due to dump:  &lt; 825 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Protection Configuration(s)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r>
              <a:rPr lang="en-US" b="1" dirty="0" smtClean="0"/>
              <a:t>Baseline: Heaters on Inner &amp; Outer Layers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show </a:t>
            </a:r>
            <a:r>
              <a:rPr lang="en-US" dirty="0" smtClean="0"/>
              <a:t>redundancy: many heater failure scenarios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Alternative: </a:t>
            </a:r>
            <a:r>
              <a:rPr lang="en-US" dirty="0"/>
              <a:t>Heaters </a:t>
            </a:r>
            <a:r>
              <a:rPr lang="en-US" dirty="0" smtClean="0"/>
              <a:t>on </a:t>
            </a:r>
            <a:r>
              <a:rPr lang="en-US" dirty="0"/>
              <a:t>Outer </a:t>
            </a:r>
            <a:r>
              <a:rPr lang="en-US" dirty="0" smtClean="0"/>
              <a:t>Layers + CLIQ </a:t>
            </a:r>
          </a:p>
          <a:p>
            <a:pPr lvl="1"/>
            <a:r>
              <a:rPr lang="en-US" dirty="0" smtClean="0"/>
              <a:t>To show redundancy: CLIQ 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0" y="2514600"/>
            <a:ext cx="6781800" cy="2133600"/>
            <a:chOff x="66676" y="3979625"/>
            <a:chExt cx="7324724" cy="21925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6" y="3979625"/>
              <a:ext cx="7324724" cy="219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38200" y="44620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Q1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4684" y="4462046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Q2a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4479036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Q2b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1807" y="44620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Q3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Lay-outs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97" y="11430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layouts for baseline design:</a:t>
            </a:r>
          </a:p>
          <a:p>
            <a:pPr lvl="1"/>
            <a:r>
              <a:rPr lang="en-US" sz="2400" dirty="0" smtClean="0"/>
              <a:t>Operation = Q1 &amp; Q3 in series;  Q2a &amp; Q2b in series</a:t>
            </a:r>
          </a:p>
          <a:p>
            <a:pPr lvl="2"/>
            <a:r>
              <a:rPr lang="en-US" sz="2000" dirty="0" smtClean="0"/>
              <a:t>At operating current;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Single magnet test (Q2)</a:t>
            </a:r>
          </a:p>
          <a:p>
            <a:pPr lvl="2"/>
            <a:r>
              <a:rPr lang="en-US" sz="2000" dirty="0" smtClean="0"/>
              <a:t>At higher than operating current during demonstration phase</a:t>
            </a:r>
          </a:p>
          <a:p>
            <a:r>
              <a:rPr lang="en-US" sz="2800" dirty="0" smtClean="0"/>
              <a:t>Layout with diodes for CLIQ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for MQXF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486400" cy="2301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ith copper-cladding </a:t>
            </a:r>
          </a:p>
          <a:p>
            <a:r>
              <a:rPr lang="en-US" dirty="0" smtClean="0"/>
              <a:t>Trace with perforations</a:t>
            </a:r>
          </a:p>
          <a:p>
            <a:r>
              <a:rPr lang="en-US" dirty="0" smtClean="0"/>
              <a:t>Several options</a:t>
            </a:r>
          </a:p>
          <a:p>
            <a:pPr lvl="1"/>
            <a:r>
              <a:rPr lang="en-US" dirty="0" smtClean="0"/>
              <a:t>Baseline: heaters used on MQXFS1 coils 103 &amp; 104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EC50A-3966-432E-B211-A981FA0AC6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581400"/>
            <a:ext cx="4348443" cy="2655332"/>
            <a:chOff x="0" y="3581400"/>
            <a:chExt cx="4348443" cy="2655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96"/>
            <a:stretch>
              <a:fillRect/>
            </a:stretch>
          </p:blipFill>
          <p:spPr bwMode="auto">
            <a:xfrm>
              <a:off x="0" y="3581400"/>
              <a:ext cx="434844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0" y="5867400"/>
              <a:ext cx="32765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Courtesy J. C. Perez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6598" y="3352800"/>
            <a:ext cx="5867402" cy="2883932"/>
            <a:chOff x="3276598" y="3352800"/>
            <a:chExt cx="5867402" cy="2883932"/>
          </a:xfrm>
        </p:grpSpPr>
        <p:pic>
          <p:nvPicPr>
            <p:cNvPr id="9" name="Immagin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042" y="3352800"/>
              <a:ext cx="4820958" cy="249491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276598" y="5867400"/>
              <a:ext cx="586740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Courtesy M.Marchevsky, E.Todesco, D.Cheng, T.Salmi</a:t>
              </a:r>
              <a:endParaRPr lang="en-US" dirty="0"/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4542367" y="1143001"/>
            <a:ext cx="4572000" cy="1295400"/>
          </a:xfrm>
          <a:prstGeom prst="wedgeRoundRectCallout">
            <a:avLst>
              <a:gd name="adj1" fmla="val -59458"/>
              <a:gd name="adj2" fmla="val 380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11T project successfully demonstrates inter-layer heaters,</a:t>
            </a:r>
          </a:p>
          <a:p>
            <a:pPr algn="ctr"/>
            <a:r>
              <a:rPr lang="en-US" sz="2400" dirty="0"/>
              <a:t>w</a:t>
            </a:r>
            <a:r>
              <a:rPr lang="en-US" sz="2400" dirty="0" smtClean="0"/>
              <a:t>e will be happy to test them 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5073" t="46858" r="41015" b="18578"/>
          <a:stretch/>
        </p:blipFill>
        <p:spPr>
          <a:xfrm>
            <a:off x="6371167" y="2514600"/>
            <a:ext cx="2743200" cy="838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542367" y="2895600"/>
            <a:ext cx="1706033" cy="7620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04266" y="3124200"/>
            <a:ext cx="1591734" cy="182880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12,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MQXF Quench Protection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2732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M. Marchevsky, "Design optimization and  testing of the protection heaters for the LARP high-field Nb3Sn 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quadrupoles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", presented at ASC2014.</a:t>
            </a:r>
          </a:p>
        </p:txBody>
      </p:sp>
    </p:spTree>
    <p:extLst>
      <p:ext uri="{BB962C8B-B14F-4D97-AF65-F5344CB8AC3E}">
        <p14:creationId xmlns:p14="http://schemas.microsoft.com/office/powerpoint/2010/main" val="31906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DSC0450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9" r="-1463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Post-HQ02b Test: Bore, viewed from 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16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44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17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20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15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5908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Heater bubble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5715000" y="2775467"/>
            <a:ext cx="1600200" cy="1034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0886" y="5549220"/>
            <a:ext cx="3646714" cy="1295400"/>
          </a:xfrm>
          <a:prstGeom prst="wedgeRoundRectCallout">
            <a:avLst>
              <a:gd name="adj1" fmla="val 37579"/>
              <a:gd name="adj2" fmla="val -804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Heaters on the Inner Layer may develop bubbles during operation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7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Post-HQ02b Test: Bore, viewed from RE</a:t>
            </a:r>
            <a:endParaRPr lang="en-US" dirty="0"/>
          </a:p>
        </p:txBody>
      </p:sp>
      <p:pic>
        <p:nvPicPr>
          <p:cNvPr id="7" name="Content Placeholder 6" descr="DSC0450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9" r="-1463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May 12, 2015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MQXF Quench Protection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67E2-7312-354D-9D4D-C16211D355DA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18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16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17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20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257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Coil 15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133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Crazing/cracking of epoxy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5715000" y="2595264"/>
            <a:ext cx="1752600" cy="757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648200" y="908566"/>
            <a:ext cx="4419600" cy="1295400"/>
          </a:xfrm>
          <a:prstGeom prst="wedgeRoundRectCallout">
            <a:avLst>
              <a:gd name="adj1" fmla="val -59458"/>
              <a:gd name="adj2" fmla="val 380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Note:  HQ02 was quenched many times, including several High-Temperature quenches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7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72B6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ERNPre╠üsentation2">
  <a:themeElements>
    <a:clrScheme name="Colors CERN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137700</TotalTime>
  <Words>2982</Words>
  <Application>Microsoft Office PowerPoint</Application>
  <PresentationFormat>On-screen Show (4:3)</PresentationFormat>
  <Paragraphs>547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Georgia</vt:lpstr>
      <vt:lpstr>Symbol</vt:lpstr>
      <vt:lpstr>Times New Roman</vt:lpstr>
      <vt:lpstr>Trebuchet MS</vt:lpstr>
      <vt:lpstr>Wingdings</vt:lpstr>
      <vt:lpstr>Wingdings 2</vt:lpstr>
      <vt:lpstr>Office Theme</vt:lpstr>
      <vt:lpstr>2_Office Theme</vt:lpstr>
      <vt:lpstr>Clarity</vt:lpstr>
      <vt:lpstr>Urban</vt:lpstr>
      <vt:lpstr>4_Office Theme</vt:lpstr>
      <vt:lpstr>1_Office Theme</vt:lpstr>
      <vt:lpstr>3_Office Theme</vt:lpstr>
      <vt:lpstr>Tema di Office</vt:lpstr>
      <vt:lpstr>1_CERNPre╠üsentation2</vt:lpstr>
      <vt:lpstr>Equation</vt:lpstr>
      <vt:lpstr>Worksheet</vt:lpstr>
      <vt:lpstr>MQXF Quench Protection </vt:lpstr>
      <vt:lpstr>Outline</vt:lpstr>
      <vt:lpstr>MQXF Main QP Parameters</vt:lpstr>
      <vt:lpstr>Quench Protection Requirements</vt:lpstr>
      <vt:lpstr>Quench Protection Configuration(s)</vt:lpstr>
      <vt:lpstr>Lay-outs</vt:lpstr>
      <vt:lpstr>Heaters for MQXF</vt:lpstr>
      <vt:lpstr>Post-HQ02b Test: Bore, viewed from RE</vt:lpstr>
      <vt:lpstr>Post-HQ02b Test: Bore, viewed from RE</vt:lpstr>
      <vt:lpstr>CLIQ - I</vt:lpstr>
      <vt:lpstr>CLIQ - II</vt:lpstr>
      <vt:lpstr>CLIQ Plans</vt:lpstr>
      <vt:lpstr>Codes and Validations</vt:lpstr>
      <vt:lpstr>CoHDA: Code for Heater Delay Analysis</vt:lpstr>
      <vt:lpstr>Validation using comparison with</vt:lpstr>
      <vt:lpstr>PowerPoint Presentation</vt:lpstr>
      <vt:lpstr>PowerPoint Presentation</vt:lpstr>
      <vt:lpstr>Modelling strategy with SuperMagnet</vt:lpstr>
      <vt:lpstr>Modelling heat propagation within the coil</vt:lpstr>
      <vt:lpstr>Model Validation</vt:lpstr>
      <vt:lpstr>LEDET (Lumped-Element Dynamic Electro-Thermal) model and QSF</vt:lpstr>
      <vt:lpstr>Validation – CLIQ discharge in the quad model magnet for the high luminosity LHC</vt:lpstr>
      <vt:lpstr>Results</vt:lpstr>
      <vt:lpstr>Hot Spot Temperature with Quench Heaters</vt:lpstr>
      <vt:lpstr>Parameters used by QLASA</vt:lpstr>
      <vt:lpstr>Hot Spot Temperature with CLIQ</vt:lpstr>
      <vt:lpstr>Peak Voltages (operation layout)</vt:lpstr>
      <vt:lpstr>Conclusions</vt:lpstr>
      <vt:lpstr>BACKUP SLIDES</vt:lpstr>
      <vt:lpstr>First Attempt (presented at MT23) </vt:lpstr>
      <vt:lpstr>Feedback from HQ02 test</vt:lpstr>
      <vt:lpstr>HQ02 – Max Hot Spot Temperature</vt:lpstr>
      <vt:lpstr>Protection Heater Studies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Giorgio Ambrosio x2297 12326N</cp:lastModifiedBy>
  <cp:revision>4472</cp:revision>
  <cp:lastPrinted>2014-10-06T07:12:52Z</cp:lastPrinted>
  <dcterms:created xsi:type="dcterms:W3CDTF">2008-08-27T20:23:58Z</dcterms:created>
  <dcterms:modified xsi:type="dcterms:W3CDTF">2015-05-12T14:29:20Z</dcterms:modified>
</cp:coreProperties>
</file>