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7" r:id="rId3"/>
    <p:sldId id="366" r:id="rId4"/>
    <p:sldId id="346" r:id="rId5"/>
    <p:sldId id="357" r:id="rId6"/>
    <p:sldId id="358" r:id="rId7"/>
    <p:sldId id="395" r:id="rId8"/>
    <p:sldId id="416" r:id="rId9"/>
    <p:sldId id="410" r:id="rId10"/>
    <p:sldId id="411" r:id="rId11"/>
    <p:sldId id="412" r:id="rId12"/>
    <p:sldId id="413" r:id="rId13"/>
    <p:sldId id="417" r:id="rId14"/>
    <p:sldId id="403" r:id="rId15"/>
    <p:sldId id="405" r:id="rId16"/>
    <p:sldId id="398" r:id="rId17"/>
    <p:sldId id="397" r:id="rId18"/>
    <p:sldId id="382" r:id="rId19"/>
    <p:sldId id="384" r:id="rId20"/>
    <p:sldId id="419" r:id="rId21"/>
    <p:sldId id="385" r:id="rId22"/>
    <p:sldId id="387" r:id="rId23"/>
    <p:sldId id="415" r:id="rId24"/>
    <p:sldId id="414" r:id="rId25"/>
    <p:sldId id="388" r:id="rId26"/>
    <p:sldId id="409" r:id="rId27"/>
    <p:sldId id="391" r:id="rId28"/>
    <p:sldId id="406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FF"/>
    <a:srgbClr val="C0C0C0"/>
    <a:srgbClr val="FF0066"/>
    <a:srgbClr val="FFFFFF"/>
    <a:srgbClr val="FFFFCC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94660"/>
  </p:normalViewPr>
  <p:slideViewPr>
    <p:cSldViewPr snapToGrid="0">
      <p:cViewPr>
        <p:scale>
          <a:sx n="100" d="100"/>
          <a:sy n="100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notesViewPr>
    <p:cSldViewPr snapToGrid="0">
      <p:cViewPr varScale="1">
        <p:scale>
          <a:sx n="56" d="100"/>
          <a:sy n="56" d="100"/>
        </p:scale>
        <p:origin x="-185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63205C3A-1641-4DE8-B1B3-B19CF61E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99DFBF0A-CA6F-4085-A6D6-08BD64DD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3900"/>
            <a:ext cx="4784725" cy="3589338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  <a:ln/>
        </p:spPr>
        <p:txBody>
          <a:bodyPr lIns="128849" tIns="62729" rIns="128849" bIns="62729"/>
          <a:lstStyle/>
          <a:p>
            <a:pPr defTabSz="1284288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D4483-57DF-4F0C-AEF9-8521B6A26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6717C-551D-47F0-8BB5-0C683855B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9FA19-08B7-40D7-88D8-7DC056B0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A023-036A-4262-B3CA-5B98B0ACB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9AA5F-C79C-4BE5-8727-E45C6DD2D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4C72-4D29-4185-9C25-FAAFFCB34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201C-397F-4FB9-8210-CDD85EED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31BC-F30F-458C-A767-8998DCB5A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B933-66E7-4DCC-9FDA-3265EE20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74714-AA8B-425D-807B-BC51661CF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F04A-C1FF-4361-A6A3-4E868DFB6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536700" y="6584950"/>
            <a:ext cx="7607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33613" y="6588125"/>
            <a:ext cx="4605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/>
              <a:t>A.K. Ghosh     Hi-</a:t>
            </a:r>
            <a:r>
              <a:rPr lang="en-US" sz="1200" dirty="0" err="1"/>
              <a:t>Lumi</a:t>
            </a:r>
            <a:r>
              <a:rPr lang="en-US" sz="1200" dirty="0"/>
              <a:t>/LARP CM 24 @FNAL, May 11-13, 2015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9175" y="6602413"/>
            <a:ext cx="1774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C338873-E179-485E-BDFA-6FABC2821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2238" y="6092825"/>
            <a:ext cx="590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7875" y="6121400"/>
            <a:ext cx="11160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smtClean="0"/>
              <a:t>Status of MQXF Conductor</a:t>
            </a:r>
            <a:br>
              <a:rPr lang="en-US" sz="3200" dirty="0" smtClean="0"/>
            </a:br>
            <a:r>
              <a:rPr lang="en-US" sz="3200" dirty="0" smtClean="0"/>
              <a:t>LARP Update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00875" cy="1752600"/>
          </a:xfrm>
        </p:spPr>
        <p:txBody>
          <a:bodyPr/>
          <a:lstStyle/>
          <a:p>
            <a:pPr marL="457200" indent="-457200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Arup. K. Ghosh</a:t>
            </a:r>
          </a:p>
          <a:p>
            <a:pPr marL="457200" indent="-457200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Dan Dietderich, Lance Cooley, Ian Pong</a:t>
            </a:r>
            <a:endParaRPr lang="en-US" sz="2800" dirty="0" smtClean="0"/>
          </a:p>
          <a:p>
            <a:pPr marL="457200" indent="-45720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LARP/HiLumi Collaboration Meeting CM-24</a:t>
            </a:r>
          </a:p>
          <a:p>
            <a:pPr marL="457200" indent="-45720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FNAL</a:t>
            </a:r>
          </a:p>
          <a:p>
            <a:pPr marL="457200" indent="-45720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 11-13, 2015</a:t>
            </a:r>
          </a:p>
        </p:txBody>
      </p:sp>
      <p:sp>
        <p:nvSpPr>
          <p:cNvPr id="15363" name="Slide Number Placeholder 1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BBFAB8-AB18-4DD5-B19E-308F0CC7F90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8229600" y="0"/>
            <a:ext cx="914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2157413" y="5305425"/>
            <a:ext cx="5037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ahoma" pitchFamily="34" charset="0"/>
            </a:endParaRPr>
          </a:p>
          <a:p>
            <a:pPr eaLnBrk="0" hangingPunct="0"/>
            <a:r>
              <a:rPr lang="en-US" sz="2400">
                <a:latin typeface="Tahoma" pitchFamily="34" charset="0"/>
              </a:rPr>
              <a:t> </a:t>
            </a:r>
            <a:endParaRPr lang="en-US" sz="2400" i="1">
              <a:latin typeface="Tahoma" pitchFamily="34" charset="0"/>
            </a:endParaRPr>
          </a:p>
          <a:p>
            <a:pPr eaLnBrk="0" hangingPunct="0"/>
            <a:endParaRPr lang="en-US" sz="2400">
              <a:latin typeface="Tahoma" pitchFamily="34" charset="0"/>
            </a:endParaRPr>
          </a:p>
          <a:p>
            <a:pPr eaLnBrk="0" hangingPunct="0"/>
            <a:endParaRPr lang="en-US" sz="2400">
              <a:latin typeface="Tahoma" pitchFamily="34" charset="0"/>
            </a:endParaRPr>
          </a:p>
        </p:txBody>
      </p:sp>
      <p:pic>
        <p:nvPicPr>
          <p:cNvPr id="1536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400" y="163513"/>
            <a:ext cx="1676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330200"/>
            <a:ext cx="9207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25" y="6648450"/>
            <a:ext cx="74199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Jc (12 T) – A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DA23A-6541-4CCE-9280-2B459D5741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850900"/>
            <a:ext cx="7875587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896100" y="3028950"/>
            <a:ext cx="1600200" cy="5492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144/169- Nb/Sn=3.5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650C/50h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RRR– A comparison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761D6-B375-4677-913C-102ECA5620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815975"/>
            <a:ext cx="7964487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753225" y="1581150"/>
            <a:ext cx="1600200" cy="5492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144/169- Nb/Sn=3.5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650C/50h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Statistics for </a:t>
            </a:r>
            <a:r>
              <a:rPr lang="en-US" dirty="0" smtClean="0">
                <a:solidFill>
                  <a:srgbClr val="009900"/>
                </a:solidFill>
              </a:rPr>
              <a:t>108/127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132/169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144/169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9C80F-99A9-4F2B-9B86-DF51728718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3175" y="952500"/>
          <a:ext cx="6489700" cy="1682750"/>
        </p:xfrm>
        <a:graphic>
          <a:graphicData uri="http://schemas.openxmlformats.org/drawingml/2006/table">
            <a:tbl>
              <a:tblPr/>
              <a:tblGrid>
                <a:gridCol w="992881"/>
                <a:gridCol w="690700"/>
                <a:gridCol w="690700"/>
                <a:gridCol w="690700"/>
                <a:gridCol w="690700"/>
                <a:gridCol w="690700"/>
                <a:gridCol w="553999"/>
                <a:gridCol w="746370"/>
                <a:gridCol w="742952"/>
              </a:tblGrid>
              <a:tr h="249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7 Billets</a:t>
                      </a:r>
                      <a:endParaRPr lang="en-US" sz="1800" b="1" i="0" u="none" strike="noStrike" dirty="0">
                        <a:solidFill>
                          <a:srgbClr val="0099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Ic(12T)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Ic(15T)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Jc(12T)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Jc(15T)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Non_Cu%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Cu/Non_Cu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AVG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2853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1.179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0.541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707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2691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1.141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0.533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3015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1.237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AVG-3</a:t>
                      </a:r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Symbol"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99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682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2615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1.098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/>
                        </a:rPr>
                        <a:t>0.524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2733675"/>
          <a:ext cx="6457950" cy="1738313"/>
        </p:xfrm>
        <a:graphic>
          <a:graphicData uri="http://schemas.openxmlformats.org/drawingml/2006/table">
            <a:tbl>
              <a:tblPr/>
              <a:tblGrid>
                <a:gridCol w="990219"/>
                <a:gridCol w="785717"/>
                <a:gridCol w="678085"/>
                <a:gridCol w="645795"/>
                <a:gridCol w="710374"/>
                <a:gridCol w="667321"/>
                <a:gridCol w="517411"/>
                <a:gridCol w="752652"/>
                <a:gridCol w="710374"/>
              </a:tblGrid>
              <a:tr h="260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 Billets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Ic(12T)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Ic(15T)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Jc(12T)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Jc(15T)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Non_Cu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Cu/Non_Cu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AVG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691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1.214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1.151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1.252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AVG-3</a:t>
                      </a:r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Symbol"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1.114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70000" y="4552950"/>
          <a:ext cx="6464300" cy="1876425"/>
        </p:xfrm>
        <a:graphic>
          <a:graphicData uri="http://schemas.openxmlformats.org/drawingml/2006/table">
            <a:tbl>
              <a:tblPr/>
              <a:tblGrid>
                <a:gridCol w="951840"/>
                <a:gridCol w="820552"/>
                <a:gridCol w="646663"/>
                <a:gridCol w="745449"/>
                <a:gridCol w="734486"/>
                <a:gridCol w="699493"/>
                <a:gridCol w="551045"/>
                <a:gridCol w="763728"/>
                <a:gridCol w="551045"/>
              </a:tblGrid>
              <a:tr h="46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  Billets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Ic(12T)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Ic(15T)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Jc(12T)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Jc(15T)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Non_Cu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Cu/Non_Cu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AVG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0.511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AVG-3</a:t>
                      </a: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Symbol"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</a:t>
            </a:r>
            <a:r>
              <a:rPr lang="en-US" baseline="-25000" dirty="0" smtClean="0"/>
              <a:t>c</a:t>
            </a:r>
            <a:r>
              <a:rPr lang="en-US" dirty="0" smtClean="0"/>
              <a:t> Statistics for </a:t>
            </a:r>
            <a:r>
              <a:rPr lang="en-US" dirty="0" smtClean="0">
                <a:solidFill>
                  <a:srgbClr val="009900"/>
                </a:solidFill>
              </a:rPr>
              <a:t>108/127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132/169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144/169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8B6A4-8B4A-4D97-8861-7DCCA6E495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r="62897" b="38777"/>
          <a:stretch>
            <a:fillRect/>
          </a:stretch>
        </p:blipFill>
        <p:spPr bwMode="auto">
          <a:xfrm>
            <a:off x="879475" y="971550"/>
            <a:ext cx="241141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 r="61778" b="40961"/>
          <a:stretch>
            <a:fillRect/>
          </a:stretch>
        </p:blipFill>
        <p:spPr bwMode="auto">
          <a:xfrm>
            <a:off x="849313" y="2636838"/>
            <a:ext cx="24701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/>
          <a:srcRect l="-2" t="-2" r="62271" b="43401"/>
          <a:stretch>
            <a:fillRect/>
          </a:stretch>
        </p:blipFill>
        <p:spPr bwMode="auto">
          <a:xfrm>
            <a:off x="849313" y="4489450"/>
            <a:ext cx="2441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3876675" y="2106613"/>
            <a:ext cx="5029200" cy="230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Production should be within </a:t>
            </a:r>
            <a:r>
              <a:rPr lang="en-US" sz="2400">
                <a:sym typeface="Symbol" pitchFamily="18" charset="2"/>
              </a:rPr>
              <a:t> 3 </a:t>
            </a:r>
            <a:r>
              <a:rPr lang="en-US" sz="2400">
                <a:latin typeface="Symbol" pitchFamily="18" charset="2"/>
                <a:sym typeface="Symbol" pitchFamily="18" charset="2"/>
              </a:rPr>
              <a:t>s</a:t>
            </a:r>
          </a:p>
          <a:p>
            <a:endParaRPr lang="en-US" sz="2400">
              <a:latin typeface="Symbol" pitchFamily="18" charset="2"/>
              <a:sym typeface="Symbol" pitchFamily="18" charset="2"/>
            </a:endParaRPr>
          </a:p>
          <a:p>
            <a:r>
              <a:rPr lang="en-US" sz="2400">
                <a:solidFill>
                  <a:srgbClr val="009900"/>
                </a:solidFill>
              </a:rPr>
              <a:t>108/127  	Min Ic (15 T) = 358 A</a:t>
            </a:r>
          </a:p>
          <a:p>
            <a:r>
              <a:rPr lang="en-US" sz="2400">
                <a:solidFill>
                  <a:srgbClr val="0000FF"/>
                </a:solidFill>
              </a:rPr>
              <a:t>132/169 	Min Ic (15 T) = 334 A</a:t>
            </a:r>
          </a:p>
          <a:p>
            <a:r>
              <a:rPr lang="en-US" sz="2400">
                <a:solidFill>
                  <a:srgbClr val="C00000"/>
                </a:solidFill>
              </a:rPr>
              <a:t>144/169	Min Ic (15 T) = 354 A</a:t>
            </a:r>
          </a:p>
          <a:p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9413"/>
            <a:ext cx="8610600" cy="1138237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Magnetization of 0.85 mm,108/127 and 132/169</a:t>
            </a:r>
            <a:br>
              <a:rPr lang="en-US" dirty="0" smtClean="0"/>
            </a:br>
            <a:r>
              <a:rPr lang="en-US" dirty="0" smtClean="0"/>
              <a:t>at 1.9 K</a:t>
            </a:r>
            <a:br>
              <a:rPr lang="en-US" dirty="0" smtClean="0"/>
            </a:br>
            <a:r>
              <a:rPr lang="en-US" dirty="0" smtClean="0"/>
              <a:t>Strands have same Jc and Cu/Sc ratio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29A2E-C4B0-450E-9717-4616598939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8" y="1720850"/>
            <a:ext cx="39465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238" y="4814888"/>
            <a:ext cx="3678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i="1"/>
          </a:p>
          <a:p>
            <a:r>
              <a:rPr lang="en-US" sz="1800"/>
              <a:t>Measurements performed at OSU</a:t>
            </a:r>
          </a:p>
          <a:p>
            <a:r>
              <a:rPr lang="en-US" sz="1800"/>
              <a:t>By </a:t>
            </a:r>
            <a:r>
              <a:rPr lang="en-US" sz="1800">
                <a:solidFill>
                  <a:srgbClr val="0070C0"/>
                </a:solidFill>
              </a:rPr>
              <a:t>M. Sumption and X. Xu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03463" y="5811838"/>
            <a:ext cx="6586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/>
              <a:t> Magnetization scales with filament diameter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088" y="1716088"/>
            <a:ext cx="4035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26100" y="1270000"/>
            <a:ext cx="2058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108/127 Scaled by 89%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450373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X. Wang</a:t>
            </a:r>
            <a:endParaRPr lang="en-US" sz="1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RRP strand for MQXF coils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279EB3-9AB0-4C3C-8D4F-81A4FECF02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063625"/>
            <a:ext cx="776287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 typeface="Trebuchet MS" pitchFamily="34" charset="0"/>
              <a:buChar char="•"/>
            </a:pPr>
            <a:r>
              <a:rPr lang="en-US" sz="2200">
                <a:solidFill>
                  <a:srgbClr val="0070C0"/>
                </a:solidFill>
                <a:latin typeface="Trebuchet MS" pitchFamily="34" charset="0"/>
              </a:rPr>
              <a:t>Present inventory of wire at LARP is the following: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 typeface="Trebuchet MS" pitchFamily="34" charset="0"/>
              <a:buChar char="—"/>
            </a:pPr>
            <a:r>
              <a:rPr lang="en-US" sz="2200">
                <a:solidFill>
                  <a:srgbClr val="0070C0"/>
                </a:solidFill>
                <a:latin typeface="Trebuchet MS" pitchFamily="34" charset="0"/>
              </a:rPr>
              <a:t>38 Km of 144/169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 typeface="Trebuchet MS" pitchFamily="34" charset="0"/>
              <a:buChar char="—"/>
            </a:pPr>
            <a:r>
              <a:rPr lang="en-US" sz="2200">
                <a:solidFill>
                  <a:srgbClr val="0070C0"/>
                </a:solidFill>
                <a:latin typeface="Trebuchet MS" pitchFamily="34" charset="0"/>
              </a:rPr>
              <a:t>43 Km of 132/169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 typeface="Trebuchet MS" pitchFamily="34" charset="0"/>
              <a:buChar char="—"/>
            </a:pPr>
            <a:r>
              <a:rPr lang="en-US" sz="2200">
                <a:solidFill>
                  <a:srgbClr val="0070C0"/>
                </a:solidFill>
                <a:latin typeface="Trebuchet MS" pitchFamily="34" charset="0"/>
              </a:rPr>
              <a:t>11 Km of 108/127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Tx/>
              <a:buChar char="•"/>
            </a:pPr>
            <a:r>
              <a:rPr lang="en-US" sz="2200">
                <a:latin typeface="Trebuchet MS" pitchFamily="34" charset="0"/>
              </a:rPr>
              <a:t>This wire will be used to fabricate cables for 3 short coils and 3 long coils.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Tx/>
              <a:buChar char="•"/>
            </a:pPr>
            <a:r>
              <a:rPr lang="en-US" sz="2200">
                <a:latin typeface="Trebuchet MS" pitchFamily="34" charset="0"/>
              </a:rPr>
              <a:t>Unit length of a short coil is 170 m and that for the long coil is 450 m.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 typeface="Trebuchet MS" pitchFamily="34" charset="0"/>
              <a:buChar char="—"/>
            </a:pPr>
            <a:endParaRPr lang="en-US" sz="2200">
              <a:latin typeface="Trebuchet MS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 typeface="Trebuchet MS" pitchFamily="34" charset="0"/>
              <a:buChar char="•"/>
            </a:pPr>
            <a:endParaRPr lang="en-US" sz="2200">
              <a:solidFill>
                <a:srgbClr val="0070C0"/>
              </a:solidFill>
              <a:latin typeface="Trebuchet MS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 typeface="Trebuchet MS" pitchFamily="34" charset="0"/>
              <a:buChar char="•"/>
            </a:pPr>
            <a:endParaRPr lang="en-US" sz="2200">
              <a:solidFill>
                <a:srgbClr val="0070C0"/>
              </a:solidFill>
              <a:latin typeface="Trebuchet MS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28000"/>
              <a:buFont typeface="Trebuchet MS" pitchFamily="34" charset="0"/>
              <a:buChar char="•"/>
            </a:pPr>
            <a:endParaRPr lang="en-US" sz="220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Strand Specification for the HiLumi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79425" y="1077913"/>
            <a:ext cx="7523163" cy="472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Very recently within a Conductor Working Group with members from CERN and LARP we agreed on a set of requirements for the strand and cable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Within LARP the strand Specification is being released under the following document: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+mj-lt"/>
              </a:rPr>
              <a:t>“U.S</a:t>
            </a:r>
            <a:r>
              <a:rPr lang="en-US" dirty="0">
                <a:latin typeface="+mj-lt"/>
              </a:rPr>
              <a:t>. HiLumi Project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+mj-lt"/>
              </a:rPr>
              <a:t>SPECIFICATION FOR QUADRUPOLE </a:t>
            </a:r>
            <a:r>
              <a:rPr lang="en-US" dirty="0">
                <a:latin typeface="+mj-lt"/>
              </a:rPr>
              <a:t>MAGNET </a:t>
            </a:r>
            <a:r>
              <a:rPr lang="en-US" dirty="0" smtClean="0">
                <a:latin typeface="+mj-lt"/>
              </a:rPr>
              <a:t>CONDUCTOR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US-HiLumi-doc.40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Rev. No. Original Release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Date: 05-May-2015”</a:t>
            </a:r>
          </a:p>
          <a:p>
            <a:pPr marL="57150" indent="0"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0138" y="6492875"/>
            <a:ext cx="423862" cy="365125"/>
          </a:xfrm>
        </p:spPr>
        <p:txBody>
          <a:bodyPr/>
          <a:lstStyle/>
          <a:p>
            <a:pPr>
              <a:defRPr/>
            </a:pPr>
            <a:fld id="{C52BE42F-CCA4-4775-85B5-F9F3445BCA1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Specification for MQXF Strand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7900" y="2073275"/>
            <a:ext cx="1524000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108/127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62688" y="2990850"/>
            <a:ext cx="2387600" cy="36671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70C0"/>
                </a:solidFill>
                <a:latin typeface="Tahoma" pitchFamily="34" charset="0"/>
              </a:rPr>
              <a:t>Nb/Sn &gt; 3.5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>
          <a:xfrm>
            <a:off x="8769350" y="6492875"/>
            <a:ext cx="374650" cy="365125"/>
          </a:xfrm>
        </p:spPr>
        <p:txBody>
          <a:bodyPr/>
          <a:lstStyle/>
          <a:p>
            <a:pPr>
              <a:defRPr/>
            </a:pPr>
            <a:fld id="{19896141-25E2-4925-9C3D-9D0C42D8318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62450" y="1549400"/>
            <a:ext cx="4781550" cy="3048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47650" indent="-247650" defTabSz="45720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</a:pP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I</a:t>
            </a:r>
            <a:r>
              <a:rPr lang="en-US" sz="2000" baseline="-25000">
                <a:solidFill>
                  <a:srgbClr val="0070C0"/>
                </a:solidFill>
                <a:latin typeface="Tahoma" pitchFamily="34" charset="0"/>
              </a:rPr>
              <a:t>c</a:t>
            </a: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 (15 T)&gt;331 A, </a:t>
            </a:r>
            <a:r>
              <a:rPr lang="en-US" sz="2000" i="1">
                <a:solidFill>
                  <a:srgbClr val="0070C0"/>
                </a:solidFill>
                <a:latin typeface="Tahoma" pitchFamily="34" charset="0"/>
              </a:rPr>
              <a:t>J</a:t>
            </a:r>
            <a:r>
              <a:rPr lang="en-US" sz="2000" i="1" baseline="-25000">
                <a:solidFill>
                  <a:srgbClr val="0070C0"/>
                </a:solidFill>
                <a:latin typeface="Tahoma" pitchFamily="34" charset="0"/>
              </a:rPr>
              <a:t>c</a:t>
            </a: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(15 T)&gt; 1250 </a:t>
            </a:r>
            <a:r>
              <a:rPr lang="en-US" sz="1800">
                <a:solidFill>
                  <a:srgbClr val="0070C0"/>
                </a:solidFill>
                <a:latin typeface="Tahoma" pitchFamily="34" charset="0"/>
              </a:rPr>
              <a:t>A/mm</a:t>
            </a:r>
            <a:r>
              <a:rPr lang="en-US" sz="1800" baseline="30000">
                <a:solidFill>
                  <a:srgbClr val="0070C0"/>
                </a:solidFill>
                <a:latin typeface="Tahoma" pitchFamily="34" charset="0"/>
              </a:rPr>
              <a:t>2</a:t>
            </a:r>
            <a:r>
              <a:rPr lang="en-US" sz="1800">
                <a:solidFill>
                  <a:srgbClr val="0070C0"/>
                </a:solidFill>
                <a:latin typeface="Tahoma" pitchFamily="34" charset="0"/>
              </a:rPr>
              <a:t>  </a:t>
            </a: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8038" y="817563"/>
          <a:ext cx="3489325" cy="5470525"/>
        </p:xfrm>
        <a:graphic>
          <a:graphicData uri="http://schemas.openxmlformats.org/drawingml/2006/table">
            <a:tbl>
              <a:tblPr/>
              <a:tblGrid>
                <a:gridCol w="1624012"/>
                <a:gridCol w="1216025"/>
                <a:gridCol w="649288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Parameter or characteristic</a:t>
                      </a:r>
                    </a:p>
                  </a:txBody>
                  <a:tcPr marL="48730" marR="4873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48730" marR="4873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Unit</a:t>
                      </a:r>
                    </a:p>
                  </a:txBody>
                  <a:tcPr marL="48730" marR="48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Superconductor composition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Ti-alloyed Nb</a:t>
                      </a:r>
                      <a:r>
                        <a:rPr kumimoji="0" lang="en-US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Sn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Strand Diameter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0.850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 0.003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Critical current at 4.2 K and 12 T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&gt; 632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Critical current at 4.2 K and 15 T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&gt; 331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-value at 15 T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&gt; 30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Count of sub-elements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(Equivalent sub-element diameter)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≥ 108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 55)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(µm)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Cu : Non-Cu volume Ratio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Variation around mean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≥ 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 0.1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Residual Resistance Ratio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RRR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 York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for reacted final-size strand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≥ 150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Magnetization* at 3 T, 4.2 K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&lt; 256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(&lt; 320)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kA m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-1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 York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(mT)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Twist Pitch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19.0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 3.0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Twist Direction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Right-hand screw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Strand Spring Back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&lt; 720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arc degrees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Minimum piece length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High temperature HT duration 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≥ 40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Hours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Total heat treatment duration from start of ramp to power off and furnace cool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≤ 240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Hours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Heat treatment heating ramp rate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≤ 50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°C per hour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Rolled strand (0.765 mm thk.) critical current at 4.2 K and 12 T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&gt; 600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Rolled strand critical current at 4.2 K and 15 T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&gt; 314 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Rolled strand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RRR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 after reaction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&gt; 100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730" marR="48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62450" y="1231900"/>
            <a:ext cx="4781550" cy="3048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47650" indent="-247650" defTabSz="45720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</a:pP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I</a:t>
            </a:r>
            <a:r>
              <a:rPr lang="en-US" sz="2000" baseline="-25000">
                <a:solidFill>
                  <a:srgbClr val="0070C0"/>
                </a:solidFill>
                <a:latin typeface="Tahoma" pitchFamily="34" charset="0"/>
              </a:rPr>
              <a:t>c</a:t>
            </a: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 (12 T)&gt;632 A</a:t>
            </a:r>
            <a:r>
              <a:rPr lang="en-US" sz="2000" i="1">
                <a:solidFill>
                  <a:srgbClr val="0070C0"/>
                </a:solidFill>
                <a:latin typeface="Tahoma" pitchFamily="34" charset="0"/>
              </a:rPr>
              <a:t>, J</a:t>
            </a:r>
            <a:r>
              <a:rPr lang="en-US" sz="2000" i="1" baseline="-25000">
                <a:solidFill>
                  <a:srgbClr val="0070C0"/>
                </a:solidFill>
                <a:latin typeface="Tahoma" pitchFamily="34" charset="0"/>
              </a:rPr>
              <a:t>c</a:t>
            </a: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(12 T)&gt; 2450 </a:t>
            </a:r>
            <a:r>
              <a:rPr lang="en-US" sz="1800">
                <a:solidFill>
                  <a:srgbClr val="0070C0"/>
                </a:solidFill>
                <a:latin typeface="Tahoma" pitchFamily="34" charset="0"/>
              </a:rPr>
              <a:t>A/mm</a:t>
            </a:r>
            <a:r>
              <a:rPr lang="en-US" sz="1800" baseline="30000">
                <a:solidFill>
                  <a:srgbClr val="0070C0"/>
                </a:solidFill>
                <a:latin typeface="Tahoma" pitchFamily="34" charset="0"/>
              </a:rPr>
              <a:t>2</a:t>
            </a: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3275" y="2960688"/>
            <a:ext cx="1524000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RRR &gt;150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6763" y="782638"/>
            <a:ext cx="2387600" cy="36988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+mn-lt"/>
              </a:rPr>
              <a:t>0.85 mm Ti-Ternary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6763" y="2473325"/>
            <a:ext cx="2387600" cy="3667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70C0"/>
                </a:solidFill>
                <a:latin typeface="Tahoma" pitchFamily="34" charset="0"/>
              </a:rPr>
              <a:t>Cu % &gt; 53 %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9" grpId="0" animBg="1"/>
      <p:bldP spid="10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Procurement Plan for MQXF magnets</a:t>
            </a:r>
            <a:endParaRPr lang="en-US" dirty="0"/>
          </a:p>
        </p:txBody>
      </p:sp>
      <p:sp>
        <p:nvSpPr>
          <p:cNvPr id="33794" name="Text Placeholder 4"/>
          <p:cNvSpPr>
            <a:spLocks noGrp="1"/>
          </p:cNvSpPr>
          <p:nvPr>
            <p:ph type="body" idx="1"/>
          </p:nvPr>
        </p:nvSpPr>
        <p:spPr>
          <a:xfrm>
            <a:off x="542925" y="1152525"/>
            <a:ext cx="4040188" cy="457200"/>
          </a:xfrm>
        </p:spPr>
        <p:txBody>
          <a:bodyPr/>
          <a:lstStyle/>
          <a:p>
            <a:r>
              <a:rPr lang="en-US" smtClean="0"/>
              <a:t>MQXFS and MQXFL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2"/>
          </p:nvPr>
        </p:nvSpPr>
        <p:spPr>
          <a:xfrm>
            <a:off x="561975" y="1590675"/>
            <a:ext cx="4114800" cy="4476750"/>
          </a:xfrm>
        </p:spPr>
        <p:txBody>
          <a:bodyPr/>
          <a:lstStyle/>
          <a:p>
            <a:r>
              <a:rPr lang="en-US" sz="2200" smtClean="0"/>
              <a:t>Require ~ 300 Km of wire to complete the short model program (4 additional coils) and fabricate 12 long coils for the long prototype program.</a:t>
            </a:r>
          </a:p>
          <a:p>
            <a:r>
              <a:rPr lang="en-US" sz="2200" smtClean="0"/>
              <a:t>Place an order for 70 km in FY’15 and 130 Km in FY’16</a:t>
            </a:r>
          </a:p>
          <a:p>
            <a:r>
              <a:rPr lang="en-US" sz="2200" smtClean="0"/>
              <a:t>100 Km will be made available from CERN in CY16 to help the MQXFL magnet schedule of the LARP program.</a:t>
            </a:r>
          </a:p>
          <a:p>
            <a:endParaRPr lang="en-US" sz="2200" smtClean="0"/>
          </a:p>
          <a:p>
            <a:pPr>
              <a:buFontTx/>
              <a:buNone/>
            </a:pPr>
            <a:endParaRPr lang="en-US" sz="2200" smtClean="0"/>
          </a:p>
        </p:txBody>
      </p:sp>
      <p:sp>
        <p:nvSpPr>
          <p:cNvPr id="3379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57725" y="1085850"/>
            <a:ext cx="4486275" cy="457200"/>
          </a:xfrm>
        </p:spPr>
        <p:txBody>
          <a:bodyPr/>
          <a:lstStyle/>
          <a:p>
            <a:r>
              <a:rPr lang="en-US" smtClean="0"/>
              <a:t>MQXF Production for Q1/Q3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76775" y="1600200"/>
            <a:ext cx="4041775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 smtClean="0"/>
              <a:t>Require 90 coils  with each coil using ~ 20 Km of wire.</a:t>
            </a:r>
          </a:p>
          <a:p>
            <a:pPr>
              <a:defRPr/>
            </a:pPr>
            <a:r>
              <a:rPr lang="en-US" sz="2200" dirty="0" smtClean="0"/>
              <a:t>Total procurement is for ~ 1,800 Km (9 tonnes)</a:t>
            </a:r>
            <a:endParaRPr lang="en-US" sz="2000" dirty="0" smtClean="0"/>
          </a:p>
          <a:p>
            <a:pPr>
              <a:defRPr/>
            </a:pPr>
            <a:r>
              <a:rPr lang="en-US" sz="2200" dirty="0" smtClean="0"/>
              <a:t>The procurement plan is incorporated in </a:t>
            </a:r>
            <a:r>
              <a:rPr lang="en-US" sz="2200" dirty="0" smtClean="0">
                <a:solidFill>
                  <a:srgbClr val="C00000"/>
                </a:solidFill>
              </a:rPr>
              <a:t>US-HiLumi doc-37 V.5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000" dirty="0" smtClean="0"/>
              <a:t>“Advanced Acquisition Plan for Quadrupole Magnet conductor”</a:t>
            </a:r>
          </a:p>
          <a:p>
            <a:pPr marL="0" indent="0" algn="ctr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- by Lance Cooley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602413"/>
            <a:ext cx="381000" cy="255587"/>
          </a:xfrm>
        </p:spPr>
        <p:txBody>
          <a:bodyPr/>
          <a:lstStyle/>
          <a:p>
            <a:pPr>
              <a:defRPr/>
            </a:pPr>
            <a:fld id="{EECFE2DA-0807-4FA4-BE0C-057A7202C2F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smtClean="0"/>
              <a:t>18 mm wide 40 strand QXF cable</a:t>
            </a:r>
            <a:br>
              <a:rPr lang="en-US" sz="3200" smtClean="0"/>
            </a:br>
            <a:r>
              <a:rPr lang="en-US" sz="3200" smtClean="0"/>
              <a:t>- An example of a developmental cable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4875" y="6534150"/>
            <a:ext cx="371475" cy="225425"/>
          </a:xfrm>
        </p:spPr>
        <p:txBody>
          <a:bodyPr/>
          <a:lstStyle/>
          <a:p>
            <a:pPr>
              <a:defRPr/>
            </a:pPr>
            <a:fld id="{1D6A7603-D485-4957-8264-51FF37ADFF4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 b="18275"/>
          <a:stretch>
            <a:fillRect/>
          </a:stretch>
        </p:blipFill>
        <p:spPr bwMode="auto">
          <a:xfrm>
            <a:off x="762000" y="1752600"/>
            <a:ext cx="713422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52400" y="2257425"/>
            <a:ext cx="608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Thick</a:t>
            </a:r>
          </a:p>
          <a:p>
            <a:r>
              <a:rPr lang="en-US"/>
              <a:t>edge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910513" y="4062413"/>
            <a:ext cx="600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Thin</a:t>
            </a:r>
          </a:p>
          <a:p>
            <a:r>
              <a:rPr lang="en-US"/>
              <a:t>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371600"/>
            <a:ext cx="510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SS Core to reduce Eddy Current losses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67200" y="169545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2171700" y="5153025"/>
            <a:ext cx="34099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Width = 17.95 mm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Thickness = 1.50 mm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Keystone Angle = 0.62 Deg.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4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360" tIns="44280" rIns="90360" bIns="44280"/>
          <a:lstStyle/>
          <a:p>
            <a:pPr>
              <a:defRPr/>
            </a:pPr>
            <a:r>
              <a:rPr lang="en-US" sz="2400" dirty="0" smtClean="0"/>
              <a:t>Outline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176338" y="990600"/>
            <a:ext cx="6291262" cy="5181600"/>
          </a:xfrm>
        </p:spPr>
        <p:txBody>
          <a:bodyPr lIns="90360" tIns="44280" rIns="90360" bIns="44280"/>
          <a:lstStyle/>
          <a:p>
            <a:pPr marL="381000" indent="-381000" defTabSz="457200">
              <a:defRPr/>
            </a:pPr>
            <a:r>
              <a:rPr lang="en-US" sz="2800" dirty="0" smtClean="0">
                <a:latin typeface="Trebuchet MS" pitchFamily="34" charset="0"/>
              </a:rPr>
              <a:t>Introduction</a:t>
            </a:r>
          </a:p>
          <a:p>
            <a:pPr marL="381000" indent="-381000" defTabSz="457200">
              <a:defRPr/>
            </a:pPr>
            <a:r>
              <a:rPr lang="en-US" sz="2800" dirty="0" smtClean="0">
                <a:latin typeface="Trebuchet MS" pitchFamily="34" charset="0"/>
              </a:rPr>
              <a:t>RRP</a:t>
            </a:r>
            <a:r>
              <a:rPr lang="en-US" sz="2800" baseline="30000" dirty="0" smtClean="0">
                <a:latin typeface="Trebuchet MS" pitchFamily="34" charset="0"/>
              </a:rPr>
              <a:t>®</a:t>
            </a:r>
            <a:r>
              <a:rPr lang="en-US" sz="2800" dirty="0" smtClean="0">
                <a:latin typeface="Trebuchet MS" pitchFamily="34" charset="0"/>
              </a:rPr>
              <a:t> 108/127 Strand</a:t>
            </a:r>
          </a:p>
          <a:p>
            <a:pPr marL="773113" lvl="1" indent="-381000" defTabSz="457200">
              <a:defRPr/>
            </a:pPr>
            <a:r>
              <a:rPr lang="en-US" sz="2400" dirty="0" smtClean="0">
                <a:latin typeface="Trebuchet MS" pitchFamily="34" charset="0"/>
              </a:rPr>
              <a:t>OST strand production</a:t>
            </a:r>
          </a:p>
          <a:p>
            <a:pPr marL="381000" indent="-381000" defTabSz="457200">
              <a:defRPr/>
            </a:pPr>
            <a:r>
              <a:rPr lang="en-US" sz="2800" dirty="0" smtClean="0">
                <a:latin typeface="Trebuchet MS" pitchFamily="34" charset="0"/>
              </a:rPr>
              <a:t>RRR Control</a:t>
            </a:r>
          </a:p>
          <a:p>
            <a:pPr marL="381000" indent="-381000" defTabSz="457200">
              <a:defRPr/>
            </a:pPr>
            <a:r>
              <a:rPr lang="en-US" sz="2800" dirty="0" smtClean="0">
                <a:latin typeface="Trebuchet MS" pitchFamily="34" charset="0"/>
              </a:rPr>
              <a:t>Recent MQXF strand RRP</a:t>
            </a:r>
            <a:r>
              <a:rPr lang="en-US" sz="2800" baseline="30000" dirty="0" smtClean="0">
                <a:latin typeface="Trebuchet MS" pitchFamily="34" charset="0"/>
              </a:rPr>
              <a:t>®</a:t>
            </a:r>
            <a:r>
              <a:rPr lang="en-US" sz="2800" dirty="0" smtClean="0">
                <a:latin typeface="Trebuchet MS" pitchFamily="34" charset="0"/>
              </a:rPr>
              <a:t> 132/169 and 144/169</a:t>
            </a:r>
          </a:p>
          <a:p>
            <a:pPr marL="373063" indent="-381000" defTabSz="457200">
              <a:defRPr/>
            </a:pPr>
            <a:r>
              <a:rPr lang="en-US" sz="2800" dirty="0" smtClean="0">
                <a:latin typeface="Trebuchet MS" pitchFamily="34" charset="0"/>
              </a:rPr>
              <a:t>Strand Procurement Plan</a:t>
            </a:r>
          </a:p>
          <a:p>
            <a:pPr marL="373063" indent="-381000" defTabSz="457200">
              <a:defRPr/>
            </a:pPr>
            <a:r>
              <a:rPr lang="en-US" sz="2800" dirty="0" smtClean="0">
                <a:latin typeface="Trebuchet MS" pitchFamily="34" charset="0"/>
              </a:rPr>
              <a:t>Cable</a:t>
            </a:r>
          </a:p>
          <a:p>
            <a:pPr marL="373063" indent="-381000" defTabSz="457200">
              <a:defRPr/>
            </a:pPr>
            <a:r>
              <a:rPr lang="en-US" sz="2800" dirty="0" smtClean="0">
                <a:latin typeface="Trebuchet MS" pitchFamily="34" charset="0"/>
              </a:rPr>
              <a:t>Insulation</a:t>
            </a:r>
          </a:p>
          <a:p>
            <a:pPr marL="381000" indent="-381000" defTabSz="457200">
              <a:defRPr/>
            </a:pPr>
            <a:r>
              <a:rPr lang="en-US" sz="2800" dirty="0" smtClean="0">
                <a:latin typeface="Trebuchet MS" pitchFamily="34" charset="0"/>
              </a:rPr>
              <a:t>Summary</a:t>
            </a:r>
          </a:p>
          <a:p>
            <a:pPr marL="381000" indent="-381000" defTabSz="457200">
              <a:buFontTx/>
              <a:buAutoNum type="arabicPeriod"/>
              <a:defRPr/>
            </a:pPr>
            <a:endParaRPr lang="en-US" sz="2800" dirty="0" smtClean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9B7AD-88C9-45E0-B7AA-253E592C67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7650" y="171450"/>
            <a:ext cx="8610600" cy="419100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sub-element shearing and barrier rupture</a:t>
            </a:r>
          </a:p>
        </p:txBody>
      </p:sp>
      <p:sp>
        <p:nvSpPr>
          <p:cNvPr id="35842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614988" y="815975"/>
            <a:ext cx="3529012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smtClean="0"/>
              <a:t>These damage lead to mostly RRR degradation of the copper stabilizer at the edges of the cable. Low RRR can lead to conductor instability due to “magnetization” and “self-field” effects. </a:t>
            </a:r>
            <a:r>
              <a:rPr lang="en-US" sz="2000" u="sng" smtClean="0"/>
              <a:t>Target is to maintain RRR &gt; 100 at the “kinks” – cable edges.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575675" y="6556375"/>
            <a:ext cx="40005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1A60B5D-59DE-4BA4-8711-5D6014668E2E}" type="slidenum">
              <a:rPr lang="en-US" sz="1200">
                <a:cs typeface="+mn-cs"/>
              </a:rPr>
              <a:pPr algn="r">
                <a:defRPr/>
              </a:pPr>
              <a:t>20</a:t>
            </a:fld>
            <a:endParaRPr lang="en-US" sz="1200" dirty="0">
              <a:cs typeface="+mn-cs"/>
            </a:endParaRPr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6648" b="5054"/>
          <a:stretch>
            <a:fillRect/>
          </a:stretch>
        </p:blipFill>
        <p:spPr>
          <a:xfrm>
            <a:off x="457200" y="800100"/>
            <a:ext cx="4667250" cy="3438525"/>
          </a:xfrm>
        </p:spPr>
      </p:pic>
      <p:pic>
        <p:nvPicPr>
          <p:cNvPr id="35845" name="Picture 12" descr="RRR-3641-Edge VT-5 config.jpg"/>
          <p:cNvPicPr>
            <a:picLocks noChangeAspect="1"/>
          </p:cNvPicPr>
          <p:nvPr/>
        </p:nvPicPr>
        <p:blipFill>
          <a:blip r:embed="rId3"/>
          <a:srcRect l="16913"/>
          <a:stretch>
            <a:fillRect/>
          </a:stretch>
        </p:blipFill>
        <p:spPr bwMode="auto">
          <a:xfrm>
            <a:off x="3200400" y="4648200"/>
            <a:ext cx="187166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463" y="4603750"/>
            <a:ext cx="2744787" cy="187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54050" y="4983163"/>
            <a:ext cx="24971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V-tap configuration to measure RRR at edges</a:t>
            </a:r>
          </a:p>
        </p:txBody>
      </p:sp>
      <p:pic>
        <p:nvPicPr>
          <p:cNvPr id="35848" name="Picture 169"/>
          <p:cNvPicPr>
            <a:picLocks noChangeAspect="1" noChangeArrowheads="1"/>
          </p:cNvPicPr>
          <p:nvPr/>
        </p:nvPicPr>
        <p:blipFill>
          <a:blip r:embed="rId5"/>
          <a:srcRect t="62590"/>
          <a:stretch>
            <a:fillRect/>
          </a:stretch>
        </p:blipFill>
        <p:spPr bwMode="auto">
          <a:xfrm>
            <a:off x="19354800" y="32308800"/>
            <a:ext cx="3543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5868988" y="4038600"/>
            <a:ext cx="32750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032500" y="3611563"/>
            <a:ext cx="368300" cy="5032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Cabling Trade-offs 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Minimize the amount of strand damage</a:t>
            </a:r>
          </a:p>
          <a:p>
            <a:pPr lvl="1"/>
            <a:r>
              <a:rPr lang="en-US" sz="2400" smtClean="0"/>
              <a:t>Less compaction </a:t>
            </a:r>
          </a:p>
          <a:p>
            <a:pPr lvl="1"/>
            <a:r>
              <a:rPr lang="en-US" sz="2400" smtClean="0"/>
              <a:t>Can lead to mechanically unstable cable for coil winding</a:t>
            </a:r>
          </a:p>
          <a:p>
            <a:r>
              <a:rPr lang="en-US" sz="2800" smtClean="0"/>
              <a:t>Increase mechanical stability of cable</a:t>
            </a:r>
          </a:p>
          <a:p>
            <a:pPr lvl="1"/>
            <a:r>
              <a:rPr lang="en-US" sz="2400" smtClean="0"/>
              <a:t>More compaction and deformation of strands</a:t>
            </a:r>
          </a:p>
          <a:p>
            <a:pPr lvl="1"/>
            <a:r>
              <a:rPr lang="en-US" sz="2400" smtClean="0"/>
              <a:t>More strand damage - Reduced critical current and RRR  (Sub-element shear leading to barrier thinning and barrier breakage causing Sn leak into copper and reducing RRR)</a:t>
            </a:r>
          </a:p>
          <a:p>
            <a:pPr lvl="1"/>
            <a:r>
              <a:rPr lang="en-US" sz="2400" smtClean="0">
                <a:solidFill>
                  <a:srgbClr val="000099"/>
                </a:solidFill>
              </a:rPr>
              <a:t>To reduce cabling damage, the keystone angle has been reduced from 0.55 to 0.4 degrees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9325" y="6586538"/>
            <a:ext cx="382588" cy="271462"/>
          </a:xfrm>
        </p:spPr>
        <p:txBody>
          <a:bodyPr/>
          <a:lstStyle/>
          <a:p>
            <a:pPr>
              <a:defRPr/>
            </a:pPr>
            <a:fld id="{9F2718A3-13C4-466B-96AD-3A71E52506AF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 for MQXF Cable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 </a:t>
            </a: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>
          <a:xfrm>
            <a:off x="590550" y="1171575"/>
            <a:ext cx="8258175" cy="3571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Number of strands	 40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Mid-thickness 		 1.525 mm +/- 0.010 mm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Width 			 18.15 mm +/- 0.050 mm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K.S. angle 		 0.40 deg. +/- 0.10 deg.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Pitch Length		109 mm +/- 3 mm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Core Material		Annealed 316L SS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Core Width		12 mm (</a:t>
            </a:r>
            <a:r>
              <a:rPr lang="en-US" smtClean="0"/>
              <a:t>biased to major edge</a:t>
            </a:r>
            <a:r>
              <a:rPr lang="en-US" sz="280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Core thickness		0.025 mm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80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7425" y="6564313"/>
            <a:ext cx="438150" cy="293687"/>
          </a:xfrm>
        </p:spPr>
        <p:txBody>
          <a:bodyPr/>
          <a:lstStyle/>
          <a:p>
            <a:pPr>
              <a:defRPr/>
            </a:pPr>
            <a:fld id="{28C34DCC-0811-4078-B265-197C71734B7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2475" y="4933950"/>
            <a:ext cx="7334250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400" dirty="0">
                <a:latin typeface="+mn-lt"/>
              </a:rPr>
              <a:t>The only change made from the 1</a:t>
            </a:r>
            <a:r>
              <a:rPr lang="en-US" sz="2400" baseline="30000" dirty="0">
                <a:latin typeface="+mn-lt"/>
              </a:rPr>
              <a:t>st</a:t>
            </a:r>
            <a:r>
              <a:rPr lang="en-US" sz="2400" dirty="0">
                <a:latin typeface="+mn-lt"/>
              </a:rPr>
              <a:t> generation cable design is to reduce the Keystone angle from 0.55 to 0.40 deg.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Gen cable using the same Cable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29FB-E85A-4604-9A67-8632FBF055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82750" y="1066800"/>
          <a:ext cx="4489450" cy="1711325"/>
        </p:xfrm>
        <a:graphic>
          <a:graphicData uri="http://schemas.openxmlformats.org/drawingml/2006/table">
            <a:tbl>
              <a:tblPr/>
              <a:tblGrid>
                <a:gridCol w="2413001"/>
                <a:gridCol w="1074154"/>
                <a:gridCol w="1002296"/>
              </a:tblGrid>
              <a:tr h="230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Cable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1056-A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1056-7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20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Arial"/>
                        </a:rPr>
                        <a:t>st</a:t>
                      </a:r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 Gen.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Arial"/>
                        </a:rPr>
                        <a:t>nd</a:t>
                      </a:r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 Gen.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Avg. THICKNESS mm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1.524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1.522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Avg. WIDTH mm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18.14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18.19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Avg. ANGLE deg.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0.58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0.38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47650" y="3000375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Extracted Strand Tests from a trial run of 2</a:t>
            </a:r>
            <a:r>
              <a:rPr lang="en-US" kern="0" baseline="30000" dirty="0" smtClean="0"/>
              <a:t>nd</a:t>
            </a:r>
            <a:r>
              <a:rPr lang="en-US" kern="0" dirty="0" smtClean="0"/>
              <a:t> Gen</a:t>
            </a:r>
            <a:endParaRPr lang="en-US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4950" y="3905250"/>
          <a:ext cx="5286375" cy="1743075"/>
        </p:xfrm>
        <a:graphic>
          <a:graphicData uri="http://schemas.openxmlformats.org/drawingml/2006/table">
            <a:tbl>
              <a:tblPr/>
              <a:tblGrid>
                <a:gridCol w="1680009"/>
                <a:gridCol w="1437701"/>
                <a:gridCol w="1393277"/>
                <a:gridCol w="775388"/>
              </a:tblGrid>
              <a:tr h="920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 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 (12 T)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Degradation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 (15 T)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Degradation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RRR Extr.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Gen. Cable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2nd Gen Cable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RRR at the edges of the cable V</a:t>
            </a:r>
            <a:r>
              <a:rPr lang="en-US" baseline="-25000" smtClean="0"/>
              <a:t>tap</a:t>
            </a:r>
            <a:r>
              <a:rPr lang="en-US" smtClean="0"/>
              <a:t> ~ 10 mm</a:t>
            </a:r>
            <a:br>
              <a:rPr lang="en-US" smtClean="0"/>
            </a:br>
            <a:r>
              <a:rPr lang="en-US" smtClean="0"/>
              <a:t>Comparison of 0.38 and 0.58 Deg. Keystone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054B2-206B-45F7-8574-62EF80ECF5E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04825" y="960438"/>
            <a:ext cx="7896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ahoma" pitchFamily="34" charset="0"/>
              </a:rPr>
              <a:t>Wires are from two billets 15950 and 15953 with round wire RRR of 307 (15950) and 205 (15953)</a:t>
            </a:r>
          </a:p>
        </p:txBody>
      </p:sp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2"/>
          <a:srcRect r="1941"/>
          <a:stretch>
            <a:fillRect/>
          </a:stretch>
        </p:blipFill>
        <p:spPr bwMode="auto">
          <a:xfrm>
            <a:off x="1023938" y="1752600"/>
            <a:ext cx="6902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Line 16"/>
          <p:cNvSpPr>
            <a:spLocks noChangeShapeType="1"/>
          </p:cNvSpPr>
          <p:nvPr/>
        </p:nvSpPr>
        <p:spPr bwMode="auto">
          <a:xfrm flipH="1">
            <a:off x="2009775" y="1676400"/>
            <a:ext cx="1257300" cy="1209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17"/>
          <p:cNvSpPr>
            <a:spLocks noChangeShapeType="1"/>
          </p:cNvSpPr>
          <p:nvPr/>
        </p:nvSpPr>
        <p:spPr bwMode="auto">
          <a:xfrm>
            <a:off x="3267075" y="1704975"/>
            <a:ext cx="276225" cy="1190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18"/>
          <p:cNvSpPr>
            <a:spLocks noChangeShapeType="1"/>
          </p:cNvSpPr>
          <p:nvPr/>
        </p:nvSpPr>
        <p:spPr bwMode="auto">
          <a:xfrm flipH="1">
            <a:off x="5105400" y="1695450"/>
            <a:ext cx="352425" cy="1704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19"/>
          <p:cNvSpPr>
            <a:spLocks noChangeShapeType="1"/>
          </p:cNvSpPr>
          <p:nvPr/>
        </p:nvSpPr>
        <p:spPr bwMode="auto">
          <a:xfrm>
            <a:off x="5476875" y="1704975"/>
            <a:ext cx="1266825" cy="1571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9945" name="Straight Connector 19"/>
          <p:cNvCxnSpPr>
            <a:cxnSpLocks noChangeShapeType="1"/>
          </p:cNvCxnSpPr>
          <p:nvPr/>
        </p:nvCxnSpPr>
        <p:spPr bwMode="auto">
          <a:xfrm flipV="1">
            <a:off x="1657350" y="4933950"/>
            <a:ext cx="6057900" cy="95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Cable Insulation  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344488" y="987425"/>
            <a:ext cx="8229600" cy="5173663"/>
          </a:xfrm>
        </p:spPr>
        <p:txBody>
          <a:bodyPr/>
          <a:lstStyle/>
          <a:p>
            <a:r>
              <a:rPr lang="en-US" smtClean="0"/>
              <a:t>Insulation is braided directly on cable </a:t>
            </a:r>
          </a:p>
          <a:p>
            <a:pPr lvl="1"/>
            <a:r>
              <a:rPr lang="en-US" smtClean="0"/>
              <a:t>New England Wire Technology (NEWT)</a:t>
            </a:r>
          </a:p>
          <a:p>
            <a:r>
              <a:rPr lang="en-US" smtClean="0"/>
              <a:t>Using S-2® glass (from AGY) with 933 Silane sizing</a:t>
            </a:r>
          </a:p>
          <a:p>
            <a:pPr lvl="1"/>
            <a:r>
              <a:rPr lang="en-US" smtClean="0"/>
              <a:t>2 ply yarn</a:t>
            </a:r>
          </a:p>
          <a:p>
            <a:r>
              <a:rPr lang="en-US" smtClean="0"/>
              <a:t>Several lengths of QXF cable has been insulated</a:t>
            </a:r>
          </a:p>
          <a:p>
            <a:pPr lvl="1"/>
            <a:r>
              <a:rPr lang="en-US" smtClean="0"/>
              <a:t>Using braiding parameters to yield target specification of 0.145 </a:t>
            </a:r>
            <a:r>
              <a:rPr lang="en-US" smtClean="0">
                <a:sym typeface="Symbol" pitchFamily="18" charset="2"/>
              </a:rPr>
              <a:t> 0.005</a:t>
            </a:r>
            <a:r>
              <a:rPr lang="en-US" smtClean="0"/>
              <a:t> mm thickness</a:t>
            </a:r>
          </a:p>
          <a:p>
            <a:pPr lvl="1"/>
            <a:r>
              <a:rPr lang="en-US" smtClean="0"/>
              <a:t>10-stack measurements at 5 MPa are used to determine insulation thickness</a:t>
            </a:r>
          </a:p>
          <a:p>
            <a:pPr lvl="1"/>
            <a:r>
              <a:rPr lang="en-US" smtClean="0"/>
              <a:t>Thickness can be readily adjusted to meet any change to present specification.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7125" y="6584950"/>
            <a:ext cx="396875" cy="365125"/>
          </a:xfrm>
        </p:spPr>
        <p:txBody>
          <a:bodyPr/>
          <a:lstStyle/>
          <a:p>
            <a:pPr>
              <a:defRPr/>
            </a:pPr>
            <a:fld id="{03DEB203-E977-4408-9820-500473DA8CA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0964" name="Picture 10"/>
          <p:cNvPicPr>
            <a:picLocks noChangeAspect="1" noChangeArrowheads="1"/>
          </p:cNvPicPr>
          <p:nvPr/>
        </p:nvPicPr>
        <p:blipFill>
          <a:blip r:embed="rId2"/>
          <a:srcRect t="9677" b="6451"/>
          <a:stretch>
            <a:fillRect/>
          </a:stretch>
        </p:blipFill>
        <p:spPr bwMode="auto">
          <a:xfrm>
            <a:off x="6742113" y="257175"/>
            <a:ext cx="19812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Cable Insulation  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7125" y="6584950"/>
            <a:ext cx="396875" cy="365125"/>
          </a:xfrm>
        </p:spPr>
        <p:txBody>
          <a:bodyPr/>
          <a:lstStyle/>
          <a:p>
            <a:pPr>
              <a:defRPr/>
            </a:pPr>
            <a:fld id="{F810130E-9766-4172-B28C-89003B289B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3"/>
          <a:srcRect t="9677" b="6451"/>
          <a:stretch>
            <a:fillRect/>
          </a:stretch>
        </p:blipFill>
        <p:spPr bwMode="auto">
          <a:xfrm>
            <a:off x="6742113" y="257175"/>
            <a:ext cx="19812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8" name="Chart 9"/>
          <p:cNvGraphicFramePr>
            <a:graphicFrameLocks/>
          </p:cNvGraphicFramePr>
          <p:nvPr/>
        </p:nvGraphicFramePr>
        <p:xfrm>
          <a:off x="717550" y="822325"/>
          <a:ext cx="5791200" cy="3667125"/>
        </p:xfrm>
        <a:graphic>
          <a:graphicData uri="http://schemas.openxmlformats.org/presentationml/2006/ole">
            <p:oleObj spid="_x0000_s41988" r:id="rId4" imgW="5791702" imgH="3664014" progId="Excel.Chart.8">
              <p:embed/>
            </p:oleObj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27200" y="4343400"/>
          <a:ext cx="4368800" cy="2181225"/>
        </p:xfrm>
        <a:graphic>
          <a:graphicData uri="http://schemas.openxmlformats.org/drawingml/2006/table">
            <a:tbl>
              <a:tblPr/>
              <a:tblGrid>
                <a:gridCol w="1486035"/>
                <a:gridCol w="921628"/>
                <a:gridCol w="964494"/>
                <a:gridCol w="996644"/>
              </a:tblGrid>
              <a:tr h="30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Measurement at 5 Mpa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Cycle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Cycle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Cycle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609600" y="922338"/>
            <a:ext cx="8229600" cy="5478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/>
              <a:t>The “reduced-Sn” design change increases RRR control with minimal loss of J</a:t>
            </a:r>
            <a:r>
              <a:rPr lang="en-US" sz="2200" baseline="-25000" smtClean="0"/>
              <a:t>c</a:t>
            </a:r>
            <a:r>
              <a:rPr lang="en-US" sz="220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1900" smtClean="0"/>
              <a:t>Implemented for all billets in process and future procurements.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RRP® 108/127 is going to used for all future procurements</a:t>
            </a:r>
          </a:p>
          <a:p>
            <a:pPr lvl="1">
              <a:lnSpc>
                <a:spcPct val="90000"/>
              </a:lnSpc>
            </a:pPr>
            <a:r>
              <a:rPr lang="en-US" sz="1900" u="sng" smtClean="0"/>
              <a:t>There is sufficient manufacturing margin in I</a:t>
            </a:r>
            <a:r>
              <a:rPr lang="en-US" sz="1900" u="sng" baseline="-25000" smtClean="0"/>
              <a:t>c</a:t>
            </a:r>
            <a:r>
              <a:rPr lang="en-US" sz="1900" u="sng" smtClean="0"/>
              <a:t> in the specification</a:t>
            </a:r>
            <a:r>
              <a:rPr lang="en-US" sz="1900" smtClean="0"/>
              <a:t>. RRR margin is ensured by proper control of Nb/Sn content of the sub-element. However, production uniformity has to be emphasized in the control of “raw” materials, and in ensuring proper QA/QC procedures in wire fabrication and in the testing at the vendor. 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Strand procurement has been planned to meet cable manufacture and coil winding schedule.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We have a 2</a:t>
            </a:r>
            <a:r>
              <a:rPr lang="en-US" sz="2200" baseline="30000" smtClean="0"/>
              <a:t>nd</a:t>
            </a:r>
            <a:r>
              <a:rPr lang="en-US" sz="2200" smtClean="0"/>
              <a:t> iteration of the cable parameters which reduces the keystone angle and thereby the possibility of sub-element shear in the wire at the cable edges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Specification and Production QA plan is being finalized this fiscal year for strand, cable and insulation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29650" y="6556375"/>
            <a:ext cx="366713" cy="301625"/>
          </a:xfrm>
        </p:spPr>
        <p:txBody>
          <a:bodyPr/>
          <a:lstStyle/>
          <a:p>
            <a:pPr>
              <a:defRPr/>
            </a:pPr>
            <a:fld id="{B55C5230-01FD-4493-A719-774D8459C4A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1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6AB7BE-C0D9-47CB-8080-DE8642CB42A8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14"/>
          <p:cNvSpPr>
            <a:spLocks noChangeArrowheads="1"/>
          </p:cNvSpPr>
          <p:nvPr/>
        </p:nvSpPr>
        <p:spPr bwMode="auto">
          <a:xfrm>
            <a:off x="8229600" y="0"/>
            <a:ext cx="914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44035" name="Rectangle 23"/>
          <p:cNvSpPr>
            <a:spLocks noChangeArrowheads="1"/>
          </p:cNvSpPr>
          <p:nvPr/>
        </p:nvSpPr>
        <p:spPr bwMode="auto">
          <a:xfrm>
            <a:off x="2157413" y="5305425"/>
            <a:ext cx="5037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ahoma" pitchFamily="34" charset="0"/>
            </a:endParaRPr>
          </a:p>
          <a:p>
            <a:pPr eaLnBrk="0" hangingPunct="0"/>
            <a:r>
              <a:rPr lang="en-US" sz="2400">
                <a:latin typeface="Tahoma" pitchFamily="34" charset="0"/>
              </a:rPr>
              <a:t> </a:t>
            </a:r>
            <a:endParaRPr lang="en-US" sz="2400" i="1">
              <a:latin typeface="Tahoma" pitchFamily="34" charset="0"/>
            </a:endParaRPr>
          </a:p>
          <a:p>
            <a:pPr eaLnBrk="0" hangingPunct="0"/>
            <a:endParaRPr lang="en-US" sz="2400">
              <a:latin typeface="Tahoma" pitchFamily="34" charset="0"/>
            </a:endParaRPr>
          </a:p>
          <a:p>
            <a:pPr eaLnBrk="0" hangingPunct="0"/>
            <a:endParaRPr lang="en-US" sz="2400">
              <a:latin typeface="Tahoma" pitchFamily="34" charset="0"/>
            </a:endParaRPr>
          </a:p>
        </p:txBody>
      </p:sp>
      <p:pic>
        <p:nvPicPr>
          <p:cNvPr id="4403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6648450"/>
            <a:ext cx="74199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1428750"/>
            <a:ext cx="8610600" cy="474345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150000"/>
              <a:defRPr/>
            </a:pPr>
            <a:r>
              <a:rPr lang="en-US" sz="2400" kern="0" dirty="0">
                <a:latin typeface="+mn-lt"/>
                <a:cs typeface="+mn-cs"/>
              </a:rPr>
              <a:t>End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Introduction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849313"/>
            <a:ext cx="8610600" cy="5664200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The 150 mm aperture MQXF magnet program in LARP is presently using the </a:t>
            </a:r>
            <a:r>
              <a:rPr lang="en-US" smtClean="0">
                <a:solidFill>
                  <a:srgbClr val="009900"/>
                </a:solidFill>
                <a:latin typeface="Trebuchet MS" pitchFamily="34" charset="0"/>
              </a:rPr>
              <a:t>RRP 108/127 Ti-Ternary strand</a:t>
            </a:r>
            <a:r>
              <a:rPr lang="en-US" smtClean="0">
                <a:latin typeface="Trebuchet MS" pitchFamily="34" charset="0"/>
              </a:rPr>
              <a:t>.</a:t>
            </a:r>
          </a:p>
          <a:p>
            <a:r>
              <a:rPr lang="en-US" u="sng" smtClean="0">
                <a:latin typeface="Trebuchet MS" pitchFamily="34" charset="0"/>
              </a:rPr>
              <a:t>Strand specification</a:t>
            </a:r>
            <a:endParaRPr lang="en-US" u="sng" smtClean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/>
          </p:cNvSpPr>
          <p:nvPr/>
        </p:nvSpPr>
        <p:spPr bwMode="auto">
          <a:xfrm>
            <a:off x="565150" y="2163763"/>
            <a:ext cx="5867400" cy="4365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Strand Diameter, mm			</a:t>
            </a:r>
            <a:r>
              <a:rPr lang="en-US" sz="2400">
                <a:solidFill>
                  <a:srgbClr val="C00000"/>
                </a:solidFill>
                <a:latin typeface="Trebuchet MS" pitchFamily="34" charset="0"/>
              </a:rPr>
              <a:t>0.85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i="1">
                <a:latin typeface="Trebuchet MS" pitchFamily="34" charset="0"/>
              </a:rPr>
              <a:t>J</a:t>
            </a:r>
            <a:r>
              <a:rPr lang="en-US" sz="2400" i="1" baseline="-25000">
                <a:latin typeface="Trebuchet MS" pitchFamily="34" charset="0"/>
              </a:rPr>
              <a:t>c</a:t>
            </a:r>
            <a:r>
              <a:rPr lang="en-US" sz="2400">
                <a:latin typeface="Trebuchet MS" pitchFamily="34" charset="0"/>
              </a:rPr>
              <a:t>(12 T) at 4.2 K, A/mm</a:t>
            </a:r>
            <a:r>
              <a:rPr lang="en-US" sz="2400" baseline="30000">
                <a:latin typeface="Trebuchet MS" pitchFamily="34" charset="0"/>
              </a:rPr>
              <a:t>2</a:t>
            </a:r>
            <a:r>
              <a:rPr lang="en-US" sz="2400">
                <a:latin typeface="Trebuchet MS" pitchFamily="34" charset="0"/>
              </a:rPr>
              <a:t>		&gt; </a:t>
            </a:r>
            <a:r>
              <a:rPr lang="en-US" sz="2400">
                <a:solidFill>
                  <a:srgbClr val="C00000"/>
                </a:solidFill>
                <a:latin typeface="Trebuchet MS" pitchFamily="34" charset="0"/>
              </a:rPr>
              <a:t>2650</a:t>
            </a:r>
          </a:p>
          <a:p>
            <a:pPr marL="742950" lvl="1" indent="-2857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i="1">
                <a:latin typeface="Trebuchet MS" pitchFamily="34" charset="0"/>
              </a:rPr>
              <a:t>I</a:t>
            </a:r>
            <a:r>
              <a:rPr lang="en-US" sz="2400" i="1" baseline="-25000">
                <a:latin typeface="Trebuchet MS" pitchFamily="34" charset="0"/>
              </a:rPr>
              <a:t>c</a:t>
            </a:r>
            <a:r>
              <a:rPr lang="en-US" sz="2400">
                <a:latin typeface="Trebuchet MS" pitchFamily="34" charset="0"/>
              </a:rPr>
              <a:t>, A							</a:t>
            </a:r>
            <a:r>
              <a:rPr lang="en-US" sz="2400" u="sng">
                <a:solidFill>
                  <a:srgbClr val="0000FF"/>
                </a:solidFill>
                <a:latin typeface="Trebuchet MS" pitchFamily="34" charset="0"/>
              </a:rPr>
              <a:t>&gt; 684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i="1">
                <a:latin typeface="Trebuchet MS" pitchFamily="34" charset="0"/>
              </a:rPr>
              <a:t>J</a:t>
            </a:r>
            <a:r>
              <a:rPr lang="en-US" sz="2400" i="1" baseline="-25000">
                <a:latin typeface="Trebuchet MS" pitchFamily="34" charset="0"/>
              </a:rPr>
              <a:t>c</a:t>
            </a:r>
            <a:r>
              <a:rPr lang="en-US" sz="2400">
                <a:latin typeface="Trebuchet MS" pitchFamily="34" charset="0"/>
              </a:rPr>
              <a:t>(15 T) at 4.2 K, A/mm</a:t>
            </a:r>
            <a:r>
              <a:rPr lang="en-US" sz="2400" baseline="30000">
                <a:latin typeface="Trebuchet MS" pitchFamily="34" charset="0"/>
              </a:rPr>
              <a:t>2</a:t>
            </a:r>
            <a:r>
              <a:rPr lang="en-US" sz="2400">
                <a:latin typeface="Trebuchet MS" pitchFamily="34" charset="0"/>
              </a:rPr>
              <a:t>		&gt; </a:t>
            </a:r>
            <a:r>
              <a:rPr lang="en-US" sz="2400">
                <a:solidFill>
                  <a:srgbClr val="C00000"/>
                </a:solidFill>
                <a:latin typeface="Trebuchet MS" pitchFamily="34" charset="0"/>
              </a:rPr>
              <a:t>1400</a:t>
            </a:r>
          </a:p>
          <a:p>
            <a:pPr marL="742950" lvl="1" indent="-2857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i="1">
                <a:latin typeface="Trebuchet MS" pitchFamily="34" charset="0"/>
              </a:rPr>
              <a:t>I</a:t>
            </a:r>
            <a:r>
              <a:rPr lang="en-US" sz="2400" i="1" baseline="-25000">
                <a:latin typeface="Trebuchet MS" pitchFamily="34" charset="0"/>
              </a:rPr>
              <a:t>c</a:t>
            </a:r>
            <a:r>
              <a:rPr lang="en-US" sz="2400">
                <a:latin typeface="Trebuchet MS" pitchFamily="34" charset="0"/>
              </a:rPr>
              <a:t>, A							</a:t>
            </a:r>
            <a:r>
              <a:rPr lang="en-US" sz="2400" u="sng">
                <a:solidFill>
                  <a:srgbClr val="0000FF"/>
                </a:solidFill>
                <a:latin typeface="Trebuchet MS" pitchFamily="34" charset="0"/>
              </a:rPr>
              <a:t>&gt; 361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i="1">
                <a:latin typeface="Trebuchet MS" pitchFamily="34" charset="0"/>
              </a:rPr>
              <a:t>d</a:t>
            </a:r>
            <a:r>
              <a:rPr lang="en-US" sz="2400" i="1" baseline="-25000">
                <a:latin typeface="Trebuchet MS" pitchFamily="34" charset="0"/>
              </a:rPr>
              <a:t>s</a:t>
            </a:r>
            <a:r>
              <a:rPr lang="en-US" sz="2400">
                <a:latin typeface="Trebuchet MS" pitchFamily="34" charset="0"/>
              </a:rPr>
              <a:t>, µm (nominal)				&lt; 60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Cu-fraction, %					&gt; </a:t>
            </a:r>
            <a:r>
              <a:rPr lang="en-US" sz="2400">
                <a:solidFill>
                  <a:srgbClr val="C00000"/>
                </a:solidFill>
                <a:latin typeface="Trebuchet MS" pitchFamily="34" charset="0"/>
              </a:rPr>
              <a:t>53</a:t>
            </a:r>
            <a:r>
              <a:rPr lang="en-US" sz="2400">
                <a:latin typeface="Trebuchet MS" pitchFamily="34" charset="0"/>
              </a:rPr>
              <a:t> </a:t>
            </a:r>
          </a:p>
          <a:p>
            <a:pPr marL="742950" lvl="1" indent="-2857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Cu/non-Cu					</a:t>
            </a:r>
            <a:r>
              <a:rPr lang="en-US" sz="2400" u="sng">
                <a:solidFill>
                  <a:srgbClr val="0000FF"/>
                </a:solidFill>
                <a:latin typeface="Trebuchet MS" pitchFamily="34" charset="0"/>
              </a:rPr>
              <a:t>&gt; 1.13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RRR 								</a:t>
            </a:r>
            <a:r>
              <a:rPr lang="en-US" sz="2400" u="sng">
                <a:latin typeface="Trebuchet MS" pitchFamily="34" charset="0"/>
              </a:rPr>
              <a:t>&gt; </a:t>
            </a:r>
            <a:r>
              <a:rPr lang="en-US" sz="2400" u="sng">
                <a:solidFill>
                  <a:srgbClr val="C00000"/>
                </a:solidFill>
                <a:latin typeface="Trebuchet MS" pitchFamily="34" charset="0"/>
              </a:rPr>
              <a:t>150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Piece length					&gt; </a:t>
            </a:r>
            <a:r>
              <a:rPr lang="en-US" sz="2400">
                <a:solidFill>
                  <a:srgbClr val="C00000"/>
                </a:solidFill>
                <a:latin typeface="Trebuchet MS" pitchFamily="34" charset="0"/>
              </a:rPr>
              <a:t>750</a:t>
            </a:r>
            <a:r>
              <a:rPr lang="en-US" sz="2400">
                <a:latin typeface="Trebuchet MS" pitchFamily="34" charset="0"/>
              </a:rPr>
              <a:t> m</a:t>
            </a:r>
          </a:p>
        </p:txBody>
      </p:sp>
      <p:pic>
        <p:nvPicPr>
          <p:cNvPr id="17412" name="Picture 5" descr="1mm 10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688" y="1704975"/>
            <a:ext cx="21018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75" y="1751013"/>
            <a:ext cx="804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89D61-7D72-4640-B2A3-9F3A57DAC2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Ti-Ternary</a:t>
            </a:r>
            <a:r>
              <a:rPr lang="en-US" dirty="0" smtClean="0"/>
              <a:t> RRP® 108/127 Wire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938213"/>
            <a:ext cx="8096250" cy="4191000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Oxford Superconducting Technology delivered 400 kg of wire ~ 13 billets (2012-2013)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3625" y="6602413"/>
            <a:ext cx="354013" cy="255587"/>
          </a:xfrm>
          <a:noFill/>
        </p:spPr>
        <p:txBody>
          <a:bodyPr/>
          <a:lstStyle/>
          <a:p>
            <a:fld id="{22EBD6C4-E012-441E-A493-E81D3F70BD45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8436" name="Content Placeholder 2"/>
          <p:cNvSpPr>
            <a:spLocks/>
          </p:cNvSpPr>
          <p:nvPr/>
        </p:nvSpPr>
        <p:spPr bwMode="auto">
          <a:xfrm>
            <a:off x="812800" y="1966913"/>
            <a:ext cx="69310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Vendor Data provided at 0.778 mm 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Wire initially held at 1.04 mm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Final wire delivered at 0.85 mm</a:t>
            </a:r>
          </a:p>
          <a:p>
            <a:pPr marL="247650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Two types of billets</a:t>
            </a:r>
          </a:p>
          <a:p>
            <a:pPr marL="704850" lvl="1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Standard Sn content : Nb/Sn=3.4,	6 billets </a:t>
            </a:r>
          </a:p>
          <a:p>
            <a:pPr marL="704850" lvl="1" indent="-247650" defTabSz="457200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>
                <a:latin typeface="Trebuchet MS" pitchFamily="34" charset="0"/>
              </a:rPr>
              <a:t>5% lower Sn content : Nb/Sn=3.6, 	7 billets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831850" y="4848225"/>
            <a:ext cx="67357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Wire Reaction schedule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210 </a:t>
            </a:r>
            <a:r>
              <a:rPr lang="en-US" sz="2400" baseline="3000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C/48h + 400 </a:t>
            </a:r>
            <a:r>
              <a:rPr lang="en-US" sz="2400" baseline="30000">
                <a:solidFill>
                  <a:srgbClr val="0000FF"/>
                </a:solidFill>
              </a:rPr>
              <a:t>o</a:t>
            </a:r>
            <a:r>
              <a:rPr lang="en-US" sz="2400">
                <a:solidFill>
                  <a:srgbClr val="0000FF"/>
                </a:solidFill>
              </a:rPr>
              <a:t>C</a:t>
            </a: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/48h + 650 </a:t>
            </a:r>
            <a:r>
              <a:rPr lang="en-US" sz="2400" baseline="3000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C/50h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5"/>
          <p:cNvSpPr txBox="1">
            <a:spLocks noChangeArrowheads="1"/>
          </p:cNvSpPr>
          <p:nvPr/>
        </p:nvSpPr>
        <p:spPr bwMode="auto">
          <a:xfrm>
            <a:off x="885825" y="5307013"/>
            <a:ext cx="7696200" cy="838200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33CC"/>
                </a:solidFill>
                <a:latin typeface="Trebuchet MS" pitchFamily="34" charset="0"/>
              </a:rPr>
              <a:t>J</a:t>
            </a:r>
            <a:r>
              <a:rPr lang="en-US" sz="2400" baseline="-25000">
                <a:solidFill>
                  <a:srgbClr val="0033CC"/>
                </a:solidFill>
                <a:latin typeface="Trebuchet MS" pitchFamily="34" charset="0"/>
              </a:rPr>
              <a:t>c</a:t>
            </a:r>
            <a:r>
              <a:rPr lang="en-US" sz="2400">
                <a:solidFill>
                  <a:srgbClr val="0033CC"/>
                </a:solidFill>
                <a:latin typeface="Trebuchet MS" pitchFamily="34" charset="0"/>
              </a:rPr>
              <a:t> of “reduced-Sn” billets are somewhat lower than the standard-Sn billets</a:t>
            </a:r>
          </a:p>
        </p:txBody>
      </p:sp>
      <p:sp>
        <p:nvSpPr>
          <p:cNvPr id="19458" name="Rectangle 15"/>
          <p:cNvSpPr>
            <a:spLocks noGrp="1" noChangeArrowheads="1"/>
          </p:cNvSpPr>
          <p:nvPr>
            <p:ph type="title"/>
          </p:nvPr>
        </p:nvSpPr>
        <p:spPr>
          <a:xfrm>
            <a:off x="334963" y="317500"/>
            <a:ext cx="8610600" cy="685800"/>
          </a:xfrm>
        </p:spPr>
        <p:txBody>
          <a:bodyPr/>
          <a:lstStyle/>
          <a:p>
            <a:pPr algn="ctr"/>
            <a:r>
              <a:rPr lang="en-US" smtClean="0">
                <a:effectLst/>
              </a:rPr>
              <a:t>J</a:t>
            </a:r>
            <a:r>
              <a:rPr lang="en-US" baseline="-25000" smtClean="0">
                <a:effectLst/>
              </a:rPr>
              <a:t>c</a:t>
            </a:r>
            <a:r>
              <a:rPr lang="en-US" smtClean="0">
                <a:effectLst/>
              </a:rPr>
              <a:t> of 108/127 wire – 13 billets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9E88C-EBE4-4666-A8F7-D9C7731D9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838" y="1154113"/>
            <a:ext cx="42545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8" y="1141413"/>
            <a:ext cx="450056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26"/>
          <p:cNvSpPr>
            <a:spLocks/>
          </p:cNvSpPr>
          <p:nvPr/>
        </p:nvSpPr>
        <p:spPr bwMode="auto">
          <a:xfrm rot="5400000">
            <a:off x="1709738" y="1860550"/>
            <a:ext cx="152400" cy="1447800"/>
          </a:xfrm>
          <a:prstGeom prst="rightBrace">
            <a:avLst>
              <a:gd name="adj1" fmla="val 31535"/>
              <a:gd name="adj2" fmla="val 50000"/>
            </a:avLst>
          </a:prstGeom>
          <a:noFill/>
          <a:ln w="19050">
            <a:solidFill>
              <a:srgbClr val="0080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26"/>
          <p:cNvSpPr>
            <a:spLocks/>
          </p:cNvSpPr>
          <p:nvPr/>
        </p:nvSpPr>
        <p:spPr bwMode="auto">
          <a:xfrm rot="5400000">
            <a:off x="3532982" y="2407444"/>
            <a:ext cx="171450" cy="1589087"/>
          </a:xfrm>
          <a:prstGeom prst="rightBrace">
            <a:avLst>
              <a:gd name="adj1" fmla="val 31453"/>
              <a:gd name="adj2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6"/>
          <p:cNvSpPr>
            <a:spLocks/>
          </p:cNvSpPr>
          <p:nvPr/>
        </p:nvSpPr>
        <p:spPr bwMode="auto">
          <a:xfrm rot="5400000">
            <a:off x="6056313" y="2581275"/>
            <a:ext cx="152400" cy="1447800"/>
          </a:xfrm>
          <a:prstGeom prst="rightBrace">
            <a:avLst>
              <a:gd name="adj1" fmla="val 31535"/>
              <a:gd name="adj2" fmla="val 50000"/>
            </a:avLst>
          </a:prstGeom>
          <a:noFill/>
          <a:ln w="19050">
            <a:solidFill>
              <a:srgbClr val="0080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6"/>
          <p:cNvSpPr>
            <a:spLocks/>
          </p:cNvSpPr>
          <p:nvPr/>
        </p:nvSpPr>
        <p:spPr bwMode="auto">
          <a:xfrm rot="5400000">
            <a:off x="7706519" y="2491581"/>
            <a:ext cx="171450" cy="1589088"/>
          </a:xfrm>
          <a:prstGeom prst="rightBrace">
            <a:avLst>
              <a:gd name="adj1" fmla="val 31453"/>
              <a:gd name="adj2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Box 23"/>
          <p:cNvSpPr txBox="1">
            <a:spLocks noChangeArrowheads="1"/>
          </p:cNvSpPr>
          <p:nvPr/>
        </p:nvSpPr>
        <p:spPr bwMode="auto">
          <a:xfrm>
            <a:off x="1158875" y="2713038"/>
            <a:ext cx="12541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Standard-Sn</a:t>
            </a:r>
          </a:p>
        </p:txBody>
      </p:sp>
      <p:sp>
        <p:nvSpPr>
          <p:cNvPr id="19467" name="TextBox 24"/>
          <p:cNvSpPr txBox="1">
            <a:spLocks noChangeArrowheads="1"/>
          </p:cNvSpPr>
          <p:nvPr/>
        </p:nvSpPr>
        <p:spPr bwMode="auto">
          <a:xfrm>
            <a:off x="5518150" y="3432175"/>
            <a:ext cx="12541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Standard-Sn</a:t>
            </a:r>
          </a:p>
        </p:txBody>
      </p:sp>
      <p:sp>
        <p:nvSpPr>
          <p:cNvPr id="19468" name="TextBox 25"/>
          <p:cNvSpPr txBox="1">
            <a:spLocks noChangeArrowheads="1"/>
          </p:cNvSpPr>
          <p:nvPr/>
        </p:nvSpPr>
        <p:spPr bwMode="auto">
          <a:xfrm>
            <a:off x="2925763" y="3295650"/>
            <a:ext cx="12541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Reduced-Sn</a:t>
            </a:r>
          </a:p>
        </p:txBody>
      </p:sp>
      <p:sp>
        <p:nvSpPr>
          <p:cNvPr id="19469" name="TextBox 26"/>
          <p:cNvSpPr txBox="1">
            <a:spLocks noChangeArrowheads="1"/>
          </p:cNvSpPr>
          <p:nvPr/>
        </p:nvSpPr>
        <p:spPr bwMode="auto">
          <a:xfrm>
            <a:off x="7089775" y="3409950"/>
            <a:ext cx="12541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Reduced-Sn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257175"/>
            <a:ext cx="8610600" cy="581025"/>
          </a:xfrm>
        </p:spPr>
        <p:txBody>
          <a:bodyPr/>
          <a:lstStyle/>
          <a:p>
            <a:pPr algn="ctr"/>
            <a:r>
              <a:rPr lang="en-US" smtClean="0">
                <a:effectLst/>
              </a:rPr>
              <a:t>RRR of 108/127 wire </a:t>
            </a:r>
          </a:p>
        </p:txBody>
      </p:sp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547688" y="5632450"/>
            <a:ext cx="79311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87450" lvl="2">
              <a:lnSpc>
                <a:spcPts val="24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</a:rPr>
              <a:t>Reduced-Sn  billets show marked increase in RRR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86418-8B60-48B3-A46E-6000E45921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044575"/>
            <a:ext cx="69056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26"/>
          <p:cNvSpPr>
            <a:spLocks/>
          </p:cNvSpPr>
          <p:nvPr/>
        </p:nvSpPr>
        <p:spPr bwMode="auto">
          <a:xfrm rot="-5400000">
            <a:off x="3366294" y="1672431"/>
            <a:ext cx="422275" cy="2138363"/>
          </a:xfrm>
          <a:prstGeom prst="rightBrace">
            <a:avLst>
              <a:gd name="adj1" fmla="val 31485"/>
              <a:gd name="adj2" fmla="val 50000"/>
            </a:avLst>
          </a:prstGeom>
          <a:noFill/>
          <a:ln w="19050">
            <a:solidFill>
              <a:srgbClr val="00804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10" name="AutoShape 26"/>
          <p:cNvSpPr>
            <a:spLocks/>
          </p:cNvSpPr>
          <p:nvPr/>
        </p:nvSpPr>
        <p:spPr bwMode="auto">
          <a:xfrm rot="-5400000">
            <a:off x="6122988" y="342900"/>
            <a:ext cx="306387" cy="2487613"/>
          </a:xfrm>
          <a:prstGeom prst="rightBrace">
            <a:avLst>
              <a:gd name="adj1" fmla="val 31612"/>
              <a:gd name="adj2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3005138" y="2160588"/>
            <a:ext cx="12557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Standard-Sn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5543550" y="1049338"/>
            <a:ext cx="1254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Reduced-Sn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322263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de-DE" dirty="0" smtClean="0"/>
              <a:t>OST Data for 0. 778 mm wire</a:t>
            </a:r>
            <a:br>
              <a:rPr lang="de-DE" dirty="0" smtClean="0"/>
            </a:br>
            <a:r>
              <a:rPr lang="de-DE" dirty="0" smtClean="0"/>
              <a:t>Jc (4.2 K, 15T) vs. RRR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21460-9421-4BF8-BB91-3971781B8D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67818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1905000"/>
            <a:ext cx="4038600" cy="1905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4038600"/>
            <a:ext cx="4038600" cy="838200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4267200"/>
            <a:ext cx="2039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Standard-Sn 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At. Nb/Sn = 3.4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7663" y="2336800"/>
            <a:ext cx="2039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5 % Reduced-Sn 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At. Nb/Sn = 3.6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974725" y="6064250"/>
            <a:ext cx="673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210 </a:t>
            </a:r>
            <a:r>
              <a:rPr lang="en-US" sz="2400" baseline="3000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C/48h + 400 </a:t>
            </a:r>
            <a:r>
              <a:rPr lang="en-US" sz="2400" baseline="30000">
                <a:solidFill>
                  <a:srgbClr val="0000FF"/>
                </a:solidFill>
              </a:rPr>
              <a:t>o</a:t>
            </a:r>
            <a:r>
              <a:rPr lang="en-US" sz="2400">
                <a:solidFill>
                  <a:srgbClr val="0000FF"/>
                </a:solidFill>
              </a:rPr>
              <a:t>C</a:t>
            </a: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/48h + 650 </a:t>
            </a:r>
            <a:r>
              <a:rPr lang="en-US" sz="2400" baseline="3000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C/50h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Ti-Ternary</a:t>
            </a:r>
            <a:r>
              <a:rPr lang="en-US" dirty="0" smtClean="0"/>
              <a:t> RRP® Wire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938213"/>
            <a:ext cx="8229600" cy="4191000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More recently, Oxford Superconducting Technology has also delivered </a:t>
            </a:r>
          </a:p>
          <a:p>
            <a:r>
              <a:rPr lang="en-US" smtClean="0">
                <a:latin typeface="Trebuchet MS" pitchFamily="34" charset="0"/>
              </a:rPr>
              <a:t>55 Km (380 Kg) of 0.85 mm wire </a:t>
            </a:r>
            <a:r>
              <a:rPr lang="en-US" smtClean="0">
                <a:latin typeface="Trebuchet MS" pitchFamily="34" charset="0"/>
                <a:sym typeface="Wingdings" pitchFamily="2" charset="2"/>
              </a:rPr>
              <a:t></a:t>
            </a:r>
            <a:r>
              <a:rPr lang="en-US" smtClean="0">
                <a:latin typeface="Trebuchet MS" pitchFamily="34" charset="0"/>
              </a:rPr>
              <a:t> 9 billets</a:t>
            </a:r>
          </a:p>
          <a:p>
            <a:pPr lvl="1"/>
            <a:r>
              <a:rPr lang="en-US" smtClean="0">
                <a:solidFill>
                  <a:srgbClr val="0070C0"/>
                </a:solidFill>
                <a:latin typeface="Trebuchet MS" pitchFamily="34" charset="0"/>
              </a:rPr>
              <a:t>Design 132/169</a:t>
            </a:r>
          </a:p>
          <a:p>
            <a:pPr lvl="1"/>
            <a:r>
              <a:rPr lang="en-US" smtClean="0">
                <a:solidFill>
                  <a:srgbClr val="0070C0"/>
                </a:solidFill>
                <a:latin typeface="Trebuchet MS" pitchFamily="34" charset="0"/>
              </a:rPr>
              <a:t>“5% Reduced-Sn” : Nb/Sn=3.6</a:t>
            </a:r>
          </a:p>
          <a:p>
            <a:pPr lvl="1"/>
            <a:r>
              <a:rPr lang="en-US" smtClean="0">
                <a:latin typeface="Trebuchet MS" pitchFamily="34" charset="0"/>
              </a:rPr>
              <a:t>Exception taken to Ic(15 T) specification </a:t>
            </a:r>
            <a:r>
              <a:rPr lang="en-US" smtClean="0">
                <a:latin typeface="Trebuchet MS" pitchFamily="34" charset="0"/>
                <a:sym typeface="Wingdings" pitchFamily="2" charset="2"/>
              </a:rPr>
              <a:t> Ic (15 T) &gt; 350 A</a:t>
            </a:r>
          </a:p>
          <a:p>
            <a:r>
              <a:rPr lang="en-US" smtClean="0">
                <a:latin typeface="Trebuchet MS" pitchFamily="34" charset="0"/>
                <a:sym typeface="Wingdings" pitchFamily="2" charset="2"/>
              </a:rPr>
              <a:t>38 Km (185 Kg) of 0.85 mm wire  6 billets</a:t>
            </a:r>
          </a:p>
          <a:p>
            <a:pPr lvl="1"/>
            <a:r>
              <a:rPr lang="en-US" smtClean="0">
                <a:latin typeface="Trebuchet MS" pitchFamily="34" charset="0"/>
                <a:sym typeface="Wingdings" pitchFamily="2" charset="2"/>
              </a:rPr>
              <a:t>20 Km (LARP), </a:t>
            </a:r>
            <a:r>
              <a:rPr lang="en-US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18 Km (CDP: Conductor Development Program)</a:t>
            </a:r>
          </a:p>
          <a:p>
            <a:pPr lvl="1"/>
            <a:r>
              <a:rPr lang="en-US" smtClean="0">
                <a:solidFill>
                  <a:srgbClr val="C00000"/>
                </a:solidFill>
                <a:latin typeface="Trebuchet MS" pitchFamily="34" charset="0"/>
                <a:sym typeface="Wingdings" pitchFamily="2" charset="2"/>
              </a:rPr>
              <a:t>Design 144/169</a:t>
            </a:r>
          </a:p>
          <a:p>
            <a:pPr lvl="1"/>
            <a:r>
              <a:rPr lang="en-US" smtClean="0">
                <a:solidFill>
                  <a:srgbClr val="C00000"/>
                </a:solidFill>
                <a:latin typeface="Trebuchet MS" pitchFamily="34" charset="0"/>
                <a:sym typeface="Wingdings" pitchFamily="2" charset="2"/>
              </a:rPr>
              <a:t>“2.5% Reduced-Sn”: Nb/Sn=3.5</a:t>
            </a:r>
          </a:p>
          <a:p>
            <a:pPr lvl="1"/>
            <a:r>
              <a:rPr lang="en-US" smtClean="0">
                <a:latin typeface="Trebuchet MS" pitchFamily="34" charset="0"/>
                <a:sym typeface="Wingdings" pitchFamily="2" charset="2"/>
              </a:rPr>
              <a:t>Exception taken to Cu/Non-Cu ratio </a:t>
            </a:r>
          </a:p>
          <a:p>
            <a:pPr marL="1143000" lvl="2"/>
            <a:r>
              <a:rPr lang="en-US" sz="2000" smtClean="0">
                <a:latin typeface="Trebuchet MS" pitchFamily="34" charset="0"/>
                <a:sym typeface="Wingdings" pitchFamily="2" charset="2"/>
              </a:rPr>
              <a:t>set to 1.05 </a:t>
            </a:r>
            <a:r>
              <a:rPr lang="en-US" sz="2000" smtClean="0">
                <a:latin typeface="Trebuchet MS" pitchFamily="34" charset="0"/>
                <a:sym typeface="Symbol" pitchFamily="18" charset="2"/>
              </a:rPr>
              <a:t> 0.10</a:t>
            </a:r>
          </a:p>
          <a:p>
            <a:pPr lvl="1"/>
            <a:r>
              <a:rPr lang="en-US" smtClean="0">
                <a:latin typeface="Trebuchet MS" pitchFamily="34" charset="0"/>
                <a:sym typeface="Symbol" pitchFamily="18" charset="2"/>
              </a:rPr>
              <a:t>All wire qualified using the wire reaction schedule</a:t>
            </a:r>
            <a:endParaRPr lang="en-US" smtClean="0">
              <a:latin typeface="Trebuchet MS" pitchFamily="34" charset="0"/>
            </a:endParaRPr>
          </a:p>
          <a:p>
            <a:pPr lvl="1"/>
            <a:endParaRPr lang="en-US" smtClean="0">
              <a:latin typeface="Trebuchet MS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3625" y="6602413"/>
            <a:ext cx="354013" cy="255587"/>
          </a:xfrm>
          <a:noFill/>
        </p:spPr>
        <p:txBody>
          <a:bodyPr/>
          <a:lstStyle/>
          <a:p>
            <a:fld id="{0C242B94-C80D-425C-8067-824D67F83D4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869950" y="5838825"/>
            <a:ext cx="673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rebuchet MS" pitchFamily="34" charset="0"/>
              </a:rPr>
              <a:t>210 </a:t>
            </a:r>
            <a:r>
              <a:rPr lang="en-US" sz="2000" baseline="3000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US" sz="2000">
                <a:solidFill>
                  <a:srgbClr val="0000FF"/>
                </a:solidFill>
                <a:latin typeface="Trebuchet MS" pitchFamily="34" charset="0"/>
              </a:rPr>
              <a:t>C/48h + 400 </a:t>
            </a:r>
            <a:r>
              <a:rPr lang="en-US" sz="2000" baseline="30000">
                <a:solidFill>
                  <a:srgbClr val="0000FF"/>
                </a:solidFill>
              </a:rPr>
              <a:t>o</a:t>
            </a:r>
            <a:r>
              <a:rPr lang="en-US" sz="2000">
                <a:solidFill>
                  <a:srgbClr val="0000FF"/>
                </a:solidFill>
              </a:rPr>
              <a:t>C</a:t>
            </a:r>
            <a:r>
              <a:rPr lang="en-US" sz="2000">
                <a:solidFill>
                  <a:srgbClr val="0000FF"/>
                </a:solidFill>
                <a:latin typeface="Trebuchet MS" pitchFamily="34" charset="0"/>
              </a:rPr>
              <a:t>/48h + 650 </a:t>
            </a:r>
            <a:r>
              <a:rPr lang="en-US" sz="2000" baseline="3000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US" sz="2000">
                <a:solidFill>
                  <a:srgbClr val="0000FF"/>
                </a:solidFill>
                <a:latin typeface="Trebuchet MS" pitchFamily="34" charset="0"/>
              </a:rPr>
              <a:t>C/50h</a:t>
            </a:r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5350" y="4052888"/>
            <a:ext cx="171291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11444 0.7 m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555750"/>
            <a:ext cx="142398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Jc (15 T) – A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2E8E7-401D-4CCA-8B62-B7C900E34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804863"/>
            <a:ext cx="7942262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981825" y="3133725"/>
            <a:ext cx="1600200" cy="5492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144/169- Nb/Sn=3.5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650C/50h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">
  <a:themeElements>
    <a:clrScheme name="A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C">
      <a:majorFont>
        <a:latin typeface="Trebuchet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</Template>
  <TotalTime>10840</TotalTime>
  <Words>1590</Words>
  <Application>Microsoft Office PowerPoint</Application>
  <PresentationFormat>On-screen Show (4:3)</PresentationFormat>
  <Paragraphs>495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Trebuchet MS</vt:lpstr>
      <vt:lpstr>Tahoma</vt:lpstr>
      <vt:lpstr>Wingdings</vt:lpstr>
      <vt:lpstr>Symbol</vt:lpstr>
      <vt:lpstr>Calibri</vt:lpstr>
      <vt:lpstr>New York</vt:lpstr>
      <vt:lpstr>Times New Roman</vt:lpstr>
      <vt:lpstr>ASC</vt:lpstr>
      <vt:lpstr>Microsoft Excel Chart</vt:lpstr>
      <vt:lpstr>Status of MQXF Conductor LARP Update</vt:lpstr>
      <vt:lpstr>Outline</vt:lpstr>
      <vt:lpstr>Introduction</vt:lpstr>
      <vt:lpstr>Ti-Ternary RRP® 108/127 Wire</vt:lpstr>
      <vt:lpstr>Jc of 108/127 wire – 13 billets</vt:lpstr>
      <vt:lpstr>RRR of 108/127 wire </vt:lpstr>
      <vt:lpstr>OST Data for 0. 778 mm wire Jc (4.2 K, 15T) vs. RRR </vt:lpstr>
      <vt:lpstr>Ti-Ternary RRP® Wire</vt:lpstr>
      <vt:lpstr>Jc (15 T) – A comparison</vt:lpstr>
      <vt:lpstr>Jc (12 T) – A comparison</vt:lpstr>
      <vt:lpstr>RRR– A comparison</vt:lpstr>
      <vt:lpstr>Statistics for 108/127, 132/169 and 144/169</vt:lpstr>
      <vt:lpstr>Ic Statistics for 108/127, 132/169 and 144/169</vt:lpstr>
      <vt:lpstr>Magnetization of 0.85 mm,108/127 and 132/169 at 1.9 K Strands have same Jc and Cu/Sc ratio </vt:lpstr>
      <vt:lpstr>RRP strand for MQXF coils</vt:lpstr>
      <vt:lpstr>Strand Specification for the HiLumi Project</vt:lpstr>
      <vt:lpstr>Specification for MQXF Strand</vt:lpstr>
      <vt:lpstr>Procurement Plan for MQXF magnets</vt:lpstr>
      <vt:lpstr>18 mm wide 40 strand QXF cable - An example of a developmental cable </vt:lpstr>
      <vt:lpstr>Example of sub-element shearing and barrier rupture</vt:lpstr>
      <vt:lpstr>Cabling Trade-offs </vt:lpstr>
      <vt:lpstr>Specification for MQXF Cable 2nd Generation </vt:lpstr>
      <vt:lpstr>1st and 2nd Gen cable using the same Cable Map</vt:lpstr>
      <vt:lpstr>RRR at the edges of the cable Vtap ~ 10 mm Comparison of 0.38 and 0.58 Deg. Keystone</vt:lpstr>
      <vt:lpstr>    Cable Insulation  </vt:lpstr>
      <vt:lpstr>    Cable Insulation  </vt:lpstr>
      <vt:lpstr>Summary</vt:lpstr>
      <vt:lpstr>Slide 28</vt:lpstr>
    </vt:vector>
  </TitlesOfParts>
  <Company>Magnet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QXF RRP Nb3Sn Strand</dc:title>
  <dc:subject>CM20</dc:subject>
  <dc:creator>GHOSH, ARUP</dc:creator>
  <cp:lastModifiedBy>Arup Ghosh</cp:lastModifiedBy>
  <cp:revision>371</cp:revision>
  <dcterms:created xsi:type="dcterms:W3CDTF">2008-07-30T19:17:32Z</dcterms:created>
  <dcterms:modified xsi:type="dcterms:W3CDTF">2015-05-12T14:09:34Z</dcterms:modified>
</cp:coreProperties>
</file>