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442" r:id="rId2"/>
    <p:sldId id="458" r:id="rId3"/>
    <p:sldId id="443" r:id="rId4"/>
    <p:sldId id="441" r:id="rId5"/>
    <p:sldId id="444" r:id="rId6"/>
    <p:sldId id="445" r:id="rId7"/>
    <p:sldId id="459" r:id="rId8"/>
    <p:sldId id="446" r:id="rId9"/>
    <p:sldId id="447" r:id="rId10"/>
    <p:sldId id="454" r:id="rId11"/>
    <p:sldId id="449" r:id="rId12"/>
    <p:sldId id="450" r:id="rId13"/>
    <p:sldId id="451" r:id="rId14"/>
    <p:sldId id="460" r:id="rId15"/>
    <p:sldId id="461" r:id="rId16"/>
    <p:sldId id="455" r:id="rId17"/>
    <p:sldId id="456" r:id="rId18"/>
    <p:sldId id="457" r:id="rId19"/>
    <p:sldId id="462" r:id="rId20"/>
  </p:sldIdLst>
  <p:sldSz cx="9144000" cy="6858000" type="screen4x3"/>
  <p:notesSz cx="6645275" cy="9775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80FF"/>
    <a:srgbClr val="FFE800"/>
    <a:srgbClr val="FFCB01"/>
    <a:srgbClr val="FFCC66"/>
    <a:srgbClr val="FFFF00"/>
    <a:srgbClr val="66CCFF"/>
    <a:srgbClr val="E16667"/>
    <a:srgbClr val="FC2C37"/>
    <a:srgbClr val="FC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>
        <p:scale>
          <a:sx n="100" d="100"/>
          <a:sy n="100" d="100"/>
        </p:scale>
        <p:origin x="-1128" y="-56"/>
      </p:cViewPr>
      <p:guideLst>
        <p:guide orient="horz" pos="1773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067" y="-82"/>
      </p:cViewPr>
      <p:guideLst>
        <p:guide orient="horz" pos="3081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Lion%20:Users:Bernardo:Desktop:HiLumi%20Meeting%20May%202015:Local%20RRR%20May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3297906147382"/>
          <c:y val="0.158234552579626"/>
          <c:w val="0.727516683732919"/>
          <c:h val="0.6374436929274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'2028'!$B$8</c:f>
              <c:strCache>
                <c:ptCount val="1"/>
                <c:pt idx="0">
                  <c:v> HO10567F03E.002</c:v>
                </c:pt>
              </c:strCache>
            </c:strRef>
          </c:tx>
          <c:spPr>
            <a:ln w="12700"/>
          </c:spPr>
          <c:marker>
            <c:symbol val="circle"/>
            <c:size val="5"/>
          </c:marker>
          <c:xVal>
            <c:numRef>
              <c:f>'2028'!$H$8:$H$16</c:f>
              <c:numCache>
                <c:formatCode>General</c:formatCode>
                <c:ptCount val="9"/>
                <c:pt idx="0">
                  <c:v>4.35</c:v>
                </c:pt>
                <c:pt idx="1">
                  <c:v>7.95</c:v>
                </c:pt>
                <c:pt idx="2">
                  <c:v>13.55</c:v>
                </c:pt>
                <c:pt idx="3">
                  <c:v>23.35</c:v>
                </c:pt>
                <c:pt idx="4">
                  <c:v>43.15000000000001</c:v>
                </c:pt>
                <c:pt idx="5">
                  <c:v>52.95</c:v>
                </c:pt>
                <c:pt idx="6">
                  <c:v>59.65000000000001</c:v>
                </c:pt>
                <c:pt idx="7">
                  <c:v>64.75</c:v>
                </c:pt>
                <c:pt idx="8">
                  <c:v>71.25</c:v>
                </c:pt>
              </c:numCache>
            </c:numRef>
          </c:xVal>
          <c:yVal>
            <c:numRef>
              <c:f>'2028'!$F$8:$F$16</c:f>
              <c:numCache>
                <c:formatCode>General</c:formatCode>
                <c:ptCount val="9"/>
                <c:pt idx="0">
                  <c:v>185.0</c:v>
                </c:pt>
                <c:pt idx="1">
                  <c:v>106.0</c:v>
                </c:pt>
                <c:pt idx="2">
                  <c:v>107.0</c:v>
                </c:pt>
                <c:pt idx="3">
                  <c:v>130.0</c:v>
                </c:pt>
                <c:pt idx="4">
                  <c:v>200.0</c:v>
                </c:pt>
                <c:pt idx="5">
                  <c:v>216.0</c:v>
                </c:pt>
                <c:pt idx="6">
                  <c:v>215.0</c:v>
                </c:pt>
                <c:pt idx="7">
                  <c:v>125.0</c:v>
                </c:pt>
                <c:pt idx="8">
                  <c:v>209.0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394424"/>
        <c:axId val="2119399944"/>
      </c:scatterChart>
      <c:valAx>
        <c:axId val="2119394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Position (mm)</a:t>
                </a:r>
              </a:p>
            </c:rich>
          </c:tx>
          <c:layout>
            <c:manualLayout>
              <c:xMode val="edge"/>
              <c:yMode val="edge"/>
              <c:x val="0.412595211312871"/>
              <c:y val="0.919575000135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19399944"/>
        <c:crosses val="autoZero"/>
        <c:crossBetween val="midCat"/>
      </c:valAx>
      <c:valAx>
        <c:axId val="2119399944"/>
        <c:scaling>
          <c:orientation val="minMax"/>
          <c:max val="250.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RRR</a:t>
                </a:r>
              </a:p>
            </c:rich>
          </c:tx>
          <c:layout>
            <c:manualLayout>
              <c:xMode val="edge"/>
              <c:yMode val="edge"/>
              <c:x val="0.00226757369614512"/>
              <c:y val="0.4430747670359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193944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26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26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2210F4D-CE2D-4A92-865C-86FCB0AE8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04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26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1838"/>
            <a:ext cx="4886325" cy="366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58" y="4645456"/>
            <a:ext cx="5312759" cy="43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26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AF184FA-2CE7-4B86-BCC9-6EF78E0CB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01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4192C-FA14-4CFD-9FF8-4DC9F6579FD7}" type="slidenum">
              <a:rPr lang="en-US" smtClean="0">
                <a:ea typeface="ＭＳ Ｐゴシック" pitchFamily="64" charset="-128"/>
              </a:rPr>
              <a:pPr/>
              <a:t>1</a:t>
            </a:fld>
            <a:endParaRPr lang="en-US" dirty="0" smtClean="0">
              <a:ea typeface="ＭＳ Ｐゴシック" pitchFamily="6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08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5840" y="6593840"/>
            <a:ext cx="568960" cy="294640"/>
          </a:xfrm>
          <a:prstGeom prst="rect">
            <a:avLst/>
          </a:prstGeom>
          <a:ln/>
        </p:spPr>
        <p:txBody>
          <a:bodyPr/>
          <a:lstStyle>
            <a:lvl1pPr>
              <a:defRPr sz="1200" b="0" i="1"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44475" y="1533842"/>
            <a:ext cx="8635365" cy="47958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00" y="6516052"/>
            <a:ext cx="9144000" cy="3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i="1">
                <a:solidFill>
                  <a:srgbClr val="CC0000"/>
                </a:solidFill>
                <a:effectLst/>
                <a:latin typeface="Tahoma"/>
                <a:ea typeface="ＭＳ Ｐゴシック" pitchFamily="-111" charset="-128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Status of the MQXF RRP wire at CERN  – B. Bordini  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5840" y="6593840"/>
            <a:ext cx="568960" cy="294640"/>
          </a:xfrm>
          <a:prstGeom prst="rect">
            <a:avLst/>
          </a:prstGeom>
          <a:ln/>
        </p:spPr>
        <p:txBody>
          <a:bodyPr/>
          <a:lstStyle>
            <a:lvl1pPr>
              <a:defRPr sz="1200" b="0" i="1"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  <p:sp>
        <p:nvSpPr>
          <p:cNvPr id="8" name="Footer Placeholder 5"/>
          <p:cNvSpPr txBox="1">
            <a:spLocks noChangeArrowheads="1"/>
          </p:cNvSpPr>
          <p:nvPr userDrawn="1"/>
        </p:nvSpPr>
        <p:spPr bwMode="auto">
          <a:xfrm>
            <a:off x="-114300" y="6554152"/>
            <a:ext cx="1981200" cy="3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CC0000"/>
                </a:solidFill>
                <a:effectLst/>
                <a:latin typeface="Tahoma"/>
                <a:ea typeface="ＭＳ Ｐゴシック" pitchFamily="-11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12</a:t>
            </a:r>
            <a:r>
              <a:rPr lang="en-US" baseline="30000" dirty="0" smtClean="0"/>
              <a:t>th</a:t>
            </a:r>
            <a:r>
              <a:rPr lang="en-US" baseline="0" dirty="0" smtClean="0"/>
              <a:t> May 2015 - FNAL</a:t>
            </a:r>
            <a:endParaRPr lang="en-US" dirty="0"/>
          </a:p>
        </p:txBody>
      </p:sp>
      <p:sp>
        <p:nvSpPr>
          <p:cNvPr id="9" name="Line 33"/>
          <p:cNvSpPr>
            <a:spLocks noChangeShapeType="1"/>
          </p:cNvSpPr>
          <p:nvPr userDrawn="1"/>
        </p:nvSpPr>
        <p:spPr bwMode="auto">
          <a:xfrm>
            <a:off x="177800" y="6324600"/>
            <a:ext cx="8813800" cy="0"/>
          </a:xfrm>
          <a:prstGeom prst="line">
            <a:avLst/>
          </a:prstGeom>
          <a:noFill/>
          <a:ln w="22225">
            <a:solidFill>
              <a:srgbClr val="1034B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12" name="Picture 11" descr="HiLumi18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6336720"/>
            <a:ext cx="1080000" cy="521280"/>
          </a:xfrm>
          <a:prstGeom prst="rect">
            <a:avLst/>
          </a:prstGeom>
        </p:spPr>
      </p:pic>
      <p:grpSp>
        <p:nvGrpSpPr>
          <p:cNvPr id="13" name="Group 2"/>
          <p:cNvGrpSpPr>
            <a:grpSpLocks noChangeAspect="1"/>
          </p:cNvGrpSpPr>
          <p:nvPr userDrawn="1"/>
        </p:nvGrpSpPr>
        <p:grpSpPr bwMode="auto">
          <a:xfrm>
            <a:off x="7556500" y="6346800"/>
            <a:ext cx="775891" cy="511200"/>
            <a:chOff x="1143000" y="6324600"/>
            <a:chExt cx="609600" cy="401638"/>
          </a:xfrm>
        </p:grpSpPr>
        <p:pic>
          <p:nvPicPr>
            <p:cNvPr id="14" name="Picture 30" descr="USLARP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USLAR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6742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2220" y="169863"/>
            <a:ext cx="466344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 sz="1800">
              <a:solidFill>
                <a:srgbClr val="000000"/>
              </a:solidFill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263650" y="101600"/>
            <a:ext cx="5792788" cy="0"/>
          </a:xfrm>
          <a:prstGeom prst="line">
            <a:avLst/>
          </a:prstGeom>
          <a:noFill/>
          <a:ln w="22225">
            <a:solidFill>
              <a:srgbClr val="1034B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5840" y="6593840"/>
            <a:ext cx="568960" cy="294640"/>
          </a:xfrm>
          <a:prstGeom prst="rect">
            <a:avLst/>
          </a:prstGeom>
          <a:ln/>
        </p:spPr>
        <p:txBody>
          <a:bodyPr/>
          <a:lstStyle>
            <a:lvl1pPr>
              <a:defRPr sz="1200" b="0" i="1"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00" y="73025"/>
            <a:ext cx="1044000" cy="1044000"/>
          </a:xfrm>
          <a:prstGeom prst="rect">
            <a:avLst/>
          </a:prstGeom>
        </p:spPr>
      </p:pic>
      <p:sp>
        <p:nvSpPr>
          <p:cNvPr id="14" name="Line 33"/>
          <p:cNvSpPr>
            <a:spLocks noChangeShapeType="1"/>
          </p:cNvSpPr>
          <p:nvPr userDrawn="1"/>
        </p:nvSpPr>
        <p:spPr bwMode="auto">
          <a:xfrm>
            <a:off x="92074" y="1003300"/>
            <a:ext cx="9525" cy="2755900"/>
          </a:xfrm>
          <a:prstGeom prst="line">
            <a:avLst/>
          </a:prstGeom>
          <a:noFill/>
          <a:ln w="22225">
            <a:solidFill>
              <a:srgbClr val="1034B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rgbClr val="C00000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9pPr>
    </p:titleStyle>
    <p:bodyStyle>
      <a:lvl1pPr marL="263525" marR="0" indent="-263525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73000"/>
        <a:buFont typeface="Wingdings" pitchFamily="2" charset="2"/>
        <a:buBlip>
          <a:blip r:embed="rId6"/>
        </a:buBlip>
        <a:tabLst/>
        <a:defRPr sz="2400" baseline="0">
          <a:solidFill>
            <a:srgbClr val="000066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0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2pPr>
      <a:lvl3pPr marL="1257300" indent="-342900" algn="just" rtl="0" eaLnBrk="0" fontAlgn="base" hangingPunct="0">
        <a:spcBef>
          <a:spcPct val="50000"/>
        </a:spcBef>
        <a:spcAft>
          <a:spcPct val="0"/>
        </a:spcAft>
        <a:buFont typeface="+mj-lt"/>
        <a:buAutoNum type="arabicPeriod"/>
        <a:defRPr sz="18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har char="–"/>
        <a:defRPr sz="16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har char="»"/>
        <a:defRPr sz="14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5pPr>
      <a:lvl6pPr marL="25146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tiff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emf"/><Relationship Id="rId5" Type="http://schemas.openxmlformats.org/officeDocument/2006/relationships/image" Target="../media/image7.jpe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9.emf"/><Relationship Id="rId5" Type="http://schemas.openxmlformats.org/officeDocument/2006/relationships/image" Target="../media/image7.jpe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microsoft.com/office/2007/relationships/hdphoto" Target="../media/hdphoto2.wdp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4"/>
          <p:cNvSpPr>
            <a:spLocks noChangeArrowheads="1"/>
          </p:cNvSpPr>
          <p:nvPr/>
        </p:nvSpPr>
        <p:spPr bwMode="auto">
          <a:xfrm>
            <a:off x="0" y="1610021"/>
            <a:ext cx="9144000" cy="268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r>
              <a:rPr lang="en-US" sz="4000" i="1" dirty="0" smtClean="0">
                <a:solidFill>
                  <a:srgbClr val="C00000"/>
                </a:solidFill>
                <a:latin typeface="Tahoma" pitchFamily="34" charset="0"/>
              </a:rPr>
              <a:t>Status of the MQXF Conductor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4000" i="1" dirty="0" smtClean="0">
                <a:solidFill>
                  <a:srgbClr val="C00000"/>
                </a:solidFill>
                <a:latin typeface="Tahoma" pitchFamily="34" charset="0"/>
              </a:rPr>
              <a:t>at CERN</a:t>
            </a:r>
            <a:endParaRPr lang="en-US" sz="4000" i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13600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0000FF"/>
                </a:solidFill>
              </a:rPr>
              <a:t>B</a:t>
            </a:r>
            <a:r>
              <a:rPr lang="it-IT" sz="2800" u="sng" dirty="0">
                <a:solidFill>
                  <a:srgbClr val="0000FF"/>
                </a:solidFill>
              </a:rPr>
              <a:t>. Bordini</a:t>
            </a:r>
            <a:r>
              <a:rPr lang="it-IT" sz="2800" dirty="0">
                <a:solidFill>
                  <a:srgbClr val="0000FF"/>
                </a:solidFill>
              </a:rPr>
              <a:t>, A. Ballarino</a:t>
            </a:r>
            <a:r>
              <a:rPr lang="fr-CH" sz="2800" dirty="0">
                <a:solidFill>
                  <a:srgbClr val="0000FF"/>
                </a:solidFill>
              </a:rPr>
              <a:t>, </a:t>
            </a:r>
            <a:r>
              <a:rPr lang="fr-CH" sz="2800" dirty="0" smtClean="0">
                <a:solidFill>
                  <a:srgbClr val="0000FF"/>
                </a:solidFill>
              </a:rPr>
              <a:t>L. Oberli, D. Richter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0" y="277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ko-KR" b="1" i="1" dirty="0" smtClean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 </a:t>
            </a:r>
            <a:r>
              <a:rPr lang="en-US" altLang="ko-KR" b="1" i="1" dirty="0" err="1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FermiLab</a:t>
            </a:r>
            <a:r>
              <a:rPr lang="en-US" altLang="ko-KR" b="1" i="1" dirty="0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  – 12</a:t>
            </a:r>
            <a:r>
              <a:rPr lang="en-US" altLang="ko-KR" b="1" i="1" baseline="30000" dirty="0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th</a:t>
            </a:r>
            <a:r>
              <a:rPr lang="en-US" altLang="ko-KR" b="1" i="1" dirty="0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 May 2015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0" y="63944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ko-KR" i="1" dirty="0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Joint </a:t>
            </a:r>
            <a:r>
              <a:rPr lang="en-US" altLang="ko-KR" i="1" dirty="0" err="1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HiLumi</a:t>
            </a:r>
            <a:r>
              <a:rPr lang="en-US" altLang="ko-KR" i="1" dirty="0" smtClean="0">
                <a:solidFill>
                  <a:srgbClr val="0000FF"/>
                </a:solidFill>
                <a:latin typeface="+mn-lt"/>
                <a:ea typeface="굴림" pitchFamily="64" charset="-127"/>
                <a:cs typeface="Tahoma" pitchFamily="34" charset="0"/>
              </a:rPr>
              <a:t>-LARP Meeting</a:t>
            </a:r>
            <a:endParaRPr lang="en-US" altLang="ko-KR" i="1" dirty="0">
              <a:solidFill>
                <a:srgbClr val="0000FF"/>
              </a:solidFill>
              <a:latin typeface="+mn-lt"/>
              <a:ea typeface="굴림" pitchFamily="64" charset="-127"/>
              <a:cs typeface="Tahoma" pitchFamily="34" charset="0"/>
            </a:endParaRPr>
          </a:p>
        </p:txBody>
      </p:sp>
      <p:pic>
        <p:nvPicPr>
          <p:cNvPr id="11" name="Picture 10" descr="HiLumi180p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700"/>
            <a:ext cx="2341782" cy="1130300"/>
          </a:xfrm>
          <a:prstGeom prst="rect">
            <a:avLst/>
          </a:prstGeom>
        </p:spPr>
      </p:pic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7404100" y="5681125"/>
            <a:ext cx="1652191" cy="1088555"/>
            <a:chOff x="1143000" y="6324600"/>
            <a:chExt cx="609600" cy="401638"/>
          </a:xfrm>
        </p:grpSpPr>
        <p:pic>
          <p:nvPicPr>
            <p:cNvPr id="14" name="Picture 30" descr="USLAR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USLARP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39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10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Status of PIT Conductor</a:t>
            </a:r>
            <a:endParaRPr lang="en-US" sz="2800" b="1" dirty="0"/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-655" b="-655"/>
          <a:stretch/>
        </p:blipFill>
        <p:spPr>
          <a:xfrm>
            <a:off x="7393246" y="101600"/>
            <a:ext cx="1661854" cy="16639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92050" y="1691322"/>
            <a:ext cx="8736050" cy="455707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C2A35"/>
                </a:solidFill>
              </a:rPr>
              <a:t>Today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C2A35"/>
                </a:solidFill>
              </a:rPr>
              <a:t>PIT</a:t>
            </a:r>
            <a:r>
              <a:rPr lang="en-US" dirty="0" smtClean="0">
                <a:solidFill>
                  <a:srgbClr val="0000FF"/>
                </a:solidFill>
              </a:rPr>
              <a:t> wire has a </a:t>
            </a:r>
            <a:r>
              <a:rPr lang="en-US" dirty="0" smtClean="0">
                <a:solidFill>
                  <a:srgbClr val="FC2A35"/>
                </a:solidFill>
              </a:rPr>
              <a:t>critical current </a:t>
            </a:r>
            <a:r>
              <a:rPr lang="en-US" dirty="0" smtClean="0">
                <a:solidFill>
                  <a:srgbClr val="0000FF"/>
                </a:solidFill>
              </a:rPr>
              <a:t>about </a:t>
            </a:r>
            <a:r>
              <a:rPr lang="en-US" dirty="0" smtClean="0">
                <a:solidFill>
                  <a:srgbClr val="FC2A35"/>
                </a:solidFill>
              </a:rPr>
              <a:t>1-9 % lower </a:t>
            </a:r>
            <a:r>
              <a:rPr lang="en-US" dirty="0" smtClean="0">
                <a:solidFill>
                  <a:srgbClr val="0000FF"/>
                </a:solidFill>
              </a:rPr>
              <a:t>than specs with a </a:t>
            </a:r>
            <a:r>
              <a:rPr lang="en-US" dirty="0" smtClean="0">
                <a:solidFill>
                  <a:srgbClr val="FC2A35"/>
                </a:solidFill>
              </a:rPr>
              <a:t>RRR</a:t>
            </a:r>
            <a:r>
              <a:rPr lang="en-US" dirty="0" smtClean="0">
                <a:solidFill>
                  <a:srgbClr val="0000FF"/>
                </a:solidFill>
              </a:rPr>
              <a:t> around </a:t>
            </a:r>
            <a:r>
              <a:rPr lang="en-US" dirty="0" smtClean="0">
                <a:solidFill>
                  <a:srgbClr val="FC2A35"/>
                </a:solidFill>
              </a:rPr>
              <a:t>150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FC2A35"/>
                </a:solidFill>
              </a:rPr>
              <a:t>Bruker</a:t>
            </a:r>
            <a:r>
              <a:rPr lang="en-US" dirty="0" smtClean="0">
                <a:solidFill>
                  <a:srgbClr val="FC2A35"/>
                </a:solidFill>
              </a:rPr>
              <a:t>-EAS </a:t>
            </a:r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dirty="0" smtClean="0">
                <a:solidFill>
                  <a:srgbClr val="FC2A35"/>
                </a:solidFill>
              </a:rPr>
              <a:t>collaborating</a:t>
            </a:r>
            <a:r>
              <a:rPr lang="en-US" dirty="0" smtClean="0">
                <a:solidFill>
                  <a:srgbClr val="0000FF"/>
                </a:solidFill>
              </a:rPr>
              <a:t> with </a:t>
            </a:r>
            <a:r>
              <a:rPr lang="en-US" dirty="0" smtClean="0">
                <a:solidFill>
                  <a:srgbClr val="FC2A35"/>
                </a:solidFill>
              </a:rPr>
              <a:t>CERN</a:t>
            </a:r>
            <a:r>
              <a:rPr lang="en-US" dirty="0" smtClean="0">
                <a:solidFill>
                  <a:srgbClr val="0000FF"/>
                </a:solidFill>
              </a:rPr>
              <a:t> to further </a:t>
            </a:r>
            <a:r>
              <a:rPr lang="en-US" dirty="0" smtClean="0">
                <a:solidFill>
                  <a:srgbClr val="FC2A35"/>
                </a:solidFill>
              </a:rPr>
              <a:t>improve</a:t>
            </a:r>
            <a:r>
              <a:rPr lang="en-US" dirty="0" smtClean="0">
                <a:solidFill>
                  <a:srgbClr val="0000FF"/>
                </a:solidFill>
              </a:rPr>
              <a:t> the PIT </a:t>
            </a:r>
            <a:r>
              <a:rPr lang="en-US" dirty="0" smtClean="0">
                <a:solidFill>
                  <a:srgbClr val="FC2A35"/>
                </a:solidFill>
              </a:rPr>
              <a:t>conductor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FC2A35"/>
                </a:solidFill>
              </a:rPr>
              <a:t>modification</a:t>
            </a:r>
            <a:r>
              <a:rPr lang="en-US" dirty="0" smtClean="0">
                <a:solidFill>
                  <a:srgbClr val="0000FF"/>
                </a:solidFill>
              </a:rPr>
              <a:t>, which should bring the </a:t>
            </a:r>
            <a:r>
              <a:rPr lang="en-US" dirty="0" smtClean="0">
                <a:solidFill>
                  <a:srgbClr val="FC2A35"/>
                </a:solidFill>
              </a:rPr>
              <a:t>wire to specs </a:t>
            </a:r>
            <a:r>
              <a:rPr lang="en-US" dirty="0" smtClean="0">
                <a:solidFill>
                  <a:srgbClr val="0000FF"/>
                </a:solidFill>
              </a:rPr>
              <a:t>with a </a:t>
            </a:r>
            <a:r>
              <a:rPr lang="en-US" dirty="0" smtClean="0">
                <a:solidFill>
                  <a:srgbClr val="FC2A35"/>
                </a:solidFill>
              </a:rPr>
              <a:t>limited impact </a:t>
            </a:r>
            <a:r>
              <a:rPr lang="en-US" dirty="0" smtClean="0">
                <a:solidFill>
                  <a:srgbClr val="0000FF"/>
                </a:solidFill>
              </a:rPr>
              <a:t>to the wire layout and production, has been </a:t>
            </a:r>
            <a:r>
              <a:rPr lang="en-US" dirty="0" smtClean="0">
                <a:solidFill>
                  <a:srgbClr val="FC2A35"/>
                </a:solidFill>
              </a:rPr>
              <a:t>identified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FC2A35"/>
                </a:solidFill>
              </a:rPr>
              <a:t>Bruker</a:t>
            </a:r>
            <a:r>
              <a:rPr lang="en-US" dirty="0">
                <a:solidFill>
                  <a:srgbClr val="FC2A35"/>
                </a:solidFill>
              </a:rPr>
              <a:t>-EAS </a:t>
            </a:r>
            <a:r>
              <a:rPr lang="en-US" dirty="0" smtClean="0">
                <a:solidFill>
                  <a:srgbClr val="0000FF"/>
                </a:solidFill>
              </a:rPr>
              <a:t>has already </a:t>
            </a:r>
            <a:r>
              <a:rPr lang="en-US" dirty="0" smtClean="0">
                <a:solidFill>
                  <a:srgbClr val="FC2A35"/>
                </a:solidFill>
              </a:rPr>
              <a:t>started</a:t>
            </a:r>
            <a:r>
              <a:rPr lang="en-US" dirty="0" smtClean="0">
                <a:solidFill>
                  <a:srgbClr val="0000FF"/>
                </a:solidFill>
              </a:rPr>
              <a:t> to implement </a:t>
            </a:r>
            <a:r>
              <a:rPr lang="en-US" dirty="0" smtClean="0">
                <a:solidFill>
                  <a:srgbClr val="0000FF"/>
                </a:solidFill>
              </a:rPr>
              <a:t>it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By the end of </a:t>
            </a:r>
            <a:r>
              <a:rPr lang="en-US" dirty="0" smtClean="0">
                <a:solidFill>
                  <a:srgbClr val="FF0000"/>
                </a:solidFill>
              </a:rPr>
              <a:t>June</a:t>
            </a:r>
            <a:r>
              <a:rPr lang="en-US" dirty="0" smtClean="0">
                <a:solidFill>
                  <a:srgbClr val="0000FF"/>
                </a:solidFill>
              </a:rPr>
              <a:t>, CERN is expected to receive the </a:t>
            </a:r>
            <a:r>
              <a:rPr lang="en-US" dirty="0" smtClean="0">
                <a:solidFill>
                  <a:srgbClr val="FF0000"/>
                </a:solidFill>
              </a:rPr>
              <a:t>first results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00099"/>
              </a:solidFill>
            </a:endParaRPr>
          </a:p>
          <a:p>
            <a:pPr lvl="1">
              <a:spcAft>
                <a:spcPts val="2400"/>
              </a:spcAft>
            </a:pPr>
            <a:endParaRPr lang="en-US" sz="2400" dirty="0" smtClean="0">
              <a:solidFill>
                <a:srgbClr val="000099"/>
              </a:solidFill>
            </a:endParaRPr>
          </a:p>
          <a:p>
            <a:pPr lvl="1">
              <a:spcAft>
                <a:spcPts val="2400"/>
              </a:spcAft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4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11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7573" y="1056105"/>
            <a:ext cx="2186152" cy="2057400"/>
            <a:chOff x="2438400" y="2743200"/>
            <a:chExt cx="2186152" cy="2057400"/>
          </a:xfrm>
        </p:grpSpPr>
        <p:grpSp>
          <p:nvGrpSpPr>
            <p:cNvPr id="8" name="Group 7"/>
            <p:cNvGrpSpPr/>
            <p:nvPr/>
          </p:nvGrpSpPr>
          <p:grpSpPr>
            <a:xfrm>
              <a:off x="2438400" y="2743200"/>
              <a:ext cx="2186152" cy="2057400"/>
              <a:chOff x="2438400" y="2743200"/>
              <a:chExt cx="2186152" cy="2057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438400" y="3429000"/>
                <a:ext cx="0" cy="6858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438400" y="2743200"/>
                <a:ext cx="2186152" cy="6858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438400" y="4114800"/>
                <a:ext cx="2186152" cy="6858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24552" y="2743200"/>
                <a:ext cx="0" cy="20574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438400" y="2906295"/>
              <a:ext cx="2186152" cy="1752600"/>
              <a:chOff x="2438400" y="2906295"/>
              <a:chExt cx="2186152" cy="1752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2438402" y="2906295"/>
                <a:ext cx="2186150" cy="418152"/>
              </a:xfrm>
              <a:prstGeom prst="line">
                <a:avLst/>
              </a:prstGeom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438400" y="3324447"/>
                <a:ext cx="0" cy="914401"/>
              </a:xfrm>
              <a:prstGeom prst="line">
                <a:avLst/>
              </a:prstGeom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438400" y="4238848"/>
                <a:ext cx="2186152" cy="420047"/>
              </a:xfrm>
              <a:prstGeom prst="line">
                <a:avLst/>
              </a:prstGeom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624552" y="2971800"/>
                <a:ext cx="0" cy="1600200"/>
              </a:xfrm>
              <a:prstGeom prst="line">
                <a:avLst/>
              </a:prstGeom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Straight Connector 18"/>
          <p:cNvCxnSpPr/>
          <p:nvPr/>
        </p:nvCxnSpPr>
        <p:spPr>
          <a:xfrm flipV="1">
            <a:off x="0" y="3746500"/>
            <a:ext cx="334319" cy="170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600" y="3530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C2A35"/>
                </a:solidFill>
                <a:latin typeface="Tahoma"/>
                <a:cs typeface="Tahoma"/>
              </a:rPr>
              <a:t>Cable 1</a:t>
            </a:r>
            <a:r>
              <a:rPr lang="en-GB" sz="1800" b="1" baseline="30000" dirty="0" smtClean="0">
                <a:solidFill>
                  <a:srgbClr val="FC2A35"/>
                </a:solidFill>
                <a:latin typeface="Tahoma"/>
                <a:cs typeface="Tahoma"/>
              </a:rPr>
              <a:t>st</a:t>
            </a:r>
            <a:r>
              <a:rPr lang="en-GB" sz="1800" b="1" dirty="0" smtClean="0">
                <a:solidFill>
                  <a:srgbClr val="FC2A35"/>
                </a:solidFill>
                <a:latin typeface="Tahoma"/>
                <a:cs typeface="Tahoma"/>
              </a:rPr>
              <a:t> iteration </a:t>
            </a:r>
            <a:endParaRPr lang="en-GB" sz="1800" b="1" dirty="0">
              <a:solidFill>
                <a:srgbClr val="FC2A35"/>
              </a:solidFill>
              <a:latin typeface="Tahoma"/>
              <a:cs typeface="Tahom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4241800"/>
            <a:ext cx="355600" cy="1706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86880"/>
              </p:ext>
            </p:extLst>
          </p:nvPr>
        </p:nvGraphicFramePr>
        <p:xfrm>
          <a:off x="2692400" y="1028700"/>
          <a:ext cx="6438901" cy="363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873"/>
                <a:gridCol w="1133942"/>
                <a:gridCol w="1522901"/>
                <a:gridCol w="1325185"/>
              </a:tblGrid>
              <a:tr h="43788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Width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mm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18.15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18.15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Keystone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deg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0.55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0.4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Thin Edge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mm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1.438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1.462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Thick Edge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mm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1.612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1.588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Mid Thickness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mm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1.525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1.525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  <a:sym typeface="Symbol"/>
                        </a:rPr>
                        <a:t>_Thin Edge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%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15.4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Packing factor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%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86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86.5</a:t>
                      </a:r>
                      <a:endParaRPr lang="en-GB" sz="2400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627648" y="1257300"/>
            <a:ext cx="861848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39100" y="1270000"/>
            <a:ext cx="861848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92400" y="1930766"/>
            <a:ext cx="6451600" cy="4572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9700" y="2400300"/>
            <a:ext cx="6438900" cy="44650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05100" y="3759200"/>
            <a:ext cx="6400800" cy="44650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81000" y="40259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C2A35"/>
                </a:solidFill>
                <a:latin typeface="Tahoma"/>
                <a:cs typeface="Tahoma"/>
              </a:rPr>
              <a:t>Cable </a:t>
            </a:r>
            <a:r>
              <a:rPr lang="en-GB" sz="1800" b="1" dirty="0">
                <a:solidFill>
                  <a:srgbClr val="FC2A35"/>
                </a:solidFill>
                <a:latin typeface="Tahoma"/>
                <a:cs typeface="Tahoma"/>
              </a:rPr>
              <a:t>2</a:t>
            </a:r>
            <a:r>
              <a:rPr lang="en-GB" sz="1800" b="1" baseline="30000" dirty="0" smtClean="0">
                <a:solidFill>
                  <a:srgbClr val="FC2A35"/>
                </a:solidFill>
                <a:latin typeface="Tahoma"/>
                <a:cs typeface="Tahoma"/>
              </a:rPr>
              <a:t>nd</a:t>
            </a:r>
            <a:r>
              <a:rPr lang="en-GB" sz="1800" b="1" dirty="0" smtClean="0">
                <a:solidFill>
                  <a:srgbClr val="FC2A35"/>
                </a:solidFill>
                <a:latin typeface="Tahoma"/>
                <a:cs typeface="Tahoma"/>
              </a:rPr>
              <a:t> iteration </a:t>
            </a:r>
            <a:endParaRPr lang="en-GB" sz="1800" b="1" dirty="0">
              <a:solidFill>
                <a:srgbClr val="FC2A35"/>
              </a:solidFill>
              <a:latin typeface="Tahoma"/>
              <a:cs typeface="Tahoma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422400" y="144463"/>
            <a:ext cx="6426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C00000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MQXF Cable Parameters</a:t>
            </a:r>
            <a:endParaRPr lang="en-US" dirty="0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241300" y="4815522"/>
            <a:ext cx="8902700" cy="1483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PIT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GB" sz="2000" i="1" dirty="0" err="1">
                <a:solidFill>
                  <a:srgbClr val="0000FF"/>
                </a:solidFill>
                <a:latin typeface="Tahoma"/>
                <a:cs typeface="Tahoma"/>
              </a:rPr>
              <a:t>I</a:t>
            </a:r>
            <a:r>
              <a:rPr lang="en-GB" sz="2000" i="1" baseline="-25000" dirty="0" err="1">
                <a:solidFill>
                  <a:srgbClr val="0000FF"/>
                </a:solidFill>
                <a:latin typeface="Tahoma"/>
                <a:cs typeface="Tahoma"/>
              </a:rPr>
              <a:t>c</a:t>
            </a:r>
            <a:r>
              <a:rPr lang="en-GB" sz="2000" i="1" baseline="-250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degradation 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from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7 %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 to less than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2 %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local RRR 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from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30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 to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100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; also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RRP </a:t>
            </a:r>
            <a:r>
              <a:rPr lang="en-GB" sz="2000" dirty="0" smtClean="0">
                <a:solidFill>
                  <a:srgbClr val="0000FF"/>
                </a:solidFill>
                <a:latin typeface="Tahoma"/>
                <a:cs typeface="Tahoma"/>
              </a:rPr>
              <a:t>conductor</a:t>
            </a:r>
            <a:r>
              <a:rPr lang="en-GB" sz="2000" dirty="0" smtClean="0">
                <a:solidFill>
                  <a:srgbClr val="FF0000"/>
                </a:solidFill>
                <a:latin typeface="Tahoma"/>
                <a:cs typeface="Tahoma"/>
              </a:rPr>
              <a:t> benefits 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from it</a:t>
            </a:r>
          </a:p>
          <a:p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In February it was decided that the </a:t>
            </a:r>
            <a:r>
              <a:rPr lang="en-GB" sz="2000" dirty="0">
                <a:solidFill>
                  <a:srgbClr val="FF0000"/>
                </a:solidFill>
                <a:latin typeface="Tahoma"/>
                <a:cs typeface="Tahoma"/>
              </a:rPr>
              <a:t>second iteration 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cable will be </a:t>
            </a:r>
            <a:r>
              <a:rPr lang="en-GB" sz="2000" dirty="0" smtClean="0">
                <a:solidFill>
                  <a:srgbClr val="0000FF"/>
                </a:solidFill>
                <a:latin typeface="Tahoma"/>
                <a:cs typeface="Tahoma"/>
              </a:rPr>
              <a:t>the baseline </a:t>
            </a:r>
            <a:r>
              <a:rPr lang="en-GB" sz="2000" dirty="0">
                <a:solidFill>
                  <a:srgbClr val="0000FF"/>
                </a:solidFill>
                <a:latin typeface="Tahoma"/>
                <a:cs typeface="Tahoma"/>
              </a:rPr>
              <a:t>for </a:t>
            </a:r>
            <a:r>
              <a:rPr lang="en-GB" sz="2000" dirty="0" err="1">
                <a:solidFill>
                  <a:srgbClr val="0000FF"/>
                </a:solidFill>
                <a:latin typeface="Tahoma"/>
                <a:cs typeface="Tahoma"/>
              </a:rPr>
              <a:t>HiLumi</a:t>
            </a:r>
            <a:endParaRPr lang="en-GB" sz="20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4745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12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 Cable</a:t>
            </a:r>
            <a:br>
              <a:rPr lang="en-US" dirty="0" smtClean="0"/>
            </a:br>
            <a:r>
              <a:rPr lang="en-US" sz="2800" b="1" i="1" dirty="0" err="1" smtClean="0"/>
              <a:t>I</a:t>
            </a:r>
            <a:r>
              <a:rPr lang="en-US" sz="2800" b="1" i="1" baseline="-25000" dirty="0" err="1" smtClean="0"/>
              <a:t>c</a:t>
            </a:r>
            <a:r>
              <a:rPr lang="en-US" sz="2800" b="1" dirty="0" smtClean="0"/>
              <a:t> Degradation of the 132/169 </a:t>
            </a:r>
            <a:endParaRPr lang="en-US" sz="2800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2050" y="1323022"/>
            <a:ext cx="8951950" cy="534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Last </a:t>
            </a:r>
            <a:r>
              <a:rPr lang="en-US" dirty="0" smtClean="0">
                <a:solidFill>
                  <a:srgbClr val="0000FF"/>
                </a:solidFill>
              </a:rPr>
              <a:t>December </a:t>
            </a:r>
            <a:r>
              <a:rPr lang="en-US" dirty="0" smtClean="0">
                <a:solidFill>
                  <a:srgbClr val="0000FF"/>
                </a:solidFill>
              </a:rPr>
              <a:t>last, LBNL sent </a:t>
            </a:r>
            <a:r>
              <a:rPr lang="en-US" dirty="0" smtClean="0">
                <a:solidFill>
                  <a:srgbClr val="0000FF"/>
                </a:solidFill>
              </a:rPr>
              <a:t>to CERN and to </a:t>
            </a:r>
            <a:r>
              <a:rPr lang="en-US" dirty="0" smtClean="0">
                <a:solidFill>
                  <a:srgbClr val="0000FF"/>
                </a:solidFill>
              </a:rPr>
              <a:t>BNL, </a:t>
            </a:r>
            <a:r>
              <a:rPr lang="en-US" dirty="0" smtClean="0">
                <a:solidFill>
                  <a:srgbClr val="0000FF"/>
                </a:solidFill>
              </a:rPr>
              <a:t>several strands </a:t>
            </a:r>
            <a:r>
              <a:rPr lang="en-US" dirty="0" smtClean="0">
                <a:solidFill>
                  <a:srgbClr val="FF0000"/>
                </a:solidFill>
              </a:rPr>
              <a:t>extracted</a:t>
            </a:r>
            <a:r>
              <a:rPr lang="en-US" dirty="0" smtClean="0">
                <a:solidFill>
                  <a:srgbClr val="0000FF"/>
                </a:solidFill>
              </a:rPr>
              <a:t> from the </a:t>
            </a:r>
            <a:r>
              <a:rPr lang="en-US" dirty="0" smtClean="0">
                <a:solidFill>
                  <a:srgbClr val="FF0000"/>
                </a:solidFill>
              </a:rPr>
              <a:t>first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iteration cable </a:t>
            </a:r>
            <a:r>
              <a:rPr lang="en-US" dirty="0" smtClean="0">
                <a:solidFill>
                  <a:srgbClr val="0000FF"/>
                </a:solidFill>
              </a:rPr>
              <a:t>that they had manufactured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These extracted samples were </a:t>
            </a:r>
            <a:r>
              <a:rPr lang="en-US" dirty="0" smtClean="0">
                <a:solidFill>
                  <a:srgbClr val="FF0000"/>
                </a:solidFill>
              </a:rPr>
              <a:t>shipped</a:t>
            </a:r>
            <a:r>
              <a:rPr lang="en-US" dirty="0" smtClean="0">
                <a:solidFill>
                  <a:srgbClr val="0000FF"/>
                </a:solidFill>
              </a:rPr>
              <a:t> together </a:t>
            </a:r>
            <a:r>
              <a:rPr lang="en-US" dirty="0" smtClean="0">
                <a:solidFill>
                  <a:srgbClr val="FF0000"/>
                </a:solidFill>
              </a:rPr>
              <a:t>with round wire samples </a:t>
            </a:r>
            <a:r>
              <a:rPr lang="en-US" dirty="0" smtClean="0">
                <a:solidFill>
                  <a:srgbClr val="0000FF"/>
                </a:solidFill>
              </a:rPr>
              <a:t>that were </a:t>
            </a:r>
            <a:r>
              <a:rPr lang="en-US" dirty="0" smtClean="0">
                <a:solidFill>
                  <a:srgbClr val="FF0000"/>
                </a:solidFill>
              </a:rPr>
              <a:t>adjacent </a:t>
            </a:r>
            <a:r>
              <a:rPr lang="en-US" dirty="0" smtClean="0">
                <a:solidFill>
                  <a:srgbClr val="0000FF"/>
                </a:solidFill>
              </a:rPr>
              <a:t>to the </a:t>
            </a:r>
            <a:r>
              <a:rPr lang="en-US" dirty="0" smtClean="0">
                <a:solidFill>
                  <a:srgbClr val="FF0000"/>
                </a:solidFill>
              </a:rPr>
              <a:t>extracted </a:t>
            </a:r>
            <a:r>
              <a:rPr lang="en-US" dirty="0" smtClean="0">
                <a:solidFill>
                  <a:srgbClr val="0000FF"/>
                </a:solidFill>
              </a:rPr>
              <a:t>ones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Five couples </a:t>
            </a:r>
            <a:r>
              <a:rPr lang="en-US" dirty="0" smtClean="0">
                <a:solidFill>
                  <a:srgbClr val="0000FF"/>
                </a:solidFill>
              </a:rPr>
              <a:t>of extracted and round wires </a:t>
            </a:r>
            <a:r>
              <a:rPr lang="en-US" dirty="0">
                <a:solidFill>
                  <a:srgbClr val="0000FF"/>
                </a:solidFill>
              </a:rPr>
              <a:t>were </a:t>
            </a:r>
            <a:r>
              <a:rPr lang="en-US" dirty="0">
                <a:solidFill>
                  <a:srgbClr val="FF0000"/>
                </a:solidFill>
              </a:rPr>
              <a:t>mounted</a:t>
            </a:r>
            <a:r>
              <a:rPr lang="en-US" dirty="0">
                <a:solidFill>
                  <a:srgbClr val="0000FF"/>
                </a:solidFill>
              </a:rPr>
              <a:t> on VAMAS barrels, </a:t>
            </a:r>
            <a:r>
              <a:rPr lang="en-US" dirty="0">
                <a:solidFill>
                  <a:srgbClr val="FF0000"/>
                </a:solidFill>
              </a:rPr>
              <a:t>heat treated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measured</a:t>
            </a:r>
            <a:r>
              <a:rPr lang="en-US" dirty="0">
                <a:solidFill>
                  <a:srgbClr val="0000FF"/>
                </a:solidFill>
              </a:rPr>
              <a:t> at CERN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average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degradation </a:t>
            </a:r>
            <a:r>
              <a:rPr lang="en-US" dirty="0" smtClean="0">
                <a:solidFill>
                  <a:srgbClr val="0000FF"/>
                </a:solidFill>
              </a:rPr>
              <a:t>at 4.3 K and </a:t>
            </a:r>
            <a:r>
              <a:rPr lang="en-US" dirty="0" smtClean="0">
                <a:solidFill>
                  <a:srgbClr val="FF0000"/>
                </a:solidFill>
              </a:rPr>
              <a:t>12 T</a:t>
            </a:r>
            <a:r>
              <a:rPr lang="en-US" dirty="0" smtClean="0">
                <a:solidFill>
                  <a:srgbClr val="0000FF"/>
                </a:solidFill>
              </a:rPr>
              <a:t> was very limited </a:t>
            </a:r>
            <a:r>
              <a:rPr lang="en-US" b="1" dirty="0" smtClean="0">
                <a:solidFill>
                  <a:srgbClr val="FF0000"/>
                </a:solidFill>
              </a:rPr>
              <a:t>2.1 %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(range: 1.2 % - 4.3 %)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analogues exercise </a:t>
            </a:r>
            <a:r>
              <a:rPr lang="en-US" dirty="0" smtClean="0">
                <a:solidFill>
                  <a:srgbClr val="0000FF"/>
                </a:solidFill>
              </a:rPr>
              <a:t>was done with </a:t>
            </a:r>
            <a:r>
              <a:rPr lang="en-US" dirty="0" smtClean="0">
                <a:solidFill>
                  <a:srgbClr val="FF0000"/>
                </a:solidFill>
              </a:rPr>
              <a:t>four </a:t>
            </a:r>
            <a:r>
              <a:rPr lang="en-US" dirty="0" smtClean="0">
                <a:solidFill>
                  <a:srgbClr val="FF0000"/>
                </a:solidFill>
              </a:rPr>
              <a:t>extracted samples </a:t>
            </a:r>
            <a:r>
              <a:rPr lang="en-US" dirty="0" smtClean="0">
                <a:solidFill>
                  <a:srgbClr val="0000FF"/>
                </a:solidFill>
              </a:rPr>
              <a:t>take from a </a:t>
            </a:r>
            <a:r>
              <a:rPr lang="en-US" dirty="0" smtClean="0">
                <a:solidFill>
                  <a:srgbClr val="FF0000"/>
                </a:solidFill>
              </a:rPr>
              <a:t>cable</a:t>
            </a:r>
            <a:r>
              <a:rPr lang="en-US" dirty="0" smtClean="0">
                <a:solidFill>
                  <a:srgbClr val="0000FF"/>
                </a:solidFill>
              </a:rPr>
              <a:t> produced at </a:t>
            </a:r>
            <a:r>
              <a:rPr lang="en-US" dirty="0" smtClean="0">
                <a:solidFill>
                  <a:srgbClr val="FF0000"/>
                </a:solidFill>
              </a:rPr>
              <a:t>CERN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average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baseline="-25000" dirty="0" err="1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 degradation </a:t>
            </a:r>
            <a:r>
              <a:rPr lang="en-US" b="1" dirty="0" smtClean="0">
                <a:solidFill>
                  <a:srgbClr val="FF0000"/>
                </a:solidFill>
              </a:rPr>
              <a:t>2.3 %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(range: 1.2 % - </a:t>
            </a:r>
            <a:r>
              <a:rPr lang="en-US" dirty="0" smtClean="0">
                <a:solidFill>
                  <a:srgbClr val="0000FF"/>
                </a:solidFill>
              </a:rPr>
              <a:t>3.4 </a:t>
            </a:r>
            <a:r>
              <a:rPr lang="en-US" dirty="0">
                <a:solidFill>
                  <a:srgbClr val="0000FF"/>
                </a:solidFill>
              </a:rPr>
              <a:t>%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7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13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 Cable</a:t>
            </a:r>
            <a:br>
              <a:rPr lang="en-US" dirty="0" smtClean="0"/>
            </a:br>
            <a:r>
              <a:rPr lang="en-US" b="1" dirty="0" smtClean="0"/>
              <a:t>Local </a:t>
            </a:r>
            <a:r>
              <a:rPr lang="en-US" b="1" i="1" dirty="0" smtClean="0"/>
              <a:t>RRR </a:t>
            </a:r>
            <a:r>
              <a:rPr lang="en-US" sz="2800" b="1" dirty="0" smtClean="0"/>
              <a:t>of the 132/169  - 1</a:t>
            </a:r>
            <a:r>
              <a:rPr lang="en-US" sz="2800" b="1" dirty="0" smtClean="0"/>
              <a:t>/3     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99848"/>
            <a:ext cx="4697537" cy="352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92100" y="4345622"/>
            <a:ext cx="4660900" cy="194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RRR virgin wire ≈ 220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Max value local RRR compatible with virgin wire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Min value local RRR ≈ 100</a:t>
            </a:r>
          </a:p>
          <a:p>
            <a:pPr lvl="1">
              <a:spcAft>
                <a:spcPts val="2400"/>
              </a:spcAft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10" name="Connector 9"/>
          <p:cNvSpPr/>
          <p:nvPr/>
        </p:nvSpPr>
        <p:spPr bwMode="auto">
          <a:xfrm flipH="1">
            <a:off x="4864100" y="3594100"/>
            <a:ext cx="711200" cy="736600"/>
          </a:xfrm>
          <a:prstGeom prst="flowChartConnector">
            <a:avLst/>
          </a:prstGeom>
          <a:noFill/>
          <a:ln w="28575" cap="flat" cmpd="sng" algn="ctr">
            <a:solidFill>
              <a:srgbClr val="FC2A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12" name="Connector 11"/>
          <p:cNvSpPr/>
          <p:nvPr/>
        </p:nvSpPr>
        <p:spPr bwMode="auto">
          <a:xfrm flipH="1">
            <a:off x="7302500" y="2984500"/>
            <a:ext cx="711200" cy="736600"/>
          </a:xfrm>
          <a:prstGeom prst="flowChartConnector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cxnSp>
        <p:nvCxnSpPr>
          <p:cNvPr id="13" name="Straight Arrow Connector 12"/>
          <p:cNvCxnSpPr>
            <a:stCxn id="10" idx="6"/>
          </p:cNvCxnSpPr>
          <p:nvPr/>
        </p:nvCxnSpPr>
        <p:spPr bwMode="auto">
          <a:xfrm flipH="1" flipV="1">
            <a:off x="1308100" y="2844800"/>
            <a:ext cx="3556000" cy="1117600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7"/>
          </p:cNvCxnSpPr>
          <p:nvPr/>
        </p:nvCxnSpPr>
        <p:spPr bwMode="auto">
          <a:xfrm flipH="1" flipV="1">
            <a:off x="4521200" y="2336800"/>
            <a:ext cx="447053" cy="136517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" descr="\\cern.ch\dfs\Users\s\savary\Documents\Conferences\ASC-2014\ASC Manuscript Practice Model\Submission for publication\Fig. 2 Cable Insulation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r="13728" b="43245"/>
          <a:stretch/>
        </p:blipFill>
        <p:spPr bwMode="auto">
          <a:xfrm>
            <a:off x="4369400" y="1500443"/>
            <a:ext cx="4647600" cy="8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2" idx="7"/>
          </p:cNvCxnSpPr>
          <p:nvPr/>
        </p:nvCxnSpPr>
        <p:spPr bwMode="auto">
          <a:xfrm flipH="1" flipV="1">
            <a:off x="3568700" y="2578100"/>
            <a:ext cx="3837953" cy="51427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1"/>
          </p:cNvCxnSpPr>
          <p:nvPr/>
        </p:nvCxnSpPr>
        <p:spPr bwMode="auto">
          <a:xfrm flipV="1">
            <a:off x="7909547" y="2324100"/>
            <a:ext cx="866153" cy="76827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7607300" y="1197402"/>
            <a:ext cx="168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Tahoma"/>
                <a:cs typeface="Tahoma"/>
              </a:rPr>
              <a:t>thick edge  </a:t>
            </a:r>
            <a:endParaRPr lang="en-US" sz="2000" b="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3200" y="1222802"/>
            <a:ext cx="168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thin edge  </a:t>
            </a:r>
            <a:endParaRPr lang="en-US" sz="20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243961"/>
              </p:ext>
            </p:extLst>
          </p:nvPr>
        </p:nvGraphicFramePr>
        <p:xfrm>
          <a:off x="57150" y="940593"/>
          <a:ext cx="4248150" cy="34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30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14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 Cable</a:t>
            </a:r>
            <a:br>
              <a:rPr lang="en-US" dirty="0" smtClean="0"/>
            </a:br>
            <a:r>
              <a:rPr lang="en-US" b="1" dirty="0" smtClean="0"/>
              <a:t>Local </a:t>
            </a:r>
            <a:r>
              <a:rPr lang="en-US" b="1" i="1" dirty="0" smtClean="0"/>
              <a:t>RRR </a:t>
            </a:r>
            <a:r>
              <a:rPr lang="en-US" sz="2800" b="1" dirty="0" smtClean="0"/>
              <a:t>of the 132/169  - 2</a:t>
            </a:r>
            <a:r>
              <a:rPr lang="en-US" sz="2800" b="1" dirty="0" smtClean="0"/>
              <a:t>/3     </a:t>
            </a:r>
            <a:endParaRPr lang="en-US" sz="2800" b="1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0500" y="1297622"/>
            <a:ext cx="8877300" cy="133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Four </a:t>
            </a:r>
            <a:r>
              <a:rPr lang="en-US" sz="2000" dirty="0">
                <a:solidFill>
                  <a:srgbClr val="FC2A35"/>
                </a:solidFill>
              </a:rPr>
              <a:t>extracted</a:t>
            </a:r>
            <a:r>
              <a:rPr lang="en-US" sz="2000" dirty="0">
                <a:solidFill>
                  <a:srgbClr val="0000FF"/>
                </a:solidFill>
              </a:rPr>
              <a:t> strand samples from the </a:t>
            </a:r>
            <a:r>
              <a:rPr lang="en-US" sz="2000" dirty="0">
                <a:solidFill>
                  <a:srgbClr val="FC2A35"/>
                </a:solidFill>
              </a:rPr>
              <a:t>LARP </a:t>
            </a:r>
            <a:r>
              <a:rPr lang="en-US" sz="2000" dirty="0" smtClean="0">
                <a:solidFill>
                  <a:srgbClr val="FC2A35"/>
                </a:solidFill>
              </a:rPr>
              <a:t>2</a:t>
            </a:r>
            <a:r>
              <a:rPr lang="en-US" sz="2000" baseline="30000" dirty="0" smtClean="0">
                <a:solidFill>
                  <a:srgbClr val="FC2A35"/>
                </a:solidFill>
              </a:rPr>
              <a:t>nd</a:t>
            </a:r>
            <a:r>
              <a:rPr lang="en-US" sz="2000" dirty="0" smtClean="0">
                <a:solidFill>
                  <a:srgbClr val="FC2A35"/>
                </a:solidFill>
              </a:rPr>
              <a:t> </a:t>
            </a:r>
            <a:r>
              <a:rPr lang="en-US" sz="2000" dirty="0">
                <a:solidFill>
                  <a:srgbClr val="FC2A35"/>
                </a:solidFill>
              </a:rPr>
              <a:t>iteration </a:t>
            </a:r>
            <a:r>
              <a:rPr lang="en-US" sz="2000" dirty="0" smtClean="0">
                <a:solidFill>
                  <a:srgbClr val="0000FF"/>
                </a:solidFill>
              </a:rPr>
              <a:t>cable were reacted and tested at CERN together with </a:t>
            </a:r>
            <a:r>
              <a:rPr lang="en-US" sz="2000" dirty="0" smtClean="0">
                <a:solidFill>
                  <a:srgbClr val="FC2A35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our </a:t>
            </a:r>
            <a:r>
              <a:rPr lang="en-US" sz="2000" dirty="0">
                <a:solidFill>
                  <a:srgbClr val="FC2A35"/>
                </a:solidFill>
              </a:rPr>
              <a:t>extracted</a:t>
            </a:r>
            <a:r>
              <a:rPr lang="en-US" sz="2000" dirty="0">
                <a:solidFill>
                  <a:srgbClr val="0000FF"/>
                </a:solidFill>
              </a:rPr>
              <a:t> strand samples from the </a:t>
            </a:r>
            <a:r>
              <a:rPr lang="en-US" sz="2000" dirty="0" smtClean="0">
                <a:solidFill>
                  <a:srgbClr val="FC2A35"/>
                </a:solidFill>
              </a:rPr>
              <a:t>LARP 1</a:t>
            </a:r>
            <a:r>
              <a:rPr lang="en-US" sz="2000" baseline="30000" dirty="0" smtClean="0">
                <a:solidFill>
                  <a:srgbClr val="FC2A35"/>
                </a:solidFill>
              </a:rPr>
              <a:t>st</a:t>
            </a:r>
            <a:r>
              <a:rPr lang="en-US" sz="2000" dirty="0" smtClean="0">
                <a:solidFill>
                  <a:srgbClr val="FC2A35"/>
                </a:solidFill>
              </a:rPr>
              <a:t>  </a:t>
            </a:r>
            <a:r>
              <a:rPr lang="en-US" sz="2000" dirty="0">
                <a:solidFill>
                  <a:srgbClr val="FC2A35"/>
                </a:solidFill>
              </a:rPr>
              <a:t>iteration </a:t>
            </a:r>
            <a:r>
              <a:rPr lang="en-US" sz="2000" dirty="0" smtClean="0">
                <a:solidFill>
                  <a:srgbClr val="0000FF"/>
                </a:solidFill>
              </a:rPr>
              <a:t>cable – the two cables were done with the </a:t>
            </a:r>
            <a:r>
              <a:rPr lang="en-US" sz="2000" dirty="0" smtClean="0">
                <a:solidFill>
                  <a:srgbClr val="FC2A35"/>
                </a:solidFill>
              </a:rPr>
              <a:t>same wire billets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918248"/>
              </p:ext>
            </p:extLst>
          </p:nvPr>
        </p:nvGraphicFramePr>
        <p:xfrm>
          <a:off x="1193800" y="2522538"/>
          <a:ext cx="8583612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4" imgW="6273800" imgH="2362200" progId="Word.Document.12">
                  <p:embed/>
                </p:oleObj>
              </mc:Choice>
              <mc:Fallback>
                <p:oleObj name="Document" r:id="rId4" imgW="62738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800" y="2522538"/>
                        <a:ext cx="8583612" cy="323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368300" y="5704522"/>
            <a:ext cx="7747000" cy="416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Even the </a:t>
            </a:r>
            <a:r>
              <a:rPr lang="en-US" sz="2000" dirty="0" smtClean="0">
                <a:solidFill>
                  <a:srgbClr val="FF0000"/>
                </a:solidFill>
              </a:rPr>
              <a:t>RRP</a:t>
            </a:r>
            <a:r>
              <a:rPr lang="en-US" sz="2000" dirty="0" smtClean="0">
                <a:solidFill>
                  <a:srgbClr val="0000FF"/>
                </a:solidFill>
              </a:rPr>
              <a:t> conductor </a:t>
            </a:r>
            <a:r>
              <a:rPr lang="en-US" sz="2000" dirty="0" smtClean="0">
                <a:solidFill>
                  <a:srgbClr val="FF0000"/>
                </a:solidFill>
              </a:rPr>
              <a:t>benefits</a:t>
            </a:r>
            <a:r>
              <a:rPr lang="en-US" sz="2000" dirty="0" smtClean="0">
                <a:solidFill>
                  <a:srgbClr val="0000FF"/>
                </a:solidFill>
              </a:rPr>
              <a:t> from the </a:t>
            </a:r>
            <a:r>
              <a:rPr lang="en-US" sz="2000" dirty="0" smtClean="0">
                <a:solidFill>
                  <a:srgbClr val="FC2A35"/>
                </a:solidFill>
              </a:rPr>
              <a:t>2</a:t>
            </a:r>
            <a:r>
              <a:rPr lang="en-US" sz="2000" baseline="30000" dirty="0" smtClean="0">
                <a:solidFill>
                  <a:srgbClr val="FC2A35"/>
                </a:solidFill>
              </a:rPr>
              <a:t>nd</a:t>
            </a:r>
            <a:r>
              <a:rPr lang="en-US" sz="2000" dirty="0" smtClean="0">
                <a:solidFill>
                  <a:srgbClr val="FC2A35"/>
                </a:solidFill>
              </a:rPr>
              <a:t> iteration </a:t>
            </a:r>
            <a:r>
              <a:rPr lang="en-US" sz="2000" dirty="0" smtClean="0">
                <a:solidFill>
                  <a:srgbClr val="0000FF"/>
                </a:solidFill>
              </a:rPr>
              <a:t>cable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4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15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 Cable</a:t>
            </a:r>
            <a:br>
              <a:rPr lang="en-US" dirty="0" smtClean="0"/>
            </a:br>
            <a:r>
              <a:rPr lang="en-US" b="1" dirty="0" smtClean="0"/>
              <a:t>Local </a:t>
            </a:r>
            <a:r>
              <a:rPr lang="en-US" b="1" i="1" dirty="0" smtClean="0"/>
              <a:t>RRR </a:t>
            </a:r>
            <a:r>
              <a:rPr lang="en-US" sz="2800" b="1" dirty="0" smtClean="0"/>
              <a:t>of the 132/169  - </a:t>
            </a:r>
            <a:r>
              <a:rPr lang="en-US" sz="2800" b="1" dirty="0" smtClean="0"/>
              <a:t>3/3     </a:t>
            </a:r>
            <a:endParaRPr lang="en-US" sz="2800" b="1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39700" y="1348422"/>
            <a:ext cx="9004300" cy="68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ix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C2A35"/>
                </a:solidFill>
              </a:rPr>
              <a:t>extracted</a:t>
            </a:r>
            <a:r>
              <a:rPr lang="en-US" sz="2000" dirty="0" smtClean="0">
                <a:solidFill>
                  <a:srgbClr val="0000FF"/>
                </a:solidFill>
              </a:rPr>
              <a:t> strand samples from</a:t>
            </a:r>
            <a:r>
              <a:rPr lang="en-US" sz="2000" dirty="0" smtClean="0">
                <a:solidFill>
                  <a:srgbClr val="0000FF"/>
                </a:solidFill>
              </a:rPr>
              <a:t> the </a:t>
            </a:r>
            <a:r>
              <a:rPr lang="en-US" sz="2000" dirty="0" smtClean="0">
                <a:solidFill>
                  <a:srgbClr val="FC2A35"/>
                </a:solidFill>
              </a:rPr>
              <a:t>CERN 2</a:t>
            </a:r>
            <a:r>
              <a:rPr lang="en-US" sz="2000" baseline="30000" dirty="0" smtClean="0">
                <a:solidFill>
                  <a:srgbClr val="FC2A35"/>
                </a:solidFill>
              </a:rPr>
              <a:t>nd</a:t>
            </a:r>
            <a:r>
              <a:rPr lang="en-US" sz="2000" dirty="0" smtClean="0">
                <a:solidFill>
                  <a:srgbClr val="FC2A35"/>
                </a:solidFill>
              </a:rPr>
              <a:t> iteration </a:t>
            </a:r>
            <a:r>
              <a:rPr lang="en-US" sz="2000" dirty="0" smtClean="0">
                <a:solidFill>
                  <a:srgbClr val="0000FF"/>
                </a:solidFill>
              </a:rPr>
              <a:t>cable where also reacted and tested at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ERN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60999"/>
              </p:ext>
            </p:extLst>
          </p:nvPr>
        </p:nvGraphicFramePr>
        <p:xfrm>
          <a:off x="1011238" y="2141538"/>
          <a:ext cx="8583612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4" imgW="6273800" imgH="2362200" progId="Word.Document.12">
                  <p:embed/>
                </p:oleObj>
              </mc:Choice>
              <mc:Fallback>
                <p:oleObj name="Document" r:id="rId4" imgW="62738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1238" y="2141538"/>
                        <a:ext cx="8583612" cy="323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127000" y="5323522"/>
            <a:ext cx="9004300" cy="103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Even if the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ERN cable </a:t>
            </a:r>
            <a:r>
              <a:rPr lang="en-US" sz="2000" dirty="0" smtClean="0">
                <a:solidFill>
                  <a:srgbClr val="0000FF"/>
                </a:solidFill>
              </a:rPr>
              <a:t>was based on </a:t>
            </a:r>
            <a:r>
              <a:rPr lang="en-US" sz="2000" dirty="0" smtClean="0">
                <a:solidFill>
                  <a:srgbClr val="FF0000"/>
                </a:solidFill>
              </a:rPr>
              <a:t>round wires </a:t>
            </a:r>
            <a:r>
              <a:rPr lang="en-US" sz="2000" dirty="0" smtClean="0">
                <a:solidFill>
                  <a:srgbClr val="0000FF"/>
                </a:solidFill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</a:rPr>
              <a:t>lower RRR</a:t>
            </a:r>
            <a:r>
              <a:rPr lang="en-US" sz="2000" dirty="0" smtClean="0">
                <a:solidFill>
                  <a:srgbClr val="0000FF"/>
                </a:solidFill>
              </a:rPr>
              <a:t> and the </a:t>
            </a:r>
            <a:r>
              <a:rPr lang="en-US" sz="2000" dirty="0" smtClean="0">
                <a:solidFill>
                  <a:srgbClr val="FF0000"/>
                </a:solidFill>
              </a:rPr>
              <a:t>keystone angle </a:t>
            </a:r>
            <a:r>
              <a:rPr lang="en-US" sz="2000" dirty="0" smtClean="0">
                <a:solidFill>
                  <a:srgbClr val="0000FF"/>
                </a:solidFill>
              </a:rPr>
              <a:t>was </a:t>
            </a:r>
            <a:r>
              <a:rPr lang="en-US" sz="2000" dirty="0" smtClean="0">
                <a:solidFill>
                  <a:srgbClr val="FF0000"/>
                </a:solidFill>
              </a:rPr>
              <a:t>larger</a:t>
            </a:r>
            <a:r>
              <a:rPr lang="en-US" sz="2000" dirty="0" smtClean="0">
                <a:solidFill>
                  <a:srgbClr val="0000FF"/>
                </a:solidFill>
              </a:rPr>
              <a:t>, the average </a:t>
            </a:r>
            <a:r>
              <a:rPr lang="en-US" sz="2000" dirty="0" smtClean="0">
                <a:solidFill>
                  <a:srgbClr val="FF0000"/>
                </a:solidFill>
              </a:rPr>
              <a:t>minimum</a:t>
            </a:r>
            <a:r>
              <a:rPr lang="en-US" sz="2000" dirty="0" smtClean="0">
                <a:solidFill>
                  <a:srgbClr val="0000FF"/>
                </a:solidFill>
              </a:rPr>
              <a:t> local </a:t>
            </a:r>
            <a:r>
              <a:rPr lang="en-US" sz="2000" dirty="0" smtClean="0">
                <a:solidFill>
                  <a:srgbClr val="FF0000"/>
                </a:solidFill>
              </a:rPr>
              <a:t>RRR</a:t>
            </a:r>
            <a:r>
              <a:rPr lang="en-US" sz="2000" dirty="0" smtClean="0">
                <a:solidFill>
                  <a:srgbClr val="0000FF"/>
                </a:solidFill>
              </a:rPr>
              <a:t> was still </a:t>
            </a:r>
            <a:r>
              <a:rPr lang="en-US" sz="2000" dirty="0" smtClean="0">
                <a:solidFill>
                  <a:srgbClr val="FF0000"/>
                </a:solidFill>
              </a:rPr>
              <a:t>above 100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8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16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Procurement</a:t>
            </a:r>
            <a:br>
              <a:rPr lang="en-US" dirty="0" smtClean="0"/>
            </a:br>
            <a:r>
              <a:rPr lang="en-US" sz="2800" b="1" dirty="0" smtClean="0"/>
              <a:t>Procured</a:t>
            </a:r>
            <a:endParaRPr lang="en-US" sz="28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2050" y="1043622"/>
            <a:ext cx="8951950" cy="271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RRP 132/169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5 Km </a:t>
            </a:r>
            <a:r>
              <a:rPr lang="en-US" dirty="0" smtClean="0">
                <a:solidFill>
                  <a:srgbClr val="0000FF"/>
                </a:solidFill>
              </a:rPr>
              <a:t>for cabling trials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7 km </a:t>
            </a:r>
            <a:r>
              <a:rPr lang="en-US" dirty="0" smtClean="0">
                <a:solidFill>
                  <a:srgbClr val="0000FF"/>
                </a:solidFill>
              </a:rPr>
              <a:t>(low grade) + </a:t>
            </a:r>
            <a:r>
              <a:rPr lang="en-US" b="1" dirty="0" smtClean="0">
                <a:solidFill>
                  <a:srgbClr val="FF0000"/>
                </a:solidFill>
              </a:rPr>
              <a:t>35 km </a:t>
            </a:r>
            <a:r>
              <a:rPr lang="en-US" dirty="0" smtClean="0">
                <a:solidFill>
                  <a:srgbClr val="0000FF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20 km </a:t>
            </a: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short model coils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Four</a:t>
            </a:r>
            <a:r>
              <a:rPr lang="en-US" dirty="0" smtClean="0">
                <a:solidFill>
                  <a:srgbClr val="0000FF"/>
                </a:solidFill>
              </a:rPr>
              <a:t> (one low grade) </a:t>
            </a:r>
            <a:r>
              <a:rPr lang="en-US" dirty="0" smtClean="0">
                <a:solidFill>
                  <a:srgbClr val="FF0000"/>
                </a:solidFill>
              </a:rPr>
              <a:t>150 m-long first-iteration </a:t>
            </a:r>
            <a:r>
              <a:rPr lang="en-US" dirty="0" smtClean="0">
                <a:solidFill>
                  <a:srgbClr val="0000FF"/>
                </a:solidFill>
              </a:rPr>
              <a:t>cables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were delivered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bout </a:t>
            </a:r>
            <a:r>
              <a:rPr lang="en-US" dirty="0" smtClean="0">
                <a:solidFill>
                  <a:srgbClr val="FF0000"/>
                </a:solidFill>
              </a:rPr>
              <a:t>24 km </a:t>
            </a: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stock</a:t>
            </a:r>
            <a:r>
              <a:rPr lang="en-US" dirty="0" smtClean="0">
                <a:solidFill>
                  <a:srgbClr val="0000FF"/>
                </a:solidFill>
              </a:rPr>
              <a:t> for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150 m-long </a:t>
            </a:r>
            <a:r>
              <a:rPr lang="en-US" dirty="0" smtClean="0">
                <a:solidFill>
                  <a:srgbClr val="FF0000"/>
                </a:solidFill>
              </a:rPr>
              <a:t>second-iteration </a:t>
            </a:r>
            <a:r>
              <a:rPr lang="en-US" dirty="0" smtClean="0">
                <a:solidFill>
                  <a:srgbClr val="0000FF"/>
                </a:solidFill>
              </a:rPr>
              <a:t>cables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18" descr="HO10S14163A01U.jpg"/>
          <p:cNvPicPr>
            <a:picLocks noChangeAspect="1"/>
          </p:cNvPicPr>
          <p:nvPr/>
        </p:nvPicPr>
        <p:blipFill>
          <a:blip r:embed="rId3"/>
          <a:srcRect b="28615"/>
          <a:stretch>
            <a:fillRect/>
          </a:stretch>
        </p:blipFill>
        <p:spPr>
          <a:xfrm>
            <a:off x="7301947" y="224548"/>
            <a:ext cx="1553190" cy="157885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92050" y="3164522"/>
            <a:ext cx="8951950" cy="3121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PIT 192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5 Km </a:t>
            </a:r>
            <a:r>
              <a:rPr lang="en-US" dirty="0" smtClean="0">
                <a:solidFill>
                  <a:srgbClr val="0000FF"/>
                </a:solidFill>
              </a:rPr>
              <a:t>for cabling trials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7 km </a:t>
            </a:r>
            <a:r>
              <a:rPr lang="en-US" dirty="0" smtClean="0">
                <a:solidFill>
                  <a:srgbClr val="0000FF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35 km </a:t>
            </a: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short model coils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rgbClr val="0000FF"/>
                </a:solidFill>
              </a:rPr>
              <a:t> 110 m-long </a:t>
            </a:r>
            <a:r>
              <a:rPr lang="en-US" dirty="0" smtClean="0">
                <a:solidFill>
                  <a:srgbClr val="FF0000"/>
                </a:solidFill>
              </a:rPr>
              <a:t>RMC cables </a:t>
            </a:r>
            <a:r>
              <a:rPr lang="en-US" dirty="0" smtClean="0">
                <a:solidFill>
                  <a:srgbClr val="0000FF"/>
                </a:solidFill>
              </a:rPr>
              <a:t>(rectangular) were delivered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150 m-long first-iteration </a:t>
            </a:r>
            <a:r>
              <a:rPr lang="en-US" dirty="0" smtClean="0">
                <a:solidFill>
                  <a:srgbClr val="0000FF"/>
                </a:solidFill>
              </a:rPr>
              <a:t>cables were delivered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20 km </a:t>
            </a:r>
            <a:r>
              <a:rPr lang="en-US" dirty="0" smtClean="0">
                <a:solidFill>
                  <a:srgbClr val="0000FF"/>
                </a:solidFill>
              </a:rPr>
              <a:t>for short model coil expected by the </a:t>
            </a:r>
            <a:r>
              <a:rPr lang="en-US" dirty="0" smtClean="0">
                <a:solidFill>
                  <a:srgbClr val="FF0000"/>
                </a:solidFill>
              </a:rPr>
              <a:t>end of the month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To be used with the remaining in stock for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0000FF"/>
                </a:solidFill>
              </a:rPr>
              <a:t> 150 m-long </a:t>
            </a:r>
            <a:r>
              <a:rPr lang="en-US" dirty="0" smtClean="0">
                <a:solidFill>
                  <a:srgbClr val="FF0000"/>
                </a:solidFill>
              </a:rPr>
              <a:t>second-iteration </a:t>
            </a:r>
            <a:r>
              <a:rPr lang="en-US" dirty="0" smtClean="0">
                <a:solidFill>
                  <a:srgbClr val="0000FF"/>
                </a:solidFill>
              </a:rPr>
              <a:t>cables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-655" b="-655"/>
          <a:stretch/>
        </p:blipFill>
        <p:spPr>
          <a:xfrm>
            <a:off x="7355146" y="3238500"/>
            <a:ext cx="1611054" cy="161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35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17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Procurement</a:t>
            </a:r>
            <a:br>
              <a:rPr lang="en-US" dirty="0" smtClean="0"/>
            </a:br>
            <a:r>
              <a:rPr lang="en-US" sz="2800" b="1" dirty="0" smtClean="0"/>
              <a:t>Next Orders</a:t>
            </a:r>
            <a:endParaRPr lang="en-US" sz="28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2050" y="1310322"/>
            <a:ext cx="6780250" cy="2639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RRP 108/127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250 km </a:t>
            </a:r>
            <a:r>
              <a:rPr lang="en-US" dirty="0" smtClean="0">
                <a:solidFill>
                  <a:srgbClr val="0000FF"/>
                </a:solidFill>
              </a:rPr>
              <a:t>(840 m and 190 m unit lengths)+ </a:t>
            </a:r>
            <a:r>
              <a:rPr lang="en-US" b="1" dirty="0" smtClean="0">
                <a:solidFill>
                  <a:srgbClr val="FF0000"/>
                </a:solidFill>
              </a:rPr>
              <a:t>110 km </a:t>
            </a:r>
            <a:r>
              <a:rPr lang="en-US" dirty="0" smtClean="0">
                <a:solidFill>
                  <a:srgbClr val="0000FF"/>
                </a:solidFill>
              </a:rPr>
              <a:t>(550 m unit length)  mainly for </a:t>
            </a:r>
            <a:r>
              <a:rPr lang="en-US" dirty="0" smtClean="0">
                <a:solidFill>
                  <a:srgbClr val="FF0000"/>
                </a:solidFill>
              </a:rPr>
              <a:t>prototype coils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ontract </a:t>
            </a:r>
            <a:r>
              <a:rPr lang="en-US" dirty="0" smtClean="0">
                <a:solidFill>
                  <a:srgbClr val="0000FF"/>
                </a:solidFill>
              </a:rPr>
              <a:t>planned</a:t>
            </a:r>
            <a:r>
              <a:rPr lang="en-US" dirty="0" smtClean="0">
                <a:solidFill>
                  <a:srgbClr val="0000FF"/>
                </a:solidFill>
              </a:rPr>
              <a:t> to be </a:t>
            </a:r>
            <a:r>
              <a:rPr lang="en-US" dirty="0" smtClean="0">
                <a:solidFill>
                  <a:srgbClr val="FF0000"/>
                </a:solidFill>
              </a:rPr>
              <a:t>signed</a:t>
            </a:r>
            <a:r>
              <a:rPr lang="en-US" dirty="0" smtClean="0">
                <a:solidFill>
                  <a:srgbClr val="0000FF"/>
                </a:solidFill>
              </a:rPr>
              <a:t> by end of next </a:t>
            </a:r>
            <a:r>
              <a:rPr lang="en-US" dirty="0" smtClean="0">
                <a:solidFill>
                  <a:srgbClr val="FF0000"/>
                </a:solidFill>
              </a:rPr>
              <a:t>June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First deliveries </a:t>
            </a:r>
            <a:r>
              <a:rPr lang="en-US" dirty="0" smtClean="0">
                <a:solidFill>
                  <a:srgbClr val="0000FF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march 2016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2050" y="4409122"/>
            <a:ext cx="8951950" cy="1166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PIT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>
                <a:solidFill>
                  <a:srgbClr val="0000FF"/>
                </a:solidFill>
              </a:rPr>
              <a:t> for the prototypes (about 200 km) is planned to be signed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>
                <a:solidFill>
                  <a:srgbClr val="0000FF"/>
                </a:solidFill>
              </a:rPr>
              <a:t> the </a:t>
            </a:r>
            <a:r>
              <a:rPr lang="en-US" dirty="0" smtClean="0">
                <a:solidFill>
                  <a:srgbClr val="FF0000"/>
                </a:solidFill>
              </a:rPr>
              <a:t>end of the year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1" descr="C:\Documents and Settings\bbordini\Local Settings\Temporary Internet Files\Content.Word\00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8" b="97450" l="13836" r="85205"/>
                    </a14:imgEffect>
                  </a14:imgLayer>
                </a14:imgProps>
              </a:ext>
            </a:extLst>
          </a:blip>
          <a:srcRect l="13051" r="13051"/>
          <a:stretch>
            <a:fillRect/>
          </a:stretch>
        </p:blipFill>
        <p:spPr>
          <a:xfrm rot="16474135">
            <a:off x="7156158" y="1915761"/>
            <a:ext cx="1898498" cy="193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3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18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4000" y="1069022"/>
            <a:ext cx="8343900" cy="48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wire specification </a:t>
            </a:r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finalized</a:t>
            </a:r>
            <a:r>
              <a:rPr lang="en-US" dirty="0" smtClean="0">
                <a:solidFill>
                  <a:srgbClr val="0000FF"/>
                </a:solidFill>
              </a:rPr>
              <a:t> and agreed between CERN and LARP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RRP 108/127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wire order </a:t>
            </a:r>
            <a:r>
              <a:rPr lang="en-US" dirty="0">
                <a:solidFill>
                  <a:srgbClr val="0000FF"/>
                </a:solidFill>
              </a:rPr>
              <a:t>for the </a:t>
            </a:r>
            <a:r>
              <a:rPr lang="en-US" dirty="0">
                <a:solidFill>
                  <a:srgbClr val="FF0000"/>
                </a:solidFill>
              </a:rPr>
              <a:t>RRP</a:t>
            </a:r>
            <a:r>
              <a:rPr lang="en-US" dirty="0">
                <a:solidFill>
                  <a:srgbClr val="0000FF"/>
                </a:solidFill>
              </a:rPr>
              <a:t> prototype magnets </a:t>
            </a:r>
            <a:r>
              <a:rPr lang="en-US" dirty="0" smtClean="0">
                <a:solidFill>
                  <a:srgbClr val="0000FF"/>
                </a:solidFill>
              </a:rPr>
              <a:t>is planned to be </a:t>
            </a:r>
            <a:r>
              <a:rPr lang="en-US" dirty="0">
                <a:solidFill>
                  <a:srgbClr val="FF0000"/>
                </a:solidFill>
              </a:rPr>
              <a:t>signed </a:t>
            </a:r>
            <a:r>
              <a:rPr lang="en-US" dirty="0">
                <a:solidFill>
                  <a:srgbClr val="0000FF"/>
                </a:solidFill>
              </a:rPr>
              <a:t>by the  end of </a:t>
            </a:r>
            <a:r>
              <a:rPr lang="en-US" dirty="0" smtClean="0">
                <a:solidFill>
                  <a:srgbClr val="FF0000"/>
                </a:solidFill>
              </a:rPr>
              <a:t>next month </a:t>
            </a:r>
            <a:r>
              <a:rPr lang="en-US" dirty="0" smtClean="0">
                <a:solidFill>
                  <a:srgbClr val="0000FF"/>
                </a:solidFill>
              </a:rPr>
              <a:t>and the </a:t>
            </a:r>
            <a:r>
              <a:rPr lang="en-US" dirty="0">
                <a:solidFill>
                  <a:srgbClr val="FF0000"/>
                </a:solidFill>
              </a:rPr>
              <a:t>first delivery </a:t>
            </a:r>
            <a:r>
              <a:rPr lang="en-US" dirty="0" smtClean="0">
                <a:solidFill>
                  <a:srgbClr val="0000FF"/>
                </a:solidFill>
              </a:rPr>
              <a:t>is expected by </a:t>
            </a:r>
            <a:r>
              <a:rPr lang="en-US" dirty="0">
                <a:solidFill>
                  <a:srgbClr val="FF0000"/>
                </a:solidFill>
              </a:rPr>
              <a:t>march </a:t>
            </a:r>
            <a:r>
              <a:rPr lang="en-US" dirty="0" smtClean="0">
                <a:solidFill>
                  <a:srgbClr val="FF0000"/>
                </a:solidFill>
              </a:rPr>
              <a:t>2016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0000FF"/>
                </a:solidFill>
              </a:rPr>
              <a:t>Bruker</a:t>
            </a:r>
            <a:r>
              <a:rPr lang="en-US" dirty="0" smtClean="0">
                <a:solidFill>
                  <a:srgbClr val="0000FF"/>
                </a:solidFill>
              </a:rPr>
              <a:t>-EAS </a:t>
            </a:r>
            <a:r>
              <a:rPr lang="en-US" dirty="0">
                <a:solidFill>
                  <a:srgbClr val="0000FF"/>
                </a:solidFill>
              </a:rPr>
              <a:t>is working  on a promising </a:t>
            </a:r>
            <a:r>
              <a:rPr lang="en-US" dirty="0" smtClean="0">
                <a:solidFill>
                  <a:srgbClr val="0000FF"/>
                </a:solidFill>
              </a:rPr>
              <a:t>wire design </a:t>
            </a:r>
            <a:r>
              <a:rPr lang="en-US" dirty="0">
                <a:solidFill>
                  <a:srgbClr val="0000FF"/>
                </a:solidFill>
              </a:rPr>
              <a:t>that should bring the </a:t>
            </a:r>
            <a:r>
              <a:rPr lang="en-US" dirty="0">
                <a:solidFill>
                  <a:srgbClr val="FC2A35"/>
                </a:solidFill>
              </a:rPr>
              <a:t>wire to specs </a:t>
            </a:r>
            <a:r>
              <a:rPr lang="en-US" dirty="0">
                <a:solidFill>
                  <a:srgbClr val="0000FF"/>
                </a:solidFill>
              </a:rPr>
              <a:t>with a </a:t>
            </a:r>
            <a:r>
              <a:rPr lang="en-US" dirty="0">
                <a:solidFill>
                  <a:srgbClr val="FC2A35"/>
                </a:solidFill>
              </a:rPr>
              <a:t>limited impact </a:t>
            </a:r>
            <a:r>
              <a:rPr lang="en-US" dirty="0">
                <a:solidFill>
                  <a:srgbClr val="0000FF"/>
                </a:solidFill>
              </a:rPr>
              <a:t>to the wire layout </a:t>
            </a:r>
            <a:r>
              <a:rPr lang="en-US" dirty="0" smtClean="0">
                <a:solidFill>
                  <a:srgbClr val="0000FF"/>
                </a:solidFill>
              </a:rPr>
              <a:t>– first results by end of next month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second generation cable </a:t>
            </a:r>
            <a:r>
              <a:rPr lang="en-US" dirty="0" smtClean="0">
                <a:solidFill>
                  <a:srgbClr val="0000FF"/>
                </a:solidFill>
              </a:rPr>
              <a:t>has a </a:t>
            </a:r>
            <a:r>
              <a:rPr lang="en-US" dirty="0" smtClean="0">
                <a:solidFill>
                  <a:srgbClr val="FF0000"/>
                </a:solidFill>
              </a:rPr>
              <a:t>low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degradation </a:t>
            </a:r>
            <a:r>
              <a:rPr lang="en-US" dirty="0" smtClean="0">
                <a:solidFill>
                  <a:srgbClr val="0000FF"/>
                </a:solidFill>
              </a:rPr>
              <a:t>both for the </a:t>
            </a:r>
            <a:r>
              <a:rPr lang="en-US" dirty="0" smtClean="0">
                <a:solidFill>
                  <a:srgbClr val="FF0000"/>
                </a:solidFill>
              </a:rPr>
              <a:t>PIT</a:t>
            </a:r>
            <a:r>
              <a:rPr lang="en-US" dirty="0" smtClean="0">
                <a:solidFill>
                  <a:srgbClr val="0000FF"/>
                </a:solidFill>
              </a:rPr>
              <a:t> and the </a:t>
            </a:r>
            <a:r>
              <a:rPr lang="en-US" dirty="0" smtClean="0">
                <a:solidFill>
                  <a:srgbClr val="FF0000"/>
                </a:solidFill>
              </a:rPr>
              <a:t>RRP</a:t>
            </a:r>
            <a:r>
              <a:rPr lang="en-US" dirty="0" smtClean="0">
                <a:solidFill>
                  <a:srgbClr val="0000FF"/>
                </a:solidFill>
              </a:rPr>
              <a:t> conductor furthermore the minimum </a:t>
            </a:r>
            <a:r>
              <a:rPr lang="en-US" dirty="0" smtClean="0">
                <a:solidFill>
                  <a:srgbClr val="FF0000"/>
                </a:solidFill>
              </a:rPr>
              <a:t>local RRR </a:t>
            </a:r>
            <a:r>
              <a:rPr lang="en-US" dirty="0" smtClean="0">
                <a:solidFill>
                  <a:srgbClr val="0000FF"/>
                </a:solidFill>
              </a:rPr>
              <a:t>is sufficiently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>
                <a:solidFill>
                  <a:srgbClr val="0000FF"/>
                </a:solidFill>
              </a:rPr>
              <a:t> (around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847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19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4000" y="1069022"/>
            <a:ext cx="8343900" cy="48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wire specification </a:t>
            </a:r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finalized</a:t>
            </a:r>
            <a:r>
              <a:rPr lang="en-US" dirty="0" smtClean="0">
                <a:solidFill>
                  <a:srgbClr val="0000FF"/>
                </a:solidFill>
              </a:rPr>
              <a:t> and agreed between CERN and LARP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RRP 108/127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wire order </a:t>
            </a:r>
            <a:r>
              <a:rPr lang="en-US" dirty="0">
                <a:solidFill>
                  <a:srgbClr val="0000FF"/>
                </a:solidFill>
              </a:rPr>
              <a:t>for the </a:t>
            </a:r>
            <a:r>
              <a:rPr lang="en-US" dirty="0">
                <a:solidFill>
                  <a:srgbClr val="FF0000"/>
                </a:solidFill>
              </a:rPr>
              <a:t>RRP</a:t>
            </a:r>
            <a:r>
              <a:rPr lang="en-US" dirty="0">
                <a:solidFill>
                  <a:srgbClr val="0000FF"/>
                </a:solidFill>
              </a:rPr>
              <a:t> prototype magnets </a:t>
            </a:r>
            <a:r>
              <a:rPr lang="en-US" dirty="0" smtClean="0">
                <a:solidFill>
                  <a:srgbClr val="0000FF"/>
                </a:solidFill>
              </a:rPr>
              <a:t>is planned to be </a:t>
            </a:r>
            <a:r>
              <a:rPr lang="en-US" dirty="0">
                <a:solidFill>
                  <a:srgbClr val="FF0000"/>
                </a:solidFill>
              </a:rPr>
              <a:t>signed </a:t>
            </a:r>
            <a:r>
              <a:rPr lang="en-US" dirty="0">
                <a:solidFill>
                  <a:srgbClr val="0000FF"/>
                </a:solidFill>
              </a:rPr>
              <a:t>by the  end of </a:t>
            </a:r>
            <a:r>
              <a:rPr lang="en-US" dirty="0" smtClean="0">
                <a:solidFill>
                  <a:srgbClr val="FF0000"/>
                </a:solidFill>
              </a:rPr>
              <a:t>next month </a:t>
            </a:r>
            <a:r>
              <a:rPr lang="en-US" dirty="0" smtClean="0">
                <a:solidFill>
                  <a:srgbClr val="0000FF"/>
                </a:solidFill>
              </a:rPr>
              <a:t>and the </a:t>
            </a:r>
            <a:r>
              <a:rPr lang="en-US" dirty="0">
                <a:solidFill>
                  <a:srgbClr val="FF0000"/>
                </a:solidFill>
              </a:rPr>
              <a:t>first delivery </a:t>
            </a:r>
            <a:r>
              <a:rPr lang="en-US" dirty="0" smtClean="0">
                <a:solidFill>
                  <a:srgbClr val="0000FF"/>
                </a:solidFill>
              </a:rPr>
              <a:t>is expected by </a:t>
            </a:r>
            <a:r>
              <a:rPr lang="en-US" dirty="0">
                <a:solidFill>
                  <a:srgbClr val="FF0000"/>
                </a:solidFill>
              </a:rPr>
              <a:t>march </a:t>
            </a:r>
            <a:r>
              <a:rPr lang="en-US" dirty="0" smtClean="0">
                <a:solidFill>
                  <a:srgbClr val="FF0000"/>
                </a:solidFill>
              </a:rPr>
              <a:t>2016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0000FF"/>
                </a:solidFill>
              </a:rPr>
              <a:t>Bruker</a:t>
            </a:r>
            <a:r>
              <a:rPr lang="en-US" dirty="0" smtClean="0">
                <a:solidFill>
                  <a:srgbClr val="0000FF"/>
                </a:solidFill>
              </a:rPr>
              <a:t>-EAS </a:t>
            </a:r>
            <a:r>
              <a:rPr lang="en-US" dirty="0">
                <a:solidFill>
                  <a:srgbClr val="0000FF"/>
                </a:solidFill>
              </a:rPr>
              <a:t>is working  on a promising </a:t>
            </a:r>
            <a:r>
              <a:rPr lang="en-US" dirty="0" smtClean="0">
                <a:solidFill>
                  <a:srgbClr val="0000FF"/>
                </a:solidFill>
              </a:rPr>
              <a:t>wire design </a:t>
            </a:r>
            <a:r>
              <a:rPr lang="en-US" dirty="0">
                <a:solidFill>
                  <a:srgbClr val="0000FF"/>
                </a:solidFill>
              </a:rPr>
              <a:t>that should bring the </a:t>
            </a:r>
            <a:r>
              <a:rPr lang="en-US" dirty="0">
                <a:solidFill>
                  <a:srgbClr val="FC2A35"/>
                </a:solidFill>
              </a:rPr>
              <a:t>wire to specs </a:t>
            </a:r>
            <a:r>
              <a:rPr lang="en-US" dirty="0">
                <a:solidFill>
                  <a:srgbClr val="0000FF"/>
                </a:solidFill>
              </a:rPr>
              <a:t>with a </a:t>
            </a:r>
            <a:r>
              <a:rPr lang="en-US" dirty="0">
                <a:solidFill>
                  <a:srgbClr val="FC2A35"/>
                </a:solidFill>
              </a:rPr>
              <a:t>limited impact </a:t>
            </a:r>
            <a:r>
              <a:rPr lang="en-US" dirty="0">
                <a:solidFill>
                  <a:srgbClr val="0000FF"/>
                </a:solidFill>
              </a:rPr>
              <a:t>to the wire layout </a:t>
            </a:r>
            <a:r>
              <a:rPr lang="en-US" dirty="0" smtClean="0">
                <a:solidFill>
                  <a:srgbClr val="0000FF"/>
                </a:solidFill>
              </a:rPr>
              <a:t>– first results by end of next month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second generation cable </a:t>
            </a:r>
            <a:r>
              <a:rPr lang="en-US" dirty="0" smtClean="0">
                <a:solidFill>
                  <a:srgbClr val="0000FF"/>
                </a:solidFill>
              </a:rPr>
              <a:t>has a </a:t>
            </a:r>
            <a:r>
              <a:rPr lang="en-US" dirty="0" smtClean="0">
                <a:solidFill>
                  <a:srgbClr val="FF0000"/>
                </a:solidFill>
              </a:rPr>
              <a:t>low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degradation </a:t>
            </a:r>
            <a:r>
              <a:rPr lang="en-US" dirty="0" smtClean="0">
                <a:solidFill>
                  <a:srgbClr val="0000FF"/>
                </a:solidFill>
              </a:rPr>
              <a:t>both for the </a:t>
            </a:r>
            <a:r>
              <a:rPr lang="en-US" dirty="0" smtClean="0">
                <a:solidFill>
                  <a:srgbClr val="FF0000"/>
                </a:solidFill>
              </a:rPr>
              <a:t>PIT</a:t>
            </a:r>
            <a:r>
              <a:rPr lang="en-US" dirty="0" smtClean="0">
                <a:solidFill>
                  <a:srgbClr val="0000FF"/>
                </a:solidFill>
              </a:rPr>
              <a:t> and the </a:t>
            </a:r>
            <a:r>
              <a:rPr lang="en-US" dirty="0" smtClean="0">
                <a:solidFill>
                  <a:srgbClr val="FF0000"/>
                </a:solidFill>
              </a:rPr>
              <a:t>RRP</a:t>
            </a:r>
            <a:r>
              <a:rPr lang="en-US" dirty="0" smtClean="0">
                <a:solidFill>
                  <a:srgbClr val="0000FF"/>
                </a:solidFill>
              </a:rPr>
              <a:t> conductor furthermore the minimum </a:t>
            </a:r>
            <a:r>
              <a:rPr lang="en-US" dirty="0" smtClean="0">
                <a:solidFill>
                  <a:srgbClr val="FF0000"/>
                </a:solidFill>
              </a:rPr>
              <a:t>local RRR </a:t>
            </a:r>
            <a:r>
              <a:rPr lang="en-US" dirty="0" smtClean="0">
                <a:solidFill>
                  <a:srgbClr val="0000FF"/>
                </a:solidFill>
              </a:rPr>
              <a:t>is sufficiently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>
                <a:solidFill>
                  <a:srgbClr val="0000FF"/>
                </a:solidFill>
              </a:rPr>
              <a:t> (around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087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2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69863"/>
            <a:ext cx="6451600" cy="981075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192050" y="1361122"/>
            <a:ext cx="8736050" cy="47602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Wire specifications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Magnet Margin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Bef>
                <a:spcPts val="3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Cable Specification and performance</a:t>
            </a:r>
          </a:p>
          <a:p>
            <a:pPr>
              <a:spcBef>
                <a:spcPts val="3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Wire procurement</a:t>
            </a:r>
          </a:p>
          <a:p>
            <a:pPr>
              <a:spcBef>
                <a:spcPts val="3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Conclusions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>
              <a:spcAft>
                <a:spcPts val="2400"/>
              </a:spcAft>
            </a:pPr>
            <a:endParaRPr lang="en-US" sz="2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7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19063"/>
            <a:ext cx="8724900" cy="981075"/>
          </a:xfrm>
        </p:spPr>
        <p:txBody>
          <a:bodyPr/>
          <a:lstStyle/>
          <a:p>
            <a:r>
              <a:rPr lang="en-GB" dirty="0" smtClean="0"/>
              <a:t>MQXF Wire Specifications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2800" b="1" dirty="0" smtClean="0"/>
              <a:t>November-December 2014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3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8702"/>
              </p:ext>
            </p:extLst>
          </p:nvPr>
        </p:nvGraphicFramePr>
        <p:xfrm>
          <a:off x="-381000" y="2895600"/>
          <a:ext cx="10007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Document" r:id="rId3" imgW="10007600" imgH="3581400" progId="Word.Document.12">
                  <p:embed/>
                </p:oleObj>
              </mc:Choice>
              <mc:Fallback>
                <p:oleObj name="Document" r:id="rId3" imgW="10007600" imgH="358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1000" y="2895600"/>
                        <a:ext cx="1000760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41250" y="1119822"/>
            <a:ext cx="9002750" cy="11661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Main </a:t>
            </a:r>
            <a:r>
              <a:rPr lang="en-US" dirty="0" smtClean="0">
                <a:solidFill>
                  <a:srgbClr val="FF0000"/>
                </a:solidFill>
              </a:rPr>
              <a:t>wire specifications </a:t>
            </a:r>
            <a:r>
              <a:rPr lang="en-US" dirty="0" smtClean="0">
                <a:solidFill>
                  <a:srgbClr val="0000FF"/>
                </a:solidFill>
              </a:rPr>
              <a:t>presented at the </a:t>
            </a:r>
            <a:r>
              <a:rPr lang="en-US" dirty="0" smtClean="0">
                <a:solidFill>
                  <a:srgbClr val="FF0000"/>
                </a:solidFill>
              </a:rPr>
              <a:t>international reviews </a:t>
            </a:r>
            <a:r>
              <a:rPr lang="en-US" dirty="0" smtClean="0">
                <a:solidFill>
                  <a:srgbClr val="0000FF"/>
                </a:solidFill>
              </a:rPr>
              <a:t>held at CERN in November (Conductor Review) and </a:t>
            </a:r>
            <a:r>
              <a:rPr lang="en-US" dirty="0" smtClean="0">
                <a:solidFill>
                  <a:srgbClr val="0000FF"/>
                </a:solidFill>
              </a:rPr>
              <a:t>in December </a:t>
            </a:r>
            <a:r>
              <a:rPr lang="en-US" dirty="0" smtClean="0">
                <a:solidFill>
                  <a:srgbClr val="0000FF"/>
                </a:solidFill>
              </a:rPr>
              <a:t>(Magnet Review) 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3000" y="1862848"/>
            <a:ext cx="3073400" cy="1020052"/>
            <a:chOff x="3556000" y="1862848"/>
            <a:chExt cx="3073400" cy="1020052"/>
          </a:xfrm>
        </p:grpSpPr>
        <p:pic>
          <p:nvPicPr>
            <p:cNvPr id="9" name="Picture 18" descr="HO10S14163A01U.jpg"/>
            <p:cNvPicPr>
              <a:picLocks noChangeAspect="1"/>
            </p:cNvPicPr>
            <p:nvPr/>
          </p:nvPicPr>
          <p:blipFill>
            <a:blip r:embed="rId5"/>
            <a:srcRect b="28615"/>
            <a:stretch>
              <a:fillRect/>
            </a:stretch>
          </p:blipFill>
          <p:spPr>
            <a:xfrm>
              <a:off x="5638247" y="1862848"/>
              <a:ext cx="991153" cy="100752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0" name="Content Placeholder 4"/>
            <p:cNvSpPr txBox="1">
              <a:spLocks/>
            </p:cNvSpPr>
            <p:nvPr/>
          </p:nvSpPr>
          <p:spPr>
            <a:xfrm>
              <a:off x="3556000" y="2438400"/>
              <a:ext cx="2679700" cy="4445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63525" marR="0" indent="-263525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73000"/>
                <a:buFont typeface="Wingdings" pitchFamily="2" charset="2"/>
                <a:buBlip>
                  <a:blip r:embed="rId6"/>
                </a:buBlip>
                <a:tabLst/>
                <a:defRPr sz="2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2pPr>
              <a:lvl3pPr marL="1257300" indent="-3429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eriod"/>
                <a:defRPr sz="18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3pPr>
              <a:lvl4pPr marL="16002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–"/>
                <a:defRPr sz="16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4pPr>
              <a:lvl5pPr marL="20574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1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5pPr>
              <a:lvl6pPr marL="25146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6pPr>
              <a:lvl7pPr marL="29718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7pPr>
              <a:lvl8pPr marL="34290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8pPr>
              <a:lvl9pPr marL="38862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RRP 132/169</a:t>
              </a:r>
              <a:endParaRPr lang="en-US" sz="2000" b="1" baseline="30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08800" y="1828801"/>
            <a:ext cx="2159000" cy="1066799"/>
            <a:chOff x="6908800" y="1828801"/>
            <a:chExt cx="2159000" cy="1066799"/>
          </a:xfrm>
        </p:grpSpPr>
        <p:pic>
          <p:nvPicPr>
            <p:cNvPr id="8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t="-655" b="-655"/>
            <a:stretch/>
          </p:blipFill>
          <p:spPr>
            <a:xfrm>
              <a:off x="8002846" y="1828801"/>
              <a:ext cx="1064954" cy="1066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ontent Placeholder 4"/>
            <p:cNvSpPr txBox="1">
              <a:spLocks/>
            </p:cNvSpPr>
            <p:nvPr/>
          </p:nvSpPr>
          <p:spPr>
            <a:xfrm>
              <a:off x="6908800" y="2451100"/>
              <a:ext cx="1397000" cy="4445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63525" marR="0" indent="-263525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73000"/>
                <a:buFont typeface="Wingdings" pitchFamily="2" charset="2"/>
                <a:buBlip>
                  <a:blip r:embed="rId6"/>
                </a:buBlip>
                <a:tabLst/>
                <a:defRPr sz="2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2pPr>
              <a:lvl3pPr marL="1257300" indent="-3429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eriod"/>
                <a:defRPr sz="18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3pPr>
              <a:lvl4pPr marL="16002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–"/>
                <a:defRPr sz="16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4pPr>
              <a:lvl5pPr marL="20574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1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5pPr>
              <a:lvl6pPr marL="25146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6pPr>
              <a:lvl7pPr marL="29718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7pPr>
              <a:lvl8pPr marL="34290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8pPr>
              <a:lvl9pPr marL="38862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PIT 192</a:t>
              </a:r>
              <a:endParaRPr lang="en-US" sz="2000" b="1" baseline="300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8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68263"/>
            <a:ext cx="8724900" cy="981075"/>
          </a:xfrm>
        </p:spPr>
        <p:txBody>
          <a:bodyPr/>
          <a:lstStyle/>
          <a:p>
            <a:r>
              <a:rPr lang="en-GB" dirty="0" smtClean="0"/>
              <a:t>MQXF Wire Specifications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2800" b="1" dirty="0" smtClean="0"/>
              <a:t>Present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4</a:t>
            </a:fld>
            <a:endParaRPr lang="en-US" dirty="0">
              <a:latin typeface="Tahoma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22217"/>
              </p:ext>
            </p:extLst>
          </p:nvPr>
        </p:nvGraphicFramePr>
        <p:xfrm>
          <a:off x="-279400" y="1816100"/>
          <a:ext cx="100076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Document" r:id="rId3" imgW="10007600" imgH="4673600" progId="Word.Document.12">
                  <p:embed/>
                </p:oleObj>
              </mc:Choice>
              <mc:Fallback>
                <p:oleObj name="Document" r:id="rId3" imgW="10007600" imgH="467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9400" y="1816100"/>
                        <a:ext cx="1000760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990600" y="685800"/>
            <a:ext cx="3225800" cy="1080058"/>
            <a:chOff x="990600" y="685800"/>
            <a:chExt cx="3225800" cy="1080058"/>
          </a:xfrm>
        </p:grpSpPr>
        <p:grpSp>
          <p:nvGrpSpPr>
            <p:cNvPr id="15" name="Group 14"/>
            <p:cNvGrpSpPr/>
            <p:nvPr/>
          </p:nvGrpSpPr>
          <p:grpSpPr>
            <a:xfrm>
              <a:off x="990600" y="745248"/>
              <a:ext cx="3225800" cy="1020610"/>
              <a:chOff x="1054100" y="757948"/>
              <a:chExt cx="3225800" cy="102061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54100" y="757948"/>
                <a:ext cx="1244600" cy="1007529"/>
                <a:chOff x="1054100" y="757948"/>
                <a:chExt cx="1244600" cy="1007529"/>
              </a:xfrm>
            </p:grpSpPr>
            <p:pic>
              <p:nvPicPr>
                <p:cNvPr id="7" name="Picture 18" descr="HO10S14163A01U.jpg"/>
                <p:cNvPicPr>
                  <a:picLocks noChangeAspect="1"/>
                </p:cNvPicPr>
                <p:nvPr/>
              </p:nvPicPr>
              <p:blipFill>
                <a:blip r:embed="rId5"/>
                <a:srcRect b="28615"/>
                <a:stretch>
                  <a:fillRect/>
                </a:stretch>
              </p:blipFill>
              <p:spPr>
                <a:xfrm>
                  <a:off x="1167847" y="757948"/>
                  <a:ext cx="991153" cy="100752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" name="Content Placeholder 4"/>
                <p:cNvSpPr txBox="1">
                  <a:spLocks/>
                </p:cNvSpPr>
                <p:nvPr/>
              </p:nvSpPr>
              <p:spPr>
                <a:xfrm>
                  <a:off x="1054100" y="1054100"/>
                  <a:ext cx="1244600" cy="444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63525" marR="0" indent="-263525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Pct val="73000"/>
                    <a:buFont typeface="Wingdings" pitchFamily="2" charset="2"/>
                    <a:buBlip>
                      <a:blip r:embed="rId6"/>
                    </a:buBlip>
                    <a:tabLst/>
                    <a:defRPr sz="2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  <a:cs typeface="ＭＳ Ｐゴシック" pitchFamily="-65" charset="-128"/>
                    </a:defRPr>
                  </a:lvl1pPr>
                  <a:lvl2pPr marL="742950" indent="-28575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2pPr>
                  <a:lvl3pPr marL="1257300" indent="-3429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+mj-lt"/>
                    <a:buAutoNum type="arabicPeriod"/>
                    <a:defRPr sz="18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3pPr>
                  <a:lvl4pPr marL="16002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–"/>
                    <a:defRPr sz="16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4pPr>
                  <a:lvl5pPr marL="20574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5pPr>
                  <a:lvl6pPr marL="25146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6pPr>
                  <a:lvl7pPr marL="29718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7pPr>
                  <a:lvl8pPr marL="34290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8pPr>
                  <a:lvl9pPr marL="38862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smtClean="0">
                      <a:solidFill>
                        <a:schemeClr val="tx1"/>
                      </a:solidFill>
                    </a:rPr>
                    <a:t>132/169</a:t>
                  </a:r>
                  <a:endParaRPr lang="en-US" sz="2000" b="1" baseline="30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035300" y="769581"/>
                <a:ext cx="1244600" cy="1008977"/>
                <a:chOff x="3149600" y="744181"/>
                <a:chExt cx="1244600" cy="1008977"/>
              </a:xfrm>
            </p:grpSpPr>
            <p:pic>
              <p:nvPicPr>
                <p:cNvPr id="6" name="Picture 21" descr="C:\Documents and Settings\bbordini\Local Settings\Temporary Internet Files\Content.Word\001.jp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368" b="97450" l="13836" r="85205"/>
                          </a14:imgEffect>
                        </a14:imgLayer>
                      </a14:imgProps>
                    </a:ext>
                  </a:extLst>
                </a:blip>
                <a:srcRect l="13051" r="13051"/>
                <a:stretch>
                  <a:fillRect/>
                </a:stretch>
              </p:blipFill>
              <p:spPr>
                <a:xfrm rot="16474135">
                  <a:off x="3294522" y="735255"/>
                  <a:ext cx="1008977" cy="10268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" name="Content Placeholder 4"/>
                <p:cNvSpPr txBox="1">
                  <a:spLocks/>
                </p:cNvSpPr>
                <p:nvPr/>
              </p:nvSpPr>
              <p:spPr>
                <a:xfrm>
                  <a:off x="3149600" y="1066800"/>
                  <a:ext cx="1244600" cy="444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63525" marR="0" indent="-263525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Pct val="73000"/>
                    <a:buFont typeface="Wingdings" pitchFamily="2" charset="2"/>
                    <a:buBlip>
                      <a:blip r:embed="rId6"/>
                    </a:buBlip>
                    <a:tabLst/>
                    <a:defRPr sz="2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  <a:cs typeface="ＭＳ Ｐゴシック" pitchFamily="-65" charset="-128"/>
                    </a:defRPr>
                  </a:lvl1pPr>
                  <a:lvl2pPr marL="742950" indent="-28575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2pPr>
                  <a:lvl3pPr marL="1257300" indent="-3429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+mj-lt"/>
                    <a:buAutoNum type="arabicPeriod"/>
                    <a:defRPr sz="18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3pPr>
                  <a:lvl4pPr marL="16002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–"/>
                    <a:defRPr sz="16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4pPr>
                  <a:lvl5pPr marL="20574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5pPr>
                  <a:lvl6pPr marL="25146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6pPr>
                  <a:lvl7pPr marL="29718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7pPr>
                  <a:lvl8pPr marL="34290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8pPr>
                  <a:lvl9pPr marL="38862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smtClean="0">
                      <a:solidFill>
                        <a:schemeClr val="tx1"/>
                      </a:solidFill>
                    </a:rPr>
                    <a:t>108/127</a:t>
                  </a:r>
                </a:p>
                <a:p>
                  <a:pPr marL="0" indent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2000" b="1" baseline="30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ight Arrow 12"/>
              <p:cNvSpPr/>
              <p:nvPr/>
            </p:nvSpPr>
            <p:spPr bwMode="auto">
              <a:xfrm>
                <a:off x="2400300" y="1117600"/>
                <a:ext cx="558800" cy="304800"/>
              </a:xfrm>
              <a:prstGeom prst="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64" charset="-128"/>
                </a:endParaRPr>
              </a:p>
            </p:txBody>
          </p:sp>
        </p:grpSp>
        <p:sp>
          <p:nvSpPr>
            <p:cNvPr id="27" name="Content Placeholder 4"/>
            <p:cNvSpPr txBox="1">
              <a:spLocks/>
            </p:cNvSpPr>
            <p:nvPr/>
          </p:nvSpPr>
          <p:spPr>
            <a:xfrm>
              <a:off x="1968500" y="685800"/>
              <a:ext cx="1244600" cy="431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63525" marR="0" indent="-263525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73000"/>
                <a:buFont typeface="Wingdings" pitchFamily="2" charset="2"/>
                <a:buBlip>
                  <a:blip r:embed="rId6"/>
                </a:buBlip>
                <a:tabLst/>
                <a:defRPr sz="2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2pPr>
              <a:lvl3pPr marL="1257300" indent="-3429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eriod"/>
                <a:defRPr sz="18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3pPr>
              <a:lvl4pPr marL="16002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–"/>
                <a:defRPr sz="16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4pPr>
              <a:lvl5pPr marL="20574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1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5pPr>
              <a:lvl6pPr marL="25146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6pPr>
              <a:lvl7pPr marL="29718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7pPr>
              <a:lvl8pPr marL="34290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8pPr>
              <a:lvl9pPr marL="38862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chemeClr val="tx1"/>
                  </a:solidFill>
                </a:rPr>
                <a:t>OST</a:t>
              </a:r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16600" y="495300"/>
            <a:ext cx="3175000" cy="1320270"/>
            <a:chOff x="5816600" y="495300"/>
            <a:chExt cx="3175000" cy="1320270"/>
          </a:xfrm>
        </p:grpSpPr>
        <p:grpSp>
          <p:nvGrpSpPr>
            <p:cNvPr id="29" name="Group 28"/>
            <p:cNvGrpSpPr/>
            <p:nvPr/>
          </p:nvGrpSpPr>
          <p:grpSpPr>
            <a:xfrm>
              <a:off x="5816600" y="749300"/>
              <a:ext cx="3175000" cy="1066270"/>
              <a:chOff x="5816600" y="673100"/>
              <a:chExt cx="3175000" cy="106627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61300" y="673100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64" charset="-128"/>
                </a:endParaRPr>
              </a:p>
            </p:txBody>
          </p:sp>
          <p:pic>
            <p:nvPicPr>
              <p:cNvPr id="24" name="Picture 20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rcRect t="-655" b="-655"/>
              <a:stretch/>
            </p:blipFill>
            <p:spPr>
              <a:xfrm>
                <a:off x="5907346" y="673101"/>
                <a:ext cx="1064954" cy="10662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5816600" y="990600"/>
                <a:ext cx="3175000" cy="457200"/>
                <a:chOff x="1054100" y="1054100"/>
                <a:chExt cx="3175000" cy="457200"/>
              </a:xfrm>
            </p:grpSpPr>
            <p:sp>
              <p:nvSpPr>
                <p:cNvPr id="23" name="Content Placeholder 4"/>
                <p:cNvSpPr txBox="1">
                  <a:spLocks/>
                </p:cNvSpPr>
                <p:nvPr/>
              </p:nvSpPr>
              <p:spPr>
                <a:xfrm>
                  <a:off x="1054100" y="1054100"/>
                  <a:ext cx="1244600" cy="444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63525" marR="0" indent="-263525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Pct val="73000"/>
                    <a:buFont typeface="Wingdings" pitchFamily="2" charset="2"/>
                    <a:buBlip>
                      <a:blip r:embed="rId6"/>
                    </a:buBlip>
                    <a:tabLst/>
                    <a:defRPr sz="2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  <a:cs typeface="ＭＳ Ｐゴシック" pitchFamily="-65" charset="-128"/>
                    </a:defRPr>
                  </a:lvl1pPr>
                  <a:lvl2pPr marL="742950" indent="-28575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2pPr>
                  <a:lvl3pPr marL="1257300" indent="-3429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+mj-lt"/>
                    <a:buAutoNum type="arabicPeriod"/>
                    <a:defRPr sz="18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3pPr>
                  <a:lvl4pPr marL="16002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–"/>
                    <a:defRPr sz="16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4pPr>
                  <a:lvl5pPr marL="20574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5pPr>
                  <a:lvl6pPr marL="25146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6pPr>
                  <a:lvl7pPr marL="29718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7pPr>
                  <a:lvl8pPr marL="34290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8pPr>
                  <a:lvl9pPr marL="38862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smtClean="0">
                      <a:solidFill>
                        <a:schemeClr val="tx1"/>
                      </a:solidFill>
                    </a:rPr>
                    <a:t>192</a:t>
                  </a:r>
                  <a:endParaRPr lang="en-US" sz="2000" b="1" baseline="30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Content Placeholder 4"/>
                <p:cNvSpPr txBox="1">
                  <a:spLocks/>
                </p:cNvSpPr>
                <p:nvPr/>
              </p:nvSpPr>
              <p:spPr>
                <a:xfrm>
                  <a:off x="2984500" y="1066800"/>
                  <a:ext cx="1244600" cy="444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63525" marR="0" indent="-263525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Pct val="73000"/>
                    <a:buFont typeface="Wingdings" pitchFamily="2" charset="2"/>
                    <a:buBlip>
                      <a:blip r:embed="rId6"/>
                    </a:buBlip>
                    <a:tabLst/>
                    <a:defRPr sz="2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  <a:cs typeface="ＭＳ Ｐゴシック" pitchFamily="-65" charset="-128"/>
                    </a:defRPr>
                  </a:lvl1pPr>
                  <a:lvl2pPr marL="742950" indent="-28575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2pPr>
                  <a:lvl3pPr marL="1257300" indent="-3429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 typeface="+mj-lt"/>
                    <a:buAutoNum type="arabicPeriod"/>
                    <a:defRPr sz="18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3pPr>
                  <a:lvl4pPr marL="16002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–"/>
                    <a:defRPr sz="16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4pPr>
                  <a:lvl5pPr marL="2057400" indent="-228600" algn="just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400" baseline="0">
                      <a:solidFill>
                        <a:srgbClr val="000066"/>
                      </a:solidFill>
                      <a:latin typeface="Tahoma" pitchFamily="34" charset="0"/>
                      <a:ea typeface="ＭＳ Ｐゴシック" pitchFamily="-65" charset="-128"/>
                    </a:defRPr>
                  </a:lvl5pPr>
                  <a:lvl6pPr marL="25146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6pPr>
                  <a:lvl7pPr marL="29718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7pPr>
                  <a:lvl8pPr marL="34290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8pPr>
                  <a:lvl9pPr marL="3886200" indent="-228600" algn="just" rtl="0" fontAlgn="base">
                    <a:spcBef>
                      <a:spcPct val="5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000066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 baseline="30000" dirty="0" smtClean="0">
                      <a:solidFill>
                        <a:schemeClr val="tx1"/>
                      </a:solidFill>
                    </a:rPr>
                    <a:t>Work in Progress</a:t>
                  </a:r>
                  <a:endParaRPr lang="en-US" sz="2000" b="1" baseline="30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ight Arrow 18"/>
                <p:cNvSpPr/>
                <p:nvPr/>
              </p:nvSpPr>
              <p:spPr bwMode="auto">
                <a:xfrm>
                  <a:off x="2400300" y="1117600"/>
                  <a:ext cx="558800" cy="304800"/>
                </a:xfrm>
                <a:prstGeom prst="rightArrow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64" charset="-128"/>
                  </a:endParaRPr>
                </a:p>
              </p:txBody>
            </p:sp>
          </p:grpSp>
        </p:grpSp>
        <p:sp>
          <p:nvSpPr>
            <p:cNvPr id="28" name="Content Placeholder 4"/>
            <p:cNvSpPr txBox="1">
              <a:spLocks/>
            </p:cNvSpPr>
            <p:nvPr/>
          </p:nvSpPr>
          <p:spPr>
            <a:xfrm>
              <a:off x="6781800" y="495300"/>
              <a:ext cx="1244600" cy="6731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63525" marR="0" indent="-263525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73000"/>
                <a:buFont typeface="Wingdings" pitchFamily="2" charset="2"/>
                <a:buBlip>
                  <a:blip r:embed="rId6"/>
                </a:buBlip>
                <a:tabLst/>
                <a:defRPr sz="2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Char char="Ø"/>
                <a:defRPr sz="20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2pPr>
              <a:lvl3pPr marL="1257300" indent="-3429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eriod"/>
                <a:defRPr sz="18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3pPr>
              <a:lvl4pPr marL="16002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–"/>
                <a:defRPr sz="16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4pPr>
              <a:lvl5pPr marL="2057400" indent="-228600" algn="just" rtl="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1400" baseline="0">
                  <a:solidFill>
                    <a:srgbClr val="000066"/>
                  </a:solidFill>
                  <a:latin typeface="Tahoma" pitchFamily="34" charset="0"/>
                  <a:ea typeface="ＭＳ Ｐゴシック" pitchFamily="-65" charset="-128"/>
                </a:defRPr>
              </a:lvl5pPr>
              <a:lvl6pPr marL="25146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6pPr>
              <a:lvl7pPr marL="29718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7pPr>
              <a:lvl8pPr marL="34290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8pPr>
              <a:lvl9pPr marL="3886200" indent="-228600" algn="just" rtl="0" fontAlgn="base">
                <a:spcBef>
                  <a:spcPct val="5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 smtClean="0">
                  <a:solidFill>
                    <a:schemeClr val="tx1"/>
                  </a:solidFill>
                </a:rPr>
                <a:t>Bruker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EAS</a:t>
              </a:r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9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19063"/>
            <a:ext cx="8724900" cy="981075"/>
          </a:xfrm>
        </p:spPr>
        <p:txBody>
          <a:bodyPr/>
          <a:lstStyle/>
          <a:p>
            <a:r>
              <a:rPr lang="en-GB" dirty="0" smtClean="0"/>
              <a:t>MQXF Wire Specifications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2800" b="1" dirty="0" smtClean="0"/>
              <a:t>Reasons of the Evolution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5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41250" y="1221422"/>
            <a:ext cx="8951950" cy="50269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Following the suggestions of Reviewers, it was decided to </a:t>
            </a:r>
            <a:r>
              <a:rPr lang="en-US" b="1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>
                <a:solidFill>
                  <a:srgbClr val="0000FF"/>
                </a:solidFill>
              </a:rPr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margin</a:t>
            </a:r>
            <a:r>
              <a:rPr lang="en-US" dirty="0" smtClean="0">
                <a:solidFill>
                  <a:srgbClr val="0000FF"/>
                </a:solidFill>
              </a:rPr>
              <a:t> of the magnet by </a:t>
            </a:r>
            <a:r>
              <a:rPr lang="en-US" dirty="0" smtClean="0">
                <a:solidFill>
                  <a:srgbClr val="FF0000"/>
                </a:solidFill>
              </a:rPr>
              <a:t>decreasing</a:t>
            </a:r>
            <a:r>
              <a:rPr lang="en-US" dirty="0" smtClean="0">
                <a:solidFill>
                  <a:srgbClr val="0000FF"/>
                </a:solidFill>
              </a:rPr>
              <a:t> its </a:t>
            </a:r>
            <a:r>
              <a:rPr lang="en-US" dirty="0" smtClean="0">
                <a:solidFill>
                  <a:srgbClr val="FF0000"/>
                </a:solidFill>
              </a:rPr>
              <a:t>field gradient</a:t>
            </a:r>
            <a:r>
              <a:rPr lang="en-US" dirty="0" smtClean="0">
                <a:solidFill>
                  <a:srgbClr val="0000FF"/>
                </a:solidFill>
              </a:rPr>
              <a:t> (and </a:t>
            </a:r>
            <a:r>
              <a:rPr lang="en-US" dirty="0" smtClean="0">
                <a:solidFill>
                  <a:srgbClr val="FF0000"/>
                </a:solidFill>
              </a:rPr>
              <a:t>increasing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magnet length </a:t>
            </a:r>
            <a:r>
              <a:rPr lang="en-US" dirty="0" smtClean="0">
                <a:solidFill>
                  <a:srgbClr val="0000FF"/>
                </a:solidFill>
              </a:rPr>
              <a:t>to maintain the same focusing strength)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>
                <a:solidFill>
                  <a:srgbClr val="0000FF"/>
                </a:solidFill>
              </a:rPr>
              <a:t> peak </a:t>
            </a:r>
            <a:r>
              <a:rPr lang="en-US" b="1" dirty="0" smtClean="0">
                <a:solidFill>
                  <a:srgbClr val="FF0000"/>
                </a:solidFill>
              </a:rPr>
              <a:t>field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allowed to </a:t>
            </a:r>
            <a:r>
              <a:rPr lang="en-US" b="1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>
                <a:solidFill>
                  <a:srgbClr val="0000FF"/>
                </a:solidFill>
              </a:rPr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wire performance </a:t>
            </a:r>
            <a:r>
              <a:rPr lang="en-US" dirty="0" smtClean="0">
                <a:solidFill>
                  <a:srgbClr val="0000FF"/>
                </a:solidFill>
              </a:rPr>
              <a:t>still </a:t>
            </a:r>
            <a:r>
              <a:rPr lang="en-US" dirty="0" smtClean="0">
                <a:solidFill>
                  <a:srgbClr val="0000FF"/>
                </a:solidFill>
              </a:rPr>
              <a:t>having a </a:t>
            </a:r>
            <a:r>
              <a:rPr lang="en-US" dirty="0" smtClean="0">
                <a:solidFill>
                  <a:srgbClr val="FF0000"/>
                </a:solidFill>
              </a:rPr>
              <a:t>sufficient margin </a:t>
            </a:r>
            <a:r>
              <a:rPr lang="en-US" dirty="0" smtClean="0">
                <a:solidFill>
                  <a:srgbClr val="0000FF"/>
                </a:solidFill>
              </a:rPr>
              <a:t>for the magnet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Releasing</a:t>
            </a:r>
            <a:r>
              <a:rPr lang="en-US" dirty="0" smtClean="0">
                <a:solidFill>
                  <a:srgbClr val="0000FF"/>
                </a:solidFill>
              </a:rPr>
              <a:t> the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specification at </a:t>
            </a:r>
            <a:r>
              <a:rPr lang="en-US" b="1" dirty="0" smtClean="0">
                <a:solidFill>
                  <a:srgbClr val="FF0000"/>
                </a:solidFill>
              </a:rPr>
              <a:t>15 T</a:t>
            </a:r>
            <a:r>
              <a:rPr lang="en-US" dirty="0" smtClean="0">
                <a:solidFill>
                  <a:srgbClr val="0000FF"/>
                </a:solidFill>
              </a:rPr>
              <a:t> (about </a:t>
            </a:r>
            <a:r>
              <a:rPr lang="en-US" b="1" dirty="0" smtClean="0">
                <a:solidFill>
                  <a:srgbClr val="FF0000"/>
                </a:solidFill>
              </a:rPr>
              <a:t>8%</a:t>
            </a:r>
            <a:r>
              <a:rPr lang="en-US" dirty="0" smtClean="0">
                <a:solidFill>
                  <a:srgbClr val="0000FF"/>
                </a:solidFill>
              </a:rPr>
              <a:t>) and the sub-elements dimensions (about 10 %) had a </a:t>
            </a:r>
            <a:r>
              <a:rPr lang="en-US" dirty="0" smtClean="0">
                <a:solidFill>
                  <a:srgbClr val="FF0000"/>
                </a:solidFill>
              </a:rPr>
              <a:t>significant impact </a:t>
            </a:r>
            <a:r>
              <a:rPr lang="en-US" dirty="0" smtClean="0">
                <a:solidFill>
                  <a:srgbClr val="0000FF"/>
                </a:solidFill>
              </a:rPr>
              <a:t>on the reduction of the </a:t>
            </a:r>
            <a:r>
              <a:rPr lang="en-US" b="1" dirty="0" smtClean="0">
                <a:solidFill>
                  <a:srgbClr val="FF0000"/>
                </a:solidFill>
              </a:rPr>
              <a:t>conductor price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It </a:t>
            </a:r>
            <a:r>
              <a:rPr lang="en-US" dirty="0" smtClean="0">
                <a:solidFill>
                  <a:srgbClr val="0000FF"/>
                </a:solidFill>
              </a:rPr>
              <a:t>was estimated that the </a:t>
            </a:r>
            <a:r>
              <a:rPr lang="en-US" dirty="0" smtClean="0">
                <a:solidFill>
                  <a:srgbClr val="FF0000"/>
                </a:solidFill>
              </a:rPr>
              <a:t>greater sub-element </a:t>
            </a:r>
            <a:r>
              <a:rPr lang="en-US" dirty="0" smtClean="0">
                <a:solidFill>
                  <a:srgbClr val="0000FF"/>
                </a:solidFill>
              </a:rPr>
              <a:t>dimensions will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0000FF"/>
                </a:solidFill>
              </a:rPr>
              <a:t> increase significantly the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>
                <a:solidFill>
                  <a:srgbClr val="0000FF"/>
                </a:solidFill>
              </a:rPr>
              <a:t> of a magnet </a:t>
            </a:r>
            <a:r>
              <a:rPr lang="en-US" dirty="0" smtClean="0">
                <a:solidFill>
                  <a:srgbClr val="FF0000"/>
                </a:solidFill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156341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19063"/>
            <a:ext cx="8724900" cy="981075"/>
          </a:xfrm>
        </p:spPr>
        <p:txBody>
          <a:bodyPr/>
          <a:lstStyle/>
          <a:p>
            <a:r>
              <a:rPr lang="en-US" dirty="0"/>
              <a:t>Margin of the  ‘long’ </a:t>
            </a:r>
            <a:r>
              <a:rPr lang="en-US" dirty="0" smtClean="0"/>
              <a:t>Magnet</a:t>
            </a:r>
            <a:br>
              <a:rPr lang="en-US" dirty="0" smtClean="0"/>
            </a:br>
            <a:r>
              <a:rPr lang="en-US" sz="2800" b="1" dirty="0" smtClean="0"/>
              <a:t>RRP wire fulfilling the November specs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6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71" r="3114"/>
          <a:stretch/>
        </p:blipFill>
        <p:spPr>
          <a:xfrm>
            <a:off x="213599" y="1155700"/>
            <a:ext cx="5888761" cy="5144137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4610100" y="2717800"/>
            <a:ext cx="508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Margin on the </a:t>
            </a:r>
            <a:r>
              <a:rPr lang="en-US" sz="2000" b="1" dirty="0" smtClean="0">
                <a:solidFill>
                  <a:srgbClr val="0000FF"/>
                </a:solidFill>
              </a:rPr>
              <a:t>load-line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24 %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0000FF"/>
              </a:solidFill>
              <a:sym typeface="Wingdings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Temperature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Margin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 5.2 K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0000FF"/>
              </a:solidFill>
              <a:sym typeface="Wingdings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Enthalpy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Margin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 14 </a:t>
            </a:r>
            <a:r>
              <a:rPr lang="en-US" sz="2000" b="1" dirty="0" err="1" smtClean="0">
                <a:solidFill>
                  <a:srgbClr val="0000FF"/>
                </a:solidFill>
                <a:sym typeface="Wingdings"/>
              </a:rPr>
              <a:t>mJ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/cm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/>
              </a:rPr>
              <a:t>3</a:t>
            </a:r>
            <a:endParaRPr lang="en-US" sz="2000" b="1" baseline="30000" dirty="0" smtClean="0">
              <a:solidFill>
                <a:srgbClr val="0000FF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930900" y="1358900"/>
            <a:ext cx="3213100" cy="774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3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rgbClr val="0000FF"/>
                </a:solidFill>
              </a:rPr>
              <a:t>I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i="1" dirty="0" smtClean="0">
                <a:solidFill>
                  <a:srgbClr val="0000FF"/>
                </a:solidFill>
              </a:rPr>
              <a:t>(15 T, 4.22 K)= 361 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B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c2</a:t>
            </a:r>
            <a:r>
              <a:rPr lang="en-US" sz="2000" i="1" dirty="0" smtClean="0">
                <a:solidFill>
                  <a:srgbClr val="0000FF"/>
                </a:solidFill>
              </a:rPr>
              <a:t>(4.22 </a:t>
            </a:r>
            <a:r>
              <a:rPr lang="en-US" sz="2000" i="1" dirty="0">
                <a:solidFill>
                  <a:srgbClr val="0000FF"/>
                </a:solidFill>
              </a:rPr>
              <a:t>K)= </a:t>
            </a:r>
            <a:r>
              <a:rPr lang="en-US" sz="2000" i="1" dirty="0" smtClean="0">
                <a:solidFill>
                  <a:srgbClr val="0000FF"/>
                </a:solidFill>
              </a:rPr>
              <a:t>24.4 T</a:t>
            </a:r>
            <a:endParaRPr lang="en-US" sz="2000" i="1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i="1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2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19063"/>
            <a:ext cx="8724900" cy="981075"/>
          </a:xfrm>
        </p:spPr>
        <p:txBody>
          <a:bodyPr/>
          <a:lstStyle/>
          <a:p>
            <a:r>
              <a:rPr lang="en-US" dirty="0"/>
              <a:t>Margin of the  ‘long’ </a:t>
            </a:r>
            <a:r>
              <a:rPr lang="en-US" dirty="0" smtClean="0"/>
              <a:t>Magnet</a:t>
            </a:r>
            <a:br>
              <a:rPr lang="en-US" dirty="0" smtClean="0"/>
            </a:br>
            <a:r>
              <a:rPr lang="en-US" sz="2800" b="1" dirty="0" smtClean="0"/>
              <a:t>RRP </a:t>
            </a:r>
            <a:r>
              <a:rPr lang="en-US" sz="2800" b="1" dirty="0" smtClean="0"/>
              <a:t>wire – margin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I</a:t>
            </a:r>
            <a:r>
              <a:rPr lang="en-US" sz="2800" b="1" i="1" baseline="-25000" dirty="0" err="1" smtClean="0"/>
              <a:t>c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7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0" y="5816600"/>
            <a:ext cx="9144000" cy="44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educing the </a:t>
            </a:r>
            <a:r>
              <a:rPr lang="en-US" sz="2000" i="1" dirty="0" err="1" smtClean="0">
                <a:solidFill>
                  <a:srgbClr val="0000FF"/>
                </a:solidFill>
              </a:rPr>
              <a:t>I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(4.22 K, 15 T) by 8.3% reduces the Enthalpy margin by 13 %</a:t>
            </a:r>
            <a:endParaRPr lang="en-US" sz="2000" b="1" baseline="300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" t="5910" r="-19" b="-704"/>
          <a:stretch/>
        </p:blipFill>
        <p:spPr>
          <a:xfrm>
            <a:off x="1436400" y="1188500"/>
            <a:ext cx="7162092" cy="4611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616200" y="3668068"/>
            <a:ext cx="2743200" cy="1323032"/>
            <a:chOff x="2616200" y="3858568"/>
            <a:chExt cx="2743200" cy="1323032"/>
          </a:xfrm>
        </p:grpSpPr>
        <p:sp>
          <p:nvSpPr>
            <p:cNvPr id="6" name="Rectangle 5"/>
            <p:cNvSpPr/>
            <p:nvPr/>
          </p:nvSpPr>
          <p:spPr>
            <a:xfrm>
              <a:off x="2755900" y="3858568"/>
              <a:ext cx="2603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 err="1" smtClean="0"/>
                <a:t>I</a:t>
              </a:r>
              <a:r>
                <a:rPr lang="en-US" sz="1800" b="1" i="1" baseline="-25000" dirty="0" err="1" smtClean="0"/>
                <a:t>c</a:t>
              </a:r>
              <a:r>
                <a:rPr lang="en-US" sz="1800" b="1" dirty="0"/>
                <a:t>(4.22 K, 15 T</a:t>
              </a:r>
              <a:r>
                <a:rPr lang="en-US" sz="1800" b="1" dirty="0" smtClean="0"/>
                <a:t>) = 361 A </a:t>
              </a:r>
              <a:endParaRPr lang="en-US" sz="1800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616200" y="4229100"/>
              <a:ext cx="1422400" cy="95250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721100" y="3733800"/>
            <a:ext cx="2692400" cy="1282700"/>
            <a:chOff x="3721100" y="3937000"/>
            <a:chExt cx="2692400" cy="1282700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6413500" y="3937000"/>
              <a:ext cx="0" cy="128270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3721100" y="4455468"/>
              <a:ext cx="2603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 err="1" smtClean="0"/>
                <a:t>I</a:t>
              </a:r>
              <a:r>
                <a:rPr lang="en-US" sz="1800" b="1" i="1" baseline="-25000" dirty="0" err="1" smtClean="0"/>
                <a:t>c</a:t>
              </a:r>
              <a:r>
                <a:rPr lang="en-US" sz="1800" b="1" dirty="0"/>
                <a:t>(4.22 K, 15 T</a:t>
              </a:r>
              <a:r>
                <a:rPr lang="en-US" sz="1800" b="1" dirty="0" smtClean="0"/>
                <a:t>) = 331 A </a:t>
              </a:r>
              <a:endParaRPr lang="en-US" sz="1800" b="1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5016500" y="4838700"/>
              <a:ext cx="1358900" cy="35560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120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82" y="1117600"/>
            <a:ext cx="4580818" cy="311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2863"/>
            <a:ext cx="8724900" cy="981075"/>
          </a:xfrm>
        </p:spPr>
        <p:txBody>
          <a:bodyPr/>
          <a:lstStyle/>
          <a:p>
            <a:r>
              <a:rPr lang="en-US" sz="3000" dirty="0"/>
              <a:t>Comparison between ‘short’ and ‘long’ </a:t>
            </a:r>
            <a:r>
              <a:rPr lang="en-US" sz="3000" dirty="0" smtClean="0"/>
              <a:t>magnet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8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3691" b="-950"/>
          <a:stretch/>
        </p:blipFill>
        <p:spPr>
          <a:xfrm>
            <a:off x="126999" y="1346199"/>
            <a:ext cx="4579200" cy="2970455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5295900" y="3352800"/>
            <a:ext cx="210820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4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Long magnet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939800" y="3327400"/>
            <a:ext cx="210820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4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Short magnet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-165100" y="4572000"/>
            <a:ext cx="9334500" cy="186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4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he </a:t>
            </a:r>
            <a:r>
              <a:rPr lang="en-US" b="1" dirty="0" smtClean="0">
                <a:solidFill>
                  <a:srgbClr val="0000FF"/>
                </a:solidFill>
              </a:rPr>
              <a:t>enthalpy margin </a:t>
            </a:r>
            <a:r>
              <a:rPr lang="en-US" dirty="0" smtClean="0">
                <a:solidFill>
                  <a:srgbClr val="0000FF"/>
                </a:solidFill>
              </a:rPr>
              <a:t>of the </a:t>
            </a:r>
            <a:r>
              <a:rPr lang="en-US" b="1" dirty="0" smtClean="0">
                <a:solidFill>
                  <a:srgbClr val="0000FF"/>
                </a:solidFill>
              </a:rPr>
              <a:t>long magnet </a:t>
            </a:r>
            <a:r>
              <a:rPr lang="en-US" dirty="0" smtClean="0">
                <a:solidFill>
                  <a:srgbClr val="0000FF"/>
                </a:solidFill>
              </a:rPr>
              <a:t>based on </a:t>
            </a:r>
            <a:r>
              <a:rPr lang="en-US" dirty="0" smtClean="0">
                <a:solidFill>
                  <a:srgbClr val="FF0000"/>
                </a:solidFill>
              </a:rPr>
              <a:t>conductor </a:t>
            </a:r>
            <a:r>
              <a:rPr lang="en-US" dirty="0" smtClean="0">
                <a:solidFill>
                  <a:srgbClr val="0000FF"/>
                </a:solidFill>
              </a:rPr>
              <a:t>with a </a:t>
            </a:r>
            <a:r>
              <a:rPr lang="en-US" dirty="0" smtClean="0">
                <a:solidFill>
                  <a:srgbClr val="FF0000"/>
                </a:solidFill>
              </a:rPr>
              <a:t>current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>
                <a:solidFill>
                  <a:srgbClr val="0000FF"/>
                </a:solidFill>
              </a:rPr>
              <a:t> by </a:t>
            </a:r>
            <a:r>
              <a:rPr lang="en-US" dirty="0" smtClean="0">
                <a:solidFill>
                  <a:srgbClr val="FF0000"/>
                </a:solidFill>
              </a:rPr>
              <a:t>8.3 %</a:t>
            </a:r>
            <a:r>
              <a:rPr lang="en-US" dirty="0" smtClean="0">
                <a:solidFill>
                  <a:srgbClr val="0000FF"/>
                </a:solidFill>
              </a:rPr>
              <a:t> - strand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(4.22 K, 15 T) </a:t>
            </a:r>
            <a:r>
              <a:rPr lang="en-US" dirty="0" smtClean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FC2A35"/>
                </a:solidFill>
              </a:rPr>
              <a:t>331 A </a:t>
            </a:r>
            <a:r>
              <a:rPr lang="en-US" dirty="0" smtClean="0">
                <a:solidFill>
                  <a:srgbClr val="0000FF"/>
                </a:solidFill>
              </a:rPr>
              <a:t>instead of  </a:t>
            </a:r>
            <a:r>
              <a:rPr lang="en-US" dirty="0" smtClean="0">
                <a:solidFill>
                  <a:srgbClr val="FC2A35"/>
                </a:solidFill>
              </a:rPr>
              <a:t>361 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FC2A35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22 %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larger</a:t>
            </a:r>
            <a:r>
              <a:rPr lang="en-US" dirty="0" smtClean="0">
                <a:solidFill>
                  <a:srgbClr val="0000FF"/>
                </a:solidFill>
              </a:rPr>
              <a:t> than the margin of the short magnet based on a RRP </a:t>
            </a:r>
            <a:r>
              <a:rPr lang="en-US" dirty="0" smtClean="0">
                <a:solidFill>
                  <a:srgbClr val="0000FF"/>
                </a:solidFill>
              </a:rPr>
              <a:t>conductor with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i="1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(4.22 K, 15 T) = </a:t>
            </a:r>
            <a:r>
              <a:rPr lang="en-US" dirty="0" smtClean="0">
                <a:solidFill>
                  <a:srgbClr val="FC2A35"/>
                </a:solidFill>
              </a:rPr>
              <a:t>361 </a:t>
            </a:r>
            <a:r>
              <a:rPr lang="en-US" dirty="0">
                <a:solidFill>
                  <a:srgbClr val="FC2A35"/>
                </a:solidFill>
              </a:rPr>
              <a:t>A 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2157" y="797868"/>
            <a:ext cx="713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Reference Critical Current 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c</a:t>
            </a:r>
            <a:r>
              <a:rPr lang="en-US" dirty="0"/>
              <a:t>(4.22 K, 15 T</a:t>
            </a:r>
            <a:r>
              <a:rPr lang="en-US" dirty="0" smtClean="0"/>
              <a:t>) = 361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6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9</a:t>
            </a:fld>
            <a:endParaRPr lang="en-US" dirty="0">
              <a:latin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Status of the MQXF RRP wire  – B. Bordini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2200" y="144463"/>
            <a:ext cx="7518400" cy="981075"/>
          </a:xfrm>
        </p:spPr>
        <p:txBody>
          <a:bodyPr/>
          <a:lstStyle/>
          <a:p>
            <a:r>
              <a:rPr lang="en-US" dirty="0"/>
              <a:t>Margin of the  ‘long’ </a:t>
            </a:r>
            <a:r>
              <a:rPr lang="en-US" dirty="0" smtClean="0"/>
              <a:t>Magnet</a:t>
            </a:r>
            <a:br>
              <a:rPr lang="en-US" dirty="0" smtClean="0"/>
            </a:br>
            <a:r>
              <a:rPr lang="en-US" sz="2800" b="1" dirty="0" smtClean="0"/>
              <a:t>Present Specification</a:t>
            </a:r>
            <a:endParaRPr lang="en-US" sz="2800" b="1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-139700" y="1358900"/>
            <a:ext cx="95758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Assuming B</a:t>
            </a:r>
            <a:r>
              <a:rPr lang="en-US" sz="2000" baseline="-25000" dirty="0" smtClean="0">
                <a:solidFill>
                  <a:srgbClr val="0000FF"/>
                </a:solidFill>
              </a:rPr>
              <a:t>c2</a:t>
            </a:r>
            <a:r>
              <a:rPr lang="en-US" sz="2000" dirty="0" smtClean="0">
                <a:solidFill>
                  <a:srgbClr val="0000FF"/>
                </a:solidFill>
              </a:rPr>
              <a:t>(4.22K)=24.4T + 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(15T, 4.22K)=</a:t>
            </a:r>
            <a:r>
              <a:rPr lang="en-US" sz="2000" b="1" dirty="0" smtClean="0">
                <a:solidFill>
                  <a:srgbClr val="0000FF"/>
                </a:solidFill>
              </a:rPr>
              <a:t>331A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baseline="-25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12T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4.22K)=</a:t>
            </a:r>
            <a:r>
              <a:rPr lang="en-US" sz="2000" b="1" dirty="0" smtClean="0">
                <a:solidFill>
                  <a:srgbClr val="0000FF"/>
                </a:solidFill>
              </a:rPr>
              <a:t>632A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0" y="2679700"/>
            <a:ext cx="9144000" cy="246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marR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3000"/>
              <a:buFont typeface="Wingdings" pitchFamily="2" charset="2"/>
              <a:buBlip>
                <a:blip r:embed="rId2"/>
              </a:buBlip>
              <a:tabLst/>
              <a:defRPr sz="2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2pPr>
            <a:lvl3pPr marL="12573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 sz="18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4pPr>
            <a:lvl5pPr marL="20574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 baseline="0">
                <a:solidFill>
                  <a:srgbClr val="000066"/>
                </a:solidFill>
                <a:latin typeface="Tahoma" pitchFamily="34" charset="0"/>
                <a:ea typeface="ＭＳ Ｐゴシック" pitchFamily="-65" charset="-128"/>
              </a:defRPr>
            </a:lvl5pPr>
            <a:lvl6pPr marL="25146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Margin on the </a:t>
            </a:r>
            <a:r>
              <a:rPr lang="en-US" sz="2800" b="1" dirty="0" smtClean="0">
                <a:solidFill>
                  <a:srgbClr val="0000FF"/>
                </a:solidFill>
              </a:rPr>
              <a:t>load-line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22.6 %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0000FF"/>
              </a:solidFill>
              <a:sym typeface="Wingdings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Temperature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Margin</a:t>
            </a: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  4.9 K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0000FF"/>
              </a:solidFill>
              <a:sym typeface="Wingdings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Enthalpy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Margin</a:t>
            </a: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  12.4 </a:t>
            </a:r>
            <a:r>
              <a:rPr lang="en-US" sz="2800" b="1" dirty="0" err="1" smtClean="0">
                <a:solidFill>
                  <a:srgbClr val="0000FF"/>
                </a:solidFill>
                <a:sym typeface="Wingdings"/>
              </a:rPr>
              <a:t>mJ</a:t>
            </a: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/cm</a:t>
            </a:r>
            <a:r>
              <a:rPr lang="en-US" sz="2800" b="1" baseline="30000" dirty="0" smtClean="0">
                <a:solidFill>
                  <a:srgbClr val="0000FF"/>
                </a:solidFill>
                <a:sym typeface="Wingdings"/>
              </a:rPr>
              <a:t>3</a:t>
            </a:r>
            <a:endParaRPr lang="en-US" sz="2800" b="1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5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6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90029</TotalTime>
  <Words>1475</Words>
  <Application>Microsoft Macintosh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1_Default Design</vt:lpstr>
      <vt:lpstr>Microsoft Word Document</vt:lpstr>
      <vt:lpstr>PowerPoint Presentation</vt:lpstr>
      <vt:lpstr>Outline</vt:lpstr>
      <vt:lpstr>MQXF Wire Specifications November-December 2014</vt:lpstr>
      <vt:lpstr>MQXF Wire Specifications Present</vt:lpstr>
      <vt:lpstr>MQXF Wire Specifications Reasons of the Evolution</vt:lpstr>
      <vt:lpstr>Margin of the  ‘long’ Magnet RRP wire fulfilling the November specs</vt:lpstr>
      <vt:lpstr>Margin of the  ‘long’ Magnet RRP wire – margin vs Ic </vt:lpstr>
      <vt:lpstr>Comparison between ‘short’ and ‘long’ magnet</vt:lpstr>
      <vt:lpstr>Margin of the  ‘long’ Magnet Present Specification</vt:lpstr>
      <vt:lpstr>Status of PIT Conductor</vt:lpstr>
      <vt:lpstr>PowerPoint Presentation</vt:lpstr>
      <vt:lpstr>2nd Iteration Cable Ic Degradation of the 132/169 </vt:lpstr>
      <vt:lpstr>2nd Iteration Cable Local RRR of the 132/169  - 1/3     </vt:lpstr>
      <vt:lpstr>2nd Iteration Cable Local RRR of the 132/169  - 2/3     </vt:lpstr>
      <vt:lpstr>2nd Iteration Cable Local RRR of the 132/169  - 3/3     </vt:lpstr>
      <vt:lpstr>Procurement Procured</vt:lpstr>
      <vt:lpstr>Procurement Next Orders</vt:lpstr>
      <vt:lpstr>Conclusions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Bernardo BORDINI</cp:lastModifiedBy>
  <cp:revision>3202</cp:revision>
  <cp:lastPrinted>2015-05-05T14:42:46Z</cp:lastPrinted>
  <dcterms:created xsi:type="dcterms:W3CDTF">2010-05-06T21:18:47Z</dcterms:created>
  <dcterms:modified xsi:type="dcterms:W3CDTF">2015-05-12T11:03:15Z</dcterms:modified>
</cp:coreProperties>
</file>