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9" r:id="rId2"/>
    <p:sldId id="256" r:id="rId3"/>
    <p:sldId id="303" r:id="rId4"/>
    <p:sldId id="262" r:id="rId5"/>
    <p:sldId id="260" r:id="rId6"/>
    <p:sldId id="302" r:id="rId7"/>
    <p:sldId id="268" r:id="rId8"/>
    <p:sldId id="269" r:id="rId9"/>
    <p:sldId id="270" r:id="rId10"/>
    <p:sldId id="265" r:id="rId11"/>
    <p:sldId id="271" r:id="rId12"/>
    <p:sldId id="272" r:id="rId13"/>
    <p:sldId id="273" r:id="rId14"/>
    <p:sldId id="280" r:id="rId15"/>
    <p:sldId id="278" r:id="rId16"/>
    <p:sldId id="266" r:id="rId17"/>
    <p:sldId id="331" r:id="rId18"/>
    <p:sldId id="321" r:id="rId19"/>
    <p:sldId id="299" r:id="rId20"/>
    <p:sldId id="309" r:id="rId21"/>
    <p:sldId id="330" r:id="rId22"/>
    <p:sldId id="307" r:id="rId23"/>
    <p:sldId id="326" r:id="rId24"/>
    <p:sldId id="311" r:id="rId25"/>
    <p:sldId id="310" r:id="rId26"/>
    <p:sldId id="312" r:id="rId27"/>
    <p:sldId id="322" r:id="rId28"/>
    <p:sldId id="323" r:id="rId29"/>
    <p:sldId id="324" r:id="rId30"/>
    <p:sldId id="328" r:id="rId31"/>
    <p:sldId id="320" r:id="rId32"/>
    <p:sldId id="313" r:id="rId33"/>
    <p:sldId id="277" r:id="rId34"/>
    <p:sldId id="276" r:id="rId35"/>
    <p:sldId id="274" r:id="rId36"/>
    <p:sldId id="316" r:id="rId37"/>
    <p:sldId id="317" r:id="rId38"/>
    <p:sldId id="314" r:id="rId39"/>
    <p:sldId id="332" r:id="rId40"/>
    <p:sldId id="32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375E"/>
    <a:srgbClr val="2355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Q\HQ02\Test\Training\HQ02b\HQ02_a_a2_b_combined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Helene\Magnets\Hilumi\MQXF\Mech\SQXF_structure\MQXFD\Cooldown_test\2015_04_07_MQXFD_loading_CD_ANSYS_SG_com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75206964688807"/>
          <c:y val="4.4356081902101961E-2"/>
          <c:w val="0.71214048225368998"/>
          <c:h val="0.77580240392462685"/>
        </c:manualLayout>
      </c:layout>
      <c:scatterChart>
        <c:scatterStyle val="lineMarker"/>
        <c:varyColors val="0"/>
        <c:ser>
          <c:idx val="0"/>
          <c:order val="0"/>
          <c:tx>
            <c:v>HQ02b - 1.9 K</c:v>
          </c:tx>
          <c:spPr>
            <a:ln w="28575">
              <a:noFill/>
            </a:ln>
          </c:spPr>
          <c:xVal>
            <c:numRef>
              <c:f>'HQ02b CERN'!$B$7:$B$32</c:f>
              <c:numCache>
                <c:formatCode>General</c:formatCode>
                <c:ptCount val="26"/>
                <c:pt idx="0">
                  <c:v>1</c:v>
                </c:pt>
                <c:pt idx="2">
                  <c:v>2</c:v>
                </c:pt>
                <c:pt idx="4">
                  <c:v>3</c:v>
                </c:pt>
                <c:pt idx="6">
                  <c:v>4</c:v>
                </c:pt>
                <c:pt idx="8">
                  <c:v>5</c:v>
                </c:pt>
                <c:pt idx="10">
                  <c:v>6</c:v>
                </c:pt>
                <c:pt idx="12">
                  <c:v>7</c:v>
                </c:pt>
                <c:pt idx="14">
                  <c:v>8</c:v>
                </c:pt>
                <c:pt idx="16">
                  <c:v>9</c:v>
                </c:pt>
                <c:pt idx="18">
                  <c:v>10</c:v>
                </c:pt>
                <c:pt idx="20">
                  <c:v>11</c:v>
                </c:pt>
                <c:pt idx="22">
                  <c:v>12</c:v>
                </c:pt>
                <c:pt idx="24">
                  <c:v>13</c:v>
                </c:pt>
              </c:numCache>
            </c:numRef>
          </c:xVal>
          <c:yVal>
            <c:numRef>
              <c:f>'HQ02b CERN'!$D$7:$D$32</c:f>
              <c:numCache>
                <c:formatCode>General</c:formatCode>
                <c:ptCount val="26"/>
                <c:pt idx="0">
                  <c:v>15126</c:v>
                </c:pt>
                <c:pt idx="2">
                  <c:v>15444</c:v>
                </c:pt>
                <c:pt idx="4">
                  <c:v>16127</c:v>
                </c:pt>
                <c:pt idx="6">
                  <c:v>16130</c:v>
                </c:pt>
                <c:pt idx="8">
                  <c:v>16351</c:v>
                </c:pt>
                <c:pt idx="10">
                  <c:v>16442</c:v>
                </c:pt>
                <c:pt idx="12">
                  <c:v>16616</c:v>
                </c:pt>
                <c:pt idx="14">
                  <c:v>16855</c:v>
                </c:pt>
                <c:pt idx="16">
                  <c:v>17069</c:v>
                </c:pt>
                <c:pt idx="18">
                  <c:v>17206</c:v>
                </c:pt>
                <c:pt idx="20">
                  <c:v>16775</c:v>
                </c:pt>
                <c:pt idx="22">
                  <c:v>17024</c:v>
                </c:pt>
                <c:pt idx="24">
                  <c:v>17162</c:v>
                </c:pt>
              </c:numCache>
            </c:numRef>
          </c:yVal>
          <c:smooth val="0"/>
        </c:ser>
        <c:ser>
          <c:idx val="1"/>
          <c:order val="1"/>
          <c:tx>
            <c:v>HQ02a-2 - 2.2 K</c:v>
          </c:tx>
          <c:spPr>
            <a:ln w="28575">
              <a:noFill/>
            </a:ln>
          </c:spPr>
          <c:marker>
            <c:symbol val="square"/>
            <c:size val="5"/>
            <c:spPr>
              <a:noFill/>
            </c:spPr>
          </c:marker>
          <c:xVal>
            <c:numRef>
              <c:f>('HQ02a2_QH FNAL'!$D$6:$D$8,'HQ02a2_QH FNAL'!$D$10:$D$18,'HQ02a2_QH FNAL'!$D$20:$D$26,'HQ02a2_QH FNAL'!$D$28:$D$31,'HQ02a2_QH FNAL'!$D$33:$D$36,'HQ02a2_QH FNAL'!$D$38)</c:f>
              <c:numCache>
                <c:formatCode>General</c:formatCode>
                <c:ptCount val="2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</c:numCache>
            </c:numRef>
          </c:xVal>
          <c:yVal>
            <c:numRef>
              <c:f>('HQ02a2_QH FNAL'!$E$6:$E$8,'HQ02a2_QH FNAL'!$E$10:$E$18,'HQ02a2_QH FNAL'!$E$20:$E$26,'HQ02a2_QH FNAL'!$E$28:$E$31,'HQ02a2_QH FNAL'!$E$33:$E$36,'HQ02a2_QH FNAL'!$E$38)</c:f>
              <c:numCache>
                <c:formatCode>General</c:formatCode>
                <c:ptCount val="28"/>
                <c:pt idx="0">
                  <c:v>15072</c:v>
                </c:pt>
                <c:pt idx="1">
                  <c:v>15204</c:v>
                </c:pt>
                <c:pt idx="2">
                  <c:v>15147</c:v>
                </c:pt>
                <c:pt idx="3">
                  <c:v>15202</c:v>
                </c:pt>
                <c:pt idx="4">
                  <c:v>15248</c:v>
                </c:pt>
                <c:pt idx="5">
                  <c:v>15336</c:v>
                </c:pt>
                <c:pt idx="6">
                  <c:v>15409</c:v>
                </c:pt>
                <c:pt idx="7">
                  <c:v>15450</c:v>
                </c:pt>
                <c:pt idx="8">
                  <c:v>15460</c:v>
                </c:pt>
                <c:pt idx="9">
                  <c:v>15435</c:v>
                </c:pt>
                <c:pt idx="10">
                  <c:v>15605</c:v>
                </c:pt>
                <c:pt idx="11">
                  <c:v>15538</c:v>
                </c:pt>
                <c:pt idx="12">
                  <c:v>15608</c:v>
                </c:pt>
                <c:pt idx="13">
                  <c:v>15608</c:v>
                </c:pt>
                <c:pt idx="14">
                  <c:v>15685</c:v>
                </c:pt>
                <c:pt idx="15">
                  <c:v>15565</c:v>
                </c:pt>
                <c:pt idx="16">
                  <c:v>15600</c:v>
                </c:pt>
                <c:pt idx="17">
                  <c:v>15675</c:v>
                </c:pt>
                <c:pt idx="18">
                  <c:v>15745</c:v>
                </c:pt>
                <c:pt idx="19">
                  <c:v>15750</c:v>
                </c:pt>
                <c:pt idx="20">
                  <c:v>15718</c:v>
                </c:pt>
                <c:pt idx="21">
                  <c:v>15785</c:v>
                </c:pt>
                <c:pt idx="22">
                  <c:v>15832</c:v>
                </c:pt>
                <c:pt idx="23">
                  <c:v>15935</c:v>
                </c:pt>
                <c:pt idx="24">
                  <c:v>15902</c:v>
                </c:pt>
                <c:pt idx="25">
                  <c:v>15964</c:v>
                </c:pt>
                <c:pt idx="26">
                  <c:v>16004</c:v>
                </c:pt>
                <c:pt idx="27">
                  <c:v>16032</c:v>
                </c:pt>
              </c:numCache>
            </c:numRef>
          </c:yVal>
          <c:smooth val="0"/>
        </c:ser>
        <c:ser>
          <c:idx val="2"/>
          <c:order val="2"/>
          <c:tx>
            <c:v>HQ02a - 4.5 K</c:v>
          </c:tx>
          <c:spPr>
            <a:ln w="28575">
              <a:noFill/>
            </a:ln>
          </c:spPr>
          <c:xVal>
            <c:numRef>
              <c:f>('HQ02a_QH FNAL '!$C$13:$C$16,'HQ02a_QH FNAL '!$C$18:$C$19,'HQ02a_QH FNAL '!$C$21:$C$24)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xVal>
          <c:yVal>
            <c:numRef>
              <c:f>('HQ02a_QH FNAL '!$D$13:$D$16,'HQ02a_QH FNAL '!$D$18:$D$19,'HQ02a_QH FNAL '!$D$21:$D$24)</c:f>
              <c:numCache>
                <c:formatCode>General</c:formatCode>
                <c:ptCount val="10"/>
                <c:pt idx="0">
                  <c:v>11882</c:v>
                </c:pt>
                <c:pt idx="1">
                  <c:v>13278</c:v>
                </c:pt>
                <c:pt idx="2">
                  <c:v>13700</c:v>
                </c:pt>
                <c:pt idx="3">
                  <c:v>13672</c:v>
                </c:pt>
                <c:pt idx="4">
                  <c:v>13690</c:v>
                </c:pt>
                <c:pt idx="5">
                  <c:v>13804</c:v>
                </c:pt>
                <c:pt idx="6">
                  <c:v>13727</c:v>
                </c:pt>
                <c:pt idx="7">
                  <c:v>14192</c:v>
                </c:pt>
                <c:pt idx="8">
                  <c:v>14184</c:v>
                </c:pt>
                <c:pt idx="9">
                  <c:v>14302</c:v>
                </c:pt>
              </c:numCache>
            </c:numRef>
          </c:yVal>
          <c:smooth val="0"/>
        </c:ser>
        <c:ser>
          <c:idx val="3"/>
          <c:order val="3"/>
          <c:tx>
            <c:v>HQ02a - 1.9 K</c:v>
          </c:tx>
          <c:spPr>
            <a:ln w="28575">
              <a:noFill/>
            </a:ln>
          </c:spPr>
          <c:xVal>
            <c:numRef>
              <c:f>('HQ02a_QH FNAL '!$C$27,'HQ02a_QH FNAL '!$C$29:$C$31)</c:f>
              <c:numCache>
                <c:formatCode>General</c:formatCode>
                <c:ptCount val="4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</c:numCache>
            </c:numRef>
          </c:xVal>
          <c:yVal>
            <c:numRef>
              <c:f>('HQ02a_QH FNAL '!$D$27,'HQ02a_QH FNAL '!$D$29:$D$31)</c:f>
              <c:numCache>
                <c:formatCode>General</c:formatCode>
                <c:ptCount val="4"/>
                <c:pt idx="0">
                  <c:v>14662</c:v>
                </c:pt>
                <c:pt idx="1">
                  <c:v>14865</c:v>
                </c:pt>
                <c:pt idx="2">
                  <c:v>15000</c:v>
                </c:pt>
                <c:pt idx="3">
                  <c:v>14992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7956800"/>
        <c:axId val="164913152"/>
      </c:scatterChart>
      <c:valAx>
        <c:axId val="87956800"/>
        <c:scaling>
          <c:orientation val="minMax"/>
          <c:min val="1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Quench #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4913152"/>
        <c:crosses val="autoZero"/>
        <c:crossBetween val="midCat"/>
        <c:majorUnit val="2"/>
      </c:valAx>
      <c:valAx>
        <c:axId val="164913152"/>
        <c:scaling>
          <c:orientation val="minMax"/>
          <c:min val="1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I mag (A)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8795680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6220825439730121"/>
          <c:y val="0.49787185567384251"/>
          <c:w val="0.29443479609853318"/>
          <c:h val="0.27776959139628937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'MQXFS-D actual stress 0.3all'!$X$44</c:f>
              <c:strCache>
                <c:ptCount val="1"/>
                <c:pt idx="0">
                  <c:v>rod1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0.3all'!$X$22,'MQXFS-D actual stress 0.3all'!$X$51,'MQXFS-D actual stress 0.3all'!$X$75,'MQXFS-D actual stress 0.3all'!$Z$101,'MQXFS-D actual stress 0.3all'!$Z$129)</c:f>
              <c:numCache>
                <c:formatCode>General</c:formatCode>
                <c:ptCount val="5"/>
                <c:pt idx="0">
                  <c:v>0</c:v>
                </c:pt>
                <c:pt idx="1">
                  <c:v>60.481427947499995</c:v>
                </c:pt>
                <c:pt idx="2">
                  <c:v>57.935507601299989</c:v>
                </c:pt>
                <c:pt idx="3">
                  <c:v>118.52155775541999</c:v>
                </c:pt>
                <c:pt idx="4">
                  <c:v>53.155131458799993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0.3all'!$Y$44</c:f>
              <c:strCache>
                <c:ptCount val="1"/>
                <c:pt idx="0">
                  <c:v>rod2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0.3all'!$Y$22,'MQXFS-D actual stress 0.3all'!$Y$51,'MQXFS-D actual stress 0.3all'!$Y$75,'MQXFS-D actual stress 0.3all'!$AA$101,'MQXFS-D actual stress 0.3all'!$AA$129)</c:f>
              <c:numCache>
                <c:formatCode>General</c:formatCode>
                <c:ptCount val="5"/>
                <c:pt idx="0">
                  <c:v>0</c:v>
                </c:pt>
                <c:pt idx="1">
                  <c:v>59.875011204399996</c:v>
                </c:pt>
                <c:pt idx="2">
                  <c:v>55.580296620799992</c:v>
                </c:pt>
                <c:pt idx="3">
                  <c:v>113.04702719698999</c:v>
                </c:pt>
                <c:pt idx="4">
                  <c:v>47.938395172499995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0.3all'!$Z$44</c:f>
              <c:strCache>
                <c:ptCount val="1"/>
                <c:pt idx="0">
                  <c:v>rod3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0.3all'!$Z$22,'MQXFS-D actual stress 0.3all'!$Z$51,'MQXFS-D actual stress 0.3all'!$Z$75,'MQXFS-D actual stress 0.3all'!$AB$101,'MQXFS-D actual stress 0.3all'!$AB$129)</c:f>
              <c:numCache>
                <c:formatCode>General</c:formatCode>
                <c:ptCount val="5"/>
                <c:pt idx="0">
                  <c:v>0</c:v>
                </c:pt>
                <c:pt idx="1">
                  <c:v>55.814713156999993</c:v>
                </c:pt>
                <c:pt idx="2">
                  <c:v>54.013165921399995</c:v>
                </c:pt>
                <c:pt idx="3">
                  <c:v>111.22968006388</c:v>
                </c:pt>
                <c:pt idx="4">
                  <c:v>48.377892952199993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0.3all'!$AA$44</c:f>
              <c:strCache>
                <c:ptCount val="1"/>
                <c:pt idx="0">
                  <c:v>rod4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0.3all'!$AA$22,'MQXFS-D actual stress 0.3all'!$AA$51,'MQXFS-D actual stress 0.3all'!$AA$75,'MQXFS-D actual stress 0.3all'!$AC$101,'MQXFS-D actual stress 0.3all'!$AC$129)</c:f>
              <c:numCache>
                <c:formatCode>General</c:formatCode>
                <c:ptCount val="5"/>
                <c:pt idx="0">
                  <c:v>0</c:v>
                </c:pt>
                <c:pt idx="1">
                  <c:v>56.306386936099997</c:v>
                </c:pt>
                <c:pt idx="2">
                  <c:v>52.650558893800003</c:v>
                </c:pt>
                <c:pt idx="3">
                  <c:v>110.70298221169999</c:v>
                </c:pt>
                <c:pt idx="4">
                  <c:v>45.301282558699995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1241984"/>
        <c:axId val="168285824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val>
            <c:numRef>
              <c:f>'low_rod f=0.3all'!$Y$26:$Y$30</c:f>
              <c:numCache>
                <c:formatCode>General</c:formatCode>
                <c:ptCount val="5"/>
                <c:pt idx="0">
                  <c:v>0</c:v>
                </c:pt>
                <c:pt idx="1">
                  <c:v>57.7</c:v>
                </c:pt>
                <c:pt idx="2">
                  <c:v>57.7</c:v>
                </c:pt>
                <c:pt idx="3">
                  <c:v>115.6</c:v>
                </c:pt>
                <c:pt idx="4">
                  <c:v>41.2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1241984"/>
        <c:axId val="168285824"/>
      </c:lineChart>
      <c:catAx>
        <c:axId val="1712419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68285824"/>
        <c:crosses val="autoZero"/>
        <c:auto val="1"/>
        <c:lblAlgn val="ctr"/>
        <c:lblOffset val="100"/>
        <c:noMultiLvlLbl val="0"/>
      </c:catAx>
      <c:valAx>
        <c:axId val="16828582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Axial</a:t>
                </a:r>
                <a:r>
                  <a:rPr lang="en-US" sz="1400" baseline="0"/>
                  <a:t> stress (MPa)</a:t>
                </a:r>
                <a:endParaRPr lang="en-US" sz="14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7124198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SHTT</c:v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0.3all'!$G$16,'MQXFS-D actual stress 0.3all'!$G$45,'MQXFS-D actual stress 0.3all'!$G$69,'MQXFS-D actual stress 0.3all'!$G$92,'MQXFS-D actual stress 0.3all'!$G$120)</c:f>
              <c:numCache>
                <c:formatCode>General</c:formatCode>
                <c:ptCount val="5"/>
                <c:pt idx="0">
                  <c:v>896.87654984000005</c:v>
                </c:pt>
                <c:pt idx="1">
                  <c:v>908.50860294999995</c:v>
                </c:pt>
                <c:pt idx="2">
                  <c:v>894.20476975999998</c:v>
                </c:pt>
                <c:pt idx="3">
                  <c:v>1577.22169566</c:v>
                </c:pt>
                <c:pt idx="4">
                  <c:v>996.85037005000004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0.3all'!$H$15</c:f>
              <c:strCache>
                <c:ptCount val="1"/>
                <c:pt idx="0">
                  <c:v> SHRT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0.3all'!$H$16,'MQXFS-D actual stress 0.3all'!$H$45,'MQXFS-D actual stress 0.3all'!$H$69,'MQXFS-D actual stress 0.3all'!$H$92,'MQXFS-D actual stress 0.3all'!$H$120)</c:f>
              <c:numCache>
                <c:formatCode>General</c:formatCode>
                <c:ptCount val="5"/>
                <c:pt idx="0">
                  <c:v>888.34584662999998</c:v>
                </c:pt>
                <c:pt idx="1">
                  <c:v>901.05689015999997</c:v>
                </c:pt>
                <c:pt idx="2">
                  <c:v>888.70092442999999</c:v>
                </c:pt>
                <c:pt idx="3">
                  <c:v>1572.7284709999999</c:v>
                </c:pt>
                <c:pt idx="4">
                  <c:v>974.19532046999996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0.3all'!$I$15</c:f>
              <c:strCache>
                <c:ptCount val="1"/>
                <c:pt idx="0">
                  <c:v> SHBT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0.3all'!$I$16,'MQXFS-D actual stress 0.3all'!$I$45,'MQXFS-D actual stress 0.3all'!$I$69,'MQXFS-D actual stress 0.3all'!$I$92,'MQXFS-D actual stress 0.3all'!$I$120)</c:f>
              <c:numCache>
                <c:formatCode>General</c:formatCode>
                <c:ptCount val="5"/>
                <c:pt idx="0">
                  <c:v>948.44390808000003</c:v>
                </c:pt>
                <c:pt idx="1">
                  <c:v>962.47452757999997</c:v>
                </c:pt>
                <c:pt idx="2">
                  <c:v>951.20475337000005</c:v>
                </c:pt>
                <c:pt idx="3">
                  <c:v>1550.4604370699999</c:v>
                </c:pt>
                <c:pt idx="4">
                  <c:v>1038.02002414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0.3all'!$J$15</c:f>
              <c:strCache>
                <c:ptCount val="1"/>
                <c:pt idx="0">
                  <c:v> SHLT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0.3all'!$J$16,'MQXFS-D actual stress 0.3all'!$J$45,'MQXFS-D actual stress 0.3all'!$J$69,'MQXFS-D actual stress 0.3all'!$J$92,'MQXFS-D actual stress 0.3all'!$J$120)</c:f>
              <c:numCache>
                <c:formatCode>General</c:formatCode>
                <c:ptCount val="5"/>
                <c:pt idx="0">
                  <c:v>959.21215398000004</c:v>
                </c:pt>
                <c:pt idx="1">
                  <c:v>971.72496407999995</c:v>
                </c:pt>
                <c:pt idx="2">
                  <c:v>959.77603486999999</c:v>
                </c:pt>
                <c:pt idx="3">
                  <c:v>1685.1167832900001</c:v>
                </c:pt>
                <c:pt idx="4">
                  <c:v>1012.1976152</c:v>
                </c:pt>
              </c:numCache>
            </c:numRef>
          </c:val>
        </c:ser>
        <c:ser>
          <c:idx val="5"/>
          <c:order val="5"/>
          <c:tx>
            <c:v>SHTT-CERN</c:v>
          </c:tx>
          <c:invertIfNegative val="0"/>
          <c:cat>
            <c:strRef>
              <c:f>'MQXFS-D actual stress 0.3all'!$K$194:$K$198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0.3all'!$G$25,'MQXFS-D actual stress 0.3all'!$G$54,'MQXFS-D actual stress 0.3all'!$G$78,'MQXFS-D actual stress 0.3all'!$G$105,'MQXFS-D actual stress 0.3all'!$G$132)</c:f>
              <c:numCache>
                <c:formatCode>General</c:formatCode>
                <c:ptCount val="5"/>
                <c:pt idx="0">
                  <c:v>897</c:v>
                </c:pt>
                <c:pt idx="1">
                  <c:v>898</c:v>
                </c:pt>
                <c:pt idx="2">
                  <c:v>900</c:v>
                </c:pt>
                <c:pt idx="3">
                  <c:v>1457.6650000000002</c:v>
                </c:pt>
                <c:pt idx="4">
                  <c:v>987</c:v>
                </c:pt>
              </c:numCache>
            </c:numRef>
          </c:val>
        </c:ser>
        <c:ser>
          <c:idx val="6"/>
          <c:order val="6"/>
          <c:tx>
            <c:v>SHRT-CERN</c:v>
          </c:tx>
          <c:invertIfNegative val="0"/>
          <c:val>
            <c:numRef>
              <c:f>('MQXFS-D actual stress 0.3all'!$H$25,'MQXFS-D actual stress 0.3all'!$H$54,'MQXFS-D actual stress 0.3all'!$H$78,'MQXFS-D actual stress 0.3all'!$H$105,'MQXFS-D actual stress 0.3all'!$H$132)</c:f>
              <c:numCache>
                <c:formatCode>General</c:formatCode>
                <c:ptCount val="5"/>
                <c:pt idx="0">
                  <c:v>897</c:v>
                </c:pt>
                <c:pt idx="1">
                  <c:v>901</c:v>
                </c:pt>
                <c:pt idx="2">
                  <c:v>903</c:v>
                </c:pt>
                <c:pt idx="3">
                  <c:v>1474.4950000000001</c:v>
                </c:pt>
                <c:pt idx="4">
                  <c:v>967</c:v>
                </c:pt>
              </c:numCache>
            </c:numRef>
          </c:val>
        </c:ser>
        <c:ser>
          <c:idx val="7"/>
          <c:order val="7"/>
          <c:tx>
            <c:v>SHBT-CERN</c:v>
          </c:tx>
          <c:invertIfNegative val="0"/>
          <c:val>
            <c:numRef>
              <c:f>('MQXFS-D actual stress 0.3all'!$I$25,'MQXFS-D actual stress 0.3all'!$I$54,'MQXFS-D actual stress 0.3all'!$I$78,'MQXFS-D actual stress 0.3all'!$I$105,'MQXFS-D actual stress 0.3all'!$I$132)</c:f>
              <c:numCache>
                <c:formatCode>General</c:formatCode>
                <c:ptCount val="5"/>
                <c:pt idx="0">
                  <c:v>949</c:v>
                </c:pt>
                <c:pt idx="1">
                  <c:v>953</c:v>
                </c:pt>
                <c:pt idx="2">
                  <c:v>952</c:v>
                </c:pt>
                <c:pt idx="3">
                  <c:v>1512.8300000000002</c:v>
                </c:pt>
                <c:pt idx="4">
                  <c:v>1027</c:v>
                </c:pt>
              </c:numCache>
            </c:numRef>
          </c:val>
        </c:ser>
        <c:ser>
          <c:idx val="8"/>
          <c:order val="8"/>
          <c:tx>
            <c:v>SHLT-CERN</c:v>
          </c:tx>
          <c:invertIfNegative val="0"/>
          <c:val>
            <c:numRef>
              <c:f>('MQXFS-D actual stress 0.3all'!$J$25,'MQXFS-D actual stress 0.3all'!$J$54,'MQXFS-D actual stress 0.3all'!$J$78,'MQXFS-D actual stress 0.3all'!$J$105,'MQXFS-D actual stress 0.3all'!$J$132)</c:f>
              <c:numCache>
                <c:formatCode>General</c:formatCode>
                <c:ptCount val="5"/>
                <c:pt idx="0">
                  <c:v>970</c:v>
                </c:pt>
                <c:pt idx="1">
                  <c:v>973</c:v>
                </c:pt>
                <c:pt idx="2">
                  <c:v>968</c:v>
                </c:pt>
                <c:pt idx="3">
                  <c:v>1582.9550000000002</c:v>
                </c:pt>
                <c:pt idx="4">
                  <c:v>1007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4128"/>
        <c:axId val="164917184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cat>
            <c:strRef>
              <c:f>'MQXFS-D actual stress 0.3all'!$K$194:$K$198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'low_rod f=0.3all'!$O$26:$O$30</c:f>
              <c:numCache>
                <c:formatCode>General</c:formatCode>
                <c:ptCount val="5"/>
                <c:pt idx="0">
                  <c:v>870.5</c:v>
                </c:pt>
                <c:pt idx="1">
                  <c:v>873.1</c:v>
                </c:pt>
                <c:pt idx="2">
                  <c:v>873.1</c:v>
                </c:pt>
                <c:pt idx="3">
                  <c:v>1601.1</c:v>
                </c:pt>
                <c:pt idx="4">
                  <c:v>980.9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4128"/>
        <c:axId val="164917184"/>
      </c:lineChart>
      <c:catAx>
        <c:axId val="57441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164917184"/>
        <c:crosses val="autoZero"/>
        <c:auto val="1"/>
        <c:lblAlgn val="ctr"/>
        <c:lblOffset val="100"/>
        <c:noMultiLvlLbl val="0"/>
      </c:catAx>
      <c:valAx>
        <c:axId val="16491718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Azimuthal strain (</a:t>
                </a:r>
                <a:r>
                  <a:rPr lang="en-US" sz="1200">
                    <a:latin typeface="Symbol" panose="05050102010706020507" pitchFamily="18" charset="2"/>
                    <a:cs typeface="Sakkal Majalla" panose="02000000000000000000" pitchFamily="2" charset="-78"/>
                  </a:rPr>
                  <a:t>me</a:t>
                </a:r>
                <a:r>
                  <a:rPr lang="en-US" sz="12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441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'MQXFS-D actual stress 0.3all'!$H$9</c:f>
              <c:strCache>
                <c:ptCount val="1"/>
                <c:pt idx="0">
                  <c:v>SLTZ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0.3all'!$H$13,'MQXFS-D actual stress 0.3all'!$H$42,'MQXFS-D actual stress 0.3all'!$H$66,'MQXFS-D actual stress 0.3all'!$H$89,'MQXFS-D actual stress 0.3all'!$H$117)</c:f>
              <c:numCache>
                <c:formatCode>General</c:formatCode>
                <c:ptCount val="5"/>
                <c:pt idx="0">
                  <c:v>-123.22890812999999</c:v>
                </c:pt>
                <c:pt idx="1">
                  <c:v>-120.63736286</c:v>
                </c:pt>
                <c:pt idx="2">
                  <c:v>-127.35005033</c:v>
                </c:pt>
                <c:pt idx="3">
                  <c:v>-191.16395638</c:v>
                </c:pt>
                <c:pt idx="4">
                  <c:v>-257.26684964999998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0.3all'!$J$9</c:f>
              <c:strCache>
                <c:ptCount val="1"/>
                <c:pt idx="0">
                  <c:v>SLRZ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0.3all'!$H$13,'MQXFS-D actual stress 0.3all'!$H$42,'MQXFS-D actual stress 0.3all'!$H$66,'MQXFS-D actual stress 0.3all'!$H$89,'MQXFS-D actual stress 0.3all'!$H$117)</c:f>
              <c:numCache>
                <c:formatCode>General</c:formatCode>
                <c:ptCount val="5"/>
                <c:pt idx="0">
                  <c:v>-123.22890812999999</c:v>
                </c:pt>
                <c:pt idx="1">
                  <c:v>-120.63736286</c:v>
                </c:pt>
                <c:pt idx="2">
                  <c:v>-127.35005033</c:v>
                </c:pt>
                <c:pt idx="3">
                  <c:v>-191.16395638</c:v>
                </c:pt>
                <c:pt idx="4">
                  <c:v>-257.26684964999998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0.3all'!$M$9</c:f>
              <c:strCache>
                <c:ptCount val="1"/>
                <c:pt idx="0">
                  <c:v>SLBZ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0.3all'!$M$13,'MQXFS-D actual stress 0.3all'!$M$42,'MQXFS-D actual stress 0.3all'!$M$66,'MQXFS-D actual stress 0.3all'!$M$89,'MQXFS-D actual stress 0.3all'!$M$117)</c:f>
              <c:numCache>
                <c:formatCode>General</c:formatCode>
                <c:ptCount val="5"/>
                <c:pt idx="0">
                  <c:v>-149.58621699</c:v>
                </c:pt>
                <c:pt idx="1">
                  <c:v>-148.63309611</c:v>
                </c:pt>
                <c:pt idx="2">
                  <c:v>-157.79697225000001</c:v>
                </c:pt>
                <c:pt idx="3">
                  <c:v>-220.95153389000001</c:v>
                </c:pt>
                <c:pt idx="4">
                  <c:v>-307.79441799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0.3all'!$O$9</c:f>
              <c:strCache>
                <c:ptCount val="1"/>
                <c:pt idx="0">
                  <c:v>SLLZ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0.3all'!$O$13,'MQXFS-D actual stress 0.3all'!$O$42,'MQXFS-D actual stress 0.3all'!$O$66,'MQXFS-D actual stress 0.3all'!$O$89,'MQXFS-D actual stress 0.3all'!$O$117)</c:f>
              <c:numCache>
                <c:formatCode>General</c:formatCode>
                <c:ptCount val="5"/>
                <c:pt idx="0">
                  <c:v>-161.57724712000001</c:v>
                </c:pt>
                <c:pt idx="1">
                  <c:v>-159.06195224000001</c:v>
                </c:pt>
                <c:pt idx="2">
                  <c:v>-163.87365661000001</c:v>
                </c:pt>
                <c:pt idx="3">
                  <c:v>-161.96458564</c:v>
                </c:pt>
                <c:pt idx="4">
                  <c:v>-338.39269890999998</c:v>
                </c:pt>
              </c:numCache>
            </c:numRef>
          </c:val>
        </c:ser>
        <c:ser>
          <c:idx val="5"/>
          <c:order val="5"/>
          <c:tx>
            <c:v>SHTZ-CERN</c:v>
          </c:tx>
          <c:invertIfNegative val="0"/>
          <c:val>
            <c:numRef>
              <c:f>('MQXFS-D actual stress 0.3all'!$G$27,'MQXFS-D actual stress 0.3all'!$G$56,'MQXFS-D actual stress 0.3all'!$G$80,'MQXFS-D actual stress 0.3all'!$G$108,'MQXFS-D actual stress 0.3all'!$G$134)</c:f>
              <c:numCache>
                <c:formatCode>General</c:formatCode>
                <c:ptCount val="5"/>
                <c:pt idx="0">
                  <c:v>-133</c:v>
                </c:pt>
                <c:pt idx="1">
                  <c:v>-134</c:v>
                </c:pt>
                <c:pt idx="2">
                  <c:v>-126</c:v>
                </c:pt>
                <c:pt idx="3">
                  <c:v>-229.07500000000002</c:v>
                </c:pt>
                <c:pt idx="4">
                  <c:v>-280</c:v>
                </c:pt>
              </c:numCache>
            </c:numRef>
          </c:val>
        </c:ser>
        <c:ser>
          <c:idx val="6"/>
          <c:order val="6"/>
          <c:tx>
            <c:v>SHRZ-CERN</c:v>
          </c:tx>
          <c:invertIfNegative val="0"/>
          <c:val>
            <c:numRef>
              <c:f>('MQXFS-D actual stress 0.3all'!$H$27,'MQXFS-D actual stress 0.3all'!$H$56,'MQXFS-D actual stress 0.3all'!$H$80,'MQXFS-D actual stress 0.3all'!$H$108,'MQXFS-D actual stress 0.3all'!$H$134)</c:f>
              <c:numCache>
                <c:formatCode>General</c:formatCode>
                <c:ptCount val="5"/>
                <c:pt idx="0">
                  <c:v>-150</c:v>
                </c:pt>
                <c:pt idx="1">
                  <c:v>-152</c:v>
                </c:pt>
                <c:pt idx="2">
                  <c:v>-148</c:v>
                </c:pt>
                <c:pt idx="3">
                  <c:v>-223.465</c:v>
                </c:pt>
                <c:pt idx="4">
                  <c:v>-325</c:v>
                </c:pt>
              </c:numCache>
            </c:numRef>
          </c:val>
        </c:ser>
        <c:ser>
          <c:idx val="7"/>
          <c:order val="7"/>
          <c:tx>
            <c:v>SHBZ-CERN</c:v>
          </c:tx>
          <c:invertIfNegative val="0"/>
          <c:val>
            <c:numRef>
              <c:f>('MQXFS-D actual stress 0.3all'!$I$27,'MQXFS-D actual stress 0.3all'!$I$56,'MQXFS-D actual stress 0.3all'!$I$80,'MQXFS-D actual stress 0.3all'!$I$108,'MQXFS-D actual stress 0.3all'!$I$134)</c:f>
              <c:numCache>
                <c:formatCode>General</c:formatCode>
                <c:ptCount val="5"/>
                <c:pt idx="0">
                  <c:v>-106</c:v>
                </c:pt>
                <c:pt idx="1">
                  <c:v>-111</c:v>
                </c:pt>
                <c:pt idx="2">
                  <c:v>-110</c:v>
                </c:pt>
                <c:pt idx="3">
                  <c:v>-232.81500000000003</c:v>
                </c:pt>
                <c:pt idx="4">
                  <c:v>-261</c:v>
                </c:pt>
              </c:numCache>
            </c:numRef>
          </c:val>
        </c:ser>
        <c:ser>
          <c:idx val="8"/>
          <c:order val="8"/>
          <c:tx>
            <c:v>SHLZ-CERN</c:v>
          </c:tx>
          <c:invertIfNegative val="0"/>
          <c:val>
            <c:numRef>
              <c:f>('MQXFS-D actual stress 0.3all'!$J$27,'MQXFS-D actual stress 0.3all'!$J$56,'MQXFS-D actual stress 0.3all'!$J$80,'MQXFS-D actual stress 0.3all'!$J$108,'MQXFS-D actual stress 0.3all'!$J$134)</c:f>
              <c:numCache>
                <c:formatCode>General</c:formatCode>
                <c:ptCount val="5"/>
                <c:pt idx="0">
                  <c:v>-155</c:v>
                </c:pt>
                <c:pt idx="1">
                  <c:v>-157</c:v>
                </c:pt>
                <c:pt idx="2">
                  <c:v>-150</c:v>
                </c:pt>
                <c:pt idx="3">
                  <c:v>-84.15</c:v>
                </c:pt>
                <c:pt idx="4">
                  <c:v>-322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745152"/>
        <c:axId val="164918912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val>
            <c:numRef>
              <c:f>'low_rod f=0.3all'!$Q$26:$Q$30</c:f>
              <c:numCache>
                <c:formatCode>General</c:formatCode>
                <c:ptCount val="5"/>
                <c:pt idx="0">
                  <c:v>-112.5</c:v>
                </c:pt>
                <c:pt idx="1">
                  <c:v>-119</c:v>
                </c:pt>
                <c:pt idx="2">
                  <c:v>-119</c:v>
                </c:pt>
                <c:pt idx="3">
                  <c:v>-44.6</c:v>
                </c:pt>
                <c:pt idx="4">
                  <c:v>-512.6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745152"/>
        <c:axId val="164918912"/>
      </c:lineChart>
      <c:catAx>
        <c:axId val="5745152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100" b="1"/>
            </a:pPr>
            <a:endParaRPr lang="en-US"/>
          </a:p>
        </c:txPr>
        <c:crossAx val="164918912"/>
        <c:crosses val="autoZero"/>
        <c:auto val="1"/>
        <c:lblAlgn val="ctr"/>
        <c:lblOffset val="100"/>
        <c:noMultiLvlLbl val="0"/>
      </c:catAx>
      <c:valAx>
        <c:axId val="164918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Axial strain (</a:t>
                </a:r>
                <a:r>
                  <a:rPr lang="en-US" sz="1200">
                    <a:latin typeface="Symbol" panose="05050102010706020507" pitchFamily="18" charset="2"/>
                  </a:rPr>
                  <a:t>me</a:t>
                </a:r>
                <a:r>
                  <a:rPr lang="en-US" sz="12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574515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'MQXFS-D actual stress 0.3all'!$Q$15</c:f>
              <c:strCache>
                <c:ptCount val="1"/>
                <c:pt idx="0">
                  <c:v>CL022T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0.3all'!$Q$16,'MQXFS-D actual stress 0.3all'!$Q$45,'MQXFS-D actual stress 0.3all'!$Q$69,'MQXFS-D actual stress 0.3all'!$Q$92,'MQXFS-D actual stress 0.3all'!$Q$120)</c:f>
              <c:numCache>
                <c:formatCode>General</c:formatCode>
                <c:ptCount val="5"/>
                <c:pt idx="0">
                  <c:v>-1418.5667328</c:v>
                </c:pt>
                <c:pt idx="1">
                  <c:v>-1395.6913564700001</c:v>
                </c:pt>
                <c:pt idx="2">
                  <c:v>-1407.5409158</c:v>
                </c:pt>
                <c:pt idx="3">
                  <c:v>-2144.1582745199998</c:v>
                </c:pt>
                <c:pt idx="4">
                  <c:v>-1290.3356852700001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0.3all'!$R$15</c:f>
              <c:strCache>
                <c:ptCount val="1"/>
                <c:pt idx="0">
                  <c:v>CL052T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0.3all'!$R$16,'MQXFS-D actual stress 0.3all'!$R$45,'MQXFS-D actual stress 0.3all'!$R$69,'MQXFS-D actual stress 0.3all'!$R$92,'MQXFS-D actual stress 0.3all'!$R$120)</c:f>
              <c:numCache>
                <c:formatCode>General</c:formatCode>
                <c:ptCount val="5"/>
                <c:pt idx="0">
                  <c:v>-1390.2049624900001</c:v>
                </c:pt>
                <c:pt idx="1">
                  <c:v>-1371.2752589199999</c:v>
                </c:pt>
                <c:pt idx="2">
                  <c:v>-1386.06267011</c:v>
                </c:pt>
                <c:pt idx="3">
                  <c:v>-2224.5866195499998</c:v>
                </c:pt>
                <c:pt idx="4">
                  <c:v>-1314.0343380300001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0.3all'!$S$15</c:f>
              <c:strCache>
                <c:ptCount val="1"/>
                <c:pt idx="0">
                  <c:v>CL062T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0.3all'!$S$16,'MQXFS-D actual stress 0.3all'!$S$45,'MQXFS-D actual stress 0.3all'!$S$69,'MQXFS-D actual stress 0.3all'!$S$92,'MQXFS-D actual stress 0.3all'!$S$120)</c:f>
              <c:numCache>
                <c:formatCode>General</c:formatCode>
                <c:ptCount val="5"/>
                <c:pt idx="0">
                  <c:v>-1545.5638457699999</c:v>
                </c:pt>
                <c:pt idx="1">
                  <c:v>-1521.61163132</c:v>
                </c:pt>
                <c:pt idx="2">
                  <c:v>-1539.1499017900001</c:v>
                </c:pt>
                <c:pt idx="3">
                  <c:v>-2350.9933953999998</c:v>
                </c:pt>
                <c:pt idx="4">
                  <c:v>-1374.24864138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0.3all'!$T$15</c:f>
              <c:strCache>
                <c:ptCount val="1"/>
                <c:pt idx="0">
                  <c:v>CL072T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0.3all'!$T$16,'MQXFS-D actual stress 0.3all'!$T$45,'MQXFS-D actual stress 0.3all'!$T$69,'MQXFS-D actual stress 0.3all'!$T$92,'MQXFS-D actual stress 0.3all'!$T$120)</c:f>
              <c:numCache>
                <c:formatCode>General</c:formatCode>
                <c:ptCount val="5"/>
                <c:pt idx="0">
                  <c:v>-1477.51955447</c:v>
                </c:pt>
                <c:pt idx="1">
                  <c:v>-1455.7229124999999</c:v>
                </c:pt>
                <c:pt idx="2">
                  <c:v>-1473.38740192</c:v>
                </c:pt>
                <c:pt idx="3">
                  <c:v>-2275.23834033</c:v>
                </c:pt>
                <c:pt idx="4">
                  <c:v>-1351.92131384</c:v>
                </c:pt>
              </c:numCache>
            </c:numRef>
          </c:val>
        </c:ser>
        <c:ser>
          <c:idx val="5"/>
          <c:order val="5"/>
          <c:tx>
            <c:v>C022T-CERN</c:v>
          </c:tx>
          <c:invertIfNegative val="0"/>
          <c:val>
            <c:numRef>
              <c:f>('MQXFS-D actual stress 0.3all'!$Q$25,'MQXFS-D actual stress 0.3all'!$Q$54,'MQXFS-D actual stress 0.3all'!$Q$78,'MQXFS-D actual stress 0.3all'!$Q$105,'MQXFS-D actual stress 0.3all'!$Q$132)</c:f>
              <c:numCache>
                <c:formatCode>General</c:formatCode>
                <c:ptCount val="5"/>
                <c:pt idx="0">
                  <c:v>-1391</c:v>
                </c:pt>
                <c:pt idx="1">
                  <c:v>-1367</c:v>
                </c:pt>
                <c:pt idx="2">
                  <c:v>-1370</c:v>
                </c:pt>
                <c:pt idx="3">
                  <c:v>-2043.91</c:v>
                </c:pt>
                <c:pt idx="4">
                  <c:v>-1300</c:v>
                </c:pt>
              </c:numCache>
            </c:numRef>
          </c:val>
        </c:ser>
        <c:ser>
          <c:idx val="6"/>
          <c:order val="6"/>
          <c:tx>
            <c:v>C052T-CERN</c:v>
          </c:tx>
          <c:invertIfNegative val="0"/>
          <c:val>
            <c:numRef>
              <c:f>('MQXFS-D actual stress 0.3all'!$R$25,'MQXFS-D actual stress 0.3all'!$R$54,'MQXFS-D actual stress 0.3all'!$R$78,'MQXFS-D actual stress 0.3all'!$R$105,'MQXFS-D actual stress 0.3all'!$R$132)</c:f>
              <c:numCache>
                <c:formatCode>General</c:formatCode>
                <c:ptCount val="5"/>
                <c:pt idx="0">
                  <c:v>-1324</c:v>
                </c:pt>
                <c:pt idx="1">
                  <c:v>-1303</c:v>
                </c:pt>
                <c:pt idx="2">
                  <c:v>-1310</c:v>
                </c:pt>
                <c:pt idx="3">
                  <c:v>-2080.375</c:v>
                </c:pt>
                <c:pt idx="4">
                  <c:v>-1297</c:v>
                </c:pt>
              </c:numCache>
            </c:numRef>
          </c:val>
        </c:ser>
        <c:ser>
          <c:idx val="7"/>
          <c:order val="7"/>
          <c:tx>
            <c:v>C062T-CERN</c:v>
          </c:tx>
          <c:invertIfNegative val="0"/>
          <c:val>
            <c:numRef>
              <c:f>('MQXFS-D actual stress 0.3all'!$S$25,'MQXFS-D actual stress 0.3all'!$S$54,'MQXFS-D actual stress 0.3all'!$S$78,'MQXFS-D actual stress 0.3all'!$S$105,'MQXFS-D actual stress 0.3all'!$S$132)</c:f>
              <c:numCache>
                <c:formatCode>General</c:formatCode>
                <c:ptCount val="5"/>
                <c:pt idx="0">
                  <c:v>-1545</c:v>
                </c:pt>
                <c:pt idx="1">
                  <c:v>-1518</c:v>
                </c:pt>
                <c:pt idx="2">
                  <c:v>-1524</c:v>
                </c:pt>
                <c:pt idx="3">
                  <c:v>-2254.2850000000003</c:v>
                </c:pt>
                <c:pt idx="4">
                  <c:v>-1405</c:v>
                </c:pt>
              </c:numCache>
            </c:numRef>
          </c:val>
        </c:ser>
        <c:ser>
          <c:idx val="8"/>
          <c:order val="8"/>
          <c:tx>
            <c:v>C072T-CERN</c:v>
          </c:tx>
          <c:invertIfNegative val="0"/>
          <c:val>
            <c:numRef>
              <c:f>('MQXFS-D actual stress 0.3all'!$T$25,'MQXFS-D actual stress 0.3all'!$T$54,'MQXFS-D actual stress 0.3all'!$T$78,'MQXFS-D actual stress 0.3all'!$T$105,'MQXFS-D actual stress 0.3all'!$T$132)</c:f>
              <c:numCache>
                <c:formatCode>General</c:formatCode>
                <c:ptCount val="5"/>
                <c:pt idx="0">
                  <c:v>-1407</c:v>
                </c:pt>
                <c:pt idx="1">
                  <c:v>-1372</c:v>
                </c:pt>
                <c:pt idx="2">
                  <c:v>-1366</c:v>
                </c:pt>
                <c:pt idx="3">
                  <c:v>-2035.4950000000001</c:v>
                </c:pt>
                <c:pt idx="4">
                  <c:v>-1298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18784"/>
        <c:axId val="168534592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val>
            <c:numRef>
              <c:f>'low_rod f=0.3all'!$T$26:$T$30</c:f>
              <c:numCache>
                <c:formatCode>General</c:formatCode>
                <c:ptCount val="5"/>
                <c:pt idx="0">
                  <c:v>-1258</c:v>
                </c:pt>
                <c:pt idx="1">
                  <c:v>-1254</c:v>
                </c:pt>
                <c:pt idx="2">
                  <c:v>-1254</c:v>
                </c:pt>
                <c:pt idx="3">
                  <c:v>-2009</c:v>
                </c:pt>
                <c:pt idx="4">
                  <c:v>-1231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18784"/>
        <c:axId val="168534592"/>
      </c:lineChart>
      <c:catAx>
        <c:axId val="168118784"/>
        <c:scaling>
          <c:orientation val="minMax"/>
        </c:scaling>
        <c:delete val="0"/>
        <c:axPos val="b"/>
        <c:majorTickMark val="out"/>
        <c:minorTickMark val="none"/>
        <c:tickLblPos val="high"/>
        <c:txPr>
          <a:bodyPr/>
          <a:lstStyle/>
          <a:p>
            <a:pPr>
              <a:defRPr sz="1000"/>
            </a:pPr>
            <a:endParaRPr lang="en-US"/>
          </a:p>
        </c:txPr>
        <c:crossAx val="168534592"/>
        <c:crosses val="autoZero"/>
        <c:auto val="1"/>
        <c:lblAlgn val="ctr"/>
        <c:lblOffset val="100"/>
        <c:noMultiLvlLbl val="0"/>
      </c:catAx>
      <c:valAx>
        <c:axId val="1685345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Azimuthal strain (</a:t>
                </a:r>
                <a:r>
                  <a:rPr lang="en-US" sz="1200">
                    <a:latin typeface="Symbol" panose="05050102010706020507" pitchFamily="18" charset="2"/>
                  </a:rPr>
                  <a:t>me</a:t>
                </a:r>
                <a:r>
                  <a:rPr lang="en-US" sz="12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8118784"/>
        <c:crosses val="autoZero"/>
        <c:crossBetween val="between"/>
        <c:majorUnit val="200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755743259365309"/>
          <c:y val="3.0417907606108817E-2"/>
          <c:w val="0.64654272382618838"/>
          <c:h val="0.872160401437423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'MQXFS-D actual stress 0.3all'!$T$9</c:f>
              <c:strCache>
                <c:ptCount val="1"/>
                <c:pt idx="0">
                  <c:v>CL022Z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0.3all'!$T$13,'MQXFS-D actual stress 0.3all'!$T$42,'MQXFS-D actual stress 0.3all'!$T$66,'MQXFS-D actual stress 0.3all'!$T$89,'MQXFS-D actual stress 0.3all'!$T$117)</c:f>
              <c:numCache>
                <c:formatCode>General</c:formatCode>
                <c:ptCount val="5"/>
                <c:pt idx="0">
                  <c:v>259.31182854000002</c:v>
                </c:pt>
                <c:pt idx="1">
                  <c:v>238.42334590999999</c:v>
                </c:pt>
                <c:pt idx="2">
                  <c:v>188.27687381000001</c:v>
                </c:pt>
                <c:pt idx="3">
                  <c:v>1615.4720665699999</c:v>
                </c:pt>
                <c:pt idx="4">
                  <c:v>-40.272431150000003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0.3all'!$AB$9</c:f>
              <c:strCache>
                <c:ptCount val="1"/>
                <c:pt idx="0">
                  <c:v>CL052Z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0.3all'!$AB$13,'MQXFS-D actual stress 0.3all'!$AB$42,'MQXFS-D actual stress 0.3all'!$AB$66,'MQXFS-D actual stress 0.3all'!$AB$89,'MQXFS-D actual stress 0.3all'!$AB$117)</c:f>
              <c:numCache>
                <c:formatCode>General</c:formatCode>
                <c:ptCount val="5"/>
                <c:pt idx="0">
                  <c:v>302.35166500999998</c:v>
                </c:pt>
                <c:pt idx="1">
                  <c:v>280.96589427999999</c:v>
                </c:pt>
                <c:pt idx="2">
                  <c:v>224.74610222000001</c:v>
                </c:pt>
                <c:pt idx="3">
                  <c:v>1637.7881182399999</c:v>
                </c:pt>
                <c:pt idx="4">
                  <c:v>-34.298275349999997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0.3all'!$AJ$9</c:f>
              <c:strCache>
                <c:ptCount val="1"/>
                <c:pt idx="0">
                  <c:v>CL062Z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0.3all'!$AJ$13,'MQXFS-D actual stress 0.3all'!$AJ$42,'MQXFS-D actual stress 0.3all'!$AJ$66,'MQXFS-D actual stress 0.3all'!$AJ$89,'MQXFS-D actual stress 0.3all'!$AJ$117)</c:f>
              <c:numCache>
                <c:formatCode>General</c:formatCode>
                <c:ptCount val="5"/>
                <c:pt idx="0">
                  <c:v>331.41176583999999</c:v>
                </c:pt>
                <c:pt idx="1">
                  <c:v>311.87413529000003</c:v>
                </c:pt>
                <c:pt idx="2">
                  <c:v>267.92656254000002</c:v>
                </c:pt>
                <c:pt idx="3">
                  <c:v>1698.1832718400001</c:v>
                </c:pt>
                <c:pt idx="4">
                  <c:v>17.995312739999999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0.3all'!$AR$9</c:f>
              <c:strCache>
                <c:ptCount val="1"/>
                <c:pt idx="0">
                  <c:v>CL072z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0.3all'!$AR$13,'MQXFS-D actual stress 0.3all'!$AR$42,'MQXFS-D actual stress 0.3all'!$AR$66,'MQXFS-D actual stress 0.3all'!$AR$89,'MQXFS-D actual stress 0.3all'!$AR$117)</c:f>
              <c:numCache>
                <c:formatCode>General</c:formatCode>
                <c:ptCount val="5"/>
                <c:pt idx="0">
                  <c:v>313.99210708999999</c:v>
                </c:pt>
                <c:pt idx="1">
                  <c:v>297.16813015000002</c:v>
                </c:pt>
                <c:pt idx="2">
                  <c:v>256.94684002000002</c:v>
                </c:pt>
                <c:pt idx="3">
                  <c:v>1706.98402928</c:v>
                </c:pt>
                <c:pt idx="4">
                  <c:v>11.40566362</c:v>
                </c:pt>
              </c:numCache>
            </c:numRef>
          </c:val>
        </c:ser>
        <c:ser>
          <c:idx val="5"/>
          <c:order val="5"/>
          <c:tx>
            <c:v>C022Z-CERN</c:v>
          </c:tx>
          <c:invertIfNegative val="0"/>
          <c:cat>
            <c:strRef>
              <c:f>'MQXFS-D actual stress 0.3all'!$K$194:$K$198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0.3all'!$X$25,'MQXFS-D actual stress 0.3all'!$X$54,'MQXFS-D actual stress 0.3all'!$X$78,'MQXFS-D actual stress 0.3all'!$X$105,'MQXFS-D actual stress 0.3all'!$X$132)</c:f>
              <c:numCache>
                <c:formatCode>General</c:formatCode>
                <c:ptCount val="5"/>
                <c:pt idx="0">
                  <c:v>171</c:v>
                </c:pt>
                <c:pt idx="1">
                  <c:v>140</c:v>
                </c:pt>
                <c:pt idx="2">
                  <c:v>105</c:v>
                </c:pt>
                <c:pt idx="3">
                  <c:v>1628.77</c:v>
                </c:pt>
                <c:pt idx="4">
                  <c:v>-120</c:v>
                </c:pt>
              </c:numCache>
            </c:numRef>
          </c:val>
        </c:ser>
        <c:ser>
          <c:idx val="6"/>
          <c:order val="6"/>
          <c:tx>
            <c:v>C052Z-CERN</c:v>
          </c:tx>
          <c:invertIfNegative val="0"/>
          <c:val>
            <c:numRef>
              <c:f>('MQXFS-D actual stress 0.3all'!$Y$25,'MQXFS-D actual stress 0.3all'!$Y$54,'MQXFS-D actual stress 0.3all'!$Y$78,'MQXFS-D actual stress 0.3all'!$Y$105,'MQXFS-D actual stress 0.3all'!$Y$132)</c:f>
              <c:numCache>
                <c:formatCode>General</c:formatCode>
                <c:ptCount val="5"/>
                <c:pt idx="0">
                  <c:v>220</c:v>
                </c:pt>
                <c:pt idx="1">
                  <c:v>187</c:v>
                </c:pt>
                <c:pt idx="2">
                  <c:v>145</c:v>
                </c:pt>
                <c:pt idx="3">
                  <c:v>1627.835</c:v>
                </c:pt>
                <c:pt idx="4">
                  <c:v>-85</c:v>
                </c:pt>
              </c:numCache>
            </c:numRef>
          </c:val>
        </c:ser>
        <c:ser>
          <c:idx val="7"/>
          <c:order val="7"/>
          <c:tx>
            <c:v>C062Z-CERN</c:v>
          </c:tx>
          <c:invertIfNegative val="0"/>
          <c:val>
            <c:numRef>
              <c:f>('MQXFS-D actual stress 0.3all'!$Z$25,'MQXFS-D actual stress 0.3all'!$Z$54,'MQXFS-D actual stress 0.3all'!$Z$78,'MQXFS-D actual stress 0.3all'!$Z$105,'MQXFS-D actual stress 0.3all'!$Z$132)</c:f>
              <c:numCache>
                <c:formatCode>General</c:formatCode>
                <c:ptCount val="5"/>
                <c:pt idx="0">
                  <c:v>270</c:v>
                </c:pt>
                <c:pt idx="1">
                  <c:v>243</c:v>
                </c:pt>
                <c:pt idx="2">
                  <c:v>210</c:v>
                </c:pt>
                <c:pt idx="3">
                  <c:v>1715.7250000000001</c:v>
                </c:pt>
                <c:pt idx="4">
                  <c:v>-38</c:v>
                </c:pt>
              </c:numCache>
            </c:numRef>
          </c:val>
        </c:ser>
        <c:ser>
          <c:idx val="8"/>
          <c:order val="8"/>
          <c:tx>
            <c:v>C072Z-CERN</c:v>
          </c:tx>
          <c:invertIfNegative val="0"/>
          <c:val>
            <c:numRef>
              <c:f>('MQXFS-D actual stress 0.3all'!$AA$25,'MQXFS-D actual stress 0.3all'!$AA$54,'MQXFS-D actual stress 0.3all'!$AA$78,'MQXFS-D actual stress 0.3all'!$AA$105,'MQXFS-D actual stress 0.3all'!$AA$132)</c:f>
              <c:numCache>
                <c:formatCode>General</c:formatCode>
                <c:ptCount val="5"/>
                <c:pt idx="0">
                  <c:v>367</c:v>
                </c:pt>
                <c:pt idx="1">
                  <c:v>342</c:v>
                </c:pt>
                <c:pt idx="2">
                  <c:v>314</c:v>
                </c:pt>
                <c:pt idx="3">
                  <c:v>1783.98</c:v>
                </c:pt>
                <c:pt idx="4">
                  <c:v>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119808"/>
        <c:axId val="168536320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cat>
            <c:strRef>
              <c:f>'MQXFS-D actual stress 0.3all'!$K$194:$K$198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'low_rod f=0.3all'!$U$26:$U$30</c:f>
              <c:numCache>
                <c:formatCode>General</c:formatCode>
                <c:ptCount val="5"/>
                <c:pt idx="0">
                  <c:v>45</c:v>
                </c:pt>
                <c:pt idx="1">
                  <c:v>39</c:v>
                </c:pt>
                <c:pt idx="2">
                  <c:v>39</c:v>
                </c:pt>
                <c:pt idx="3">
                  <c:v>1295</c:v>
                </c:pt>
                <c:pt idx="4">
                  <c:v>-496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119808"/>
        <c:axId val="168536320"/>
      </c:lineChart>
      <c:catAx>
        <c:axId val="1681198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8536320"/>
        <c:crosses val="autoZero"/>
        <c:auto val="1"/>
        <c:lblAlgn val="ctr"/>
        <c:lblOffset val="100"/>
        <c:noMultiLvlLbl val="0"/>
      </c:catAx>
      <c:valAx>
        <c:axId val="168536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Axial strain (</a:t>
                </a:r>
                <a:r>
                  <a:rPr lang="en-US" sz="1200">
                    <a:latin typeface="Symbol" panose="05050102010706020507" pitchFamily="18" charset="2"/>
                  </a:rPr>
                  <a:t>me</a:t>
                </a:r>
                <a:r>
                  <a:rPr lang="en-US" sz="1200"/>
                  <a:t>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68119808"/>
        <c:crosses val="autoZero"/>
        <c:crossBetween val="between"/>
        <c:majorUnit val="200"/>
      </c:valAx>
    </c:plotArea>
    <c:legend>
      <c:legendPos val="r"/>
      <c:layout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'MQXFS-D actual stress 0.3all'!$H$9</c:f>
              <c:strCache>
                <c:ptCount val="1"/>
                <c:pt idx="0">
                  <c:v>SLTZ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0.3all'!$G$22,'MQXFS-D actual stress 0.3all'!$G$51,'MQXFS-D actual stress 0.3all'!$G$75,'MQXFS-D actual stress 0.3all'!$G$101,'MQXFS-D actual stress 0.3all'!$G$129)</c:f>
              <c:numCache>
                <c:formatCode>General</c:formatCode>
                <c:ptCount val="5"/>
                <c:pt idx="0">
                  <c:v>14.361341547186791</c:v>
                </c:pt>
                <c:pt idx="1">
                  <c:v>14.937388650520131</c:v>
                </c:pt>
                <c:pt idx="2">
                  <c:v>14.028918912921753</c:v>
                </c:pt>
                <c:pt idx="3">
                  <c:v>30.8063456681834</c:v>
                </c:pt>
                <c:pt idx="4">
                  <c:v>6.4336605379986462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0.3all'!$J$9</c:f>
              <c:strCache>
                <c:ptCount val="1"/>
                <c:pt idx="0">
                  <c:v>SLRZ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0.3all'!$H$22,'MQXFS-D actual stress 0.3all'!$H$51,'MQXFS-D actual stress 0.3all'!$H$75,'MQXFS-D actual stress 0.3all'!$H$101,'MQXFS-D actual stress 0.3all'!$H$129)</c:f>
              <c:numCache>
                <c:formatCode>General</c:formatCode>
                <c:ptCount val="5"/>
                <c:pt idx="0">
                  <c:v>10.69585279262777</c:v>
                </c:pt>
                <c:pt idx="1">
                  <c:v>11.295430501926731</c:v>
                </c:pt>
                <c:pt idx="2">
                  <c:v>10.088267004020805</c:v>
                </c:pt>
                <c:pt idx="3">
                  <c:v>28.413929703866124</c:v>
                </c:pt>
                <c:pt idx="4">
                  <c:v>0.61937468839665555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0.3all'!$M$9</c:f>
              <c:strCache>
                <c:ptCount val="1"/>
                <c:pt idx="0">
                  <c:v>SLBZ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0.3all'!$I$22,'MQXFS-D actual stress 0.3all'!$I$51,'MQXFS-D actual stress 0.3all'!$I$75,'MQXFS-D actual stress 0.3all'!$I$101,'MQXFS-D actual stress 0.3all'!$I$129)</c:f>
              <c:numCache>
                <c:formatCode>General</c:formatCode>
                <c:ptCount val="5"/>
                <c:pt idx="0">
                  <c:v>13.665180247917235</c:v>
                </c:pt>
                <c:pt idx="1">
                  <c:v>14.120723832410675</c:v>
                </c:pt>
                <c:pt idx="2">
                  <c:v>13.071832278563997</c:v>
                </c:pt>
                <c:pt idx="3">
                  <c:v>27.380560346999332</c:v>
                </c:pt>
                <c:pt idx="4">
                  <c:v>3.5423674994934453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0.3all'!$O$9</c:f>
              <c:strCache>
                <c:ptCount val="1"/>
                <c:pt idx="0">
                  <c:v>SLLZ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0.3all'!$J$22,'MQXFS-D actual stress 0.3all'!$J$51,'MQXFS-D actual stress 0.3all'!$J$75,'MQXFS-D actual stress 0.3all'!$J$101,'MQXFS-D actual stress 0.3all'!$J$129)</c:f>
              <c:numCache>
                <c:formatCode>General</c:formatCode>
                <c:ptCount val="5"/>
                <c:pt idx="0">
                  <c:v>13.006999162777024</c:v>
                </c:pt>
                <c:pt idx="1">
                  <c:v>13.555518855296246</c:v>
                </c:pt>
                <c:pt idx="2">
                  <c:v>12.855646349706014</c:v>
                </c:pt>
                <c:pt idx="3">
                  <c:v>36.728814806925598</c:v>
                </c:pt>
                <c:pt idx="4">
                  <c:v>0.5327328833943944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39968"/>
        <c:axId val="168539200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val>
            <c:numRef>
              <c:f>'low_rod f=0.3all'!$R$26:$R$30</c:f>
              <c:numCache>
                <c:formatCode>General</c:formatCode>
                <c:ptCount val="5"/>
                <c:pt idx="0">
                  <c:v>14.5</c:v>
                </c:pt>
                <c:pt idx="1">
                  <c:v>14.1</c:v>
                </c:pt>
                <c:pt idx="2">
                  <c:v>14.1</c:v>
                </c:pt>
                <c:pt idx="3">
                  <c:v>44.7</c:v>
                </c:pt>
                <c:pt idx="4">
                  <c:v>-14.2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39968"/>
        <c:axId val="168539200"/>
      </c:lineChart>
      <c:catAx>
        <c:axId val="168339968"/>
        <c:scaling>
          <c:orientation val="minMax"/>
        </c:scaling>
        <c:delete val="0"/>
        <c:axPos val="b"/>
        <c:majorTickMark val="out"/>
        <c:minorTickMark val="none"/>
        <c:tickLblPos val="nextTo"/>
        <c:crossAx val="168539200"/>
        <c:crosses val="autoZero"/>
        <c:auto val="1"/>
        <c:lblAlgn val="ctr"/>
        <c:lblOffset val="100"/>
        <c:noMultiLvlLbl val="0"/>
      </c:catAx>
      <c:valAx>
        <c:axId val="1685392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Axial</a:t>
                </a:r>
                <a:r>
                  <a:rPr lang="en-US" baseline="0"/>
                  <a:t> stress (MPa)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339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SHTT</c:v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0.3all'!$G$21,'MQXFS-D actual stress 0.3all'!$G$50,'MQXFS-D actual stress 0.3all'!$G$74,'MQXFS-D actual stress 0.3all'!$G$100,'MQXFS-D actual stress 0.3all'!$G$128)</c:f>
              <c:numCache>
                <c:formatCode>General</c:formatCode>
                <c:ptCount val="5"/>
                <c:pt idx="0">
                  <c:v>67.609897400843494</c:v>
                </c:pt>
                <c:pt idx="1">
                  <c:v>68.770600149176829</c:v>
                </c:pt>
                <c:pt idx="2">
                  <c:v>67.48065422359339</c:v>
                </c:pt>
                <c:pt idx="3">
                  <c:v>135.02440653589233</c:v>
                </c:pt>
                <c:pt idx="4">
                  <c:v>71.889235333819514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0.3all'!$H$15</c:f>
              <c:strCache>
                <c:ptCount val="1"/>
                <c:pt idx="0">
                  <c:v> SHRT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0.3all'!$H$21,'MQXFS-D actual stress 0.3all'!$H$50,'MQXFS-D actual stress 0.3all'!$H$74,'MQXFS-D actual stress 0.3all'!$H$100,'MQXFS-D actual stress 0.3all'!$H$128)</c:f>
              <c:numCache>
                <c:formatCode>General</c:formatCode>
                <c:ptCount val="5"/>
                <c:pt idx="0">
                  <c:v>65.707011859493434</c:v>
                </c:pt>
                <c:pt idx="1">
                  <c:v>66.889381171255081</c:v>
                </c:pt>
                <c:pt idx="2">
                  <c:v>65.622115694767061</c:v>
                </c:pt>
                <c:pt idx="3">
                  <c:v>133.85484672719446</c:v>
                </c:pt>
                <c:pt idx="4">
                  <c:v>68.472049061754845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0.3all'!$I$15</c:f>
              <c:strCache>
                <c:ptCount val="1"/>
                <c:pt idx="0">
                  <c:v> SHBT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0.3all'!$I$21,'MQXFS-D actual stress 0.3all'!$I$50,'MQXFS-D actual stress 0.3all'!$I$74,'MQXFS-D actual stress 0.3all'!$I$100,'MQXFS-D actual stress 0.3all'!$I$128)</c:f>
              <c:numCache>
                <c:formatCode>General</c:formatCode>
                <c:ptCount val="5"/>
                <c:pt idx="0">
                  <c:v>70.988868932991863</c:v>
                </c:pt>
                <c:pt idx="1">
                  <c:v>72.13247223561963</c:v>
                </c:pt>
                <c:pt idx="2">
                  <c:v>70.934177459011764</c:v>
                </c:pt>
                <c:pt idx="3">
                  <c:v>131.86979860090977</c:v>
                </c:pt>
                <c:pt idx="4">
                  <c:v>73.788166937627764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0.3all'!$J$15</c:f>
              <c:strCache>
                <c:ptCount val="1"/>
                <c:pt idx="0">
                  <c:v> SHLT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0.3all'!$J$21,'MQXFS-D actual stress 0.3all'!$J$50,'MQXFS-D actual stress 0.3all'!$J$74,'MQXFS-D actual stress 0.3all'!$J$100,'MQXFS-D actual stress 0.3all'!$J$128)</c:f>
              <c:numCache>
                <c:formatCode>General</c:formatCode>
                <c:ptCount val="5"/>
                <c:pt idx="0">
                  <c:v>71.521783709344177</c:v>
                </c:pt>
                <c:pt idx="1">
                  <c:v>72.617222094400717</c:v>
                </c:pt>
                <c:pt idx="2">
                  <c:v>71.549418565900041</c:v>
                </c:pt>
                <c:pt idx="3">
                  <c:v>145.6588737426047</c:v>
                </c:pt>
                <c:pt idx="4">
                  <c:v>71.235946491454087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340480"/>
        <c:axId val="168540928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val>
            <c:numRef>
              <c:f>'low_rod f=0.3all'!$P$26:$P$30</c:f>
              <c:numCache>
                <c:formatCode>General</c:formatCode>
                <c:ptCount val="5"/>
                <c:pt idx="0">
                  <c:v>65.900000000000006</c:v>
                </c:pt>
                <c:pt idx="1">
                  <c:v>65.900000000000006</c:v>
                </c:pt>
                <c:pt idx="2">
                  <c:v>65.900000000000006</c:v>
                </c:pt>
                <c:pt idx="3">
                  <c:v>141.69999999999999</c:v>
                </c:pt>
                <c:pt idx="4">
                  <c:v>63.8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340480"/>
        <c:axId val="168540928"/>
      </c:lineChart>
      <c:catAx>
        <c:axId val="168340480"/>
        <c:scaling>
          <c:orientation val="minMax"/>
        </c:scaling>
        <c:delete val="0"/>
        <c:axPos val="b"/>
        <c:majorTickMark val="out"/>
        <c:minorTickMark val="none"/>
        <c:tickLblPos val="nextTo"/>
        <c:crossAx val="168540928"/>
        <c:crosses val="autoZero"/>
        <c:auto val="1"/>
        <c:lblAlgn val="ctr"/>
        <c:lblOffset val="100"/>
        <c:noMultiLvlLbl val="0"/>
      </c:catAx>
      <c:valAx>
        <c:axId val="16854092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Azimuthal stress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34048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'MQXFS-D actual stress 0.3all'!$Q$15</c:f>
              <c:strCache>
                <c:ptCount val="1"/>
                <c:pt idx="0">
                  <c:v>CL022T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0.3all'!$Q$21,'MQXFS-D actual stress 0.3all'!$Q$50,'MQXFS-D actual stress 0.3all'!$Q$74,'MQXFS-D actual stress 0.3all'!$Q$100,'MQXFS-D actual stress 0.3all'!$Q$128)</c:f>
              <c:numCache>
                <c:formatCode>General</c:formatCode>
                <c:ptCount val="5"/>
                <c:pt idx="0">
                  <c:v>-105.13574426328357</c:v>
                </c:pt>
                <c:pt idx="1">
                  <c:v>-104.07879743163952</c:v>
                </c:pt>
                <c:pt idx="2">
                  <c:v>-106.28468045773631</c:v>
                </c:pt>
                <c:pt idx="3">
                  <c:v>-142.30696286431456</c:v>
                </c:pt>
                <c:pt idx="4">
                  <c:v>-103.1456854143713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0.3all'!$R$15</c:f>
              <c:strCache>
                <c:ptCount val="1"/>
                <c:pt idx="0">
                  <c:v>CL052T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0.3all'!$R$21,'MQXFS-D actual stress 0.3all'!$R$50,'MQXFS-D actual stress 0.3all'!$R$74,'MQXFS-D actual stress 0.3all'!$R$100,'MQXFS-D actual stress 0.3all'!$R$128)</c:f>
              <c:numCache>
                <c:formatCode>General</c:formatCode>
                <c:ptCount val="5"/>
                <c:pt idx="0">
                  <c:v>-102.0113595831773</c:v>
                </c:pt>
                <c:pt idx="1">
                  <c:v>-101.01420981573494</c:v>
                </c:pt>
                <c:pt idx="2">
                  <c:v>-103.64345228591586</c:v>
                </c:pt>
                <c:pt idx="3">
                  <c:v>-148.71365442295743</c:v>
                </c:pt>
                <c:pt idx="4">
                  <c:v>-104.87626010711216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0.3all'!$S$15</c:f>
              <c:strCache>
                <c:ptCount val="1"/>
                <c:pt idx="0">
                  <c:v>CL062T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0.3all'!$S$21,'MQXFS-D actual stress 0.3all'!$S$50,'MQXFS-D actual stress 0.3all'!$S$74,'MQXFS-D actual stress 0.3all'!$S$100,'MQXFS-D actual stress 0.3all'!$S$128)</c:f>
              <c:numCache>
                <c:formatCode>General</c:formatCode>
                <c:ptCount val="5"/>
                <c:pt idx="0">
                  <c:v>-113.37425240627317</c:v>
                </c:pt>
                <c:pt idx="1">
                  <c:v>-112.09506891553367</c:v>
                </c:pt>
                <c:pt idx="2">
                  <c:v>-114.4787636257892</c:v>
                </c:pt>
                <c:pt idx="3">
                  <c:v>-158.42198003948167</c:v>
                </c:pt>
                <c:pt idx="4">
                  <c:v>-108.19197651140658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0.3all'!$T$15</c:f>
              <c:strCache>
                <c:ptCount val="1"/>
                <c:pt idx="0">
                  <c:v>CL072T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0.3all'!$T$21,'MQXFS-D actual stress 0.3all'!$T$50,'MQXFS-D actual stress 0.3all'!$T$74,'MQXFS-D actual stress 0.3all'!$T$100,'MQXFS-D actual stress 0.3all'!$T$128)</c:f>
              <c:numCache>
                <c:formatCode>General</c:formatCode>
                <c:ptCount val="5"/>
                <c:pt idx="0">
                  <c:v>-108.44808795167118</c:v>
                </c:pt>
                <c:pt idx="1">
                  <c:v>-107.33550531357982</c:v>
                </c:pt>
                <c:pt idx="2">
                  <c:v>-109.60958994043871</c:v>
                </c:pt>
                <c:pt idx="3">
                  <c:v>-151.49536539071596</c:v>
                </c:pt>
                <c:pt idx="4">
                  <c:v>-106.67085646759834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8615424"/>
        <c:axId val="168281792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val>
            <c:numRef>
              <c:f>'low_rod f=0.3all'!$V$26:$V$30</c:f>
              <c:numCache>
                <c:formatCode>General</c:formatCode>
                <c:ptCount val="5"/>
                <c:pt idx="0">
                  <c:v>-98.5</c:v>
                </c:pt>
                <c:pt idx="1">
                  <c:v>-98.3</c:v>
                </c:pt>
                <c:pt idx="2">
                  <c:v>-98.3</c:v>
                </c:pt>
                <c:pt idx="3">
                  <c:v>-140.30000000000001</c:v>
                </c:pt>
                <c:pt idx="4">
                  <c:v>-98.3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8615424"/>
        <c:axId val="168281792"/>
      </c:lineChart>
      <c:catAx>
        <c:axId val="168615424"/>
        <c:scaling>
          <c:orientation val="minMax"/>
        </c:scaling>
        <c:delete val="0"/>
        <c:axPos val="b"/>
        <c:majorTickMark val="out"/>
        <c:minorTickMark val="none"/>
        <c:tickLblPos val="high"/>
        <c:crossAx val="168281792"/>
        <c:crosses val="autoZero"/>
        <c:auto val="1"/>
        <c:lblAlgn val="ctr"/>
        <c:lblOffset val="100"/>
        <c:noMultiLvlLbl val="0"/>
      </c:catAx>
      <c:valAx>
        <c:axId val="16828179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Azimuthal sress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8615424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'MQXFS-D actual stress 0.3all'!$T$9</c:f>
              <c:strCache>
                <c:ptCount val="1"/>
                <c:pt idx="0">
                  <c:v>CL022Z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0.3all'!$Q$22,'MQXFS-D actual stress 0.3all'!$Q$51,'MQXFS-D actual stress 0.3all'!$Q$75,'MQXFS-D actual stress 0.3all'!$Q$101,'MQXFS-D actual stress 0.3all'!$Q$129)</c:f>
              <c:numCache>
                <c:formatCode>General</c:formatCode>
                <c:ptCount val="5"/>
                <c:pt idx="0">
                  <c:v>-17.594325051716417</c:v>
                </c:pt>
                <c:pt idx="1">
                  <c:v>-18.697156913057441</c:v>
                </c:pt>
                <c:pt idx="2">
                  <c:v>-22.95741018893035</c:v>
                </c:pt>
                <c:pt idx="3">
                  <c:v>79.237925885163023</c:v>
                </c:pt>
                <c:pt idx="4">
                  <c:v>-3.7888603221386252</c:v>
                </c:pt>
              </c:numCache>
            </c:numRef>
          </c:val>
        </c:ser>
        <c:ser>
          <c:idx val="1"/>
          <c:order val="1"/>
          <c:tx>
            <c:strRef>
              <c:f>'MQXFS-D actual stress 0.3all'!$AB$9</c:f>
              <c:strCache>
                <c:ptCount val="1"/>
                <c:pt idx="0">
                  <c:v>CL052Z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0.3all'!$R$22,'MQXFS-D actual stress 0.3all'!$R$51,'MQXFS-D actual stress 0.3all'!$R$75,'MQXFS-D actual stress 0.3all'!$R$101,'MQXFS-D actual stress 0.3all'!$R$129)</c:f>
              <c:numCache>
                <c:formatCode>General</c:formatCode>
                <c:ptCount val="5"/>
                <c:pt idx="0">
                  <c:v>-13.519245707580284</c:v>
                </c:pt>
                <c:pt idx="1">
                  <c:v>-14.677218737749889</c:v>
                </c:pt>
                <c:pt idx="2">
                  <c:v>-19.506546621811395</c:v>
                </c:pt>
                <c:pt idx="3">
                  <c:v>78.822618837154451</c:v>
                </c:pt>
                <c:pt idx="4">
                  <c:v>-3.8058807710918137</c:v>
                </c:pt>
              </c:numCache>
            </c:numRef>
          </c:val>
        </c:ser>
        <c:ser>
          <c:idx val="2"/>
          <c:order val="2"/>
          <c:tx>
            <c:strRef>
              <c:f>'MQXFS-D actual stress 0.3all'!$AJ$9</c:f>
              <c:strCache>
                <c:ptCount val="1"/>
                <c:pt idx="0">
                  <c:v>CL062Z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0.3all'!$S$22,'MQXFS-D actual stress 0.3all'!$S$51,'MQXFS-D actual stress 0.3all'!$S$75,'MQXFS-D actual stress 0.3all'!$S$101,'MQXFS-D actual stress 0.3all'!$S$129)</c:f>
              <c:numCache>
                <c:formatCode>General</c:formatCode>
                <c:ptCount val="5"/>
                <c:pt idx="0">
                  <c:v>-15.348422209332883</c:v>
                </c:pt>
                <c:pt idx="1">
                  <c:v>-16.281133960981453</c:v>
                </c:pt>
                <c:pt idx="2">
                  <c:v>-20.167920254968333</c:v>
                </c:pt>
                <c:pt idx="3">
                  <c:v>80.29300526193623</c:v>
                </c:pt>
                <c:pt idx="4">
                  <c:v>-3.5525600122078251</c:v>
                </c:pt>
              </c:numCache>
            </c:numRef>
          </c:val>
        </c:ser>
        <c:ser>
          <c:idx val="3"/>
          <c:order val="3"/>
          <c:tx>
            <c:strRef>
              <c:f>'MQXFS-D actual stress 0.3all'!$AR$9</c:f>
              <c:strCache>
                <c:ptCount val="1"/>
                <c:pt idx="0">
                  <c:v>CL072z</c:v>
                </c:pt>
              </c:strCache>
            </c:strRef>
          </c:tx>
          <c:invertIfNegative val="0"/>
          <c:cat>
            <c:strRef>
              <c:f>'MQXFS-D actual stress 0.3all'!$D$175:$D$179</c:f>
              <c:strCache>
                <c:ptCount val="5"/>
                <c:pt idx="0">
                  <c:v>Azimuthal preload</c:v>
                </c:pt>
                <c:pt idx="1">
                  <c:v>Axial preload</c:v>
                </c:pt>
                <c:pt idx="2">
                  <c:v>Magnet on header</c:v>
                </c:pt>
                <c:pt idx="3">
                  <c:v>77 K</c:v>
                </c:pt>
                <c:pt idx="4">
                  <c:v>Warm-up</c:v>
                </c:pt>
              </c:strCache>
            </c:strRef>
          </c:cat>
          <c:val>
            <c:numRef>
              <c:f>('MQXFS-D actual stress 0.3all'!$T$22,'MQXFS-D actual stress 0.3all'!$T$51,'MQXFS-D actual stress 0.3all'!$T$75,'MQXFS-D actual stress 0.3all'!$T$101,'MQXFS-D actual stress 0.3all'!$T$129)</c:f>
              <c:numCache>
                <c:formatCode>General</c:formatCode>
                <c:ptCount val="5"/>
                <c:pt idx="0">
                  <c:v>-14.892902407268206</c:v>
                </c:pt>
                <c:pt idx="1">
                  <c:v>-15.692302696117137</c:v>
                </c:pt>
                <c:pt idx="2">
                  <c:v>-19.280981778349165</c:v>
                </c:pt>
                <c:pt idx="3">
                  <c:v>83.343314080276556</c:v>
                </c:pt>
                <c:pt idx="4">
                  <c:v>-3.5469694745583453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9029632"/>
        <c:axId val="168283520"/>
      </c:barChart>
      <c:lineChart>
        <c:grouping val="standard"/>
        <c:varyColors val="0"/>
        <c:ser>
          <c:idx val="4"/>
          <c:order val="4"/>
          <c:tx>
            <c:v>ANSYS</c:v>
          </c:tx>
          <c:spPr>
            <a:ln>
              <a:solidFill>
                <a:schemeClr val="tx1"/>
              </a:solidFill>
            </a:ln>
          </c:spPr>
          <c:marker>
            <c:symbol val="x"/>
            <c:size val="7"/>
            <c:spPr>
              <a:ln w="15875">
                <a:solidFill>
                  <a:schemeClr val="tx1"/>
                </a:solidFill>
              </a:ln>
            </c:spPr>
          </c:marker>
          <c:val>
            <c:numRef>
              <c:f>'low_rod f=0.3all'!$W$26:$W$30</c:f>
              <c:numCache>
                <c:formatCode>General</c:formatCode>
                <c:ptCount val="5"/>
                <c:pt idx="0">
                  <c:v>-30.4</c:v>
                </c:pt>
                <c:pt idx="1">
                  <c:v>-30.8</c:v>
                </c:pt>
                <c:pt idx="2">
                  <c:v>-30.8</c:v>
                </c:pt>
                <c:pt idx="3">
                  <c:v>54.5</c:v>
                </c:pt>
                <c:pt idx="4">
                  <c:v>-72.599999999999994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69029632"/>
        <c:axId val="168283520"/>
      </c:lineChart>
      <c:catAx>
        <c:axId val="169029632"/>
        <c:scaling>
          <c:orientation val="minMax"/>
        </c:scaling>
        <c:delete val="0"/>
        <c:axPos val="b"/>
        <c:majorTickMark val="out"/>
        <c:minorTickMark val="none"/>
        <c:tickLblPos val="high"/>
        <c:crossAx val="168283520"/>
        <c:crosses val="autoZero"/>
        <c:auto val="1"/>
        <c:lblAlgn val="ctr"/>
        <c:lblOffset val="100"/>
        <c:noMultiLvlLbl val="0"/>
      </c:catAx>
      <c:valAx>
        <c:axId val="1682835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Axial sress (MPa)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69029632"/>
        <c:crosses val="autoZero"/>
        <c:crossBetween val="between"/>
        <c:majorUnit val="20"/>
      </c:valAx>
    </c:plotArea>
    <c:legend>
      <c:legendPos val="r"/>
      <c:layout/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90C636-F1F1-4CAB-8B9C-946981269FAD}" type="datetimeFigureOut">
              <a:rPr lang="en-US" smtClean="0"/>
              <a:t>5/12/2015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0A738D-DAFE-438E-8697-88769D89C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381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H. Felice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fld id="{E99BABBE-8C37-4EA0-B4C8-2876D6EC680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Connector 10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31" name="Group 3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35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Oval 35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33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Oval 33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37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52400" y="6324600"/>
            <a:ext cx="8763000" cy="1588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914400" cy="92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 userDrawn="1"/>
        </p:nvCxnSpPr>
        <p:spPr>
          <a:xfrm>
            <a:off x="1066800" y="838200"/>
            <a:ext cx="7772400" cy="0"/>
          </a:xfrm>
          <a:prstGeom prst="line">
            <a:avLst/>
          </a:prstGeom>
          <a:ln w="1905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 userDrawn="1"/>
        </p:nvGrpSpPr>
        <p:grpSpPr>
          <a:xfrm>
            <a:off x="7258579" y="175511"/>
            <a:ext cx="838200" cy="527304"/>
            <a:chOff x="8061089" y="152400"/>
            <a:chExt cx="1006711" cy="624840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8382000" y="152400"/>
              <a:ext cx="457200" cy="376860"/>
              <a:chOff x="5257800" y="1543380"/>
              <a:chExt cx="457200" cy="376860"/>
            </a:xfrm>
          </p:grpSpPr>
          <p:pic>
            <p:nvPicPr>
              <p:cNvPr id="18" name="Picture 2"/>
              <p:cNvPicPr>
                <a:picLocks noChangeAspect="1" noChangeArrowheads="1"/>
              </p:cNvPicPr>
              <p:nvPr userDrawn="1"/>
            </p:nvPicPr>
            <p:blipFill>
              <a:blip r:embed="rId3" cstate="print"/>
              <a:srcRect l="3333" t="21078" r="88439" b="66613"/>
              <a:stretch>
                <a:fillRect/>
              </a:stretch>
            </p:blipFill>
            <p:spPr bwMode="auto">
              <a:xfrm>
                <a:off x="5257800" y="1543380"/>
                <a:ext cx="403023" cy="3768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0" name="Oval 19"/>
              <p:cNvSpPr/>
              <p:nvPr userDrawn="1"/>
            </p:nvSpPr>
            <p:spPr>
              <a:xfrm>
                <a:off x="5638800" y="1600200"/>
                <a:ext cx="76200" cy="45719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/>
            <p:cNvGrpSpPr>
              <a:grpSpLocks noChangeAspect="1"/>
            </p:cNvGrpSpPr>
            <p:nvPr userDrawn="1"/>
          </p:nvGrpSpPr>
          <p:grpSpPr>
            <a:xfrm>
              <a:off x="8061089" y="533400"/>
              <a:ext cx="1006711" cy="243840"/>
              <a:chOff x="5105400" y="1295400"/>
              <a:chExt cx="1572986" cy="381000"/>
            </a:xfrm>
          </p:grpSpPr>
          <p:pic>
            <p:nvPicPr>
              <p:cNvPr id="22" name="Picture 2"/>
              <p:cNvPicPr>
                <a:picLocks noChangeAspect="1" noChangeArrowheads="1"/>
              </p:cNvPicPr>
              <p:nvPr userDrawn="1"/>
            </p:nvPicPr>
            <p:blipFill>
              <a:blip r:embed="rId4" cstate="print"/>
              <a:srcRect l="11111" t="20445" r="58333" b="67111"/>
              <a:stretch>
                <a:fillRect/>
              </a:stretch>
            </p:blipFill>
            <p:spPr bwMode="auto">
              <a:xfrm>
                <a:off x="5181600" y="1295400"/>
                <a:ext cx="1496786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" name="Oval 22"/>
              <p:cNvSpPr/>
              <p:nvPr userDrawn="1"/>
            </p:nvSpPr>
            <p:spPr>
              <a:xfrm>
                <a:off x="5105400" y="1447800"/>
                <a:ext cx="76200" cy="76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0" t="14250" r="66822" b="75692"/>
          <a:stretch/>
        </p:blipFill>
        <p:spPr bwMode="auto">
          <a:xfrm>
            <a:off x="8096779" y="176096"/>
            <a:ext cx="990651" cy="447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05/12/2015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H. Felice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B3CFE-0260-4FD2-8D05-4D7D6756902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Session Outline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050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From HQ to MQXFD1					Hélène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Felice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Lessons learned at LBNL					Dan Cheng</a:t>
            </a:r>
          </a:p>
          <a:p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Experience from MQXFD0				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Mariusz</a:t>
            </a:r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2200" dirty="0" err="1" smtClean="0">
                <a:solidFill>
                  <a:schemeClr val="tx2">
                    <a:lumMod val="75000"/>
                  </a:schemeClr>
                </a:solidFill>
              </a:rPr>
              <a:t>Juchno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2">
                    <a:lumMod val="75000"/>
                  </a:schemeClr>
                </a:solidFill>
              </a:rPr>
              <a:t>Preliminary Target for MQXFS1 assembly</a:t>
            </a:r>
            <a:r>
              <a:rPr lang="en-US" sz="2200" dirty="0" smtClean="0">
                <a:solidFill>
                  <a:schemeClr val="bg1">
                    <a:lumMod val="50000"/>
                  </a:schemeClr>
                </a:solidFill>
              </a:rPr>
              <a:t>		</a:t>
            </a: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 Hélène </a:t>
            </a:r>
            <a:r>
              <a:rPr lang="en-US" sz="2200" dirty="0" err="1">
                <a:solidFill>
                  <a:schemeClr val="tx2">
                    <a:lumMod val="75000"/>
                  </a:schemeClr>
                </a:solidFill>
              </a:rPr>
              <a:t>Felice</a:t>
            </a: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619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HQ02b Preload and stress summary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6200" y="3664268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Azimuthal stress (MPa)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4.2 K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185646" y="3625788"/>
            <a:ext cx="28059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Azimuthal stress (MPa)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205 T/m – 18.2 kA – 1.9 K HQ02 </a:t>
            </a:r>
            <a:r>
              <a:rPr lang="en-US" sz="1200" dirty="0" err="1" smtClean="0">
                <a:solidFill>
                  <a:schemeClr val="tx2"/>
                </a:solidFill>
              </a:rPr>
              <a:t>Iss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9" name="Picture 2" descr="C:\Helene\Magnets\HQ\Computation\ANSYS\3D\HQ02b_coil_SY_cold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321"/>
          <a:stretch/>
        </p:blipFill>
        <p:spPr bwMode="auto">
          <a:xfrm>
            <a:off x="84014" y="4045267"/>
            <a:ext cx="2201986" cy="22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Helene\Magnets\HQ\Computation\ANSYS\3D\HQ02b_coil_SY_cold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42" t="45653" r="30482" b="23219"/>
          <a:stretch/>
        </p:blipFill>
        <p:spPr bwMode="auto">
          <a:xfrm>
            <a:off x="2008619" y="4425561"/>
            <a:ext cx="10668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Helene\Magnets\HQ\Computation\ANSYS\3D\HQ02b_coil_SY_205Tm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648"/>
          <a:stretch/>
        </p:blipFill>
        <p:spPr bwMode="auto">
          <a:xfrm>
            <a:off x="6096000" y="4013311"/>
            <a:ext cx="2189481" cy="2203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42926"/>
          <a:stretch/>
        </p:blipFill>
        <p:spPr bwMode="auto">
          <a:xfrm>
            <a:off x="3107837" y="4045266"/>
            <a:ext cx="2178826" cy="2203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79" t="45582" r="26155" b="24846"/>
          <a:stretch/>
        </p:blipFill>
        <p:spPr bwMode="auto">
          <a:xfrm>
            <a:off x="5002621" y="4422932"/>
            <a:ext cx="1447801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4200" y="3659803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Azimuthal stress (MPa)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188 T/m – 16.6 kA – 4.2 K HQ02 </a:t>
            </a:r>
            <a:r>
              <a:rPr lang="en-US" sz="1200" dirty="0" err="1" smtClean="0">
                <a:solidFill>
                  <a:schemeClr val="tx2"/>
                </a:solidFill>
              </a:rPr>
              <a:t>Iss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15" name="Picture 3" descr="C:\Helene\Magnets\HQ\Computation\ANSYS\3D\HQ02b_coil_SY_205Tm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79" t="44812" r="29119" b="25176"/>
          <a:stretch/>
        </p:blipFill>
        <p:spPr bwMode="auto">
          <a:xfrm>
            <a:off x="8001000" y="4438031"/>
            <a:ext cx="1150004" cy="1432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347" y="1151045"/>
            <a:ext cx="3345053" cy="2428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217984" y="1143000"/>
            <a:ext cx="12110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chemeClr val="tx2">
                    <a:lumMod val="75000"/>
                  </a:schemeClr>
                </a:solidFill>
              </a:rPr>
              <a:t>Coil SG at room T</a:t>
            </a:r>
            <a:endParaRPr lang="en-US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80584" y="1099849"/>
            <a:ext cx="121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Shell SG</a:t>
            </a:r>
            <a:endParaRPr lang="en-US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36347" y="1066800"/>
            <a:ext cx="3345053" cy="2512943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ounded Rectangle 28"/>
          <p:cNvSpPr/>
          <p:nvPr/>
        </p:nvSpPr>
        <p:spPr>
          <a:xfrm>
            <a:off x="3810000" y="932371"/>
            <a:ext cx="4992687" cy="2572829"/>
          </a:xfrm>
          <a:prstGeom prst="round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153" y="918661"/>
            <a:ext cx="4739423" cy="2586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ounded Rectangle 40"/>
          <p:cNvSpPr/>
          <p:nvPr/>
        </p:nvSpPr>
        <p:spPr>
          <a:xfrm>
            <a:off x="84014" y="3664268"/>
            <a:ext cx="9015598" cy="2584132"/>
          </a:xfrm>
          <a:prstGeom prst="roundRect">
            <a:avLst>
              <a:gd name="adj" fmla="val 9407"/>
            </a:avLst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3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HQ02b performance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359104"/>
              </p:ext>
            </p:extLst>
          </p:nvPr>
        </p:nvGraphicFramePr>
        <p:xfrm>
          <a:off x="685800" y="1447800"/>
          <a:ext cx="67056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" y="1143000"/>
            <a:ext cx="413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Test performed at CERN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5622524"/>
            <a:ext cx="5638800" cy="584775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Preload increase =&gt; Improved training rate in HQ02b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Azimuthal stress range: 180-200 MPa 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4119979" y="2846033"/>
            <a:ext cx="381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4495800" y="26670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FF0000"/>
                </a:solidFill>
              </a:rPr>
              <a:t>Top-head limit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0478" y="1715381"/>
            <a:ext cx="1861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95%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Iss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– 195 T/m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0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Preload overview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29163"/>
              </p:ext>
            </p:extLst>
          </p:nvPr>
        </p:nvGraphicFramePr>
        <p:xfrm>
          <a:off x="123983" y="1143000"/>
          <a:ext cx="8943817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7"/>
                <a:gridCol w="609600"/>
                <a:gridCol w="1219200"/>
                <a:gridCol w="1219200"/>
                <a:gridCol w="609600"/>
                <a:gridCol w="11430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HQ01a/b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HQ02a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HQ02b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HQ03</a:t>
                      </a:r>
                      <a:endParaRPr lang="en-US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Target preload to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219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HQ02b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eq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shell target (300/4.2K)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1028/2086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863/1905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863/1905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1300/2300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1300/2300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eq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pole target (300/4.2K)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-536/-828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-450/-720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-450/-720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-675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-675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generation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overcompacted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overcompacted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Comment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Mid-plane quenches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Pole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unloading in one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coil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Pole unloading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Reached 95% </a:t>
                      </a: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Iss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1" y="4649450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Starting at 15 kA (170 T/m)</a:t>
            </a:r>
          </a:p>
          <a:p>
            <a:pPr marL="285750" indent="-285750">
              <a:buFont typeface="Symbol"/>
              <a:buChar char="Þ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More force interception?</a:t>
            </a:r>
          </a:p>
          <a:p>
            <a:pPr marL="285750" indent="-285750">
              <a:buFont typeface="Symbol"/>
              <a:buChar char="Þ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Lack of SG at cold prevents comparison with model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449705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1" y="4660833"/>
            <a:ext cx="1022423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Preload adjusted based on test performance</a:t>
            </a:r>
          </a:p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Sufficient to 95% at 1.9 K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1274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Axial preload:</a:t>
            </a:r>
          </a:p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rod = 60 / 160 MPa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e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rod = 880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/ 2000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me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Axial preload was never an issue in HQ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Likely related to coil fab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124200" y="44958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191000" y="4500265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95054" y="4661573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Lack of magnet performance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prevents from checking other coil preload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7255276" y="449853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9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HQ03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140854"/>
            <a:ext cx="5638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Same preload condition as HQ02b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Same expected stress distribution as HQ02b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SG procedure was fixed =&gt; 3 out of 4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06554" y="2218072"/>
            <a:ext cx="6756246" cy="2588195"/>
            <a:chOff x="621102" y="1066800"/>
            <a:chExt cx="12910767" cy="4313293"/>
          </a:xfrm>
        </p:grpSpPr>
        <p:pic>
          <p:nvPicPr>
            <p:cNvPr id="11" name="Picture 2" descr="C:\Helene\Magnets\HQ\HQ03\Test\HQ03a\SG\02-Test\Fast\training\Ramp3-15kA.C22-24-26.png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11" r="6519"/>
            <a:stretch/>
          </p:blipFill>
          <p:spPr bwMode="auto">
            <a:xfrm>
              <a:off x="1631598" y="1066800"/>
              <a:ext cx="7277846" cy="426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8829643" y="4302966"/>
              <a:ext cx="4702226" cy="107712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Rate of unloading</a:t>
              </a:r>
            </a:p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measured~ 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450-500 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me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/10</a:t>
              </a:r>
              <a:r>
                <a:rPr lang="en-US" sz="1200" baseline="30000" dirty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 kA</a:t>
              </a:r>
              <a:r>
                <a:rPr lang="en-US" sz="1200" baseline="30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ANSYS ~ 400 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me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/10</a:t>
              </a:r>
              <a:r>
                <a:rPr lang="en-US" sz="12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 kA</a:t>
              </a:r>
              <a:r>
                <a:rPr lang="en-US" sz="12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sz="1200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 rot="16200000">
              <a:off x="-74574" y="2589558"/>
              <a:ext cx="1839919" cy="4485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Coil </a:t>
              </a:r>
              <a:r>
                <a:rPr lang="en-US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EpsT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 (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me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419600" y="4995406"/>
              <a:ext cx="1066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  <a:r>
                <a:rPr lang="en-US" sz="14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2  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8102" y="5373469"/>
            <a:ext cx="8873498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quench at 81.5 % at 1.9 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Possible start of unloading in coil 26 uncorrelated to quench to be confirmed in HQ03a2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548" y="1197124"/>
            <a:ext cx="4221266" cy="2779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702110" y="971577"/>
            <a:ext cx="413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Test performed at FNAL,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Guram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Chlachidze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810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Coil overall </a:t>
            </a:r>
            <a:r>
              <a:rPr lang="en-US" dirty="0" smtClean="0"/>
              <a:t>dimensions</a:t>
            </a:r>
            <a:br>
              <a:rPr lang="en-US" dirty="0" smtClean="0"/>
            </a:br>
            <a:r>
              <a:rPr lang="en-US" dirty="0" smtClean="0"/>
              <a:t>F. </a:t>
            </a:r>
            <a:r>
              <a:rPr lang="en-US" dirty="0" err="1" smtClean="0"/>
              <a:t>Borgnolutti</a:t>
            </a:r>
            <a:r>
              <a:rPr lang="en-US" dirty="0" smtClean="0"/>
              <a:t> (CM22 – May 2014)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70" t="5892" r="33065" b="1786"/>
          <a:stretch/>
        </p:blipFill>
        <p:spPr bwMode="auto">
          <a:xfrm>
            <a:off x="5562600" y="899754"/>
            <a:ext cx="2910084" cy="4565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Arrow Connector 15"/>
          <p:cNvCxnSpPr/>
          <p:nvPr/>
        </p:nvCxnSpPr>
        <p:spPr>
          <a:xfrm>
            <a:off x="5486400" y="1295400"/>
            <a:ext cx="285750" cy="9233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874147" y="926068"/>
            <a:ext cx="898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+50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7430111" y="2472809"/>
            <a:ext cx="412136" cy="1941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6783060" y="2157993"/>
            <a:ext cx="853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-50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418486" y="2971800"/>
            <a:ext cx="1630063" cy="1828800"/>
            <a:chOff x="3418486" y="2971800"/>
            <a:chExt cx="1630063" cy="1828800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3700244" y="3523658"/>
              <a:ext cx="331632" cy="0"/>
            </a:xfrm>
            <a:prstGeom prst="line">
              <a:avLst/>
            </a:prstGeom>
            <a:ln w="76200">
              <a:solidFill>
                <a:srgbClr val="0066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3678106" y="4123733"/>
              <a:ext cx="331632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3689464" y="3828458"/>
              <a:ext cx="331632" cy="0"/>
            </a:xfrm>
            <a:prstGeom prst="line">
              <a:avLst/>
            </a:prstGeom>
            <a:ln w="76200">
              <a:solidFill>
                <a:srgbClr val="CC00C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3668934" y="4438058"/>
              <a:ext cx="331632" cy="0"/>
            </a:xfrm>
            <a:prstGeom prst="line">
              <a:avLst/>
            </a:prstGeom>
            <a:ln w="76200">
              <a:solidFill>
                <a:srgbClr val="FF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678106" y="3218858"/>
              <a:ext cx="331632" cy="0"/>
            </a:xfrm>
            <a:prstGeom prst="line">
              <a:avLst/>
            </a:prstGeom>
            <a:ln w="76200">
              <a:solidFill>
                <a:srgbClr val="00FF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4031876" y="303419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23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31876" y="333899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22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021096" y="364379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20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09737" y="394859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17</a:t>
              </a:r>
              <a:endParaRPr lang="en-US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4021096" y="4253392"/>
              <a:ext cx="8226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Coil 16</a:t>
              </a:r>
              <a:endParaRPr lang="en-US" dirty="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3418486" y="2971800"/>
              <a:ext cx="1630063" cy="1828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1" r="36660"/>
          <a:stretch/>
        </p:blipFill>
        <p:spPr bwMode="auto">
          <a:xfrm>
            <a:off x="33010" y="1102601"/>
            <a:ext cx="2322611" cy="438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7" name="Straight Arrow Connector 36"/>
          <p:cNvCxnSpPr/>
          <p:nvPr/>
        </p:nvCxnSpPr>
        <p:spPr>
          <a:xfrm flipH="1">
            <a:off x="2219120" y="1331882"/>
            <a:ext cx="283614" cy="21529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502733" y="1070196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+250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9" name="Straight Arrow Connector 38"/>
          <p:cNvCxnSpPr/>
          <p:nvPr/>
        </p:nvCxnSpPr>
        <p:spPr>
          <a:xfrm flipV="1">
            <a:off x="1704769" y="5105400"/>
            <a:ext cx="0" cy="383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782257" y="5299435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-250 </a:t>
            </a:r>
            <a:r>
              <a:rPr lang="el-GR" dirty="0" smtClean="0">
                <a:solidFill>
                  <a:srgbClr val="FF0000"/>
                </a:solidFill>
              </a:rPr>
              <a:t>μ</a:t>
            </a:r>
            <a:r>
              <a:rPr lang="en-US" dirty="0" smtClean="0">
                <a:solidFill>
                  <a:srgbClr val="FF0000"/>
                </a:solidFill>
              </a:rPr>
              <a:t>m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3264384" y="2057400"/>
            <a:ext cx="1887744" cy="3048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3"/>
          <p:cNvSpPr txBox="1"/>
          <p:nvPr/>
        </p:nvSpPr>
        <p:spPr>
          <a:xfrm>
            <a:off x="2362200" y="5325070"/>
            <a:ext cx="49273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All measurements performed with Zeiss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Bowed coils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Mid-plane under or oversized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Mid-plane consistency along the length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83450" y="5648980"/>
            <a:ext cx="2006486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Lead End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Aligned on OD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57200" y="5668767"/>
            <a:ext cx="1761919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Lead End</a:t>
            </a:r>
          </a:p>
          <a:p>
            <a:pPr algn="ctr"/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Absolute position</a:t>
            </a:r>
            <a:endParaRPr lang="en-US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118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– part 1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296412"/>
            <a:ext cx="8763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From HQ: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HQ02 and HQ03: coils consistent in terms of size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HQ02 and 3 showed contact between collar and pole key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HQ02 showed low preload potentially due to  larger interception by the pole key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Range of safe azimuthal stress reached in the HQ02b and HQ03: 180-200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Appropriate level of preload to improve training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52400" y="1219200"/>
            <a:ext cx="8763000" cy="2133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3215356" y="3454397"/>
            <a:ext cx="2637088" cy="2674758"/>
            <a:chOff x="0" y="1143000"/>
            <a:chExt cx="5003447" cy="5074920"/>
          </a:xfrm>
        </p:grpSpPr>
        <p:pic>
          <p:nvPicPr>
            <p:cNvPr id="8" name="Picture 2" descr="\\Thunder\Supercon\Conferences\MT21\HQS images for paper\HQS01-composite1\hq-composite-6.jpg"/>
            <p:cNvPicPr>
              <a:picLocks noChangeAspect="1" noChangeArrowheads="1"/>
            </p:cNvPicPr>
            <p:nvPr/>
          </p:nvPicPr>
          <p:blipFill>
            <a:blip r:embed="rId2" cstate="print"/>
            <a:srcRect l="22218" t="12988" r="21818" b="13553"/>
            <a:stretch>
              <a:fillRect/>
            </a:stretch>
          </p:blipFill>
          <p:spPr bwMode="auto">
            <a:xfrm>
              <a:off x="0" y="1143000"/>
              <a:ext cx="5003447" cy="5074920"/>
            </a:xfrm>
            <a:prstGeom prst="rect">
              <a:avLst/>
            </a:prstGeom>
            <a:noFill/>
          </p:spPr>
        </p:pic>
        <p:sp>
          <p:nvSpPr>
            <p:cNvPr id="9" name="Oval 8"/>
            <p:cNvSpPr/>
            <p:nvPr/>
          </p:nvSpPr>
          <p:spPr>
            <a:xfrm>
              <a:off x="4730750" y="3670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76500" y="1409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63800" y="59372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15900" y="36766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917950" y="349250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3924300" y="385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022350" y="349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28700" y="386080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660650" y="222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286000" y="222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54300" y="512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279650" y="512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592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Helene\Conf_review_meetings\CM24\shell_longit_cut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9" t="22439" r="26486" b="20919"/>
          <a:stretch/>
        </p:blipFill>
        <p:spPr bwMode="auto">
          <a:xfrm>
            <a:off x="5105400" y="3559951"/>
            <a:ext cx="3342443" cy="2168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MQXFD1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2192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Motivation for ½ +1+ ½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Minimize the stress variation 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along the coil: +/- 5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Mpa</a:t>
            </a: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Implemented in MQXFD1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577511" y="5559623"/>
            <a:ext cx="139072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76 mm pin slot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01509" y="3472190"/>
            <a:ext cx="202886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25 mm welding block gap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25 mm tool block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8292173" y="3966123"/>
            <a:ext cx="318389" cy="438940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8381962" y="3966123"/>
            <a:ext cx="228600" cy="80123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3" descr="C:\Helene\Conf_review_meetings\CM24\magnet_iso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9" t="15094" r="28463" b="16762"/>
          <a:stretch/>
        </p:blipFill>
        <p:spPr bwMode="auto">
          <a:xfrm>
            <a:off x="5752706" y="932320"/>
            <a:ext cx="3162694" cy="2193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4" name="Straight Arrow Connector 33"/>
          <p:cNvCxnSpPr/>
          <p:nvPr/>
        </p:nvCxnSpPr>
        <p:spPr>
          <a:xfrm flipV="1">
            <a:off x="6082372" y="4514144"/>
            <a:ext cx="451299" cy="1066142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H="1" flipV="1">
            <a:off x="5927021" y="4372295"/>
            <a:ext cx="155351" cy="1187328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6082372" y="4687462"/>
            <a:ext cx="1495462" cy="89282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6082372" y="4796645"/>
            <a:ext cx="2018541" cy="783641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48972" y="3290105"/>
            <a:ext cx="141926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70C0"/>
                </a:solidFill>
              </a:rPr>
              <a:t>45 mm pin slot</a:t>
            </a:r>
            <a:endParaRPr lang="en-US" sz="1400" dirty="0">
              <a:solidFill>
                <a:srgbClr val="0070C0"/>
              </a:solidFill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927021" y="3559951"/>
            <a:ext cx="386923" cy="812344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5952327" y="3583683"/>
            <a:ext cx="1755551" cy="1060545"/>
          </a:xfrm>
          <a:prstGeom prst="straightConnector1">
            <a:avLst/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3" descr="H:\Ansys\MQXF_new\QXF_3D_20141120-171534_COIL_1sh_hsh_cu_80pc\path\SY_coil_l1mp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243"/>
          <a:stretch/>
        </p:blipFill>
        <p:spPr bwMode="auto">
          <a:xfrm>
            <a:off x="11727" y="2438400"/>
            <a:ext cx="4293573" cy="36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3" descr="E:\Users\morto\Dropbox\work\MQXF\Meeting presentation\2014-12-11 - QXF review\MQXF_3d_coilIL_15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09" y="5365495"/>
            <a:ext cx="3460324" cy="30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3" descr="H:\Ansys\MQXF_new\QXF_3D_20141120-171534_COIL_1sh_hsh_cu_80pc\path\SY_coil_l1mp.pn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39" t="37131" r="8579" b="37463"/>
          <a:stretch/>
        </p:blipFill>
        <p:spPr bwMode="auto">
          <a:xfrm>
            <a:off x="2819400" y="3557640"/>
            <a:ext cx="1361244" cy="92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/>
          <p:cNvSpPr txBox="1"/>
          <p:nvPr/>
        </p:nvSpPr>
        <p:spPr>
          <a:xfrm>
            <a:off x="6861524" y="882134"/>
            <a:ext cx="101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385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534530" y="1126867"/>
            <a:ext cx="10828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775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8280494" y="1371600"/>
            <a:ext cx="1015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385 mm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3" name="Picture 2" descr="D:\Work\QXF\Mechanics\2D\MQXF_150mm_aperture\v7_ref\pictures\MQXF_2d_mech_cross-section.t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793" y="1036022"/>
            <a:ext cx="1607546" cy="1607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096" name="Straight Arrow Connector 4095"/>
          <p:cNvCxnSpPr/>
          <p:nvPr/>
        </p:nvCxnSpPr>
        <p:spPr>
          <a:xfrm>
            <a:off x="6629400" y="1126867"/>
            <a:ext cx="472109" cy="1538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8083223" y="1603921"/>
            <a:ext cx="472109" cy="1538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7133422" y="1294656"/>
            <a:ext cx="942540" cy="309265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56439" y="5873390"/>
            <a:ext cx="413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M.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Juchno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75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MQXFS structure procurement</a:t>
            </a:r>
            <a:endParaRPr lang="en-US" dirty="0"/>
          </a:p>
        </p:txBody>
      </p:sp>
      <p:pic>
        <p:nvPicPr>
          <p:cNvPr id="5" name="Picture 4" descr="DSC05290.jpeg"/>
          <p:cNvPicPr>
            <a:picLocks noChangeAspect="1"/>
          </p:cNvPicPr>
          <p:nvPr/>
        </p:nvPicPr>
        <p:blipFill>
          <a:blip r:embed="rId2"/>
          <a:srcRect l="31153" t="26660" r="26660" b="25912"/>
          <a:stretch>
            <a:fillRect/>
          </a:stretch>
        </p:blipFill>
        <p:spPr>
          <a:xfrm>
            <a:off x="2514600" y="4215581"/>
            <a:ext cx="2168955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Picture 5" descr="DSC05176.jpeg"/>
          <p:cNvPicPr>
            <a:picLocks noChangeAspect="1"/>
          </p:cNvPicPr>
          <p:nvPr/>
        </p:nvPicPr>
        <p:blipFill>
          <a:blip r:embed="rId3"/>
          <a:srcRect l="8333" r="8594" b="8333"/>
          <a:stretch>
            <a:fillRect/>
          </a:stretch>
        </p:blipFill>
        <p:spPr>
          <a:xfrm>
            <a:off x="152400" y="4220102"/>
            <a:ext cx="2209800" cy="1828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Picture 6" descr="rWGM4.jpeg"/>
          <p:cNvPicPr>
            <a:picLocks noChangeAspect="1"/>
          </p:cNvPicPr>
          <p:nvPr/>
        </p:nvPicPr>
        <p:blipFill>
          <a:blip r:embed="rId4" cstate="print"/>
          <a:srcRect t="13889" b="2778"/>
          <a:stretch>
            <a:fillRect/>
          </a:stretch>
        </p:blipFill>
        <p:spPr>
          <a:xfrm>
            <a:off x="6909988" y="1481792"/>
            <a:ext cx="1851660" cy="2057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 descr="DSC05302.jpeg"/>
          <p:cNvPicPr>
            <a:picLocks noChangeAspect="1"/>
          </p:cNvPicPr>
          <p:nvPr/>
        </p:nvPicPr>
        <p:blipFill>
          <a:blip r:embed="rId5" cstate="print"/>
          <a:srcRect t="19048" r="2222" b="19048"/>
          <a:stretch>
            <a:fillRect/>
          </a:stretch>
        </p:blipFill>
        <p:spPr>
          <a:xfrm>
            <a:off x="5408848" y="3733800"/>
            <a:ext cx="3352800" cy="159203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 descr="DSC05304.jpeg"/>
          <p:cNvPicPr>
            <a:picLocks noChangeAspect="1"/>
          </p:cNvPicPr>
          <p:nvPr/>
        </p:nvPicPr>
        <p:blipFill>
          <a:blip r:embed="rId6"/>
          <a:srcRect l="9375" b="12500"/>
          <a:stretch>
            <a:fillRect/>
          </a:stretch>
        </p:blipFill>
        <p:spPr>
          <a:xfrm>
            <a:off x="4317099" y="1485900"/>
            <a:ext cx="2209800" cy="1600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179439" y="1481792"/>
            <a:ext cx="838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2 structures procured by CERN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MQXFD0 used at CERN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MQXFD1 shipped to LBNL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Shell 1 + 1 initially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Cut at LBNL ½ + 1 + ½  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84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Strain gauges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71412" y="1118092"/>
            <a:ext cx="5181600" cy="1151973"/>
            <a:chOff x="2971800" y="914400"/>
            <a:chExt cx="5181600" cy="9608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 t="48472" r="55602" b="36140"/>
            <a:stretch/>
          </p:blipFill>
          <p:spPr bwMode="auto">
            <a:xfrm>
              <a:off x="2971800" y="1224365"/>
              <a:ext cx="5181600" cy="65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862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1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914400"/>
              <a:ext cx="914400" cy="3850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2</a:t>
              </a:r>
            </a:p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LBNL+CERN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3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32" y="845750"/>
            <a:ext cx="2288254" cy="1539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71412" y="2590800"/>
            <a:ext cx="60725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LBNL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SG </a:t>
            </a: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instrumentation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shell and dummy coils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:  </a:t>
            </a: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Vishay Type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WK-13-125PC-350/W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DC current powered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k factor variation not characterized on Vishay SG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2">
                    <a:lumMod val="75000"/>
                  </a:schemeClr>
                </a:solidFill>
              </a:rPr>
              <a:t>CERN SG instrumentation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shell: HBM 1-LC11-6/350 (uniaxial)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On dummy coils: HBM 1-XC11-3/350 (biaxial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 voltage powered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SG characterized at cold =&gt; k factor variation by 6.5 % from RT to 77 K and 8 % to 4.2 K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   (Report from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Thibault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Dijoud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CERN)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65" y="2690551"/>
            <a:ext cx="2965715" cy="184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>
            <a:off x="1590368" y="2690551"/>
            <a:ext cx="381000" cy="29101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42768" y="232787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LBNL + CERN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32532" y="4648200"/>
            <a:ext cx="25627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In collaboration with M.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Guinchard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P. </a:t>
            </a:r>
            <a:r>
              <a:rPr lang="en-US" dirty="0" err="1" smtClean="0">
                <a:solidFill>
                  <a:schemeClr val="tx2">
                    <a:lumMod val="75000"/>
                  </a:schemeClr>
                </a:solidFill>
              </a:rPr>
              <a:t>GrosClaude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, CERN, 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EN/MME/Mechanical meas. Lab.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73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MQXFD1 timeline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1524000"/>
            <a:ext cx="255233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14400" y="1339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Feb 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2015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57200" y="1219200"/>
            <a:ext cx="304800" cy="4953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85800" y="2438400"/>
            <a:ext cx="255233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14399" y="2209800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March 1st 2015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85800" y="3581400"/>
            <a:ext cx="255233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14399" y="3352800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April 1st 2015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685800" y="4659868"/>
            <a:ext cx="255233" cy="0"/>
          </a:xfrm>
          <a:prstGeom prst="line">
            <a:avLst/>
          </a:prstGeom>
          <a:ln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914399" y="4431268"/>
            <a:ext cx="17526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May 1st 2015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819400" y="1905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Yoke-shell subassembly completed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95600" y="27432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Collar pack with Fuji paper completed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95600" y="3048000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Final coil pack completed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895600" y="366926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MQXFD1 Preload completed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819400" y="4669485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MQXFD1 77K test completed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" name="Picture 2" descr="\\Thunder\Supercon\Collaborations\LARP_QXF\Magnet\MQXFS-D\Shell-yoke assembly\150220 photos yoke shell bladder ops\DSC058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365" y="933283"/>
            <a:ext cx="1713235" cy="128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\\Thunder\Supercon\Collaborations\LARP_QXF\Magnet\150320 photos coilpack2 build\DSC062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20737"/>
            <a:ext cx="1728793" cy="129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352800"/>
            <a:ext cx="1618139" cy="12136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399" y="4526111"/>
            <a:ext cx="2166180" cy="16246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5944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H. </a:t>
            </a:r>
            <a:r>
              <a:rPr lang="en-US" dirty="0" err="1" smtClean="0"/>
              <a:t>Felice</a:t>
            </a:r>
            <a:r>
              <a:rPr lang="en-US" dirty="0" smtClean="0"/>
              <a:t> – D. Cheng – M. </a:t>
            </a:r>
            <a:r>
              <a:rPr lang="en-US" dirty="0" err="1" smtClean="0"/>
              <a:t>Juchno</a:t>
            </a:r>
            <a:r>
              <a:rPr lang="en-US" dirty="0" smtClean="0"/>
              <a:t> – P. </a:t>
            </a:r>
            <a:r>
              <a:rPr lang="en-US" dirty="0" err="1" smtClean="0"/>
              <a:t>Ferracin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HQ to MQXFD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pack assembly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5362" name="Picture 2" descr="\\Thunder\Supercon\Collaborations\LARP_QXF\Magnet\150323 photos coilpack2 build\DSC062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95400"/>
            <a:ext cx="3901440" cy="292608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3503008"/>
              </p:ext>
            </p:extLst>
          </p:nvPr>
        </p:nvGraphicFramePr>
        <p:xfrm>
          <a:off x="1143000" y="4572000"/>
          <a:ext cx="7162800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0532"/>
                <a:gridCol w="790378"/>
                <a:gridCol w="790378"/>
                <a:gridCol w="790378"/>
                <a:gridCol w="790378"/>
                <a:gridCol w="790378"/>
                <a:gridCol w="790378"/>
              </a:tblGrid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err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Zposition</a:t>
                      </a:r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 RE to LE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1290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980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680</a:t>
                      </a:r>
                      <a:endParaRPr lang="en-US" sz="14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380</a:t>
                      </a:r>
                      <a:endParaRPr lang="en-US" sz="14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AVG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AVG (mm)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Height side 1-2</a:t>
                      </a:r>
                      <a:endParaRPr lang="en-US" sz="14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12.539”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12.545”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12.547”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12.54275”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318.59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Height side 4-3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12.545”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12.544”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12.547”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12.548”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12.546”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318.67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Width side 1-4</a:t>
                      </a:r>
                      <a:endParaRPr lang="en-US" sz="1400" b="0" i="0" u="none" strike="noStrike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12.541”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12.55”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12.553”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12.541”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12.54625”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</a:rPr>
                        <a:t>318.67</a:t>
                      </a:r>
                      <a:endParaRPr lang="en-US" sz="14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Width side 2-3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12.556”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12.553”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solidFill>
                            <a:srgbClr val="C00000"/>
                          </a:solidFill>
                          <a:effectLst/>
                        </a:rPr>
                        <a:t>12.563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12.553”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12.55625”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318.92</a:t>
                      </a:r>
                      <a:endParaRPr lang="en-US" sz="1400" b="0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48640" y="19050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2440" y="34290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48840" y="3475473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>
                    <a:lumMod val="75000"/>
                  </a:schemeClr>
                </a:solidFill>
              </a:rPr>
              <a:t>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031957" y="1981200"/>
            <a:ext cx="228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4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53840" y="1268767"/>
            <a:ext cx="50901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Radial shim: 1.57 mm (1.62 mm target)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Pole key gaps: none except one quadrant 230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~60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 per quadrant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Nominal pack size: 319 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Actual pack smaller than nominal by about 150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m per side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Actual coil pack size wider at the bottom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767637" cy="527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</a:t>
            </a:r>
            <a:r>
              <a:rPr lang="en-US" dirty="0" err="1" smtClean="0">
                <a:latin typeface="Symbol" panose="05050102010706020507" pitchFamily="18" charset="2"/>
              </a:rPr>
              <a:t>eq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r>
              <a:rPr lang="en-US" dirty="0" smtClean="0"/>
              <a:t>versus time (LBNL SG data)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133600" y="5403503"/>
            <a:ext cx="1066800" cy="6924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All bladders at 1500 psi (10.3 MPa)</a:t>
            </a:r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5410200"/>
            <a:ext cx="990600" cy="8925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All bladders at 3000 psi (20.6 MPa)</a:t>
            </a:r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43400" y="5410200"/>
            <a:ext cx="990600" cy="8925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All bladders at 4000 psi (27.6 MPa)</a:t>
            </a:r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5472193" y="5718348"/>
            <a:ext cx="1157359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410200" y="5181600"/>
            <a:ext cx="1676400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Bladder pressure by quadrant</a:t>
            </a:r>
          </a:p>
          <a:p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300" b="1" dirty="0" smtClean="0">
                <a:solidFill>
                  <a:schemeClr val="tx2">
                    <a:lumMod val="75000"/>
                  </a:schemeClr>
                </a:solidFill>
              </a:rPr>
              <a:t>Max: 4000 psi (27.6 MPa)</a:t>
            </a:r>
            <a:endParaRPr lang="en-US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89609" y="976896"/>
            <a:ext cx="1676400" cy="2923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rgbClr val="C00000"/>
                </a:solidFill>
              </a:rPr>
              <a:t>Gap keys tight</a:t>
            </a:r>
            <a:endParaRPr lang="en-US" sz="1300" b="1" dirty="0">
              <a:solidFill>
                <a:srgbClr val="C000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>
            <a:off x="1905000" y="1371600"/>
            <a:ext cx="3045618" cy="228600"/>
          </a:xfrm>
          <a:prstGeom prst="leftRight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629552" y="1623536"/>
            <a:ext cx="2438247" cy="7386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Effective shim: 460 </a:t>
            </a:r>
            <a:r>
              <a:rPr lang="en-US" sz="1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m</a:t>
            </a:r>
            <a:r>
              <a:rPr lang="en-US" sz="1400" b="1" dirty="0" smtClean="0">
                <a:solidFill>
                  <a:srgbClr val="C00000"/>
                </a:solidFill>
              </a:rPr>
              <a:t>m</a:t>
            </a:r>
            <a:endParaRPr lang="en-US" sz="1400" b="1" dirty="0">
              <a:solidFill>
                <a:srgbClr val="C00000"/>
              </a:solidFill>
            </a:endParaRPr>
          </a:p>
          <a:p>
            <a:r>
              <a:rPr lang="en-US" sz="1400" b="1" dirty="0" smtClean="0">
                <a:solidFill>
                  <a:srgbClr val="C00000"/>
                </a:solidFill>
              </a:rPr>
              <a:t>Load keys: 13.556 mm</a:t>
            </a:r>
          </a:p>
          <a:p>
            <a:r>
              <a:rPr lang="en-US" sz="1400" b="1" dirty="0" smtClean="0">
                <a:solidFill>
                  <a:srgbClr val="C00000"/>
                </a:solidFill>
              </a:rPr>
              <a:t>Average strain: 923  </a:t>
            </a:r>
            <a:r>
              <a:rPr lang="en-US" sz="1400" b="1" dirty="0">
                <a:solidFill>
                  <a:srgbClr val="C00000"/>
                </a:solidFill>
              </a:rPr>
              <a:t>+/- 35 </a:t>
            </a:r>
            <a:r>
              <a:rPr lang="en-US" sz="1400" b="1" dirty="0" smtClean="0">
                <a:solidFill>
                  <a:srgbClr val="C00000"/>
                </a:solidFill>
                <a:latin typeface="Symbol" panose="05050102010706020507" pitchFamily="18" charset="2"/>
              </a:rPr>
              <a:t>me</a:t>
            </a:r>
            <a:endParaRPr lang="en-US" sz="1400" b="1" dirty="0">
              <a:solidFill>
                <a:srgbClr val="C00000"/>
              </a:solidFill>
              <a:latin typeface="Symbol" panose="05050102010706020507" pitchFamily="18" charset="2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770671" y="3426663"/>
            <a:ext cx="0" cy="19812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572000" y="2590800"/>
            <a:ext cx="0" cy="2819400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590800" y="4648200"/>
            <a:ext cx="0" cy="755303"/>
          </a:xfrm>
          <a:prstGeom prst="straightConnector1">
            <a:avLst/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79" t="37559" b="35511"/>
          <a:stretch/>
        </p:blipFill>
        <p:spPr bwMode="auto">
          <a:xfrm>
            <a:off x="6681505" y="2743199"/>
            <a:ext cx="2509837" cy="2133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4382"/>
          <a:stretch/>
        </p:blipFill>
        <p:spPr bwMode="auto">
          <a:xfrm>
            <a:off x="990600" y="914400"/>
            <a:ext cx="410497" cy="5302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932566"/>
            <a:ext cx="1724138" cy="11964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50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29" y="914400"/>
            <a:ext cx="7378671" cy="535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station 2 </a:t>
            </a:r>
            <a:r>
              <a:rPr lang="en-US" dirty="0" err="1">
                <a:latin typeface="Symbol" panose="05050102010706020507" pitchFamily="18" charset="2"/>
              </a:rPr>
              <a:t>eq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versus time (LBNL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324600" y="4876800"/>
            <a:ext cx="21336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Average azimuthal strain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-1457  +/- 58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me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39761"/>
            <a:ext cx="2081213" cy="1400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007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7982" y="1884362"/>
            <a:ext cx="6223635" cy="451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MQXF Loading Transfer function</a:t>
            </a:r>
            <a:br>
              <a:rPr lang="en-US" dirty="0"/>
            </a:br>
            <a:r>
              <a:rPr lang="en-US" dirty="0"/>
              <a:t>LBNL and CERN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17182" y="929149"/>
            <a:ext cx="5181600" cy="960850"/>
            <a:chOff x="2971800" y="914400"/>
            <a:chExt cx="5181600" cy="9608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 t="48472" r="55602" b="36140"/>
            <a:stretch/>
          </p:blipFill>
          <p:spPr bwMode="auto">
            <a:xfrm>
              <a:off x="2971800" y="1224365"/>
              <a:ext cx="5181600" cy="65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862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1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2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3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629400" y="5929248"/>
            <a:ext cx="2133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CERN -1416  +/- 92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me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6705600" y="5427406"/>
            <a:ext cx="173064" cy="4572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019799" y="5486658"/>
            <a:ext cx="609601" cy="381000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709743" y="5656006"/>
            <a:ext cx="1828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-1457  +/- 58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me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16" y="4733835"/>
            <a:ext cx="2992884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preload consistent with a “no-pole key”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Alignment within 60 microns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8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6970010" cy="505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Axial Preload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730285" y="21336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Rods Adjustment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69510" y="1915180"/>
            <a:ext cx="17526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Average axial strain</a:t>
            </a:r>
          </a:p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830  +/- 34 </a:t>
            </a: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me</a:t>
            </a:r>
            <a:endParaRPr lang="en-US" sz="1400" dirty="0">
              <a:solidFill>
                <a:schemeClr val="tx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9" name="Left-Right Arrow 8"/>
          <p:cNvSpPr/>
          <p:nvPr/>
        </p:nvSpPr>
        <p:spPr>
          <a:xfrm>
            <a:off x="1905000" y="2477607"/>
            <a:ext cx="3045618" cy="228600"/>
          </a:xfrm>
          <a:prstGeom prst="leftRightArrow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327525"/>
            <a:ext cx="2203406" cy="163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MQXFD1 preparation for cool-down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41120"/>
            <a:ext cx="3429000" cy="457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4343400"/>
            <a:ext cx="2600960" cy="19507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3312160" cy="24841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260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Strain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8086" y="1419761"/>
            <a:ext cx="3914313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Good consistency between LARP and CERN Strain gauge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ANSYS Model: f=0.3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Some inconsistency axially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0.2 &lt; f  &lt; 0.3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5856404"/>
              </p:ext>
            </p:extLst>
          </p:nvPr>
        </p:nvGraphicFramePr>
        <p:xfrm>
          <a:off x="3886200" y="884505"/>
          <a:ext cx="5124449" cy="2925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6222704"/>
              </p:ext>
            </p:extLst>
          </p:nvPr>
        </p:nvGraphicFramePr>
        <p:xfrm>
          <a:off x="-152400" y="3271183"/>
          <a:ext cx="5424536" cy="31350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267200"/>
            <a:ext cx="2330050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831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Strain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76687" y="1343561"/>
            <a:ext cx="3914313" cy="13234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Good consistency between LARP and CERN Strain gauge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Model: f=0.3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Good consistency overall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17340462"/>
              </p:ext>
            </p:extLst>
          </p:nvPr>
        </p:nvGraphicFramePr>
        <p:xfrm>
          <a:off x="4191000" y="813851"/>
          <a:ext cx="4930806" cy="29199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9758785"/>
              </p:ext>
            </p:extLst>
          </p:nvPr>
        </p:nvGraphicFramePr>
        <p:xfrm>
          <a:off x="48086" y="3367778"/>
          <a:ext cx="5486400" cy="3064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038600"/>
            <a:ext cx="2608979" cy="1755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58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Shell Stress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2887" y="1419761"/>
            <a:ext cx="3914313" cy="13234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Model: f=0.3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Axial stress below model computation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Optimal friction coefficient in the model being investigated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3081572"/>
              </p:ext>
            </p:extLst>
          </p:nvPr>
        </p:nvGraphicFramePr>
        <p:xfrm>
          <a:off x="48087" y="3200400"/>
          <a:ext cx="5057314" cy="2952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0099089"/>
              </p:ext>
            </p:extLst>
          </p:nvPr>
        </p:nvGraphicFramePr>
        <p:xfrm>
          <a:off x="4419600" y="838200"/>
          <a:ext cx="4722181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038600"/>
            <a:ext cx="3157537" cy="218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609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Stress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0487" y="1402140"/>
            <a:ext cx="3914313" cy="156966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Model: f=0.3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Axial stress showing some inconsistency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Also seen in MQXFD0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Optimal friction coefficient in the model being investigated</a:t>
            </a: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496389"/>
              </p:ext>
            </p:extLst>
          </p:nvPr>
        </p:nvGraphicFramePr>
        <p:xfrm>
          <a:off x="4343400" y="914401"/>
          <a:ext cx="4695825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223443"/>
              </p:ext>
            </p:extLst>
          </p:nvPr>
        </p:nvGraphicFramePr>
        <p:xfrm>
          <a:off x="78419" y="3352800"/>
          <a:ext cx="4874582" cy="2924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25" y="4114800"/>
            <a:ext cx="2951025" cy="198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1219200"/>
            <a:ext cx="8153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HQ01 </a:t>
            </a: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to </a:t>
            </a:r>
            <a:r>
              <a:rPr lang="en-US" sz="2200" b="1" dirty="0" smtClean="0">
                <a:solidFill>
                  <a:schemeClr val="tx2">
                    <a:lumMod val="75000"/>
                  </a:schemeClr>
                </a:solidFill>
              </a:rPr>
              <a:t>HQ03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>
                <a:solidFill>
                  <a:schemeClr val="tx2">
                    <a:lumMod val="75000"/>
                  </a:schemeClr>
                </a:solidFill>
              </a:rPr>
              <a:t>Preload </a:t>
            </a:r>
            <a:r>
              <a:rPr lang="en-US" sz="2200" smtClean="0">
                <a:solidFill>
                  <a:schemeClr val="tx2">
                    <a:lumMod val="75000"/>
                  </a:schemeClr>
                </a:solidFill>
              </a:rPr>
              <a:t>history</a:t>
            </a: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>
                <a:solidFill>
                  <a:schemeClr val="tx2">
                    <a:lumMod val="75000"/>
                  </a:schemeClr>
                </a:solidFill>
              </a:rPr>
              <a:t>MQXFD1 assembly  and cool-down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Structure validation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tx2">
                    <a:lumMod val="75000"/>
                  </a:schemeClr>
                </a:solidFill>
              </a:rPr>
              <a:t>Recommendation toward MQXFS1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45474" y="2587994"/>
            <a:ext cx="8752782" cy="1526806"/>
            <a:chOff x="245474" y="2587994"/>
            <a:chExt cx="8752782" cy="1526806"/>
          </a:xfrm>
        </p:grpSpPr>
        <p:grpSp>
          <p:nvGrpSpPr>
            <p:cNvPr id="6" name="Group 5"/>
            <p:cNvGrpSpPr/>
            <p:nvPr/>
          </p:nvGrpSpPr>
          <p:grpSpPr>
            <a:xfrm>
              <a:off x="245474" y="2587994"/>
              <a:ext cx="8066982" cy="617246"/>
              <a:chOff x="0" y="1226403"/>
              <a:chExt cx="8066982" cy="617246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0" y="1226403"/>
                <a:ext cx="8066982" cy="451929"/>
                <a:chOff x="457203" y="1424226"/>
                <a:chExt cx="8066982" cy="451929"/>
              </a:xfrm>
            </p:grpSpPr>
            <p:sp>
              <p:nvSpPr>
                <p:cNvPr id="13" name="Down Arrow 12"/>
                <p:cNvSpPr/>
                <p:nvPr/>
              </p:nvSpPr>
              <p:spPr>
                <a:xfrm rot="16200000">
                  <a:off x="4428917" y="-2547488"/>
                  <a:ext cx="123554" cy="8066982"/>
                </a:xfrm>
                <a:prstGeom prst="downArrow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40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4" name="Straight Connector 13"/>
                <p:cNvCxnSpPr/>
                <p:nvPr/>
              </p:nvCxnSpPr>
              <p:spPr>
                <a:xfrm>
                  <a:off x="980662" y="1501398"/>
                  <a:ext cx="0" cy="122582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>
                  <a:off x="2325758" y="1501398"/>
                  <a:ext cx="0" cy="122583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/>
                <p:cNvCxnSpPr/>
                <p:nvPr/>
              </p:nvCxnSpPr>
              <p:spPr>
                <a:xfrm>
                  <a:off x="3723862" y="1501399"/>
                  <a:ext cx="0" cy="122582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/>
                <p:cNvCxnSpPr/>
                <p:nvPr/>
              </p:nvCxnSpPr>
              <p:spPr>
                <a:xfrm>
                  <a:off x="5171662" y="1501398"/>
                  <a:ext cx="0" cy="122583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8" name="TextBox 17"/>
                <p:cNvSpPr txBox="1"/>
                <p:nvPr/>
              </p:nvSpPr>
              <p:spPr>
                <a:xfrm>
                  <a:off x="685801" y="1565401"/>
                  <a:ext cx="1295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tx2"/>
                      </a:solidFill>
                    </a:rPr>
                    <a:t>2010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6629401" y="1471580"/>
                  <a:ext cx="0" cy="152400"/>
                </a:xfrm>
                <a:prstGeom prst="line">
                  <a:avLst/>
                </a:prstGeom>
                <a:ln>
                  <a:solidFill>
                    <a:schemeClr val="tx2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0" name="TextBox 19"/>
                <p:cNvSpPr txBox="1"/>
                <p:nvPr/>
              </p:nvSpPr>
              <p:spPr>
                <a:xfrm>
                  <a:off x="2133601" y="1568378"/>
                  <a:ext cx="1295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tx2"/>
                      </a:solidFill>
                    </a:rPr>
                    <a:t>2011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3581401" y="1568378"/>
                  <a:ext cx="1295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tx2"/>
                      </a:solidFill>
                    </a:rPr>
                    <a:t>2012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  <p:sp>
              <p:nvSpPr>
                <p:cNvPr id="22" name="TextBox 21"/>
                <p:cNvSpPr txBox="1"/>
                <p:nvPr/>
              </p:nvSpPr>
              <p:spPr>
                <a:xfrm>
                  <a:off x="4953000" y="1568378"/>
                  <a:ext cx="12954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400" dirty="0" smtClean="0">
                      <a:solidFill>
                        <a:schemeClr val="tx2"/>
                      </a:solidFill>
                    </a:rPr>
                    <a:t>2013</a:t>
                  </a:r>
                  <a:endParaRPr lang="en-US" sz="1400" dirty="0">
                    <a:solidFill>
                      <a:schemeClr val="tx2"/>
                    </a:solidFill>
                  </a:endParaRPr>
                </a:p>
              </p:txBody>
            </p:sp>
          </p:grpSp>
          <p:sp>
            <p:nvSpPr>
              <p:cNvPr id="8" name="TextBox 7"/>
              <p:cNvSpPr txBox="1"/>
              <p:nvPr/>
            </p:nvSpPr>
            <p:spPr>
              <a:xfrm>
                <a:off x="5979214" y="1349957"/>
                <a:ext cx="12954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2014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457200" y="1502357"/>
                <a:ext cx="965329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HQ01a-b-c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2057400" y="1502357"/>
                <a:ext cx="838691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HQ01d-e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4842387" y="1535872"/>
                <a:ext cx="835485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HQ02a-b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6493584" y="1453958"/>
                <a:ext cx="599844" cy="3077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1400" dirty="0" smtClean="0">
                    <a:solidFill>
                      <a:schemeClr val="tx2"/>
                    </a:solidFill>
                  </a:rPr>
                  <a:t>HQ03</a:t>
                </a:r>
                <a:endParaRPr lang="en-US" sz="1400" dirty="0">
                  <a:solidFill>
                    <a:schemeClr val="tx2"/>
                  </a:solidFill>
                </a:endParaRPr>
              </a:p>
            </p:txBody>
          </p:sp>
        </p:grpSp>
        <p:pic>
          <p:nvPicPr>
            <p:cNvPr id="23" name="Picture 4" descr="\\Thunder\Supercon\Collaborations\LARP_HQ\HQ Production Fabrication\Magnet Structures\Structural Hardware Pix\Magnet Assembly\HQ-1_Coilpack\DSC0728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3347" y="3204500"/>
              <a:ext cx="1213733" cy="9103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5" descr="\\Thunder\Supercon\Collaborations\LARP_HQ\HQ Production Fabrication\Magnet Structures\Structural Hardware Pix\Magnet Assembly\HQ01B Assembly\DSC07677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53569" y="3171725"/>
              <a:ext cx="1229138" cy="9218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6" descr="\\Thunder\Supercon\Collaborations\LARP_HQ\HQ Production Fabrication\Magnet Structures\Structural Hardware Pix\Magnet Assembly\HQ01B Assembly\DSC07665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9672" y="3179180"/>
              <a:ext cx="1209258" cy="9069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7702856" y="2711548"/>
              <a:ext cx="1295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/>
                  </a:solidFill>
                </a:rPr>
                <a:t>2015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  <p:cxnSp>
          <p:nvCxnSpPr>
            <p:cNvPr id="27" name="Straight Connector 26"/>
            <p:cNvCxnSpPr/>
            <p:nvPr/>
          </p:nvCxnSpPr>
          <p:spPr>
            <a:xfrm>
              <a:off x="7855256" y="2635348"/>
              <a:ext cx="0" cy="152400"/>
            </a:xfrm>
            <a:prstGeom prst="line">
              <a:avLst/>
            </a:prstGeom>
            <a:ln>
              <a:solidFill>
                <a:schemeClr val="tx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50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Rod axial Stress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6370353"/>
              </p:ext>
            </p:extLst>
          </p:nvPr>
        </p:nvGraphicFramePr>
        <p:xfrm>
          <a:off x="2933700" y="1143000"/>
          <a:ext cx="6009814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0219" y="5169187"/>
            <a:ext cx="4419600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Model: f=0.3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Good consistency between model and SG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4" t="11540" r="27822" b="7125"/>
          <a:stretch/>
        </p:blipFill>
        <p:spPr bwMode="auto">
          <a:xfrm>
            <a:off x="-76200" y="1828800"/>
            <a:ext cx="3082413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ross 9"/>
          <p:cNvSpPr/>
          <p:nvPr/>
        </p:nvSpPr>
        <p:spPr>
          <a:xfrm>
            <a:off x="2667000" y="2427303"/>
            <a:ext cx="114300" cy="114300"/>
          </a:xfrm>
          <a:prstGeom prst="plus">
            <a:avLst>
              <a:gd name="adj" fmla="val 50000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49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2400" y="1066800"/>
            <a:ext cx="8763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From HQ: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HQ02 and HQ03: coils consistent in terms of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size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HQ02 and 3 showed contact between collar and pole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HQ02 showed low preload potentially due to  larger interception by the pole key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Range of safe azimuthal stress reached in the HQ02b and HQ03: 180-200 MPa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Appropriate level of preload to improve training </a:t>
            </a: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From MQXFD1</a:t>
            </a:r>
          </a:p>
          <a:p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Mechanical model assembled and cooled-down at 77 K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Alignment coil to structure achieved within 60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Consistency between LARP and CERN strain gauges measurements at warm and cold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Consistency between Strain gages measurements and ANSYS model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Fine tuning of the friction coefficient between 0.2 and 0.3 is required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friction coefficient affects marginally the coil preload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The stage is set for MQXFS1 assembly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lvl="1"/>
            <a:endParaRPr lang="en-US" sz="1600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Back-up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93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HQ03a preload summary</a:t>
            </a:r>
            <a:br>
              <a:rPr lang="en-US" sz="1800" dirty="0" smtClean="0"/>
            </a:br>
            <a:r>
              <a:rPr lang="en-US" sz="1800" dirty="0" smtClean="0"/>
              <a:t>Comparison with HQ02</a:t>
            </a:r>
            <a:br>
              <a:rPr lang="en-US" sz="1800" dirty="0" smtClean="0"/>
            </a:br>
            <a:r>
              <a:rPr lang="en-US" sz="1800" dirty="0" smtClean="0"/>
              <a:t>Azimuthal preload</a:t>
            </a:r>
            <a:endParaRPr lang="en-US" sz="1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" b="2252"/>
          <a:stretch/>
        </p:blipFill>
        <p:spPr bwMode="auto">
          <a:xfrm>
            <a:off x="1608138" y="1032933"/>
            <a:ext cx="7535862" cy="523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56867" y="980182"/>
            <a:ext cx="288713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HQ03</a:t>
            </a:r>
          </a:p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eq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shell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meas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=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1197+/-78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eq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coil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avg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meas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=-556 +/-91 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me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6400800" y="3877733"/>
            <a:ext cx="2667000" cy="73866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HQ02b</a:t>
            </a:r>
          </a:p>
          <a:p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eq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shell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avg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meas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=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1270+/-107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itchFamily="18" charset="2"/>
              </a:rPr>
              <a:t>me</a:t>
            </a:r>
          </a:p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eq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coil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avg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meas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~-600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Symbol" panose="05050102010706020507" pitchFamily="18" charset="2"/>
              </a:rPr>
              <a:t>me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8220774" y="2057400"/>
            <a:ext cx="262467" cy="1261533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458200" y="3649133"/>
            <a:ext cx="0" cy="22860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95800"/>
            <a:ext cx="2102481" cy="193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76200" y="4616397"/>
            <a:ext cx="1828800" cy="16489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21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HQ03a Cool-down</a:t>
            </a:r>
            <a:br>
              <a:rPr lang="en-US" dirty="0" smtClean="0"/>
            </a:br>
            <a:r>
              <a:rPr lang="en-US" dirty="0" smtClean="0"/>
              <a:t>Shell</a:t>
            </a:r>
            <a:endParaRPr lang="en-US" dirty="0"/>
          </a:p>
        </p:txBody>
      </p:sp>
      <p:pic>
        <p:nvPicPr>
          <p:cNvPr id="3074" name="Picture 2" descr="C:\Helene\Magnets\HQ\HQ03\Test\HQ03a\SG\01-cool-down\Shell_epsT_cooldow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138" y="838200"/>
            <a:ext cx="6242858" cy="288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Helene\Magnets\HQ\HQ03\Test\HQ03a\SG\01-cool-down\Shell_epsZ_cooldown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51" b="4670"/>
          <a:stretch/>
        </p:blipFill>
        <p:spPr bwMode="auto">
          <a:xfrm>
            <a:off x="1324555" y="3505200"/>
            <a:ext cx="6242858" cy="2704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10200" y="5257800"/>
            <a:ext cx="1295400" cy="27699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Axial slippage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516105" y="982851"/>
            <a:ext cx="0" cy="4191000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010400" y="1817011"/>
            <a:ext cx="2098729" cy="46166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Average reached: 2079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Target: 2100 </a:t>
            </a: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me</a:t>
            </a:r>
            <a:endParaRPr lang="en-US" sz="1200" dirty="0">
              <a:solidFill>
                <a:schemeClr val="tx2">
                  <a:lumMod val="75000"/>
                </a:schemeClr>
              </a:solidFill>
              <a:latin typeface="Symbol" panose="05050102010706020507" pitchFamily="18" charset="2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6348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Ramp to 15 kA 01/08/2015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84376" y="5326801"/>
            <a:ext cx="2578531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SG Coil 23Z lost after cool-down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SG coil 23T lost during excitation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04800" y="5326801"/>
            <a:ext cx="541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Signs of unloading in coil 26 =&gt; not quenching so far 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03999" y="1066800"/>
            <a:ext cx="8740001" cy="4260001"/>
            <a:chOff x="403999" y="1066800"/>
            <a:chExt cx="8740001" cy="4260001"/>
          </a:xfrm>
        </p:grpSpPr>
        <p:pic>
          <p:nvPicPr>
            <p:cNvPr id="5122" name="Picture 2" descr="C:\Helene\Magnets\HQ\HQ03\Test\HQ03a\SG\02-Test\Fast\training\Ramp3-15kA.C22-24-26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999" y="1066800"/>
              <a:ext cx="8740001" cy="4260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562672" y="3676951"/>
              <a:ext cx="2457128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Rate of unloading</a:t>
              </a:r>
            </a:p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measured~ 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450-500 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me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/10</a:t>
              </a:r>
              <a:r>
                <a:rPr lang="en-US" sz="1200" baseline="30000" dirty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r>
                <a:rPr lang="en-US" sz="1200" dirty="0">
                  <a:solidFill>
                    <a:schemeClr val="tx2">
                      <a:lumMod val="75000"/>
                    </a:schemeClr>
                  </a:solidFill>
                </a:rPr>
                <a:t> kA</a:t>
              </a:r>
              <a:r>
                <a:rPr lang="en-US" sz="1200" baseline="30000" dirty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</a:p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ANSYS ~ 400 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me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/10</a:t>
              </a:r>
              <a:r>
                <a:rPr lang="en-US" sz="12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8</a:t>
              </a:r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 kA</a:t>
              </a:r>
              <a:r>
                <a:rPr lang="en-US" sz="12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2</a:t>
              </a:r>
              <a:endParaRPr lang="en-US" sz="1200" baseline="300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458689" y="2894111"/>
              <a:ext cx="13716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Coil </a:t>
              </a:r>
              <a:r>
                <a:rPr lang="en-US" sz="1400" dirty="0" err="1" smtClean="0">
                  <a:solidFill>
                    <a:schemeClr val="tx2">
                      <a:lumMod val="75000"/>
                    </a:schemeClr>
                  </a:solidFill>
                </a:rPr>
                <a:t>EpsT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 (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  <a:latin typeface="Symbol" panose="05050102010706020507" pitchFamily="18" charset="2"/>
                </a:rPr>
                <a:t>me</a:t>
              </a:r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)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4419600" y="4995406"/>
              <a:ext cx="106680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>
                      <a:lumMod val="75000"/>
                    </a:schemeClr>
                  </a:solidFill>
                </a:rPr>
                <a:t>I</a:t>
              </a:r>
              <a:r>
                <a:rPr lang="en-US" sz="1400" baseline="30000" dirty="0" smtClean="0">
                  <a:solidFill>
                    <a:schemeClr val="tx2">
                      <a:lumMod val="75000"/>
                    </a:schemeClr>
                  </a:solidFill>
                </a:rPr>
                <a:t>2  </a:t>
              </a:r>
              <a:endParaRPr lang="en-US" sz="14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51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pack insertion and master shimming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92" t="32813" r="36344" b="34374"/>
          <a:stretch/>
        </p:blipFill>
        <p:spPr bwMode="auto">
          <a:xfrm>
            <a:off x="4495800" y="2156609"/>
            <a:ext cx="4523154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8524" y="1371600"/>
            <a:ext cx="510927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Load keys nominal: 13 mm (2x5+3)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Shimming calculated based on our coil-pack measurements: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Load keys: 0.120” = 3.05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Bladders : 0.080” = 2.03 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b="1" u="sng" dirty="0" smtClean="0">
                <a:solidFill>
                  <a:schemeClr val="tx2">
                    <a:lumMod val="75000"/>
                  </a:schemeClr>
                </a:solidFill>
              </a:rPr>
              <a:t>Actual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Bottom master =&gt; calculated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Other masters</a:t>
            </a: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=&gt; load keys shims: 0.100”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lvl="1"/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=&gt; bladder shims: 0.060”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en-US" baseline="30000" dirty="0" smtClean="0">
                <a:solidFill>
                  <a:schemeClr val="tx2">
                    <a:lumMod val="75000"/>
                  </a:schemeClr>
                </a:solidFill>
              </a:rPr>
              <a:t>st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 step of bladder =&gt; bring load keys shimming to nominal shimming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4134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Coil station </a:t>
            </a:r>
            <a:r>
              <a:rPr lang="en-US" dirty="0" smtClean="0"/>
              <a:t>3 </a:t>
            </a:r>
            <a:r>
              <a:rPr lang="en-US" dirty="0" err="1">
                <a:latin typeface="Symbol" panose="05050102010706020507" pitchFamily="18" charset="2"/>
              </a:rPr>
              <a:t>eq</a:t>
            </a:r>
            <a:r>
              <a:rPr lang="en-US" dirty="0">
                <a:latin typeface="Symbol" panose="05050102010706020507" pitchFamily="18" charset="2"/>
              </a:rPr>
              <a:t> </a:t>
            </a:r>
            <a:r>
              <a:rPr lang="en-US" dirty="0"/>
              <a:t>versus time (LBNL data)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37</a:t>
            </a:fld>
            <a:endParaRPr lang="en-US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19200"/>
            <a:ext cx="6853534" cy="4975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36071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MQXF Loading Transfer function</a:t>
            </a:r>
            <a:br>
              <a:rPr lang="en-US" dirty="0"/>
            </a:br>
            <a:r>
              <a:rPr lang="en-US" dirty="0"/>
              <a:t>LBNL </a:t>
            </a:r>
            <a:r>
              <a:rPr lang="en-US" dirty="0" smtClean="0"/>
              <a:t>data per coil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38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971800" y="838200"/>
            <a:ext cx="5181600" cy="960850"/>
            <a:chOff x="2971800" y="914400"/>
            <a:chExt cx="5181600" cy="960850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6" t="48472" r="55602" b="36140"/>
            <a:stretch/>
          </p:blipFill>
          <p:spPr bwMode="auto">
            <a:xfrm>
              <a:off x="2971800" y="1224365"/>
              <a:ext cx="5181600" cy="6508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8862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1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816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2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553200" y="914400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tx2">
                      <a:lumMod val="75000"/>
                    </a:schemeClr>
                  </a:solidFill>
                </a:rPr>
                <a:t>Station 3</a:t>
              </a:r>
              <a:endParaRPr lang="en-US" sz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046518" cy="438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2404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station 1 azimuthal strain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0"/>
            <a:ext cx="6600808" cy="401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0842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1447800"/>
            <a:ext cx="8534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Objective 1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Preload the magnet to avoid coil/pole detachment at operating condition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While remaining conservative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Safe azimuthal stress range defined by TQS03 study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</a:rPr>
              <a:t>Objective 2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Maximize alignment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Pole key to collar gap</a:t>
            </a:r>
          </a:p>
          <a:p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Preload Challenges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704412" y="3359348"/>
            <a:ext cx="2637088" cy="2674758"/>
            <a:chOff x="0" y="1143000"/>
            <a:chExt cx="5003447" cy="5074920"/>
          </a:xfrm>
        </p:grpSpPr>
        <p:pic>
          <p:nvPicPr>
            <p:cNvPr id="14" name="Picture 2" descr="\\Thunder\Supercon\Conferences\MT21\HQS images for paper\HQS01-composite1\hq-composite-6.jpg"/>
            <p:cNvPicPr>
              <a:picLocks noChangeAspect="1" noChangeArrowheads="1"/>
            </p:cNvPicPr>
            <p:nvPr/>
          </p:nvPicPr>
          <p:blipFill>
            <a:blip r:embed="rId2" cstate="print"/>
            <a:srcRect l="22218" t="12988" r="21818" b="13553"/>
            <a:stretch>
              <a:fillRect/>
            </a:stretch>
          </p:blipFill>
          <p:spPr bwMode="auto">
            <a:xfrm>
              <a:off x="0" y="1143000"/>
              <a:ext cx="5003447" cy="5074920"/>
            </a:xfrm>
            <a:prstGeom prst="rect">
              <a:avLst/>
            </a:prstGeom>
            <a:noFill/>
          </p:spPr>
        </p:pic>
        <p:sp>
          <p:nvSpPr>
            <p:cNvPr id="15" name="Oval 14"/>
            <p:cNvSpPr/>
            <p:nvPr/>
          </p:nvSpPr>
          <p:spPr>
            <a:xfrm>
              <a:off x="4730750" y="3670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76500" y="1409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63800" y="59372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215900" y="36766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3917950" y="349250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924300" y="385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022350" y="349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1028700" y="386080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660650" y="222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286000" y="222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2654300" y="512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279650" y="512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27" name="Straight Connector 26"/>
          <p:cNvCxnSpPr/>
          <p:nvPr/>
        </p:nvCxnSpPr>
        <p:spPr>
          <a:xfrm flipH="1">
            <a:off x="6864126" y="3757567"/>
            <a:ext cx="762000" cy="840095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626126" y="354007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Yoke master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626126" y="512916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Pad</a:t>
            </a:r>
          </a:p>
          <a:p>
            <a:r>
              <a:rPr lang="en-US" sz="1400" dirty="0" smtClean="0">
                <a:solidFill>
                  <a:schemeClr val="tx2"/>
                </a:solidFill>
              </a:rPr>
              <a:t>master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30" name="Straight Connector 29"/>
          <p:cNvCxnSpPr>
            <a:endCxn id="29" idx="1"/>
          </p:cNvCxnSpPr>
          <p:nvPr/>
        </p:nvCxnSpPr>
        <p:spPr>
          <a:xfrm>
            <a:off x="6738318" y="4970729"/>
            <a:ext cx="887808" cy="42004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40"/>
          <p:cNvGrpSpPr>
            <a:grpSpLocks/>
          </p:cNvGrpSpPr>
          <p:nvPr/>
        </p:nvGrpSpPr>
        <p:grpSpPr bwMode="auto">
          <a:xfrm>
            <a:off x="7778526" y="4219899"/>
            <a:ext cx="266700" cy="729142"/>
            <a:chOff x="4272" y="2832"/>
            <a:chExt cx="336" cy="624"/>
          </a:xfrm>
        </p:grpSpPr>
        <p:sp>
          <p:nvSpPr>
            <p:cNvPr id="32" name="Line 41"/>
            <p:cNvSpPr>
              <a:spLocks noChangeShapeType="1"/>
            </p:cNvSpPr>
            <p:nvPr/>
          </p:nvSpPr>
          <p:spPr bwMode="auto">
            <a:xfrm>
              <a:off x="4416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42"/>
            <p:cNvSpPr>
              <a:spLocks noChangeShapeType="1"/>
            </p:cNvSpPr>
            <p:nvPr/>
          </p:nvSpPr>
          <p:spPr bwMode="auto">
            <a:xfrm flipH="1">
              <a:off x="4272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43"/>
            <p:cNvSpPr>
              <a:spLocks noChangeShapeType="1"/>
            </p:cNvSpPr>
            <p:nvPr/>
          </p:nvSpPr>
          <p:spPr bwMode="auto">
            <a:xfrm>
              <a:off x="4272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44"/>
            <p:cNvSpPr>
              <a:spLocks noChangeShapeType="1"/>
            </p:cNvSpPr>
            <p:nvPr/>
          </p:nvSpPr>
          <p:spPr bwMode="auto">
            <a:xfrm>
              <a:off x="4272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45"/>
            <p:cNvSpPr>
              <a:spLocks noChangeShapeType="1"/>
            </p:cNvSpPr>
            <p:nvPr/>
          </p:nvSpPr>
          <p:spPr bwMode="auto">
            <a:xfrm>
              <a:off x="4416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46"/>
            <p:cNvSpPr>
              <a:spLocks noChangeShapeType="1"/>
            </p:cNvSpPr>
            <p:nvPr/>
          </p:nvSpPr>
          <p:spPr bwMode="auto">
            <a:xfrm>
              <a:off x="4464" y="2832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47"/>
            <p:cNvSpPr>
              <a:spLocks noChangeShapeType="1"/>
            </p:cNvSpPr>
            <p:nvPr/>
          </p:nvSpPr>
          <p:spPr bwMode="auto">
            <a:xfrm flipH="1">
              <a:off x="4464" y="3072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48"/>
            <p:cNvSpPr>
              <a:spLocks noChangeShapeType="1"/>
            </p:cNvSpPr>
            <p:nvPr/>
          </p:nvSpPr>
          <p:spPr bwMode="auto">
            <a:xfrm>
              <a:off x="4608" y="3072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49"/>
            <p:cNvSpPr>
              <a:spLocks noChangeShapeType="1"/>
            </p:cNvSpPr>
            <p:nvPr/>
          </p:nvSpPr>
          <p:spPr bwMode="auto">
            <a:xfrm>
              <a:off x="4464" y="3216"/>
              <a:ext cx="14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Line 50"/>
            <p:cNvSpPr>
              <a:spLocks noChangeShapeType="1"/>
            </p:cNvSpPr>
            <p:nvPr/>
          </p:nvSpPr>
          <p:spPr bwMode="auto">
            <a:xfrm>
              <a:off x="4464" y="3216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Rectangle 51"/>
            <p:cNvSpPr>
              <a:spLocks noChangeArrowheads="1"/>
            </p:cNvSpPr>
            <p:nvPr/>
          </p:nvSpPr>
          <p:spPr bwMode="auto">
            <a:xfrm>
              <a:off x="4320" y="3072"/>
              <a:ext cx="240" cy="144"/>
            </a:xfrm>
            <a:prstGeom prst="rect">
              <a:avLst/>
            </a:prstGeom>
            <a:solidFill>
              <a:srgbClr val="4D4D4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3" name="Straight Connector 42"/>
          <p:cNvCxnSpPr/>
          <p:nvPr/>
        </p:nvCxnSpPr>
        <p:spPr>
          <a:xfrm>
            <a:off x="5035326" y="3667125"/>
            <a:ext cx="586642" cy="79821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425726" y="3158147"/>
            <a:ext cx="1444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Al alloy bolted collars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83326" y="4062367"/>
            <a:ext cx="91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/>
                </a:solidFill>
              </a:rPr>
              <a:t>Pad master to yoke master</a:t>
            </a:r>
            <a:endParaRPr lang="en-US" sz="1400" dirty="0">
              <a:solidFill>
                <a:schemeClr val="tx2"/>
              </a:solidFill>
            </a:endParaRPr>
          </a:p>
        </p:txBody>
      </p:sp>
      <p:cxnSp>
        <p:nvCxnSpPr>
          <p:cNvPr id="46" name="Straight Connector 45"/>
          <p:cNvCxnSpPr/>
          <p:nvPr/>
        </p:nvCxnSpPr>
        <p:spPr>
          <a:xfrm flipH="1">
            <a:off x="6816774" y="4597662"/>
            <a:ext cx="885552" cy="117138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683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Shell </a:t>
            </a:r>
            <a:r>
              <a:rPr lang="en-US" dirty="0" err="1" smtClean="0">
                <a:latin typeface="Symbol" panose="05050102010706020507" pitchFamily="18" charset="2"/>
              </a:rPr>
              <a:t>e</a:t>
            </a:r>
            <a:r>
              <a:rPr lang="en-US" dirty="0" err="1" smtClean="0"/>
              <a:t>z</a:t>
            </a:r>
            <a:r>
              <a:rPr lang="en-US" dirty="0" smtClean="0"/>
              <a:t> (LBNL data)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276030" cy="5281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5434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Typical Assembly steps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2514600" y="2208311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352800" y="215285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coil OD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495800" y="2514600"/>
            <a:ext cx="45719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 rot="16200000">
            <a:off x="5767708" y="2750954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own Arrow 14"/>
          <p:cNvSpPr/>
          <p:nvPr/>
        </p:nvSpPr>
        <p:spPr>
          <a:xfrm>
            <a:off x="7125070" y="3181905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027789" y="4390531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B050"/>
                </a:solidFill>
              </a:rPr>
              <a:t>Fuji paper inspection</a:t>
            </a:r>
          </a:p>
        </p:txBody>
      </p:sp>
      <p:sp>
        <p:nvSpPr>
          <p:cNvPr id="17" name="Down Arrow 16"/>
          <p:cNvSpPr/>
          <p:nvPr/>
        </p:nvSpPr>
        <p:spPr>
          <a:xfrm>
            <a:off x="7073358" y="416105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019800" y="3439180"/>
            <a:ext cx="2286000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Measurement of pole gap dimensions along the length using measurement pins</a:t>
            </a:r>
            <a:endParaRPr lang="en-US" sz="1400" dirty="0">
              <a:solidFill>
                <a:srgbClr val="00B050"/>
              </a:solidFill>
            </a:endParaRPr>
          </a:p>
        </p:txBody>
      </p:sp>
      <p:cxnSp>
        <p:nvCxnSpPr>
          <p:cNvPr id="19" name="Straight Connector 18"/>
          <p:cNvCxnSpPr>
            <a:stCxn id="7" idx="2"/>
            <a:endCxn id="8" idx="0"/>
          </p:cNvCxnSpPr>
          <p:nvPr/>
        </p:nvCxnSpPr>
        <p:spPr>
          <a:xfrm>
            <a:off x="1333500" y="1894820"/>
            <a:ext cx="0" cy="238780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8" idx="2"/>
            <a:endCxn id="9" idx="0"/>
          </p:cNvCxnSpPr>
          <p:nvPr/>
        </p:nvCxnSpPr>
        <p:spPr>
          <a:xfrm>
            <a:off x="1333500" y="2441377"/>
            <a:ext cx="0" cy="298846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2"/>
            <a:endCxn id="10" idx="0"/>
          </p:cNvCxnSpPr>
          <p:nvPr/>
        </p:nvCxnSpPr>
        <p:spPr>
          <a:xfrm>
            <a:off x="1333500" y="3048000"/>
            <a:ext cx="0" cy="301823"/>
          </a:xfrm>
          <a:prstGeom prst="line">
            <a:avLst/>
          </a:prstGeom>
          <a:ln w="19050">
            <a:solidFill>
              <a:srgbClr val="1737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ight Arrow 21"/>
          <p:cNvSpPr/>
          <p:nvPr/>
        </p:nvSpPr>
        <p:spPr>
          <a:xfrm rot="13572997" flipV="1">
            <a:off x="4389655" y="4404275"/>
            <a:ext cx="1955936" cy="143187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13572997">
            <a:off x="5665566" y="3653948"/>
            <a:ext cx="383350" cy="105050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096000" y="5102423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B050"/>
                </a:solidFill>
              </a:rPr>
              <a:t>O</a:t>
            </a:r>
            <a:r>
              <a:rPr lang="en-US" sz="1400" dirty="0" smtClean="0">
                <a:solidFill>
                  <a:srgbClr val="00B050"/>
                </a:solidFill>
              </a:rPr>
              <a:t>K</a:t>
            </a:r>
          </a:p>
        </p:txBody>
      </p:sp>
      <p:sp>
        <p:nvSpPr>
          <p:cNvPr id="25" name="Down Arrow 24"/>
          <p:cNvSpPr/>
          <p:nvPr/>
        </p:nvSpPr>
        <p:spPr>
          <a:xfrm>
            <a:off x="7086600" y="480060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6019799" y="2667000"/>
            <a:ext cx="290336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Assembly with Fuji paper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No shimming of the  pole key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2800" y="33498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pole key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52800" y="27402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radial shims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0" name="Picture 2" descr="\\Thunder\Supercon\Collaborations\LARP_HQ\Magnet Assembly\HQ02a Assy and Test\Mechanical Structures\01-Collarpack1_fuji\Photos\130215 collars\DSC033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00723" y="1393257"/>
            <a:ext cx="1368621" cy="1026466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" descr="\\Thunder\Supercon\Collaborations\LARP_HQ\Magnet Assembly\HQ02a Assy and Test\Mechanical Structures\01-Collarpack1_fuji\Photos\130220 fuji paper build 1\DSC0346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754" y="972383"/>
            <a:ext cx="1378713" cy="1034035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\\Thunder\Supercon\Collaborations\LARP_HQ\Magnet Assembly\HQ02a Assy and Test\Mechanical Structures\01-Collarpack1_fuji\Photos\130220 fuji paper build 1\DSC0347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481" y="1230497"/>
            <a:ext cx="1537434" cy="1153076"/>
          </a:xfrm>
          <a:prstGeom prst="rect">
            <a:avLst/>
          </a:prstGeom>
          <a:noFill/>
          <a:ln w="1905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486" y="3720275"/>
            <a:ext cx="3591428" cy="239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TextBox 32"/>
          <p:cNvSpPr txBox="1"/>
          <p:nvPr/>
        </p:nvSpPr>
        <p:spPr>
          <a:xfrm>
            <a:off x="1447800" y="4953000"/>
            <a:ext cx="6858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/>
              <a:t>Kapton</a:t>
            </a:r>
            <a:endParaRPr lang="en-US" sz="1200" dirty="0"/>
          </a:p>
        </p:txBody>
      </p:sp>
      <p:sp>
        <p:nvSpPr>
          <p:cNvPr id="36" name="Rectangle 35"/>
          <p:cNvSpPr/>
          <p:nvPr/>
        </p:nvSpPr>
        <p:spPr>
          <a:xfrm>
            <a:off x="1981200" y="5334000"/>
            <a:ext cx="228600" cy="2923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1828800" y="5410200"/>
            <a:ext cx="45720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G10</a:t>
            </a:r>
            <a:endParaRPr lang="en-US" sz="12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2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Typical Assembly steps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1371600"/>
            <a:ext cx="2057400" cy="52322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Ground plane insulation layout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133600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Coil CMM measurements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27402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Radial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349823"/>
            <a:ext cx="2057400" cy="30777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Nominal pole key shims</a:t>
            </a:r>
            <a:endParaRPr lang="en-US" sz="1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514600" y="2208311"/>
            <a:ext cx="609600" cy="1538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4495800" y="2514600"/>
            <a:ext cx="45719" cy="206370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6200000">
            <a:off x="5767708" y="2750954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324600" y="4114800"/>
            <a:ext cx="2286000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Measurement of pole gap dimensions along the length using measurement pins and feeler gages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19799" y="2667000"/>
            <a:ext cx="2903363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Assembly with actual G10 and </a:t>
            </a:r>
            <a:r>
              <a:rPr lang="en-US" sz="1400" dirty="0" err="1">
                <a:solidFill>
                  <a:srgbClr val="00B050"/>
                </a:solidFill>
              </a:rPr>
              <a:t>K</a:t>
            </a:r>
            <a:r>
              <a:rPr lang="en-US" sz="1400" dirty="0" err="1" smtClean="0">
                <a:solidFill>
                  <a:srgbClr val="00B050"/>
                </a:solidFill>
              </a:rPr>
              <a:t>apton</a:t>
            </a:r>
            <a:r>
              <a:rPr lang="en-US" sz="1400" dirty="0" smtClean="0">
                <a:solidFill>
                  <a:srgbClr val="00B050"/>
                </a:solidFill>
              </a:rPr>
              <a:t> radial shims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52800" y="33498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pole key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3352800"/>
            <a:ext cx="2903363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Pole shims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 rot="16200000">
            <a:off x="5796013" y="3371105"/>
            <a:ext cx="129282" cy="291307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Down Arrow 15"/>
          <p:cNvSpPr/>
          <p:nvPr/>
        </p:nvSpPr>
        <p:spPr>
          <a:xfrm>
            <a:off x="7421881" y="381000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3352800" y="274022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radial shims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2152853"/>
            <a:ext cx="2286000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Actual coil OD</a:t>
            </a:r>
            <a:endParaRPr lang="en-US" sz="1400" dirty="0">
              <a:solidFill>
                <a:srgbClr val="C00000"/>
              </a:solidFill>
            </a:endParaRPr>
          </a:p>
        </p:txBody>
      </p:sp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0"/>
            <a:ext cx="3433807" cy="2492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" name="Down Arrow 39"/>
          <p:cNvSpPr/>
          <p:nvPr/>
        </p:nvSpPr>
        <p:spPr>
          <a:xfrm>
            <a:off x="7467600" y="5181600"/>
            <a:ext cx="45719" cy="206370"/>
          </a:xfrm>
          <a:prstGeom prst="down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6328481" y="5486400"/>
            <a:ext cx="2286000" cy="30777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00B050"/>
                </a:solidFill>
              </a:rPr>
              <a:t>Assembly</a:t>
            </a:r>
          </a:p>
        </p:txBody>
      </p:sp>
      <p:sp>
        <p:nvSpPr>
          <p:cNvPr id="42" name="Slide Number Placeholder 4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05200" y="4114800"/>
            <a:ext cx="160020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2 possible regimes: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Pole key to collar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contact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or 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no contact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6705600" y="107635"/>
            <a:ext cx="2320435" cy="2353582"/>
            <a:chOff x="0" y="1143000"/>
            <a:chExt cx="5003447" cy="5074920"/>
          </a:xfrm>
        </p:grpSpPr>
        <p:pic>
          <p:nvPicPr>
            <p:cNvPr id="25" name="Picture 2" descr="\\Thunder\Supercon\Conferences\MT21\HQS images for paper\HQS01-composite1\hq-composite-6.jpg"/>
            <p:cNvPicPr>
              <a:picLocks noChangeAspect="1" noChangeArrowheads="1"/>
            </p:cNvPicPr>
            <p:nvPr/>
          </p:nvPicPr>
          <p:blipFill>
            <a:blip r:embed="rId3" cstate="print"/>
            <a:srcRect l="22218" t="12988" r="21818" b="13553"/>
            <a:stretch>
              <a:fillRect/>
            </a:stretch>
          </p:blipFill>
          <p:spPr bwMode="auto">
            <a:xfrm>
              <a:off x="0" y="1143000"/>
              <a:ext cx="5003447" cy="5074920"/>
            </a:xfrm>
            <a:prstGeom prst="rect">
              <a:avLst/>
            </a:prstGeom>
            <a:noFill/>
          </p:spPr>
        </p:pic>
        <p:sp>
          <p:nvSpPr>
            <p:cNvPr id="26" name="Oval 25"/>
            <p:cNvSpPr/>
            <p:nvPr/>
          </p:nvSpPr>
          <p:spPr>
            <a:xfrm>
              <a:off x="4730750" y="36703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476500" y="140970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2463800" y="59372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215900" y="3676650"/>
              <a:ext cx="76200" cy="762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3917950" y="349250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924300" y="385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22350" y="349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028700" y="386080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60650" y="222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286000" y="22288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654300" y="512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279650" y="5124450"/>
              <a:ext cx="76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Preload overview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9718522"/>
              </p:ext>
            </p:extLst>
          </p:nvPr>
        </p:nvGraphicFramePr>
        <p:xfrm>
          <a:off x="123983" y="1143000"/>
          <a:ext cx="8943817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7"/>
                <a:gridCol w="609600"/>
                <a:gridCol w="1219200"/>
                <a:gridCol w="1219200"/>
                <a:gridCol w="609600"/>
                <a:gridCol w="11430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HQ01a/b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HQ02a-a2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Target preload to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219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eq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shell target (300/4.2K)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1028/2086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863/1905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863/1905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eq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pole target (300/4.2K)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-536/-828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-450/-720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-450/-720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generation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overcompacted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overcompacted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Comment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Mid-plane quenches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Pole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unloading in one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coil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152400" y="51274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Axial preload:</a:t>
            </a:r>
          </a:p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rod = 60 / 160 MPa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e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rod = 880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/ 2000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me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Axial preload was never an issue in HQ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Likely related to coil fab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124200" y="44958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191000" y="4500265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95054" y="4661573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Lack of magnet performance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prevents from checking other coil preload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562600" y="5257800"/>
            <a:ext cx="3124200" cy="646331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HQ01 disregarded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HQ02: reference magnet</a:t>
            </a:r>
            <a:endParaRPr lang="en-US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HQ02a Behavior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47505"/>
            <a:ext cx="6096000" cy="3176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893696" y="1109246"/>
            <a:ext cx="41355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Test performed at FNAL,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Guram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1600" i="1" dirty="0" err="1" smtClean="0">
                <a:solidFill>
                  <a:schemeClr val="bg1">
                    <a:lumMod val="50000"/>
                  </a:schemeClr>
                </a:solidFill>
              </a:rPr>
              <a:t>Chlachidze</a:t>
            </a:r>
            <a:endParaRPr lang="en-US" sz="16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1666627"/>
            <a:ext cx="2971799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Training slows down at 15 kA = 170 T/m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0" y="2667000"/>
            <a:ext cx="29717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A possible explanation</a:t>
            </a: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</a:p>
          <a:p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Lack of preload starts at 15 kA =&gt; more interception than predicted by model</a:t>
            </a:r>
          </a:p>
          <a:p>
            <a:endParaRPr lang="en-US" b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7932" y="5123765"/>
            <a:ext cx="8534401" cy="9233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Coil SG behavior unreliable during test (See Dan Cheng’s talk)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Preload increase for HQ02b was based on shell SG measurement and training performance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HQ Preload overview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6636475"/>
              </p:ext>
            </p:extLst>
          </p:nvPr>
        </p:nvGraphicFramePr>
        <p:xfrm>
          <a:off x="123983" y="1143000"/>
          <a:ext cx="8943817" cy="326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817"/>
                <a:gridCol w="609600"/>
                <a:gridCol w="1219200"/>
                <a:gridCol w="1219200"/>
                <a:gridCol w="609600"/>
                <a:gridCol w="11430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HQ01a/b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HQ01d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HQ01e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HQ02a-a2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HQ02b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Target preload to</a:t>
                      </a:r>
                      <a:endParaRPr lang="en-US" sz="15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219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200 T/m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eq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shell target (300/4.2K)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1028/2086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863/1905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863/1905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1300/2300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eq</a:t>
                      </a:r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pole target (300/4.2K)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-536/-828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-450/-720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-450/-720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-675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Symbol" pitchFamily="18" charset="2"/>
                        </a:rPr>
                        <a:t>me</a:t>
                      </a: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Coil generation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 </a:t>
                      </a:r>
                    </a:p>
                    <a:p>
                      <a:pPr algn="ctr"/>
                      <a:r>
                        <a:rPr lang="en-US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overcompacted</a:t>
                      </a:r>
                      <a:endParaRPr lang="en-US" sz="12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overcompacted</a:t>
                      </a:r>
                      <a:endParaRPr lang="en-US" sz="12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2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Comment</a:t>
                      </a:r>
                      <a:endParaRPr lang="en-US" sz="1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40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Mid-plane quenches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Pole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unloading in one</a:t>
                      </a:r>
                      <a:r>
                        <a:rPr lang="en-US" sz="14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coil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Pole unloading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Reached 95% </a:t>
                      </a:r>
                      <a:r>
                        <a:rPr lang="en-US" sz="14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Iss</a:t>
                      </a:r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10201" y="4649450"/>
            <a:ext cx="1447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2">
                    <a:lumMod val="75000"/>
                  </a:schemeClr>
                </a:solidFill>
              </a:rPr>
              <a:t>Starting at 15 kA (170 T/m)</a:t>
            </a:r>
          </a:p>
          <a:p>
            <a:pPr marL="285750" indent="-285750">
              <a:buFont typeface="Symbol"/>
              <a:buChar char="Þ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More force interception?</a:t>
            </a:r>
          </a:p>
          <a:p>
            <a:pPr marL="285750" indent="-285750">
              <a:buFont typeface="Symbol"/>
              <a:buChar char="Þ"/>
            </a:pPr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Lack of SG at cold prevents comparison with model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019800" y="449705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1" y="4660833"/>
            <a:ext cx="1022423" cy="120032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Preload adjusted based on test performance</a:t>
            </a:r>
          </a:p>
          <a:p>
            <a:r>
              <a:rPr lang="en-US" sz="1200" b="1" dirty="0" smtClean="0">
                <a:solidFill>
                  <a:schemeClr val="tx2">
                    <a:lumMod val="75000"/>
                  </a:schemeClr>
                </a:solidFill>
              </a:rPr>
              <a:t>Sufficient to 95% at 1.9 K</a:t>
            </a:r>
            <a:endParaRPr lang="en-US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" y="512743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Axial preload:</a:t>
            </a:r>
          </a:p>
          <a:p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en-US" sz="1600" dirty="0" err="1" smtClean="0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rod = 60 / 160 MPa </a:t>
            </a: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  <a:latin typeface="Symbol" panose="05050102010706020507" pitchFamily="18" charset="2"/>
              </a:rPr>
              <a:t>e</a:t>
            </a:r>
            <a:r>
              <a:rPr lang="en-US" sz="1600" dirty="0" err="1">
                <a:solidFill>
                  <a:schemeClr val="tx2">
                    <a:lumMod val="75000"/>
                  </a:schemeClr>
                </a:solidFill>
              </a:rPr>
              <a:t>z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 rod = 880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me 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/ 2000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Symbol" pitchFamily="18" charset="2"/>
              </a:rPr>
              <a:t> me</a:t>
            </a:r>
            <a:endParaRPr lang="en-US" sz="1600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1600" dirty="0">
                <a:solidFill>
                  <a:schemeClr val="tx2">
                    <a:lumMod val="75000"/>
                  </a:schemeClr>
                </a:solidFill>
              </a:rPr>
              <a:t>Axial preload was never an issue in HQ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90800" y="46482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Likely related to coil fab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3124200" y="44958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4191000" y="4500265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95054" y="4661573"/>
            <a:ext cx="121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Lack of magnet performance</a:t>
            </a:r>
          </a:p>
          <a:p>
            <a:r>
              <a:rPr lang="en-US" sz="1200" dirty="0" smtClean="0">
                <a:solidFill>
                  <a:schemeClr val="tx2">
                    <a:lumMod val="75000"/>
                  </a:schemeClr>
                </a:solidFill>
              </a:rPr>
              <a:t>prevents from checking other coil preload</a:t>
            </a:r>
            <a:endParaRPr lang="en-US" sz="12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BABBE-8C37-4EA0-B4C8-2876D6EC6807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9" name="Down Arrow 18"/>
          <p:cNvSpPr/>
          <p:nvPr/>
        </p:nvSpPr>
        <p:spPr>
          <a:xfrm>
            <a:off x="7255276" y="449853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05/12/2015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H. Felice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24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2012</TotalTime>
  <Words>2106</Words>
  <Application>Microsoft Office PowerPoint</Application>
  <PresentationFormat>On-screen Show (4:3)</PresentationFormat>
  <Paragraphs>613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Structure Session Outline</vt:lpstr>
      <vt:lpstr>From HQ to MQXFD </vt:lpstr>
      <vt:lpstr>Outline</vt:lpstr>
      <vt:lpstr>Preload Challenges</vt:lpstr>
      <vt:lpstr>Typical Assembly steps</vt:lpstr>
      <vt:lpstr>Typical Assembly steps</vt:lpstr>
      <vt:lpstr>HQ Preload overview</vt:lpstr>
      <vt:lpstr>HQ02a Behavior</vt:lpstr>
      <vt:lpstr>HQ Preload overview</vt:lpstr>
      <vt:lpstr>HQ02b Preload and stress summary</vt:lpstr>
      <vt:lpstr>HQ02b performance</vt:lpstr>
      <vt:lpstr>HQ Preload overview</vt:lpstr>
      <vt:lpstr>HQ03</vt:lpstr>
      <vt:lpstr>Coil overall dimensions F. Borgnolutti (CM22 – May 2014)</vt:lpstr>
      <vt:lpstr>Summary – part 1</vt:lpstr>
      <vt:lpstr>MQXFD1</vt:lpstr>
      <vt:lpstr>MQXFS structure procurement</vt:lpstr>
      <vt:lpstr>Strain gauges</vt:lpstr>
      <vt:lpstr>MQXFD1 timeline</vt:lpstr>
      <vt:lpstr>Coil pack assembly</vt:lpstr>
      <vt:lpstr>Shell eq versus time (LBNL SG data)</vt:lpstr>
      <vt:lpstr>Coil station 2 eq versus time (LBNL data)</vt:lpstr>
      <vt:lpstr>MQXF Loading Transfer function LBNL and CERN data</vt:lpstr>
      <vt:lpstr>Axial Preload</vt:lpstr>
      <vt:lpstr>MQXFD1 preparation for cool-down</vt:lpstr>
      <vt:lpstr>Shell Strain</vt:lpstr>
      <vt:lpstr>Coil Strain</vt:lpstr>
      <vt:lpstr>Shell Stress</vt:lpstr>
      <vt:lpstr>Coil Stress</vt:lpstr>
      <vt:lpstr>Rod axial Stress</vt:lpstr>
      <vt:lpstr>Summary</vt:lpstr>
      <vt:lpstr>Back-up slides</vt:lpstr>
      <vt:lpstr>HQ03a preload summary Comparison with HQ02 Azimuthal preload</vt:lpstr>
      <vt:lpstr>HQ03a Cool-down Shell</vt:lpstr>
      <vt:lpstr>Ramp to 15 kA 01/08/2015</vt:lpstr>
      <vt:lpstr>Coil pack insertion and master shimming</vt:lpstr>
      <vt:lpstr>Coil station 3 eq versus time (LBNL data)</vt:lpstr>
      <vt:lpstr>MQXF Loading Transfer function LBNL data per coil</vt:lpstr>
      <vt:lpstr>Coil station 1 azimuthal strain</vt:lpstr>
      <vt:lpstr>Shell ez (LBNL data)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hfelice</dc:creator>
  <cp:lastModifiedBy>Helene Felice</cp:lastModifiedBy>
  <cp:revision>145</cp:revision>
  <dcterms:created xsi:type="dcterms:W3CDTF">2010-03-31T20:55:33Z</dcterms:created>
  <dcterms:modified xsi:type="dcterms:W3CDTF">2015-05-12T11:51:35Z</dcterms:modified>
</cp:coreProperties>
</file>