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96" r:id="rId4"/>
    <p:sldId id="262" r:id="rId5"/>
    <p:sldId id="288" r:id="rId6"/>
    <p:sldId id="283" r:id="rId7"/>
    <p:sldId id="287" r:id="rId8"/>
    <p:sldId id="267" r:id="rId9"/>
    <p:sldId id="294" r:id="rId10"/>
    <p:sldId id="269" r:id="rId11"/>
    <p:sldId id="286" r:id="rId12"/>
    <p:sldId id="291" r:id="rId13"/>
    <p:sldId id="297" r:id="rId14"/>
    <p:sldId id="295" r:id="rId15"/>
    <p:sldId id="284" r:id="rId16"/>
    <p:sldId id="285" r:id="rId17"/>
    <p:sldId id="271" r:id="rId18"/>
    <p:sldId id="279" r:id="rId19"/>
    <p:sldId id="280" r:id="rId20"/>
    <p:sldId id="281" r:id="rId21"/>
    <p:sldId id="282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>
      <p:cViewPr varScale="1">
        <p:scale>
          <a:sx n="102" d="100"/>
          <a:sy n="102" d="100"/>
        </p:scale>
        <p:origin x="11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45BA4E4-7E98-4E0C-B2B9-F8BF6097363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B6A99BD-BCD3-41F5-888D-25590B316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385AF3D-179B-4E6E-8969-894E3F13E1F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0794A3B-1BFE-49A5-A566-984B656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F6F7-1EFE-4C73-BC66-ADE09B9998D4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9637-D0B8-4662-B1F7-EAD599E8C107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B365-B557-4A10-B544-A1E84E1690B7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6D46-D8AB-4528-B1F3-98C13F68B158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7271-99AD-46A3-AF76-A8C5EDDDBC01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B5A3-5945-4677-9C13-6D554EE8D7F3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20C-C392-4126-9C51-5BA4141E64EC}" type="datetime1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93B3-DC8D-4CCF-80A9-139C496F42EF}" type="datetime1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4FC6-E4B8-4EA0-94B9-98B25C751A34}" type="datetime1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7BF7-CCC7-461E-AAB6-45B335DA31FA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7C5C-10EC-4ED3-B563-56CEACF07D4E}" type="datetime1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B534-A0F1-4C60-BB93-21ECCA32EA34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9FB2-4730-41FA-9BC5-30C1F8BB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uslarp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emf"/><Relationship Id="rId7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uslarp.org/" TargetMode="Externa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larp.org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jpeg"/><Relationship Id="rId7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larp.org/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uslarp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uslarp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emf"/><Relationship Id="rId7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larp.org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8.emf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uslarp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uslarp.org/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579" y="1299595"/>
            <a:ext cx="7936269" cy="401399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MQXFS Mirror Fabrication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R. </a:t>
            </a:r>
            <a:r>
              <a:rPr lang="en-US" sz="2400" dirty="0" err="1" smtClean="0"/>
              <a:t>Bossert</a:t>
            </a:r>
            <a:r>
              <a:rPr lang="en-US" sz="2400" dirty="0" smtClean="0"/>
              <a:t>, G. Chlachidze, S. </a:t>
            </a:r>
            <a:r>
              <a:rPr lang="en-US" sz="2400" dirty="0" err="1" smtClean="0"/>
              <a:t>Stoynev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200" dirty="0" err="1" smtClean="0"/>
              <a:t>HiLumi</a:t>
            </a:r>
            <a:r>
              <a:rPr lang="en-US" sz="3200" dirty="0" smtClean="0"/>
              <a:t>-LARP Collaboration Meeting</a:t>
            </a:r>
            <a:br>
              <a:rPr lang="en-US" sz="3200" dirty="0" smtClean="0"/>
            </a:br>
            <a:r>
              <a:rPr lang="en-US" sz="2400" dirty="0" smtClean="0"/>
              <a:t>May 11-13, 2015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FNAL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3009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634155"/>
            <a:ext cx="577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Assembly Steps – Planned and </a:t>
            </a:r>
            <a:r>
              <a:rPr lang="en-US" sz="2800" b="1" u="sng" dirty="0">
                <a:solidFill>
                  <a:srgbClr val="FF0000"/>
                </a:solidFill>
              </a:rPr>
              <a:t>A</a:t>
            </a:r>
            <a:r>
              <a:rPr lang="en-US" sz="2800" b="1" u="sng" dirty="0" smtClean="0">
                <a:solidFill>
                  <a:srgbClr val="FF0000"/>
                </a:solidFill>
              </a:rPr>
              <a:t>ctual 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427883"/>
            <a:ext cx="6172200" cy="3067917"/>
            <a:chOff x="609601" y="779166"/>
            <a:chExt cx="6172200" cy="3067917"/>
          </a:xfrm>
        </p:grpSpPr>
        <p:sp>
          <p:nvSpPr>
            <p:cNvPr id="8" name="TextBox 7"/>
            <p:cNvSpPr txBox="1"/>
            <p:nvPr/>
          </p:nvSpPr>
          <p:spPr>
            <a:xfrm>
              <a:off x="3048819" y="976057"/>
              <a:ext cx="37329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Press to </a:t>
              </a:r>
              <a:r>
                <a:rPr lang="en-US" dirty="0"/>
                <a:t>8</a:t>
              </a:r>
              <a:r>
                <a:rPr lang="en-US" dirty="0" smtClean="0"/>
                <a:t>0 </a:t>
              </a:r>
              <a:r>
                <a:rPr lang="en-US" dirty="0" smtClean="0"/>
                <a:t>MPa </a:t>
              </a:r>
              <a:r>
                <a:rPr lang="en-US" dirty="0" smtClean="0"/>
                <a:t>azimuthal stress in press without skin or clamps.</a:t>
              </a: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      Actual – 79 MPa </a:t>
              </a:r>
              <a:r>
                <a:rPr lang="en-US" dirty="0" smtClean="0">
                  <a:solidFill>
                    <a:srgbClr val="FF0000"/>
                  </a:solidFill>
                </a:rPr>
                <a:t>azimuthal stress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                      480 µS </a:t>
              </a:r>
              <a:r>
                <a:rPr lang="en-US" dirty="0" smtClean="0">
                  <a:solidFill>
                    <a:srgbClr val="FF0000"/>
                  </a:solidFill>
                </a:rPr>
                <a:t>longitudinal strain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779166"/>
              <a:ext cx="2286000" cy="3067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676400" y="3715223"/>
            <a:ext cx="7141014" cy="2837977"/>
            <a:chOff x="1676400" y="3317583"/>
            <a:chExt cx="7141014" cy="2837977"/>
          </a:xfrm>
        </p:grpSpPr>
        <p:sp>
          <p:nvSpPr>
            <p:cNvPr id="14" name="TextBox 13"/>
            <p:cNvSpPr txBox="1"/>
            <p:nvPr/>
          </p:nvSpPr>
          <p:spPr>
            <a:xfrm>
              <a:off x="1676400" y="4401234"/>
              <a:ext cx="37579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en-US" dirty="0" smtClean="0"/>
                <a:t>Drive in side clamps, increasing        azimuthal preload to 90 </a:t>
              </a:r>
              <a:r>
                <a:rPr lang="en-US" dirty="0" smtClean="0"/>
                <a:t>MPa</a:t>
              </a:r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>
                  <a:solidFill>
                    <a:srgbClr val="FF0000"/>
                  </a:solidFill>
                </a:rPr>
                <a:t>       Actual – 89 </a:t>
              </a:r>
              <a:r>
                <a:rPr lang="en-US" dirty="0" smtClean="0">
                  <a:solidFill>
                    <a:srgbClr val="FF0000"/>
                  </a:solidFill>
                </a:rPr>
                <a:t>MPa azimuthal stress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                       530 </a:t>
              </a:r>
              <a:r>
                <a:rPr lang="en-US" dirty="0">
                  <a:solidFill>
                    <a:srgbClr val="FF0000"/>
                  </a:solidFill>
                </a:rPr>
                <a:t>µS </a:t>
              </a:r>
              <a:r>
                <a:rPr lang="en-US" dirty="0" smtClean="0">
                  <a:solidFill>
                    <a:srgbClr val="FF0000"/>
                  </a:solidFill>
                </a:rPr>
                <a:t>longitudinal strain</a:t>
              </a:r>
              <a:endParaRPr lang="en-US" dirty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624" y="3317583"/>
              <a:ext cx="2085147" cy="2813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5638800" y="4533900"/>
              <a:ext cx="428650" cy="381000"/>
              <a:chOff x="609600" y="4800600"/>
              <a:chExt cx="428650" cy="3810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609600" y="4800600"/>
                <a:ext cx="4286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09600" y="5181600"/>
                <a:ext cx="4286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flipH="1">
              <a:off x="8388764" y="4533900"/>
              <a:ext cx="428650" cy="381000"/>
              <a:chOff x="609600" y="4800600"/>
              <a:chExt cx="428650" cy="3810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09600" y="4800600"/>
                <a:ext cx="4286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09600" y="5181600"/>
                <a:ext cx="4286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1" descr="LAR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2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1859" y="76200"/>
            <a:ext cx="2920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Assembly Steps </a:t>
            </a:r>
            <a:endParaRPr lang="en-US" sz="3200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2620037" y="904637"/>
            <a:ext cx="370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Remove press pressure, clamps deflect,  azimuthal preload is </a:t>
            </a:r>
            <a:r>
              <a:rPr lang="en-US" dirty="0"/>
              <a:t>5</a:t>
            </a:r>
            <a:r>
              <a:rPr lang="en-US" dirty="0" smtClean="0"/>
              <a:t>0 MPa.</a:t>
            </a:r>
          </a:p>
          <a:p>
            <a:endParaRPr lang="en-US" sz="800" dirty="0" smtClean="0"/>
          </a:p>
          <a:p>
            <a:r>
              <a:rPr lang="en-US" dirty="0">
                <a:solidFill>
                  <a:srgbClr val="FF0000"/>
                </a:solidFill>
              </a:rPr>
              <a:t>Actual – </a:t>
            </a:r>
            <a:r>
              <a:rPr lang="en-US" dirty="0" smtClean="0">
                <a:solidFill>
                  <a:srgbClr val="FF0000"/>
                </a:solidFill>
              </a:rPr>
              <a:t>66 </a:t>
            </a:r>
            <a:r>
              <a:rPr lang="en-US" dirty="0">
                <a:solidFill>
                  <a:srgbClr val="FF0000"/>
                </a:solidFill>
              </a:rPr>
              <a:t>MPa azimuthal </a:t>
            </a:r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460 </a:t>
            </a:r>
            <a:r>
              <a:rPr lang="en-US" dirty="0">
                <a:solidFill>
                  <a:srgbClr val="FF0000"/>
                </a:solidFill>
              </a:rPr>
              <a:t>µS </a:t>
            </a:r>
            <a:r>
              <a:rPr lang="en-US" dirty="0" smtClean="0">
                <a:solidFill>
                  <a:srgbClr val="FF0000"/>
                </a:solidFill>
              </a:rPr>
              <a:t>longitudinal strain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1" y="2885724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 smtClean="0"/>
              <a:t>Install skin, return to press, press to azimuthal preload of 90 MPa.</a:t>
            </a:r>
          </a:p>
          <a:p>
            <a:endParaRPr lang="en-US" sz="800" dirty="0"/>
          </a:p>
          <a:p>
            <a:r>
              <a:rPr lang="en-US" dirty="0" smtClean="0">
                <a:solidFill>
                  <a:srgbClr val="FF0000"/>
                </a:solidFill>
              </a:rPr>
              <a:t>       Actual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89 </a:t>
            </a:r>
            <a:r>
              <a:rPr lang="en-US" dirty="0">
                <a:solidFill>
                  <a:srgbClr val="FF0000"/>
                </a:solidFill>
              </a:rPr>
              <a:t>MPa azimuthal </a:t>
            </a:r>
            <a:r>
              <a:rPr lang="en-US" dirty="0" smtClean="0">
                <a:solidFill>
                  <a:srgbClr val="FF0000"/>
                </a:solidFill>
              </a:rPr>
              <a:t>stress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        </a:t>
            </a:r>
            <a:r>
              <a:rPr lang="en-US" dirty="0" smtClean="0">
                <a:solidFill>
                  <a:srgbClr val="FF0000"/>
                </a:solidFill>
              </a:rPr>
              <a:t>310 </a:t>
            </a:r>
            <a:r>
              <a:rPr lang="en-US" dirty="0">
                <a:solidFill>
                  <a:srgbClr val="FF0000"/>
                </a:solidFill>
              </a:rPr>
              <a:t>µS </a:t>
            </a:r>
            <a:r>
              <a:rPr lang="en-US" dirty="0" smtClean="0">
                <a:solidFill>
                  <a:srgbClr val="FF0000"/>
                </a:solidFill>
              </a:rPr>
              <a:t>longitudinal strain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4970462"/>
            <a:ext cx="3352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dirty="0" smtClean="0"/>
              <a:t>Bolt skin and release press.  Final average azimuthal coil preload of 70 MPa.</a:t>
            </a:r>
          </a:p>
          <a:p>
            <a:endParaRPr lang="en-US" sz="800" dirty="0" smtClean="0"/>
          </a:p>
          <a:p>
            <a:r>
              <a:rPr lang="en-US" dirty="0">
                <a:solidFill>
                  <a:srgbClr val="FF0000"/>
                </a:solidFill>
              </a:rPr>
              <a:t>Actual – </a:t>
            </a:r>
            <a:r>
              <a:rPr lang="en-US" dirty="0" smtClean="0">
                <a:solidFill>
                  <a:srgbClr val="FF0000"/>
                </a:solidFill>
              </a:rPr>
              <a:t>77 </a:t>
            </a:r>
            <a:r>
              <a:rPr lang="en-US" dirty="0">
                <a:solidFill>
                  <a:srgbClr val="FF0000"/>
                </a:solidFill>
              </a:rPr>
              <a:t>MPa </a:t>
            </a:r>
            <a:r>
              <a:rPr lang="en-US" dirty="0" smtClean="0">
                <a:solidFill>
                  <a:srgbClr val="FF0000"/>
                </a:solidFill>
              </a:rPr>
              <a:t>azimuthal stress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270 </a:t>
            </a:r>
            <a:r>
              <a:rPr lang="en-US" dirty="0">
                <a:solidFill>
                  <a:srgbClr val="FF0000"/>
                </a:solidFill>
              </a:rPr>
              <a:t>µS </a:t>
            </a:r>
            <a:r>
              <a:rPr lang="en-US" dirty="0" smtClean="0">
                <a:solidFill>
                  <a:srgbClr val="FF0000"/>
                </a:solidFill>
              </a:rPr>
              <a:t>longitudinal strain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995"/>
            <a:ext cx="2057400" cy="20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085000"/>
            <a:ext cx="2614659" cy="267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859818" cy="229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LAR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893" y="1119249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/>
              <a:t>Positive longitudinal strain in the titanium pole is typical of mirrors during construction. </a:t>
            </a:r>
          </a:p>
          <a:p>
            <a:pPr>
              <a:spcAft>
                <a:spcPts val="1200"/>
              </a:spcAft>
            </a:pPr>
            <a:r>
              <a:rPr lang="en-US" sz="1600" dirty="0" smtClean="0"/>
              <a:t>QXFSM1 strain was slightly higher than seen in </a:t>
            </a:r>
            <a:r>
              <a:rPr lang="en-US" sz="1600" dirty="0" smtClean="0"/>
              <a:t>any previous </a:t>
            </a:r>
            <a:r>
              <a:rPr lang="en-US" sz="1600" dirty="0" smtClean="0"/>
              <a:t>mirrors.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dirty="0" smtClean="0"/>
              <a:t>The highest strain during final pressing in QXFSM1 was </a:t>
            </a:r>
            <a:r>
              <a:rPr lang="en-US" sz="1600" dirty="0"/>
              <a:t>530 µS </a:t>
            </a:r>
            <a:r>
              <a:rPr lang="en-US" sz="1600" dirty="0" smtClean="0"/>
              <a:t>(.053%).  During a pre-pressing step, a slightly higher strain of 550 </a:t>
            </a:r>
            <a:r>
              <a:rPr lang="en-US" sz="1600" dirty="0"/>
              <a:t>µS</a:t>
            </a:r>
            <a:r>
              <a:rPr lang="en-US" sz="1600" dirty="0" smtClean="0"/>
              <a:t> was reached.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00245" y="63552"/>
            <a:ext cx="5691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Longitudinal Strain in Pole during Construction 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46133" y="4467894"/>
            <a:ext cx="74955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For comparison, the highest strain during construction in </a:t>
            </a:r>
            <a:r>
              <a:rPr lang="en-US" sz="1600" dirty="0" smtClean="0">
                <a:solidFill>
                  <a:srgbClr val="002060"/>
                </a:solidFill>
              </a:rPr>
              <a:t>past mirrors was: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sz="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HQM04 – 420 </a:t>
            </a:r>
            <a:r>
              <a:rPr lang="en-US" sz="1600" dirty="0">
                <a:solidFill>
                  <a:srgbClr val="002060"/>
                </a:solidFill>
              </a:rPr>
              <a:t>µS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HQM02 – 350 </a:t>
            </a:r>
            <a:r>
              <a:rPr lang="en-US" sz="1600" dirty="0">
                <a:solidFill>
                  <a:srgbClr val="002060"/>
                </a:solidFill>
              </a:rPr>
              <a:t>µS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HQM01 – 283 </a:t>
            </a:r>
            <a:r>
              <a:rPr lang="en-US" sz="1600" dirty="0">
                <a:solidFill>
                  <a:srgbClr val="002060"/>
                </a:solidFill>
              </a:rPr>
              <a:t>µS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LHQM01 – 305 </a:t>
            </a:r>
            <a:r>
              <a:rPr lang="en-US" sz="1600" dirty="0">
                <a:solidFill>
                  <a:srgbClr val="002060"/>
                </a:solidFill>
              </a:rPr>
              <a:t>µS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LQM01 </a:t>
            </a:r>
            <a:r>
              <a:rPr lang="en-US" sz="1600" dirty="0" smtClean="0">
                <a:solidFill>
                  <a:srgbClr val="002060"/>
                </a:solidFill>
              </a:rPr>
              <a:t>– 295 </a:t>
            </a:r>
            <a:r>
              <a:rPr lang="en-US" sz="1600" dirty="0">
                <a:solidFill>
                  <a:srgbClr val="002060"/>
                </a:solidFill>
              </a:rPr>
              <a:t>µS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TQM05 – 310 </a:t>
            </a:r>
            <a:r>
              <a:rPr lang="en-US" sz="1600" dirty="0">
                <a:solidFill>
                  <a:srgbClr val="002060"/>
                </a:solidFill>
              </a:rPr>
              <a:t>µS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TQM04 – 490 </a:t>
            </a:r>
            <a:r>
              <a:rPr lang="en-US" sz="1600" dirty="0">
                <a:solidFill>
                  <a:srgbClr val="002060"/>
                </a:solidFill>
              </a:rPr>
              <a:t>µS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894" y="2597527"/>
            <a:ext cx="82695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800000"/>
                </a:solidFill>
              </a:rPr>
              <a:t>Nb</a:t>
            </a:r>
            <a:r>
              <a:rPr lang="en-US" sz="1600" baseline="-25000" dirty="0" smtClean="0">
                <a:solidFill>
                  <a:srgbClr val="800000"/>
                </a:solidFill>
              </a:rPr>
              <a:t>3</a:t>
            </a:r>
            <a:r>
              <a:rPr lang="en-US" sz="1600" dirty="0" smtClean="0">
                <a:solidFill>
                  <a:srgbClr val="800000"/>
                </a:solidFill>
              </a:rPr>
              <a:t>Sn strand has been tested to determine the maximum amount of longitudinal strain that can be withstood before damage occurs.  </a:t>
            </a:r>
            <a:endParaRPr lang="en-US" sz="1600" dirty="0">
              <a:solidFill>
                <a:srgbClr val="8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800000"/>
                </a:solidFill>
              </a:rPr>
              <a:t>For tantalum doped Nb</a:t>
            </a:r>
            <a:r>
              <a:rPr lang="en-US" sz="1600" baseline="-25000" dirty="0" smtClean="0">
                <a:solidFill>
                  <a:srgbClr val="800000"/>
                </a:solidFill>
              </a:rPr>
              <a:t>3</a:t>
            </a:r>
            <a:r>
              <a:rPr lang="en-US" sz="1600" dirty="0" smtClean="0">
                <a:solidFill>
                  <a:srgbClr val="800000"/>
                </a:solidFill>
              </a:rPr>
              <a:t>Sn strand, </a:t>
            </a:r>
            <a:r>
              <a:rPr lang="en-US" sz="1600" dirty="0" smtClean="0">
                <a:solidFill>
                  <a:srgbClr val="800000"/>
                </a:solidFill>
              </a:rPr>
              <a:t>tests showed that the </a:t>
            </a:r>
            <a:r>
              <a:rPr lang="en-US" sz="1600" dirty="0" smtClean="0">
                <a:solidFill>
                  <a:srgbClr val="800000"/>
                </a:solidFill>
              </a:rPr>
              <a:t>maximum amount of strain before damage </a:t>
            </a:r>
            <a:r>
              <a:rPr lang="en-US" sz="1600" dirty="0" smtClean="0">
                <a:solidFill>
                  <a:srgbClr val="800000"/>
                </a:solidFill>
              </a:rPr>
              <a:t>was found </a:t>
            </a:r>
            <a:r>
              <a:rPr lang="en-US" sz="1600" dirty="0" smtClean="0">
                <a:solidFill>
                  <a:srgbClr val="800000"/>
                </a:solidFill>
              </a:rPr>
              <a:t>1500</a:t>
            </a:r>
            <a:r>
              <a:rPr lang="en-US" sz="1600" dirty="0" smtClean="0">
                <a:solidFill>
                  <a:srgbClr val="800000"/>
                </a:solidFill>
              </a:rPr>
              <a:t> </a:t>
            </a:r>
            <a:r>
              <a:rPr lang="en-US" sz="1600" dirty="0" smtClean="0">
                <a:solidFill>
                  <a:srgbClr val="800000"/>
                </a:solidFill>
              </a:rPr>
              <a:t>µS </a:t>
            </a:r>
            <a:r>
              <a:rPr lang="en-US" sz="1600" dirty="0" smtClean="0">
                <a:solidFill>
                  <a:srgbClr val="800000"/>
                </a:solidFill>
              </a:rPr>
              <a:t>(.15%). </a:t>
            </a:r>
            <a:endParaRPr lang="en-US" sz="1600" dirty="0">
              <a:solidFill>
                <a:srgbClr val="8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rgbClr val="800000"/>
                </a:solidFill>
              </a:rPr>
              <a:t>However, this test was for a straight strand, not a spiral would cable.  Also, the strain measured here is in the titanium pole at center, not the coil itself.  </a:t>
            </a:r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178927"/>
            <a:ext cx="784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Mirror design is based on and similar to previous HFM, TQ and HQ mirrors.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Fabrication went according to plan.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Slightly higher axial strain than seen in past.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6767"/>
            <a:ext cx="39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Summary</a:t>
            </a:r>
            <a:endParaRPr lang="en-US" sz="3600" b="1" u="sng" dirty="0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2465" y="2604720"/>
            <a:ext cx="4090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Backup Slides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9921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2407" y="213135"/>
            <a:ext cx="502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SQXF Mirror Magnetic Field at 19 kA </a:t>
            </a:r>
            <a:endParaRPr lang="en-US" sz="2400" b="1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690265"/>
            <a:ext cx="8562975" cy="3283546"/>
            <a:chOff x="304800" y="690265"/>
            <a:chExt cx="8562975" cy="3283546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838200"/>
              <a:ext cx="8562975" cy="3135611"/>
              <a:chOff x="0" y="1808820"/>
              <a:chExt cx="9144000" cy="3348372"/>
            </a:xfrm>
          </p:grpSpPr>
          <p:pic>
            <p:nvPicPr>
              <p:cNvPr id="9" name="Picture 8" descr="file006.jpg"/>
              <p:cNvPicPr>
                <a:picLocks noChangeAspect="1"/>
              </p:cNvPicPr>
              <p:nvPr/>
            </p:nvPicPr>
            <p:blipFill>
              <a:blip r:embed="rId2"/>
              <a:srcRect l="23041" t="16926" r="4928" b="25850"/>
              <a:stretch>
                <a:fillRect/>
              </a:stretch>
            </p:blipFill>
            <p:spPr>
              <a:xfrm>
                <a:off x="3959722" y="1808820"/>
                <a:ext cx="5184278" cy="3348372"/>
              </a:xfrm>
              <a:prstGeom prst="rect">
                <a:avLst/>
              </a:prstGeom>
            </p:spPr>
          </p:pic>
          <p:pic>
            <p:nvPicPr>
              <p:cNvPr id="10" name="Picture 9" descr="file001.jpg"/>
              <p:cNvPicPr>
                <a:picLocks noChangeAspect="1"/>
              </p:cNvPicPr>
              <p:nvPr/>
            </p:nvPicPr>
            <p:blipFill>
              <a:blip r:embed="rId3"/>
              <a:srcRect l="2511" t="27950" r="40312" b="12726"/>
              <a:stretch>
                <a:fillRect/>
              </a:stretch>
            </p:blipFill>
            <p:spPr>
              <a:xfrm flipH="1">
                <a:off x="0" y="1952836"/>
                <a:ext cx="3690250" cy="3159079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7848600" y="690265"/>
              <a:ext cx="1019175" cy="28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66461" y="3505200"/>
            <a:ext cx="3684955" cy="3124200"/>
            <a:chOff x="1223628" y="620688"/>
            <a:chExt cx="6624736" cy="5616624"/>
          </a:xfrm>
        </p:grpSpPr>
        <p:pic>
          <p:nvPicPr>
            <p:cNvPr id="3" name="Picture 2" descr="file004.jpg"/>
            <p:cNvPicPr>
              <a:picLocks noChangeAspect="1"/>
            </p:cNvPicPr>
            <p:nvPr/>
          </p:nvPicPr>
          <p:blipFill>
            <a:blip r:embed="rId4"/>
            <a:srcRect l="30211" t="5901" r="31044" b="12201"/>
            <a:stretch>
              <a:fillRect/>
            </a:stretch>
          </p:blipFill>
          <p:spPr>
            <a:xfrm flipH="1">
              <a:off x="1223628" y="620688"/>
              <a:ext cx="3312368" cy="5616624"/>
            </a:xfrm>
            <a:prstGeom prst="rect">
              <a:avLst/>
            </a:prstGeom>
          </p:spPr>
        </p:pic>
        <p:pic>
          <p:nvPicPr>
            <p:cNvPr id="5" name="Picture 4" descr="file002.jpg"/>
            <p:cNvPicPr>
              <a:picLocks noChangeAspect="1"/>
            </p:cNvPicPr>
            <p:nvPr/>
          </p:nvPicPr>
          <p:blipFill>
            <a:blip r:embed="rId5"/>
            <a:srcRect l="3236" t="6426" r="58555" b="14300"/>
            <a:stretch>
              <a:fillRect/>
            </a:stretch>
          </p:blipFill>
          <p:spPr>
            <a:xfrm>
              <a:off x="4535996" y="692696"/>
              <a:ext cx="3312368" cy="5436604"/>
            </a:xfrm>
            <a:prstGeom prst="rect">
              <a:avLst/>
            </a:prstGeom>
          </p:spPr>
        </p:pic>
      </p:grpSp>
      <p:pic>
        <p:nvPicPr>
          <p:cNvPr id="13" name="Picture 11" descr="LAR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26007" y="156132"/>
            <a:ext cx="537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HQ and TQ  Mirror Magnetic Field (for reference) </a:t>
            </a:r>
            <a:endParaRPr lang="en-US" sz="2400" b="1" u="sng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28800" y="973734"/>
            <a:ext cx="5791200" cy="2912466"/>
            <a:chOff x="1828800" y="973734"/>
            <a:chExt cx="5791200" cy="2912466"/>
          </a:xfrm>
        </p:grpSpPr>
        <p:sp>
          <p:nvSpPr>
            <p:cNvPr id="13" name="TextBox 12"/>
            <p:cNvSpPr txBox="1"/>
            <p:nvPr/>
          </p:nvSpPr>
          <p:spPr>
            <a:xfrm>
              <a:off x="3505200" y="973734"/>
              <a:ext cx="1671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/>
                <a:t>H</a:t>
              </a:r>
              <a:r>
                <a:rPr lang="en-US" sz="2000" b="1" u="sng" dirty="0" smtClean="0"/>
                <a:t>QM at 17 kA</a:t>
              </a:r>
              <a:endParaRPr lang="en-US" sz="2000" b="1" u="sng" dirty="0"/>
            </a:p>
          </p:txBody>
        </p:sp>
        <p:pic>
          <p:nvPicPr>
            <p:cNvPr id="15" name="Picture 14" descr="file031.jpg"/>
            <p:cNvPicPr>
              <a:picLocks noChangeAspect="1"/>
            </p:cNvPicPr>
            <p:nvPr/>
          </p:nvPicPr>
          <p:blipFill rotWithShape="1">
            <a:blip r:embed="rId2"/>
            <a:srcRect l="83702" t="20066" r="4635" b="25870"/>
            <a:stretch/>
          </p:blipFill>
          <p:spPr>
            <a:xfrm>
              <a:off x="6858000" y="1051560"/>
              <a:ext cx="762000" cy="283464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728341" y="2388864"/>
              <a:ext cx="228600" cy="304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28800" y="1398264"/>
              <a:ext cx="4876800" cy="2100233"/>
              <a:chOff x="0" y="1556792"/>
              <a:chExt cx="8360228" cy="3600400"/>
            </a:xfrm>
          </p:grpSpPr>
          <p:pic>
            <p:nvPicPr>
              <p:cNvPr id="6" name="Picture 5" descr="file031.jpg"/>
              <p:cNvPicPr>
                <a:picLocks noChangeAspect="1"/>
              </p:cNvPicPr>
              <p:nvPr/>
            </p:nvPicPr>
            <p:blipFill rotWithShape="1">
              <a:blip r:embed="rId2"/>
              <a:srcRect l="35099" t="17451" r="14925" b="25325"/>
              <a:stretch/>
            </p:blipFill>
            <p:spPr>
              <a:xfrm>
                <a:off x="4441371" y="1556792"/>
                <a:ext cx="3918857" cy="3600400"/>
              </a:xfrm>
              <a:prstGeom prst="rect">
                <a:avLst/>
              </a:prstGeom>
            </p:spPr>
          </p:pic>
          <p:pic>
            <p:nvPicPr>
              <p:cNvPr id="7" name="Picture 4" descr="file000"/>
              <p:cNvPicPr>
                <a:picLocks noChangeAspect="1" noChangeArrowheads="1"/>
              </p:cNvPicPr>
              <p:nvPr/>
            </p:nvPicPr>
            <p:blipFill>
              <a:blip r:embed="rId3"/>
              <a:srcRect l="3984" t="9875" r="29154" b="16785"/>
              <a:stretch>
                <a:fillRect/>
              </a:stretch>
            </p:blipFill>
            <p:spPr bwMode="auto">
              <a:xfrm flipH="1">
                <a:off x="0" y="1628800"/>
                <a:ext cx="3991464" cy="3528392"/>
              </a:xfrm>
              <a:prstGeom prst="rect">
                <a:avLst/>
              </a:prstGeom>
              <a:noFill/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6606659" y="1398264"/>
              <a:ext cx="327541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6660" y="2693665"/>
              <a:ext cx="235982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76400" y="4245495"/>
            <a:ext cx="6496050" cy="2231505"/>
            <a:chOff x="1809750" y="3981390"/>
            <a:chExt cx="6496050" cy="2231505"/>
          </a:xfrm>
        </p:grpSpPr>
        <p:grpSp>
          <p:nvGrpSpPr>
            <p:cNvPr id="24" name="Group 23"/>
            <p:cNvGrpSpPr/>
            <p:nvPr/>
          </p:nvGrpSpPr>
          <p:grpSpPr>
            <a:xfrm>
              <a:off x="7140855" y="4267200"/>
              <a:ext cx="1164945" cy="1710138"/>
              <a:chOff x="7293255" y="4114800"/>
              <a:chExt cx="1164945" cy="1710138"/>
            </a:xfrm>
          </p:grpSpPr>
          <p:pic>
            <p:nvPicPr>
              <p:cNvPr id="22" name="Picture 21" descr="file212.jpg"/>
              <p:cNvPicPr>
                <a:picLocks noChangeAspect="1"/>
              </p:cNvPicPr>
              <p:nvPr/>
            </p:nvPicPr>
            <p:blipFill rotWithShape="1">
              <a:blip r:embed="rId4"/>
              <a:srcRect l="73379" t="39747" r="11588" b="33709"/>
              <a:stretch/>
            </p:blipFill>
            <p:spPr>
              <a:xfrm>
                <a:off x="7293255" y="4270458"/>
                <a:ext cx="1097280" cy="155448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7763865" y="4114800"/>
                <a:ext cx="694335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809750" y="4038600"/>
              <a:ext cx="5313593" cy="2174295"/>
              <a:chOff x="1809750" y="4514850"/>
              <a:chExt cx="5313593" cy="21742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905000" y="4601516"/>
                <a:ext cx="5218343" cy="2087629"/>
                <a:chOff x="-609600" y="3587875"/>
                <a:chExt cx="7966458" cy="3187029"/>
              </a:xfrm>
            </p:grpSpPr>
            <p:pic>
              <p:nvPicPr>
                <p:cNvPr id="9" name="Picture 8" descr="file212.jpg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2197" t="30050" r="27120" b="23225"/>
                <a:stretch/>
              </p:blipFill>
              <p:spPr>
                <a:xfrm>
                  <a:off x="3657599" y="4038601"/>
                  <a:ext cx="3699259" cy="2736303"/>
                </a:xfrm>
                <a:prstGeom prst="rect">
                  <a:avLst/>
                </a:prstGeom>
              </p:spPr>
            </p:pic>
            <p:pic>
              <p:nvPicPr>
                <p:cNvPr id="10" name="Picture 9" descr="file02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12386" t="17694" r="31218" b="20952"/>
                <a:stretch>
                  <a:fillRect/>
                </a:stretch>
              </p:blipFill>
              <p:spPr bwMode="auto">
                <a:xfrm flipH="1">
                  <a:off x="-609600" y="3587875"/>
                  <a:ext cx="3671901" cy="317750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5" name="Freeform 24"/>
              <p:cNvSpPr/>
              <p:nvPr/>
            </p:nvSpPr>
            <p:spPr>
              <a:xfrm>
                <a:off x="1809750" y="4514850"/>
                <a:ext cx="2619375" cy="1343025"/>
              </a:xfrm>
              <a:custGeom>
                <a:avLst/>
                <a:gdLst>
                  <a:gd name="connsiteX0" fmla="*/ 66675 w 2619375"/>
                  <a:gd name="connsiteY0" fmla="*/ 1343025 h 1343025"/>
                  <a:gd name="connsiteX1" fmla="*/ 409575 w 2619375"/>
                  <a:gd name="connsiteY1" fmla="*/ 1000125 h 1343025"/>
                  <a:gd name="connsiteX2" fmla="*/ 971550 w 2619375"/>
                  <a:gd name="connsiteY2" fmla="*/ 628650 h 1343025"/>
                  <a:gd name="connsiteX3" fmla="*/ 1238250 w 2619375"/>
                  <a:gd name="connsiteY3" fmla="*/ 476250 h 1343025"/>
                  <a:gd name="connsiteX4" fmla="*/ 1771650 w 2619375"/>
                  <a:gd name="connsiteY4" fmla="*/ 295275 h 1343025"/>
                  <a:gd name="connsiteX5" fmla="*/ 2447925 w 2619375"/>
                  <a:gd name="connsiteY5" fmla="*/ 171450 h 1343025"/>
                  <a:gd name="connsiteX6" fmla="*/ 2619375 w 2619375"/>
                  <a:gd name="connsiteY6" fmla="*/ 152400 h 1343025"/>
                  <a:gd name="connsiteX7" fmla="*/ 2619375 w 2619375"/>
                  <a:gd name="connsiteY7" fmla="*/ 0 h 1343025"/>
                  <a:gd name="connsiteX8" fmla="*/ 1819275 w 2619375"/>
                  <a:gd name="connsiteY8" fmla="*/ 104775 h 1343025"/>
                  <a:gd name="connsiteX9" fmla="*/ 1228725 w 2619375"/>
                  <a:gd name="connsiteY9" fmla="*/ 361950 h 1343025"/>
                  <a:gd name="connsiteX10" fmla="*/ 657225 w 2619375"/>
                  <a:gd name="connsiteY10" fmla="*/ 657225 h 1343025"/>
                  <a:gd name="connsiteX11" fmla="*/ 304800 w 2619375"/>
                  <a:gd name="connsiteY11" fmla="*/ 904875 h 1343025"/>
                  <a:gd name="connsiteX12" fmla="*/ 66675 w 2619375"/>
                  <a:gd name="connsiteY12" fmla="*/ 1143000 h 1343025"/>
                  <a:gd name="connsiteX13" fmla="*/ 0 w 2619375"/>
                  <a:gd name="connsiteY13" fmla="*/ 1219200 h 1343025"/>
                  <a:gd name="connsiteX14" fmla="*/ 66675 w 2619375"/>
                  <a:gd name="connsiteY14" fmla="*/ 1343025 h 134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9375" h="1343025">
                    <a:moveTo>
                      <a:pt x="66675" y="1343025"/>
                    </a:moveTo>
                    <a:lnTo>
                      <a:pt x="409575" y="1000125"/>
                    </a:lnTo>
                    <a:lnTo>
                      <a:pt x="971550" y="628650"/>
                    </a:lnTo>
                    <a:lnTo>
                      <a:pt x="1238250" y="476250"/>
                    </a:lnTo>
                    <a:lnTo>
                      <a:pt x="1771650" y="295275"/>
                    </a:lnTo>
                    <a:lnTo>
                      <a:pt x="2447925" y="171450"/>
                    </a:lnTo>
                    <a:lnTo>
                      <a:pt x="2619375" y="152400"/>
                    </a:lnTo>
                    <a:lnTo>
                      <a:pt x="2619375" y="0"/>
                    </a:lnTo>
                    <a:lnTo>
                      <a:pt x="1819275" y="104775"/>
                    </a:lnTo>
                    <a:lnTo>
                      <a:pt x="1228725" y="361950"/>
                    </a:lnTo>
                    <a:lnTo>
                      <a:pt x="657225" y="657225"/>
                    </a:lnTo>
                    <a:lnTo>
                      <a:pt x="304800" y="904875"/>
                    </a:lnTo>
                    <a:lnTo>
                      <a:pt x="66675" y="1143000"/>
                    </a:lnTo>
                    <a:lnTo>
                      <a:pt x="0" y="1219200"/>
                    </a:lnTo>
                    <a:lnTo>
                      <a:pt x="66675" y="13430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87121" y="3981390"/>
              <a:ext cx="1629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/>
                <a:t>TQM at 14 kA</a:t>
              </a:r>
              <a:endParaRPr lang="en-US" sz="2000" b="1" u="sng" dirty="0"/>
            </a:p>
          </p:txBody>
        </p:sp>
      </p:grpSp>
      <p:pic>
        <p:nvPicPr>
          <p:cNvPr id="29" name="Picture 11" descr="LAR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0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012.jpg"/>
          <p:cNvPicPr>
            <a:picLocks noChangeAspect="1"/>
          </p:cNvPicPr>
          <p:nvPr/>
        </p:nvPicPr>
        <p:blipFill>
          <a:blip r:embed="rId2"/>
          <a:srcRect l="15037" r="13774" b="15875"/>
          <a:stretch>
            <a:fillRect/>
          </a:stretch>
        </p:blipFill>
        <p:spPr>
          <a:xfrm>
            <a:off x="627881" y="914400"/>
            <a:ext cx="6084676" cy="5769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905" y="2030524"/>
            <a:ext cx="1118379" cy="698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rtlCol="0">
            <a:spAutoFit/>
          </a:bodyPr>
          <a:lstStyle/>
          <a:p>
            <a:pPr algn="ctr"/>
            <a:r>
              <a:rPr lang="en-GB" sz="1200" b="1" u="sng" dirty="0" smtClean="0"/>
              <a:t>Titanium alloy</a:t>
            </a:r>
            <a:r>
              <a:rPr lang="en-GB" sz="1200" i="1" dirty="0">
                <a:solidFill>
                  <a:srgbClr val="FF0000"/>
                </a:solidFill>
              </a:rPr>
              <a:t> </a:t>
            </a:r>
            <a:endParaRPr lang="en-GB" sz="800" b="1" u="sng" dirty="0" smtClean="0"/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293K</a:t>
            </a:r>
            <a:r>
              <a:rPr lang="en-GB" sz="1000" dirty="0" smtClean="0"/>
              <a:t>) = 130 GPa</a:t>
            </a: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4.2K</a:t>
            </a:r>
            <a:r>
              <a:rPr lang="en-GB" sz="1000" dirty="0" smtClean="0"/>
              <a:t>) = 130 GPa</a:t>
            </a:r>
          </a:p>
          <a:p>
            <a:pPr algn="ctr"/>
            <a:r>
              <a:rPr lang="el-GR" sz="1000" dirty="0" smtClean="0"/>
              <a:t>α</a:t>
            </a:r>
            <a:r>
              <a:rPr lang="en-GB" sz="1000" dirty="0" smtClean="0"/>
              <a:t>= </a:t>
            </a:r>
            <a:r>
              <a:rPr lang="el-GR" sz="1000" dirty="0" smtClean="0"/>
              <a:t> </a:t>
            </a:r>
            <a:r>
              <a:rPr lang="en-GB" sz="1000" dirty="0" smtClean="0"/>
              <a:t>1</a:t>
            </a:r>
            <a:r>
              <a:rPr lang="el-GR" sz="1000" dirty="0" smtClean="0"/>
              <a:t>.7</a:t>
            </a:r>
            <a:r>
              <a:rPr lang="en-US" sz="1000" dirty="0" smtClean="0"/>
              <a:t>4</a:t>
            </a:r>
            <a:r>
              <a:rPr lang="el-GR" sz="1000" dirty="0" smtClean="0"/>
              <a:t>/(1000*293</a:t>
            </a:r>
            <a:r>
              <a:rPr lang="el-GR" sz="1200" dirty="0" smtClean="0"/>
              <a:t>)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856573" y="1454460"/>
            <a:ext cx="1118379" cy="698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0800" rIns="18000" bIns="10800" rtlCol="0">
            <a:spAutoFit/>
          </a:bodyPr>
          <a:lstStyle/>
          <a:p>
            <a:pPr algn="ctr"/>
            <a:r>
              <a:rPr lang="en-GB" sz="1200" b="1" u="sng" dirty="0" smtClean="0"/>
              <a:t>Steel</a:t>
            </a:r>
            <a:r>
              <a:rPr lang="en-GB" sz="800" b="1" u="sng" dirty="0" smtClean="0"/>
              <a:t> </a:t>
            </a: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293K</a:t>
            </a:r>
            <a:r>
              <a:rPr lang="en-GB" sz="1000" dirty="0" smtClean="0"/>
              <a:t>) = 213 GPa</a:t>
            </a: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4.2K</a:t>
            </a:r>
            <a:r>
              <a:rPr lang="en-GB" sz="1000" dirty="0" smtClean="0"/>
              <a:t>) = 224 GPa</a:t>
            </a:r>
          </a:p>
          <a:p>
            <a:pPr algn="ctr"/>
            <a:r>
              <a:rPr lang="el-GR" sz="1000" dirty="0" smtClean="0"/>
              <a:t>α</a:t>
            </a:r>
            <a:r>
              <a:rPr lang="en-GB" sz="1000" dirty="0" smtClean="0"/>
              <a:t>= </a:t>
            </a:r>
            <a:r>
              <a:rPr lang="el-GR" sz="1000" dirty="0" smtClean="0"/>
              <a:t> </a:t>
            </a:r>
            <a:r>
              <a:rPr lang="en-US" sz="1000" dirty="0" smtClean="0"/>
              <a:t>1.97</a:t>
            </a:r>
            <a:r>
              <a:rPr lang="el-GR" sz="1000" dirty="0" smtClean="0"/>
              <a:t>/(1000*293</a:t>
            </a:r>
            <a:r>
              <a:rPr lang="el-GR" sz="1200" dirty="0" smtClean="0"/>
              <a:t>)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6573" y="4298776"/>
            <a:ext cx="1677827" cy="822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rtlCol="0">
            <a:spAutoFit/>
          </a:bodyPr>
          <a:lstStyle/>
          <a:p>
            <a:pPr algn="ctr"/>
            <a:r>
              <a:rPr lang="en-GB" sz="1200" b="1" u="sng" dirty="0" smtClean="0"/>
              <a:t>Insulation</a:t>
            </a:r>
            <a:endParaRPr lang="en-GB" sz="1000" b="1" u="sng" dirty="0"/>
          </a:p>
          <a:p>
            <a:pPr algn="ctr"/>
            <a:r>
              <a:rPr lang="en-GB" sz="1000" dirty="0"/>
              <a:t>E(</a:t>
            </a:r>
            <a:r>
              <a:rPr lang="en-GB" sz="1000" b="1" dirty="0"/>
              <a:t>293K</a:t>
            </a:r>
            <a:r>
              <a:rPr lang="en-GB" sz="1000" dirty="0"/>
              <a:t>) = </a:t>
            </a:r>
            <a:r>
              <a:rPr lang="en-GB" sz="1000" dirty="0" smtClean="0"/>
              <a:t>30 GPa </a:t>
            </a:r>
            <a:r>
              <a:rPr lang="en-GB" sz="1000" dirty="0"/>
              <a:t>(x)/</a:t>
            </a:r>
            <a:r>
              <a:rPr lang="en-GB" sz="1000" dirty="0" smtClean="0"/>
              <a:t>30 GPa (y)</a:t>
            </a:r>
            <a:endParaRPr lang="en-GB" sz="1000" dirty="0"/>
          </a:p>
          <a:p>
            <a:pPr algn="ctr"/>
            <a:r>
              <a:rPr lang="en-GB" sz="1000" dirty="0"/>
              <a:t>E(</a:t>
            </a:r>
            <a:r>
              <a:rPr lang="en-GB" sz="1000" b="1" dirty="0"/>
              <a:t>4.2K</a:t>
            </a:r>
            <a:r>
              <a:rPr lang="en-GB" sz="1000" dirty="0"/>
              <a:t>) = </a:t>
            </a:r>
            <a:r>
              <a:rPr lang="en-GB" sz="1000" dirty="0" smtClean="0"/>
              <a:t>30 GPa </a:t>
            </a:r>
            <a:r>
              <a:rPr lang="en-GB" sz="1000" dirty="0"/>
              <a:t>(x</a:t>
            </a:r>
            <a:r>
              <a:rPr lang="en-GB" sz="1000" dirty="0" smtClean="0"/>
              <a:t>)/30 GPa </a:t>
            </a:r>
            <a:r>
              <a:rPr lang="en-GB" sz="1000" dirty="0"/>
              <a:t>(y)</a:t>
            </a:r>
          </a:p>
          <a:p>
            <a:pPr algn="ctr"/>
            <a:r>
              <a:rPr lang="el-GR" sz="1000" dirty="0"/>
              <a:t>α</a:t>
            </a:r>
            <a:r>
              <a:rPr lang="en-GB" sz="1000" dirty="0"/>
              <a:t>x= </a:t>
            </a:r>
            <a:r>
              <a:rPr lang="el-GR" sz="1000" dirty="0"/>
              <a:t> </a:t>
            </a:r>
            <a:r>
              <a:rPr lang="en-GB" sz="1000" dirty="0" smtClean="0"/>
              <a:t>7.06/(</a:t>
            </a:r>
            <a:r>
              <a:rPr lang="en-GB" sz="1000" dirty="0"/>
              <a:t>1000*293)</a:t>
            </a:r>
          </a:p>
          <a:p>
            <a:pPr algn="ctr"/>
            <a:r>
              <a:rPr lang="el-GR" sz="1000" dirty="0"/>
              <a:t>α</a:t>
            </a:r>
            <a:r>
              <a:rPr lang="en-GB" sz="1000" dirty="0"/>
              <a:t>y= </a:t>
            </a:r>
            <a:r>
              <a:rPr lang="el-GR" sz="1000" dirty="0"/>
              <a:t> </a:t>
            </a:r>
            <a:r>
              <a:rPr lang="en-GB" sz="1000" dirty="0" smtClean="0"/>
              <a:t>7.06/(</a:t>
            </a:r>
            <a:r>
              <a:rPr lang="en-GB" sz="1000" dirty="0"/>
              <a:t>1000*293)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909" y="5702932"/>
            <a:ext cx="1677827" cy="883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rtlCol="0">
            <a:spAutoFit/>
          </a:bodyPr>
          <a:lstStyle/>
          <a:p>
            <a:pPr algn="ctr"/>
            <a:r>
              <a:rPr lang="en-GB" sz="1200" b="1" u="sng" dirty="0" smtClean="0"/>
              <a:t>Cable Composite</a:t>
            </a:r>
            <a:endParaRPr lang="en-GB" sz="800" i="1" dirty="0" smtClean="0">
              <a:solidFill>
                <a:srgbClr val="FF0000"/>
              </a:solidFill>
            </a:endParaRP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293K</a:t>
            </a:r>
            <a:r>
              <a:rPr lang="en-GB" sz="1000" dirty="0" smtClean="0"/>
              <a:t>) = 52 GPa (r)/44 GPa (</a:t>
            </a:r>
            <a:r>
              <a:rPr lang="el-GR" sz="1000" dirty="0" smtClean="0"/>
              <a:t>θ</a:t>
            </a:r>
            <a:r>
              <a:rPr lang="en-GB" sz="1000" dirty="0" smtClean="0"/>
              <a:t>)</a:t>
            </a: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4.2K</a:t>
            </a:r>
            <a:r>
              <a:rPr lang="en-GB" sz="1000" dirty="0" smtClean="0"/>
              <a:t>) = 52 GPa (r)/44 GPa (</a:t>
            </a:r>
            <a:r>
              <a:rPr lang="el-GR" sz="1000" dirty="0" smtClean="0"/>
              <a:t>θ</a:t>
            </a:r>
            <a:r>
              <a:rPr lang="en-GB" sz="1000" dirty="0" smtClean="0"/>
              <a:t>)</a:t>
            </a:r>
          </a:p>
          <a:p>
            <a:pPr algn="ctr"/>
            <a:r>
              <a:rPr lang="el-GR" sz="1000" dirty="0" smtClean="0"/>
              <a:t>α</a:t>
            </a:r>
            <a:r>
              <a:rPr lang="en-GB" sz="1000" dirty="0"/>
              <a:t>r</a:t>
            </a:r>
            <a:r>
              <a:rPr lang="en-GB" sz="1000" dirty="0" smtClean="0"/>
              <a:t>= </a:t>
            </a:r>
            <a:r>
              <a:rPr lang="el-GR" sz="1000" dirty="0" smtClean="0"/>
              <a:t> </a:t>
            </a:r>
            <a:r>
              <a:rPr lang="en-GB" sz="1000" dirty="0" smtClean="0"/>
              <a:t>3.08</a:t>
            </a:r>
            <a:r>
              <a:rPr lang="el-GR" sz="1000" dirty="0" smtClean="0"/>
              <a:t>/(1000*293</a:t>
            </a:r>
            <a:r>
              <a:rPr lang="el-GR" sz="1200" dirty="0" smtClean="0"/>
              <a:t>)</a:t>
            </a:r>
            <a:endParaRPr lang="en-GB" sz="1200" dirty="0" smtClean="0"/>
          </a:p>
          <a:p>
            <a:pPr algn="ctr"/>
            <a:r>
              <a:rPr lang="el-GR" sz="1000" dirty="0" smtClean="0"/>
              <a:t>α</a:t>
            </a:r>
            <a:r>
              <a:rPr lang="el-GR" sz="1000" dirty="0"/>
              <a:t>θ</a:t>
            </a:r>
            <a:r>
              <a:rPr lang="en-GB" sz="1000" dirty="0" smtClean="0"/>
              <a:t>= </a:t>
            </a:r>
            <a:r>
              <a:rPr lang="el-GR" sz="1000" dirty="0" smtClean="0"/>
              <a:t> </a:t>
            </a:r>
            <a:r>
              <a:rPr lang="en-GB" sz="1000" dirty="0" smtClean="0"/>
              <a:t>3.36</a:t>
            </a:r>
            <a:r>
              <a:rPr lang="el-GR" sz="1000" dirty="0" smtClean="0"/>
              <a:t>/(</a:t>
            </a:r>
            <a:r>
              <a:rPr lang="el-GR" sz="1000" dirty="0"/>
              <a:t>1000*293</a:t>
            </a:r>
            <a:r>
              <a:rPr lang="el-GR" sz="1000" dirty="0" smtClean="0"/>
              <a:t>)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856573" y="2426568"/>
            <a:ext cx="1118379" cy="698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rtlCol="0">
            <a:spAutoFit/>
          </a:bodyPr>
          <a:lstStyle/>
          <a:p>
            <a:pPr algn="r"/>
            <a:r>
              <a:rPr lang="en-GB" sz="1200" b="1" u="sng" dirty="0" smtClean="0"/>
              <a:t>St. Steel </a:t>
            </a:r>
            <a:endParaRPr lang="en-GB" sz="800" b="1" u="sng" dirty="0" smtClean="0"/>
          </a:p>
          <a:p>
            <a:pPr algn="r"/>
            <a:r>
              <a:rPr lang="en-GB" sz="1000" dirty="0" smtClean="0"/>
              <a:t>E(</a:t>
            </a:r>
            <a:r>
              <a:rPr lang="en-GB" sz="1000" b="1" dirty="0" smtClean="0"/>
              <a:t>293K</a:t>
            </a:r>
            <a:r>
              <a:rPr lang="en-GB" sz="1000" dirty="0" smtClean="0"/>
              <a:t>) = 193 GPa</a:t>
            </a:r>
          </a:p>
          <a:p>
            <a:pPr algn="r"/>
            <a:r>
              <a:rPr lang="en-GB" sz="1000" dirty="0" smtClean="0"/>
              <a:t>E(</a:t>
            </a:r>
            <a:r>
              <a:rPr lang="en-GB" sz="1000" b="1" dirty="0" smtClean="0"/>
              <a:t>4.2K</a:t>
            </a:r>
            <a:r>
              <a:rPr lang="en-GB" sz="1000" dirty="0" smtClean="0"/>
              <a:t>) = 210 GPa</a:t>
            </a:r>
          </a:p>
          <a:p>
            <a:pPr algn="r"/>
            <a:r>
              <a:rPr lang="el-GR" sz="1000" dirty="0" smtClean="0"/>
              <a:t>α</a:t>
            </a:r>
            <a:r>
              <a:rPr lang="en-GB" sz="1000" dirty="0" smtClean="0"/>
              <a:t>= </a:t>
            </a:r>
            <a:r>
              <a:rPr lang="el-GR" sz="1000" dirty="0" smtClean="0"/>
              <a:t> 2.</a:t>
            </a:r>
            <a:r>
              <a:rPr lang="en-US" sz="1000" dirty="0" smtClean="0"/>
              <a:t>84</a:t>
            </a:r>
            <a:r>
              <a:rPr lang="el-GR" sz="1000" dirty="0" smtClean="0"/>
              <a:t>/(1000*293</a:t>
            </a:r>
            <a:r>
              <a:rPr lang="el-GR" sz="1200" dirty="0" smtClean="0"/>
              <a:t>)</a:t>
            </a:r>
            <a:endParaRPr lang="en-GB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39949" y="2750604"/>
            <a:ext cx="432048" cy="1080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681889" y="3308664"/>
            <a:ext cx="1152128" cy="360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9889" y="4478796"/>
            <a:ext cx="1118379" cy="698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rtlCol="0">
            <a:spAutoFit/>
          </a:bodyPr>
          <a:lstStyle/>
          <a:p>
            <a:pPr algn="ctr"/>
            <a:r>
              <a:rPr lang="en-GB" sz="1200" b="1" u="sng" dirty="0" smtClean="0"/>
              <a:t>AL Bronze</a:t>
            </a:r>
            <a:endParaRPr lang="en-GB" sz="800" b="1" u="sng" dirty="0" smtClean="0"/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293K</a:t>
            </a:r>
            <a:r>
              <a:rPr lang="en-GB" sz="1000" dirty="0" smtClean="0"/>
              <a:t>) = 110 GPa</a:t>
            </a: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4.2K</a:t>
            </a:r>
            <a:r>
              <a:rPr lang="en-GB" sz="1000" dirty="0" smtClean="0"/>
              <a:t>) = 120 GPa</a:t>
            </a:r>
          </a:p>
          <a:p>
            <a:pPr algn="ctr"/>
            <a:r>
              <a:rPr lang="el-GR" sz="1000" dirty="0" smtClean="0"/>
              <a:t>α</a:t>
            </a:r>
            <a:r>
              <a:rPr lang="en-GB" sz="1000" dirty="0" smtClean="0"/>
              <a:t>= </a:t>
            </a:r>
            <a:r>
              <a:rPr lang="el-GR" sz="1000" dirty="0" smtClean="0"/>
              <a:t> </a:t>
            </a:r>
            <a:r>
              <a:rPr lang="en-US" sz="1000" dirty="0" smtClean="0"/>
              <a:t>3.12</a:t>
            </a:r>
            <a:r>
              <a:rPr lang="el-GR" sz="1000" dirty="0" smtClean="0"/>
              <a:t>/(1000*293</a:t>
            </a:r>
            <a:r>
              <a:rPr lang="el-GR" sz="1200" dirty="0" smtClean="0"/>
              <a:t>)</a:t>
            </a:r>
            <a:endParaRPr lang="en-GB" sz="1200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1818268" y="3974740"/>
            <a:ext cx="717825" cy="85351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2557736" y="3830724"/>
            <a:ext cx="1634541" cy="23140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rot="10800000" flipV="1">
            <a:off x="5374125" y="2776028"/>
            <a:ext cx="1482448" cy="5866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rot="10800000" flipV="1">
            <a:off x="6475573" y="1803920"/>
            <a:ext cx="381000" cy="315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344405" y="5450904"/>
            <a:ext cx="1524000" cy="3663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</p:cNvCxnSpPr>
          <p:nvPr/>
        </p:nvCxnSpPr>
        <p:spPr>
          <a:xfrm rot="10800000">
            <a:off x="4588321" y="4406789"/>
            <a:ext cx="2268252" cy="30300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92577" y="5450904"/>
            <a:ext cx="1118379" cy="698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0800" rIns="18000" bIns="10800" rtlCol="0">
            <a:spAutoFit/>
          </a:bodyPr>
          <a:lstStyle/>
          <a:p>
            <a:pPr algn="ctr"/>
            <a:r>
              <a:rPr lang="en-GB" sz="1200" b="1" u="sng" dirty="0" smtClean="0"/>
              <a:t>Steel</a:t>
            </a:r>
            <a:r>
              <a:rPr lang="en-GB" sz="800" b="1" u="sng" dirty="0" smtClean="0"/>
              <a:t> </a:t>
            </a: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293K</a:t>
            </a:r>
            <a:r>
              <a:rPr lang="en-GB" sz="1000" dirty="0" smtClean="0"/>
              <a:t>) = 213 GPa</a:t>
            </a:r>
          </a:p>
          <a:p>
            <a:pPr algn="ctr"/>
            <a:r>
              <a:rPr lang="en-GB" sz="1000" dirty="0" smtClean="0"/>
              <a:t>E(</a:t>
            </a:r>
            <a:r>
              <a:rPr lang="en-GB" sz="1000" b="1" dirty="0" smtClean="0"/>
              <a:t>4.2K</a:t>
            </a:r>
            <a:r>
              <a:rPr lang="en-GB" sz="1000" dirty="0" smtClean="0"/>
              <a:t>) = 224 GPa</a:t>
            </a:r>
          </a:p>
          <a:p>
            <a:pPr algn="ctr"/>
            <a:r>
              <a:rPr lang="el-GR" sz="1000" dirty="0" smtClean="0"/>
              <a:t>α</a:t>
            </a:r>
            <a:r>
              <a:rPr lang="en-GB" sz="1000" dirty="0" smtClean="0"/>
              <a:t>= </a:t>
            </a:r>
            <a:r>
              <a:rPr lang="el-GR" sz="1000" dirty="0" smtClean="0"/>
              <a:t> </a:t>
            </a:r>
            <a:r>
              <a:rPr lang="en-US" sz="1000" dirty="0" smtClean="0"/>
              <a:t>1.97</a:t>
            </a:r>
            <a:r>
              <a:rPr lang="el-GR" sz="1000" dirty="0" smtClean="0"/>
              <a:t>/(1000*293</a:t>
            </a:r>
            <a:r>
              <a:rPr lang="el-GR" sz="1200" dirty="0" smtClean="0"/>
              <a:t>)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62455" y="126665"/>
            <a:ext cx="414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FEA Structural Model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856573" y="3290664"/>
            <a:ext cx="1118379" cy="698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0800" rIns="18000" bIns="10800" rtlCol="0">
            <a:spAutoFit/>
          </a:bodyPr>
          <a:lstStyle/>
          <a:p>
            <a:pPr algn="r"/>
            <a:r>
              <a:rPr lang="en-GB" sz="1200" b="1" u="sng" dirty="0" smtClean="0"/>
              <a:t>St. Steel </a:t>
            </a:r>
            <a:endParaRPr lang="en-GB" sz="800" b="1" u="sng" dirty="0" smtClean="0"/>
          </a:p>
          <a:p>
            <a:pPr algn="r"/>
            <a:r>
              <a:rPr lang="en-GB" sz="1000" dirty="0" smtClean="0"/>
              <a:t>E(</a:t>
            </a:r>
            <a:r>
              <a:rPr lang="en-GB" sz="1000" b="1" dirty="0" smtClean="0"/>
              <a:t>293K</a:t>
            </a:r>
            <a:r>
              <a:rPr lang="en-GB" sz="1000" dirty="0" smtClean="0"/>
              <a:t>) = 193 GPa</a:t>
            </a:r>
          </a:p>
          <a:p>
            <a:pPr algn="r"/>
            <a:r>
              <a:rPr lang="en-GB" sz="1000" dirty="0" smtClean="0"/>
              <a:t>E(</a:t>
            </a:r>
            <a:r>
              <a:rPr lang="en-GB" sz="1000" b="1" dirty="0" smtClean="0"/>
              <a:t>4.2K</a:t>
            </a:r>
            <a:r>
              <a:rPr lang="en-GB" sz="1000" dirty="0" smtClean="0"/>
              <a:t>) = 210 GPa</a:t>
            </a:r>
          </a:p>
          <a:p>
            <a:pPr algn="r"/>
            <a:r>
              <a:rPr lang="el-GR" sz="1000" dirty="0" smtClean="0"/>
              <a:t>α</a:t>
            </a:r>
            <a:r>
              <a:rPr lang="en-GB" sz="1000" dirty="0" smtClean="0"/>
              <a:t>= </a:t>
            </a:r>
            <a:r>
              <a:rPr lang="el-GR" sz="1000" dirty="0" smtClean="0"/>
              <a:t> 2.</a:t>
            </a:r>
            <a:r>
              <a:rPr lang="en-US" sz="1000" dirty="0" smtClean="0"/>
              <a:t>84</a:t>
            </a:r>
            <a:r>
              <a:rPr lang="el-GR" sz="1000" dirty="0" smtClean="0"/>
              <a:t>/(1000*293</a:t>
            </a:r>
            <a:r>
              <a:rPr lang="el-GR" sz="1200" dirty="0" smtClean="0"/>
              <a:t>)</a:t>
            </a:r>
            <a:endParaRPr lang="en-GB" sz="1200" dirty="0"/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0800000" flipV="1">
            <a:off x="5806173" y="3640124"/>
            <a:ext cx="1050400" cy="40662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3"/>
          </p:cNvCxnSpPr>
          <p:nvPr/>
        </p:nvCxnSpPr>
        <p:spPr>
          <a:xfrm flipV="1">
            <a:off x="2557736" y="5099249"/>
            <a:ext cx="1354893" cy="10454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3"/>
          </p:cNvCxnSpPr>
          <p:nvPr/>
        </p:nvCxnSpPr>
        <p:spPr>
          <a:xfrm flipV="1">
            <a:off x="1818268" y="3110644"/>
            <a:ext cx="1833949" cy="17176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4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9772" y="5805264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Shim=0.1mm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8399" y="0"/>
            <a:ext cx="8547201" cy="6858000"/>
            <a:chOff x="298399" y="0"/>
            <a:chExt cx="8547201" cy="6858000"/>
          </a:xfrm>
        </p:grpSpPr>
        <p:pic>
          <p:nvPicPr>
            <p:cNvPr id="2" name="Picture 1" descr="file04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399" y="0"/>
              <a:ext cx="8547201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14600" y="5791200"/>
              <a:ext cx="2133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10400" y="5410200"/>
            <a:ext cx="146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Saz</a:t>
            </a:r>
            <a:r>
              <a:rPr lang="en-US" sz="3600" dirty="0" smtClean="0"/>
              <a:t>, Pa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948062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300K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03548" y="5947539"/>
            <a:ext cx="1096652" cy="227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3548" y="332656"/>
            <a:ext cx="8018754" cy="1877144"/>
            <a:chOff x="503548" y="332656"/>
            <a:chExt cx="8018754" cy="1877144"/>
          </a:xfrm>
        </p:grpSpPr>
        <p:sp>
          <p:nvSpPr>
            <p:cNvPr id="7" name="Rectangle 6"/>
            <p:cNvSpPr/>
            <p:nvPr/>
          </p:nvSpPr>
          <p:spPr>
            <a:xfrm>
              <a:off x="503548" y="332656"/>
              <a:ext cx="1553852" cy="1877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47403" y="533400"/>
              <a:ext cx="1274899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80" y="223818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7898992" y="11588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16" y="271798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3548" y="5989930"/>
            <a:ext cx="102045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3199" y="0"/>
            <a:ext cx="7855001" cy="6302601"/>
            <a:chOff x="603199" y="0"/>
            <a:chExt cx="7855001" cy="6302601"/>
          </a:xfrm>
        </p:grpSpPr>
        <p:pic>
          <p:nvPicPr>
            <p:cNvPr id="2" name="Picture 1" descr="file0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199" y="0"/>
              <a:ext cx="7855001" cy="630260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62000" y="332656"/>
              <a:ext cx="7337354" cy="5359152"/>
              <a:chOff x="762000" y="332656"/>
              <a:chExt cx="7337354" cy="535915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38200" y="332656"/>
                <a:ext cx="1295400" cy="18771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86600" y="485056"/>
                <a:ext cx="1012754" cy="4939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2000" y="5301208"/>
                <a:ext cx="990600" cy="390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5962389" y="1066800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4K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876800"/>
            <a:ext cx="146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Saz</a:t>
            </a:r>
            <a:r>
              <a:rPr lang="en-US" sz="3600" dirty="0" smtClean="0"/>
              <a:t>, Pa</a:t>
            </a:r>
            <a:endParaRPr lang="en-US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1599" y="5921601"/>
            <a:ext cx="8458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Palatino" pitchFamily="18" charset="0"/>
              </a:rPr>
              <a:t>At quench current the azimuthal Lorentz force in the mirror is ~30% lower than in the </a:t>
            </a:r>
            <a:r>
              <a:rPr lang="en-US" sz="1800" dirty="0" err="1" smtClean="0">
                <a:latin typeface="Palatino" pitchFamily="18" charset="0"/>
              </a:rPr>
              <a:t>quadrupole</a:t>
            </a:r>
            <a:r>
              <a:rPr lang="en-US" sz="1800" dirty="0" smtClean="0">
                <a:latin typeface="Palatino" pitchFamily="18" charset="0"/>
              </a:rPr>
              <a:t> model =&gt; lower coil </a:t>
            </a:r>
            <a:r>
              <a:rPr lang="en-US" sz="1800" dirty="0" err="1" smtClean="0">
                <a:latin typeface="Palatino" pitchFamily="18" charset="0"/>
              </a:rPr>
              <a:t>prestress</a:t>
            </a:r>
            <a:r>
              <a:rPr lang="en-US" sz="1800" dirty="0" smtClean="0">
                <a:latin typeface="Palatino" pitchFamily="18" charset="0"/>
              </a:rPr>
              <a:t> needed.</a:t>
            </a:r>
          </a:p>
        </p:txBody>
      </p:sp>
      <p:pic>
        <p:nvPicPr>
          <p:cNvPr id="13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17" y="204651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7513205" y="10405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05" y="271798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1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93714"/>
            <a:ext cx="3009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 smtClean="0"/>
              <a:t>Outline</a:t>
            </a:r>
            <a:endParaRPr lang="en-US" sz="3200" b="1" u="sng" dirty="0" smtClean="0"/>
          </a:p>
          <a:p>
            <a:pPr algn="ctr"/>
            <a:endParaRPr lang="en-US" sz="800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2</a:t>
            </a:fld>
            <a:endParaRPr lang="en-US"/>
          </a:p>
        </p:txBody>
      </p:sp>
      <p:pic>
        <p:nvPicPr>
          <p:cNvPr id="24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352550" y="1828800"/>
            <a:ext cx="5791200" cy="25712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 smtClean="0"/>
              <a:t>Mirror Concept and Design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Instrumentation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Preload during Fabrication Steps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Axial Strain during Fabrication.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005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5805264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Shim=0.1mm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7524" y="0"/>
            <a:ext cx="8547201" cy="6858000"/>
            <a:chOff x="287524" y="0"/>
            <a:chExt cx="8547201" cy="6858000"/>
          </a:xfrm>
        </p:grpSpPr>
        <p:pic>
          <p:nvPicPr>
            <p:cNvPr id="2" name="Picture 1" descr="file04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524" y="0"/>
              <a:ext cx="8547201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3548" y="5947539"/>
              <a:ext cx="1020452" cy="227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3548" y="332656"/>
              <a:ext cx="1477652" cy="1877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3001" y="485056"/>
              <a:ext cx="1237353" cy="493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10400" y="5410200"/>
            <a:ext cx="146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Saz</a:t>
            </a:r>
            <a:r>
              <a:rPr lang="en-US" sz="3600" dirty="0" smtClean="0"/>
              <a:t>, Pa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86129" y="623998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4K 11.9T 18kA</a:t>
            </a:r>
            <a:endParaRPr lang="en-US" sz="3600" dirty="0"/>
          </a:p>
        </p:txBody>
      </p:sp>
      <p:pic>
        <p:nvPicPr>
          <p:cNvPr id="11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02" y="248552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7848600" y="14215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25" y="2349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0F82D8-D903-4280-96F9-53C061663A36}" type="slidenum">
              <a:rPr lang="en-US" sz="1400" smtClean="0">
                <a:solidFill>
                  <a:srgbClr val="990033"/>
                </a:solidFill>
              </a:rPr>
              <a:pPr/>
              <a:t>21</a:t>
            </a:fld>
            <a:endParaRPr 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660" y="489744"/>
            <a:ext cx="830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 smtClean="0">
                <a:latin typeface="Palatino" pitchFamily="18" charset="0"/>
              </a:rPr>
              <a:t>Coil Stress in TQ and HQ mirrors (for reference)</a:t>
            </a:r>
            <a:r>
              <a:rPr lang="en-US" sz="2800" dirty="0" smtClean="0">
                <a:latin typeface="Palatino" pitchFamily="18" charset="0"/>
              </a:rPr>
              <a:t> </a:t>
            </a: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4572000"/>
            <a:ext cx="693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2209800"/>
            <a:ext cx="7177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0512" y="2819400"/>
            <a:ext cx="890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Palatino"/>
              </a:rPr>
              <a:t>90 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512" y="5268913"/>
            <a:ext cx="1017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Palatino"/>
              </a:rPr>
              <a:t>120 mm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38312" y="1600200"/>
            <a:ext cx="78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Palatino"/>
              </a:rPr>
              <a:t>300 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08487" y="1600200"/>
            <a:ext cx="53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Palatino"/>
              </a:rPr>
              <a:t>4 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1712" y="1611313"/>
            <a:ext cx="19669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Palatino"/>
              </a:rPr>
              <a:t>4 K, 14 kA, 17 kA</a:t>
            </a:r>
            <a:endParaRPr lang="en-US" dirty="0"/>
          </a:p>
        </p:txBody>
      </p:sp>
      <p:pic>
        <p:nvPicPr>
          <p:cNvPr id="15" name="Picture 11" descr="LAR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233571"/>
            <a:ext cx="79628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 smtClean="0"/>
              <a:t>SQXF  Mirror Design </a:t>
            </a:r>
          </a:p>
          <a:p>
            <a:pPr algn="ctr"/>
            <a:endParaRPr lang="en-US" sz="800" b="1" u="sng" dirty="0"/>
          </a:p>
          <a:p>
            <a:pPr algn="ctr"/>
            <a:r>
              <a:rPr lang="en-US" u="sng" dirty="0" smtClean="0"/>
              <a:t>Tests single SQXF coil in traditional </a:t>
            </a:r>
            <a:r>
              <a:rPr lang="en-US" u="sng" dirty="0" err="1" smtClean="0"/>
              <a:t>Fermilab</a:t>
            </a:r>
            <a:r>
              <a:rPr lang="en-US" u="sng" dirty="0" smtClean="0"/>
              <a:t> yoke with stainless steel bolt-on skin.</a:t>
            </a:r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2" descr="M:\Krave\mirror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13129" r="9561" b="10100"/>
          <a:stretch/>
        </p:blipFill>
        <p:spPr bwMode="auto">
          <a:xfrm>
            <a:off x="5017749" y="4314644"/>
            <a:ext cx="3375702" cy="21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52400" y="1678859"/>
            <a:ext cx="6400800" cy="3379631"/>
            <a:chOff x="228600" y="1261646"/>
            <a:chExt cx="6991183" cy="3691354"/>
          </a:xfrm>
        </p:grpSpPr>
        <p:sp>
          <p:nvSpPr>
            <p:cNvPr id="19" name="TextBox 18"/>
            <p:cNvSpPr txBox="1"/>
            <p:nvPr/>
          </p:nvSpPr>
          <p:spPr>
            <a:xfrm>
              <a:off x="5186244" y="1633954"/>
              <a:ext cx="1157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Bolt on skin</a:t>
              </a:r>
              <a:endParaRPr lang="en-US" sz="16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28600" y="1261646"/>
              <a:ext cx="6991183" cy="3691354"/>
              <a:chOff x="228600" y="804446"/>
              <a:chExt cx="6991183" cy="369135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424" y="1219200"/>
                <a:ext cx="4078171" cy="327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 flipH="1">
                <a:off x="3347084" y="1143000"/>
                <a:ext cx="1066800" cy="685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114800" y="1343025"/>
                <a:ext cx="1066800" cy="685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114800" y="2162175"/>
                <a:ext cx="1066800" cy="685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371600" y="1143000"/>
                <a:ext cx="1143000" cy="1447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3276600" y="2971801"/>
                <a:ext cx="2036446" cy="3762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28600" y="838200"/>
                <a:ext cx="1834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Coil Protective Shell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30322" y="3178760"/>
                <a:ext cx="17764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Coil </a:t>
                </a:r>
                <a:r>
                  <a:rPr lang="en-US" sz="1600" dirty="0" err="1" smtClean="0"/>
                  <a:t>Midplane</a:t>
                </a:r>
                <a:r>
                  <a:rPr lang="en-US" sz="1600" dirty="0" smtClean="0"/>
                  <a:t> shim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97186" y="804446"/>
                <a:ext cx="1851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Yoke (</a:t>
                </a:r>
                <a:r>
                  <a:rPr lang="en-US" sz="1600" dirty="0" err="1" smtClean="0"/>
                  <a:t>EDM’d</a:t>
                </a:r>
                <a:r>
                  <a:rPr lang="en-US" sz="1600" dirty="0" smtClean="0"/>
                  <a:t> blocks)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06090" y="1866900"/>
                <a:ext cx="2013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Aluminum Side Clamp</a:t>
                </a:r>
                <a:endParaRPr lang="en-US" sz="1600" dirty="0"/>
              </a:p>
            </p:txBody>
          </p:sp>
        </p:grpSp>
      </p:grpSp>
      <p:pic>
        <p:nvPicPr>
          <p:cNvPr id="24" name="Picture 11" descr="LAR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0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9" y="731405"/>
            <a:ext cx="3276026" cy="24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3321" y="933492"/>
            <a:ext cx="472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SQXF Mirror Design is derived from previous Mirrors built at </a:t>
            </a:r>
            <a:r>
              <a:rPr lang="en-US" sz="2400" b="1" u="sng" dirty="0" err="1" smtClean="0"/>
              <a:t>Fermlab</a:t>
            </a:r>
            <a:r>
              <a:rPr lang="en-US" sz="2400" b="1" u="sng" dirty="0" smtClean="0"/>
              <a:t>.</a:t>
            </a:r>
            <a:endParaRPr lang="en-US" sz="2400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349"/>
          <a:stretch/>
        </p:blipFill>
        <p:spPr bwMode="auto">
          <a:xfrm>
            <a:off x="3369875" y="2057400"/>
            <a:ext cx="3107125" cy="236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6404" y="3176937"/>
            <a:ext cx="1218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TQ mirror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6000690"/>
            <a:ext cx="219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HFM Dipole </a:t>
            </a:r>
            <a:r>
              <a:rPr lang="en-US" sz="2000" b="1" u="sng" dirty="0"/>
              <a:t>M</a:t>
            </a:r>
            <a:r>
              <a:rPr lang="en-US" sz="2000" b="1" u="sng" dirty="0" smtClean="0"/>
              <a:t>irror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424733"/>
            <a:ext cx="126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H</a:t>
            </a:r>
            <a:r>
              <a:rPr lang="en-US" sz="2000" b="1" u="sng" dirty="0" smtClean="0"/>
              <a:t>Q mirror</a:t>
            </a:r>
            <a:endParaRPr lang="en-US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248304" y="6296055"/>
            <a:ext cx="149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SQXF Mirror</a:t>
            </a:r>
            <a:endParaRPr lang="en-US" sz="20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77047"/>
            <a:ext cx="2970370" cy="23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5" y="3733800"/>
            <a:ext cx="2975605" cy="23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 descr="LAR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2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133600" cy="365125"/>
          </a:xfrm>
        </p:spPr>
        <p:txBody>
          <a:bodyPr/>
          <a:lstStyle/>
          <a:p>
            <a:fld id="{04E99FB2-4730-41FA-9BC5-30C1F8BBB5F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3807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Preload is adjusted by altering shims within the cross section.</a:t>
            </a:r>
            <a:endParaRPr lang="en-US" sz="2400" b="1" u="sng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5" y="1442224"/>
            <a:ext cx="7724132" cy="5187176"/>
          </a:xfrm>
          <a:prstGeom prst="rect">
            <a:avLst/>
          </a:prstGeom>
        </p:spPr>
      </p:pic>
      <p:pic>
        <p:nvPicPr>
          <p:cNvPr id="5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242"/>
            <a:ext cx="4648200" cy="506158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/>
              <a:t>Strain Gauges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0177"/>
            <a:ext cx="8458200" cy="144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Strain gauge system, standard for short mirror:  </a:t>
            </a:r>
          </a:p>
          <a:p>
            <a:r>
              <a:rPr lang="en-US" sz="1800" dirty="0" smtClean="0"/>
              <a:t>1 set of full bridges on inner titanium pole, one azimuthal bridge, one longitudinal bridge.  </a:t>
            </a:r>
          </a:p>
          <a:p>
            <a:r>
              <a:rPr lang="en-US" sz="1800" dirty="0" smtClean="0"/>
              <a:t>4 quarter bridges bonded to inside surface of inner coil, used during construction only.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07859" y="2506805"/>
            <a:ext cx="6794882" cy="3808441"/>
            <a:chOff x="424647" y="3057641"/>
            <a:chExt cx="6794882" cy="380844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50000"/>
                      </a14:imgEffect>
                      <a14:imgEffect>
                        <a14:brightnessContrast brigh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7" t="14811" r="33547" b="4523"/>
            <a:stretch/>
          </p:blipFill>
          <p:spPr bwMode="auto">
            <a:xfrm>
              <a:off x="3022471" y="3057641"/>
              <a:ext cx="4197058" cy="380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172900" y="5092683"/>
              <a:ext cx="985950" cy="850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80436" y="4915879"/>
              <a:ext cx="1011070" cy="3419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120149" y="3846217"/>
              <a:ext cx="911847" cy="6099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039531" y="3666465"/>
              <a:ext cx="238639" cy="17091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016923" y="4423775"/>
              <a:ext cx="349166" cy="9429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203044" y="4518071"/>
              <a:ext cx="836487" cy="2170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4647" y="4470923"/>
              <a:ext cx="1806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Gauges bonded to coil</a:t>
              </a:r>
              <a:endParaRPr lang="en-US" dirty="0"/>
            </a:p>
          </p:txBody>
        </p:sp>
      </p:grpSp>
      <p:pic>
        <p:nvPicPr>
          <p:cNvPr id="13" name="Picture 11" descr="LAR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471" y="152400"/>
            <a:ext cx="4648200" cy="6397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Strain Gauges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229600" cy="4572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Array of gauges on skin at 60 and 90 degrees from </a:t>
            </a:r>
            <a:r>
              <a:rPr lang="en-US" sz="2000" dirty="0" err="1" smtClean="0"/>
              <a:t>midplane</a:t>
            </a:r>
            <a:r>
              <a:rPr lang="en-US" sz="2000" dirty="0" smtClean="0"/>
              <a:t> (HQ shell shown).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824785" cy="267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33875"/>
            <a:ext cx="2072582" cy="187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3810000" y="4608652"/>
            <a:ext cx="1905000" cy="132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Strain gauges bonded to end preload bolts. </a:t>
            </a:r>
            <a:endParaRPr lang="en-US" sz="2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3" y="1219200"/>
            <a:ext cx="7336587" cy="252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LAR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0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3581400" cy="808038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Side View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1752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Bolt-on skin is 2 meters long, while coil is 1.6 meters long.  Coil is placed with Lead End at one end of structure, allowing leads to be terminated in a conventional way.  Remainder of structure </a:t>
            </a:r>
            <a:r>
              <a:rPr lang="en-US" sz="2000" dirty="0" smtClean="0"/>
              <a:t>was</a:t>
            </a:r>
            <a:r>
              <a:rPr lang="en-US" sz="2000" dirty="0" smtClean="0"/>
              <a:t> </a:t>
            </a:r>
            <a:r>
              <a:rPr lang="en-US" sz="2000" dirty="0" smtClean="0"/>
              <a:t>filled with filler packs.</a:t>
            </a:r>
            <a:endParaRPr lang="en-US" sz="2000" dirty="0"/>
          </a:p>
        </p:txBody>
      </p:sp>
      <p:pic>
        <p:nvPicPr>
          <p:cNvPr id="5122" name="Picture 2" descr="M:\Krave\mirror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3322"/>
            <a:ext cx="8610600" cy="16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181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Similar to HQ mirrors.  2 preload bolts on each end, each applying </a:t>
            </a:r>
            <a:r>
              <a:rPr lang="en-US" sz="2000" dirty="0"/>
              <a:t>7</a:t>
            </a:r>
            <a:r>
              <a:rPr lang="en-US" sz="2000" dirty="0" smtClean="0"/>
              <a:t> </a:t>
            </a:r>
            <a:r>
              <a:rPr lang="en-US" sz="2000" dirty="0" err="1" smtClean="0"/>
              <a:t>kN</a:t>
            </a:r>
            <a:r>
              <a:rPr lang="en-US" sz="2000" dirty="0" smtClean="0"/>
              <a:t> (1500 pounds) of force from the 50mm thick end plate, for a total of 14 </a:t>
            </a:r>
            <a:r>
              <a:rPr lang="en-US" sz="2000" dirty="0" err="1" smtClean="0"/>
              <a:t>kN</a:t>
            </a:r>
            <a:r>
              <a:rPr lang="en-US" sz="2000" dirty="0" smtClean="0"/>
              <a:t> (3000 pounds) at each end.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7000" y="4323786"/>
            <a:ext cx="35814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/>
              <a:t>End Load</a:t>
            </a:r>
            <a:endParaRPr lang="en-US" sz="3200" b="1" u="sng" dirty="0"/>
          </a:p>
        </p:txBody>
      </p:sp>
      <p:pic>
        <p:nvPicPr>
          <p:cNvPr id="7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9FB2-4730-41FA-9BC5-30C1F8BBB5FD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" r="91563" b="89853"/>
          <a:stretch>
            <a:fillRect/>
          </a:stretch>
        </p:blipFill>
        <p:spPr bwMode="auto">
          <a:xfrm>
            <a:off x="8343900" y="1394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3714"/>
            <a:ext cx="1436077" cy="373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612" t="18159" r="10895" b="22817"/>
          <a:stretch/>
        </p:blipFill>
        <p:spPr>
          <a:xfrm>
            <a:off x="568891" y="3958759"/>
            <a:ext cx="4771292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4774" b="2472"/>
          <a:stretch/>
        </p:blipFill>
        <p:spPr>
          <a:xfrm>
            <a:off x="4337835" y="1058929"/>
            <a:ext cx="4430730" cy="2743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19200" y="1806980"/>
            <a:ext cx="1905000" cy="6235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QXFSM1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20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910</Words>
  <Application>Microsoft Office PowerPoint</Application>
  <PresentationFormat>On-screen Show (4:3)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Palatino</vt:lpstr>
      <vt:lpstr>Times New Roman</vt:lpstr>
      <vt:lpstr>Office Theme</vt:lpstr>
      <vt:lpstr>MQXFS Mirror Fabrication  R. Bossert, G. Chlachidze, S. Stoynev  HiLumi-LARP Collaboration Meeting May 11-13, 2015 FNAL</vt:lpstr>
      <vt:lpstr>PowerPoint Presentation</vt:lpstr>
      <vt:lpstr>PowerPoint Presentation</vt:lpstr>
      <vt:lpstr>PowerPoint Presentation</vt:lpstr>
      <vt:lpstr>PowerPoint Presentation</vt:lpstr>
      <vt:lpstr>Strain Gauges</vt:lpstr>
      <vt:lpstr>Strain Gauges</vt:lpstr>
      <vt:lpstr>Side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Coil Stress in TQ and HQ mirrors (for reference) 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QXF Mirror</dc:title>
  <dc:creator>bossert</dc:creator>
  <cp:lastModifiedBy>Rodger C Bossert</cp:lastModifiedBy>
  <cp:revision>107</cp:revision>
  <cp:lastPrinted>2015-05-09T18:13:04Z</cp:lastPrinted>
  <dcterms:created xsi:type="dcterms:W3CDTF">2013-08-06T16:14:41Z</dcterms:created>
  <dcterms:modified xsi:type="dcterms:W3CDTF">2015-05-11T19:18:06Z</dcterms:modified>
</cp:coreProperties>
</file>