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9" r:id="rId2"/>
    <p:sldId id="294" r:id="rId3"/>
    <p:sldId id="304" r:id="rId4"/>
    <p:sldId id="299" r:id="rId5"/>
    <p:sldId id="288" r:id="rId6"/>
    <p:sldId id="300" r:id="rId7"/>
    <p:sldId id="301" r:id="rId8"/>
    <p:sldId id="302" r:id="rId9"/>
    <p:sldId id="303" r:id="rId10"/>
    <p:sldId id="287" r:id="rId11"/>
    <p:sldId id="305" r:id="rId12"/>
    <p:sldId id="306" r:id="rId13"/>
  </p:sldIdLst>
  <p:sldSz cx="9144000" cy="70405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564" y="108"/>
      </p:cViewPr>
      <p:guideLst>
        <p:guide orient="horz" pos="221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C8BAA-21A8-43F7-B736-BA009D29E8B8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685800"/>
            <a:ext cx="4454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D2635-EE2F-41C0-8D25-B8754243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5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7138"/>
            <a:ext cx="7772400" cy="150915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9652"/>
            <a:ext cx="6400800" cy="17992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May 2011, DOE review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Guram Chlachidze, FNAL-CERN Collaboration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Name                                       </a:t>
            </a:r>
            <a:fld id="{91AA77F4-E0BD-44B8-B9D0-4B058060D8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292542"/>
            <a:ext cx="695036" cy="66596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25000" t="17600" r="67222" b="69778"/>
          <a:stretch>
            <a:fillRect/>
          </a:stretch>
        </p:blipFill>
        <p:spPr bwMode="auto">
          <a:xfrm>
            <a:off x="323850" y="292541"/>
            <a:ext cx="752475" cy="76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46" y="292541"/>
            <a:ext cx="1538654" cy="400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9"/>
            <a:ext cx="8335108" cy="11734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 May 2011, DOE review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525559"/>
            <a:ext cx="3352800" cy="374845"/>
          </a:xfrm>
        </p:spPr>
        <p:txBody>
          <a:bodyPr/>
          <a:lstStyle/>
          <a:p>
            <a:r>
              <a:rPr lang="en-US" smtClean="0"/>
              <a:t>Guram Chlachidze, FNAL-CERN Collaboration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Name                                       </a:t>
            </a:r>
            <a:fld id="{91AA77F4-E0BD-44B8-B9D0-4B058060D8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4608" y="292541"/>
            <a:ext cx="647700" cy="620612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25000" t="17600" r="67222" b="69778"/>
          <a:stretch>
            <a:fillRect/>
          </a:stretch>
        </p:blipFill>
        <p:spPr bwMode="auto">
          <a:xfrm>
            <a:off x="323850" y="292541"/>
            <a:ext cx="752475" cy="76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30" y="292542"/>
            <a:ext cx="1436077" cy="3739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2799"/>
            <a:ext cx="4038600" cy="46464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2799"/>
            <a:ext cx="4038600" cy="46464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13 May 2011, DOE review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Guram Chlachidze, FNAL-CERN Collaboration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Name                                        </a:t>
            </a:r>
            <a:fld id="{91AA77F4-E0BD-44B8-B9D0-4B058060D8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4" y="292541"/>
            <a:ext cx="657225" cy="629739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25000" t="17600" r="67222" b="69778"/>
          <a:stretch>
            <a:fillRect/>
          </a:stretch>
        </p:blipFill>
        <p:spPr bwMode="auto">
          <a:xfrm>
            <a:off x="323850" y="292541"/>
            <a:ext cx="752475" cy="76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1949"/>
            <a:ext cx="8229600" cy="1173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799"/>
            <a:ext cx="8229600" cy="464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559"/>
            <a:ext cx="2133600" cy="374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13 May 2011, DOE review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559"/>
            <a:ext cx="2895600" cy="374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Guram</a:t>
            </a:r>
            <a:r>
              <a:rPr lang="en-US" dirty="0" smtClean="0"/>
              <a:t> </a:t>
            </a:r>
            <a:r>
              <a:rPr lang="en-US" dirty="0" err="1" smtClean="0"/>
              <a:t>Chlachidze</a:t>
            </a:r>
            <a:r>
              <a:rPr lang="en-US" dirty="0" smtClean="0"/>
              <a:t>, FNAL-CERN Collaboration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559"/>
            <a:ext cx="2133600" cy="374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Name                                       </a:t>
            </a:r>
            <a:fld id="{91AA77F4-E0BD-44B8-B9D0-4B058060D8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579" y="1299595"/>
            <a:ext cx="7936269" cy="401399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MQXFS Test in a Mirror 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R. </a:t>
            </a:r>
            <a:r>
              <a:rPr lang="en-US" sz="2400" dirty="0" err="1" smtClean="0"/>
              <a:t>Bossert</a:t>
            </a:r>
            <a:r>
              <a:rPr lang="en-US" sz="2400" dirty="0" smtClean="0"/>
              <a:t>, G. Chlachidze, S. Stoynev</a:t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r>
              <a:rPr lang="en-US" sz="2400" smtClean="0"/>
              <a:t>the Magnet Test </a:t>
            </a:r>
            <a:r>
              <a:rPr lang="en-US" sz="2400" dirty="0" smtClean="0"/>
              <a:t>Group at </a:t>
            </a:r>
            <a:r>
              <a:rPr lang="en-US" sz="2400" dirty="0" err="1" smtClean="0"/>
              <a:t>Fermilab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200" dirty="0" err="1" smtClean="0"/>
              <a:t>HiLumi</a:t>
            </a:r>
            <a:r>
              <a:rPr lang="en-US" sz="3200" dirty="0" smtClean="0"/>
              <a:t>-LARP Collaboration Meeting</a:t>
            </a:r>
            <a:br>
              <a:rPr lang="en-US" sz="3200" dirty="0" smtClean="0"/>
            </a:br>
            <a:r>
              <a:rPr lang="en-US" sz="2400" dirty="0" smtClean="0"/>
              <a:t>FNAL</a:t>
            </a:r>
            <a:r>
              <a:rPr lang="en-US" sz="2400" i="1" dirty="0"/>
              <a:t>,</a:t>
            </a:r>
            <a:r>
              <a:rPr lang="en-US" sz="2400" i="1" dirty="0" smtClean="0"/>
              <a:t> </a:t>
            </a:r>
            <a:r>
              <a:rPr lang="en-US" sz="2400" dirty="0" smtClean="0"/>
              <a:t>May 11-13, 2015</a:t>
            </a:r>
            <a:r>
              <a:rPr lang="en-US" sz="3200" dirty="0"/>
              <a:t/>
            </a:r>
            <a:br>
              <a:rPr lang="en-US" sz="3200" dirty="0"/>
            </a:b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1103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783"/>
            <a:ext cx="8185355" cy="14081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Brief 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311"/>
            <a:ext cx="8229600" cy="5066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MQXFS coil test in a mirror structure still in progress</a:t>
            </a:r>
          </a:p>
          <a:p>
            <a:r>
              <a:rPr lang="en-US" sz="2000" dirty="0" smtClean="0"/>
              <a:t>Quench </a:t>
            </a:r>
            <a:r>
              <a:rPr lang="en-US" sz="2000" dirty="0"/>
              <a:t>protection </a:t>
            </a:r>
            <a:r>
              <a:rPr lang="en-US" sz="2000" dirty="0" smtClean="0"/>
              <a:t>study </a:t>
            </a:r>
            <a:r>
              <a:rPr lang="en-US" sz="2000" dirty="0"/>
              <a:t>expected this week, few more training quenches at the end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MQXFS coil #2 in a “mirror” configuration reached 16.5 kA in 3 quenches and 17.3 kA or 82.2% of SSL in 5 quenches. Currently magnet is at 90% of SSL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 smtClean="0"/>
              <a:t>Ramp rate dependence is consistent with performance of coil with a cored cable. No quench occurred in ramp down from 18 kA at 300 A/s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 smtClean="0"/>
              <a:t>Temperature dependence study demonstrated similar performance (~90% of SSL) at all temperatures</a:t>
            </a:r>
            <a:endParaRPr lang="en-US" sz="2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No “holding” quenches after 2 hours both at 4.5 K (16.5 kA or 88% of SSL) and 1.9 K (17.8 kA or 84.5% SSL)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Comprehensive data analysis still to be done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0E96E-0F11-48AA-BD84-20EDC6E0FEB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Guram Chlachidze, FNAL-CERN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Name                                       </a:t>
            </a:r>
            <a:fld id="{91AA77F4-E0BD-44B8-B9D0-4B058060D84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6783"/>
            <a:ext cx="8077200" cy="14081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MQXFSM1 Quench Training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1424781"/>
            <a:ext cx="8153400" cy="48992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0E96E-0F11-48AA-BD84-20EDC6E0FE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8" y="1904968"/>
            <a:ext cx="767080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5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6783"/>
            <a:ext cx="8077200" cy="14081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95" y="1424781"/>
            <a:ext cx="7929855" cy="48992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Introduction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i="1" dirty="0" smtClean="0">
                <a:solidFill>
                  <a:srgbClr val="0000CC"/>
                </a:solidFill>
              </a:rPr>
              <a:t>Mirror magnet assembly details presented by Rodger Bossert</a:t>
            </a:r>
          </a:p>
          <a:p>
            <a:endParaRPr lang="en-US" sz="2000" dirty="0" smtClean="0"/>
          </a:p>
          <a:p>
            <a:r>
              <a:rPr lang="en-US" sz="2000" dirty="0" smtClean="0"/>
              <a:t>SSL estimates</a:t>
            </a:r>
          </a:p>
          <a:p>
            <a:endParaRPr lang="en-US" sz="2000" dirty="0"/>
          </a:p>
          <a:p>
            <a:r>
              <a:rPr lang="en-US" sz="2000" dirty="0" smtClean="0"/>
              <a:t>Magnet Instrumentation</a:t>
            </a:r>
          </a:p>
          <a:p>
            <a:endParaRPr lang="en-US" sz="2000" dirty="0"/>
          </a:p>
          <a:p>
            <a:r>
              <a:rPr lang="en-US" sz="2000" dirty="0" smtClean="0"/>
              <a:t>Cold Test Results</a:t>
            </a:r>
          </a:p>
          <a:p>
            <a:endParaRPr lang="en-US" sz="2000" dirty="0"/>
          </a:p>
          <a:p>
            <a:r>
              <a:rPr lang="en-US" sz="2000" dirty="0" smtClean="0"/>
              <a:t>Summary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0E96E-0F11-48AA-BD84-20EDC6E0FEB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6783"/>
            <a:ext cx="8077200" cy="14081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1424781"/>
            <a:ext cx="8153400" cy="48992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The first test of </a:t>
            </a:r>
            <a:r>
              <a:rPr lang="en-US" sz="2000" dirty="0"/>
              <a:t>a</a:t>
            </a:r>
            <a:r>
              <a:rPr lang="en-US" sz="2000" dirty="0" smtClean="0"/>
              <a:t> 150-mm diameter 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 </a:t>
            </a:r>
            <a:r>
              <a:rPr lang="en-US" sz="2000" dirty="0"/>
              <a:t>coil </a:t>
            </a:r>
            <a:r>
              <a:rPr lang="en-US" sz="2000" dirty="0" smtClean="0"/>
              <a:t>based on 0.85 </a:t>
            </a:r>
            <a:r>
              <a:rPr lang="en-US" sz="2000" dirty="0"/>
              <a:t>mm diameter </a:t>
            </a:r>
            <a:r>
              <a:rPr lang="en-US" sz="2000" dirty="0" smtClean="0"/>
              <a:t>RRP 108/127 strand</a:t>
            </a:r>
            <a:endParaRPr lang="en-US" sz="2000" dirty="0"/>
          </a:p>
          <a:p>
            <a:r>
              <a:rPr lang="en-US" sz="2000" dirty="0" smtClean="0"/>
              <a:t>Short model - 1.5 m long coil in a quadrupole-mirror structure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New header assembly constructed for testing 150-mm diameter MQXFS magnets at VMTF</a:t>
            </a:r>
          </a:p>
          <a:p>
            <a:r>
              <a:rPr lang="en-US" sz="2000" dirty="0" smtClean="0"/>
              <a:t>New top plate, new lambda plate with insert components, new instrumentation wiring feed-through and various cryogenic components</a:t>
            </a:r>
          </a:p>
          <a:p>
            <a:r>
              <a:rPr lang="en-US" sz="2000" dirty="0" smtClean="0"/>
              <a:t>Old vapor-cooled power leads utilized</a:t>
            </a:r>
            <a:endParaRPr lang="en-US" sz="2000" dirty="0"/>
          </a:p>
          <a:p>
            <a:r>
              <a:rPr lang="en-US" sz="2000" dirty="0" smtClean="0"/>
              <a:t>Thanks to the Test &amp; Instrumentation department members: M. </a:t>
            </a:r>
            <a:r>
              <a:rPr lang="en-US" sz="2000" dirty="0" err="1" smtClean="0"/>
              <a:t>Tartaglia</a:t>
            </a:r>
            <a:r>
              <a:rPr lang="en-US" sz="2000" dirty="0" smtClean="0"/>
              <a:t>,     C. Sylvester, </a:t>
            </a:r>
            <a:r>
              <a:rPr lang="en-US" sz="2000" dirty="0"/>
              <a:t>D. </a:t>
            </a:r>
            <a:r>
              <a:rPr lang="en-US" sz="2000" dirty="0" err="1"/>
              <a:t>Orris</a:t>
            </a:r>
            <a:r>
              <a:rPr lang="en-US" sz="2000" dirty="0"/>
              <a:t>, F. Lewis, R. </a:t>
            </a:r>
            <a:r>
              <a:rPr lang="en-US" sz="2000" dirty="0" smtClean="0"/>
              <a:t>Rabehl, W. </a:t>
            </a:r>
            <a:r>
              <a:rPr lang="en-US" sz="2000" dirty="0" err="1" smtClean="0"/>
              <a:t>Mumper</a:t>
            </a:r>
            <a:r>
              <a:rPr lang="en-US" sz="2000" dirty="0" smtClean="0"/>
              <a:t>, S. Johnson, B. Andrews..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3 CLIQ power leads could be instrumented with this header assembly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Anti-cryostat for magnetic measurements will be ready before the next MQXFS magnet 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0E96E-0F11-48AA-BD84-20EDC6E0FE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6783"/>
            <a:ext cx="8077200" cy="14081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First test with the new header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459" y="1424781"/>
            <a:ext cx="5125192" cy="4899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The very first cool down with the new header assembly was successful: </a:t>
            </a:r>
            <a:r>
              <a:rPr lang="en-US" sz="2000" dirty="0">
                <a:solidFill>
                  <a:srgbClr val="0000CC"/>
                </a:solidFill>
              </a:rPr>
              <a:t>1.7 </a:t>
            </a:r>
            <a:r>
              <a:rPr lang="en-US" sz="2000" dirty="0" smtClean="0">
                <a:solidFill>
                  <a:srgbClr val="0000CC"/>
                </a:solidFill>
              </a:rPr>
              <a:t>K was </a:t>
            </a:r>
            <a:r>
              <a:rPr lang="en-US" sz="2000" dirty="0">
                <a:solidFill>
                  <a:srgbClr val="0000CC"/>
                </a:solidFill>
              </a:rPr>
              <a:t>reached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0E96E-0F11-48AA-BD84-20EDC6E0FE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8" y="1424782"/>
            <a:ext cx="2971059" cy="5343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59" y="3026627"/>
            <a:ext cx="4989092" cy="374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Cable properties &amp; SSL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376"/>
            <a:ext cx="8229600" cy="5037588"/>
          </a:xfrm>
        </p:spPr>
        <p:txBody>
          <a:bodyPr>
            <a:normAutofit/>
          </a:bodyPr>
          <a:lstStyle/>
          <a:p>
            <a:pPr marL="0" indent="0" algn="r">
              <a:buNone/>
              <a:defRPr/>
            </a:pPr>
            <a:r>
              <a:rPr lang="en-US" sz="2000" dirty="0" smtClean="0"/>
              <a:t>SSL estimated for the mirror configuration</a:t>
            </a:r>
          </a:p>
          <a:p>
            <a:pPr marL="0" indent="0" algn="r">
              <a:buNone/>
              <a:defRPr/>
            </a:pPr>
            <a:r>
              <a:rPr lang="en-US" sz="2000" dirty="0" smtClean="0"/>
              <a:t>(load line for the mirror structure)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138A-1B67-4D5D-98B1-A6968ABA7AB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56" y="3172409"/>
            <a:ext cx="6186693" cy="332969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9509"/>
              </p:ext>
            </p:extLst>
          </p:nvPr>
        </p:nvGraphicFramePr>
        <p:xfrm>
          <a:off x="5189019" y="2281004"/>
          <a:ext cx="3388937" cy="719669"/>
        </p:xfrm>
        <a:graphic>
          <a:graphicData uri="http://schemas.openxmlformats.org/drawingml/2006/table">
            <a:tbl>
              <a:tblPr/>
              <a:tblGrid>
                <a:gridCol w="752858"/>
                <a:gridCol w="1508112"/>
                <a:gridCol w="1127967"/>
              </a:tblGrid>
              <a:tr h="2010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T [K]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Bpeak_SS</a:t>
                      </a: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 [T]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Icable_SS</a:t>
                      </a:r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 [A]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483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4092" y="5757699"/>
            <a:ext cx="226376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Arup Ghosh, Dan </a:t>
            </a:r>
            <a:r>
              <a:rPr lang="en-US" sz="1400" b="1" dirty="0" err="1" smtClean="0"/>
              <a:t>Dietderich</a:t>
            </a:r>
            <a:endParaRPr lang="en-US" sz="1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937266"/>
              </p:ext>
            </p:extLst>
          </p:nvPr>
        </p:nvGraphicFramePr>
        <p:xfrm>
          <a:off x="505203" y="1617929"/>
          <a:ext cx="3263900" cy="1554480"/>
        </p:xfrm>
        <a:graphic>
          <a:graphicData uri="http://schemas.openxmlformats.org/drawingml/2006/table">
            <a:tbl>
              <a:tblPr/>
              <a:tblGrid>
                <a:gridCol w="737977"/>
                <a:gridCol w="1610951"/>
                <a:gridCol w="914972"/>
              </a:tblGrid>
              <a:tr h="2590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Cable width, mm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18.094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0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Cable mid. thickness, mm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1.529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0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Keystone angle, degree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0.518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0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Twistpitch, mm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0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Number </a:t>
                      </a:r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of strands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Core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316 SS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1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99" y="3256293"/>
            <a:ext cx="3611277" cy="2644851"/>
          </a:xfrm>
          <a:prstGeom prst="rect">
            <a:avLst/>
          </a:prstGeo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Magnet Instrumentation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381478"/>
            <a:ext cx="8229600" cy="536645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dirty="0" smtClean="0"/>
              <a:t>Standard magnet instrumentation:</a:t>
            </a:r>
          </a:p>
          <a:p>
            <a:pPr>
              <a:defRPr/>
            </a:pPr>
            <a:r>
              <a:rPr lang="en-US" sz="2000" dirty="0" smtClean="0"/>
              <a:t>Voltage taps on the inner and outer layers</a:t>
            </a:r>
          </a:p>
          <a:p>
            <a:pPr>
              <a:defRPr/>
            </a:pPr>
            <a:r>
              <a:rPr lang="en-US" sz="2000" dirty="0" smtClean="0"/>
              <a:t>Strain gauges</a:t>
            </a:r>
          </a:p>
          <a:p>
            <a:pPr>
              <a:defRPr/>
            </a:pPr>
            <a:r>
              <a:rPr lang="en-US" sz="2000" dirty="0"/>
              <a:t>Temperature sensors </a:t>
            </a:r>
          </a:p>
          <a:p>
            <a:pPr>
              <a:defRPr/>
            </a:pPr>
            <a:r>
              <a:rPr lang="en-US" sz="2000" dirty="0" smtClean="0"/>
              <a:t>Quench antenna with 5 PCB coils</a:t>
            </a:r>
          </a:p>
          <a:p>
            <a:pPr marL="0" indent="0">
              <a:buNone/>
              <a:defRPr/>
            </a:pPr>
            <a:endParaRPr lang="en-US" sz="3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138A-1B67-4D5D-98B1-A6968ABA7AB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33" y="1455376"/>
            <a:ext cx="1971874" cy="2362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48" y="3912465"/>
            <a:ext cx="2370359" cy="1353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9454" y="3408234"/>
            <a:ext cx="121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 Heaters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2634" y="4972584"/>
            <a:ext cx="111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L Heaters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893" y="5418150"/>
            <a:ext cx="5334735" cy="118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63" y="2554905"/>
            <a:ext cx="7725574" cy="4071199"/>
          </a:xfrm>
          <a:prstGeom prst="rect">
            <a:avLst/>
          </a:prstGeo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Quench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381478"/>
            <a:ext cx="8229600" cy="536645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dirty="0" smtClean="0"/>
              <a:t>Quench training started at 1.9 K:</a:t>
            </a:r>
          </a:p>
          <a:p>
            <a:pPr>
              <a:defRPr/>
            </a:pPr>
            <a:r>
              <a:rPr lang="en-US" sz="2000" dirty="0" smtClean="0"/>
              <a:t>20 A/s ramp rate</a:t>
            </a:r>
          </a:p>
          <a:p>
            <a:pPr>
              <a:defRPr/>
            </a:pPr>
            <a:r>
              <a:rPr lang="en-US" sz="2000" dirty="0"/>
              <a:t>b</a:t>
            </a:r>
            <a:r>
              <a:rPr lang="en-US" sz="2000" dirty="0" smtClean="0"/>
              <a:t>5_b4 and b7_b6 are straight sections of the OL pole turn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138A-1B67-4D5D-98B1-A6968ABA7AB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157" y="3836907"/>
            <a:ext cx="2724539" cy="19954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42575" y="4638309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16.5 kA</a:t>
            </a:r>
          </a:p>
          <a:p>
            <a:r>
              <a:rPr lang="en-US" dirty="0" smtClean="0"/>
              <a:t>78.3% SSL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75248" y="2891621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82.2% SSL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304742" y="3211513"/>
            <a:ext cx="364570" cy="33671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275030" y="4055375"/>
            <a:ext cx="0" cy="58772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280725" y="3060898"/>
            <a:ext cx="16380" cy="6670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26596" y="3762241"/>
            <a:ext cx="1739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19.2 kA, 91.3% SSL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83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183" y="1356349"/>
            <a:ext cx="4298016" cy="2528008"/>
          </a:xfrm>
          <a:prstGeom prst="rect">
            <a:avLst/>
          </a:prstGeo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More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381478"/>
            <a:ext cx="8229600" cy="536645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000" u="sng" dirty="0" smtClean="0"/>
              <a:t>Quench ramp rate dependence </a:t>
            </a:r>
          </a:p>
          <a:p>
            <a:pPr marL="0" indent="0">
              <a:buNone/>
              <a:defRPr/>
            </a:pPr>
            <a:r>
              <a:rPr lang="en-US" sz="2000" u="sng" dirty="0" smtClean="0"/>
              <a:t>at 1.9 K</a:t>
            </a:r>
            <a:r>
              <a:rPr lang="en-US" sz="2000" dirty="0" smtClean="0"/>
              <a:t>:</a:t>
            </a:r>
          </a:p>
          <a:p>
            <a:pPr>
              <a:defRPr/>
            </a:pPr>
            <a:r>
              <a:rPr lang="en-US" sz="2000" dirty="0" smtClean="0"/>
              <a:t>Quench location in a3_a4</a:t>
            </a:r>
          </a:p>
          <a:p>
            <a:pPr>
              <a:defRPr/>
            </a:pPr>
            <a:r>
              <a:rPr lang="en-US" sz="2000" dirty="0" smtClean="0"/>
              <a:t>No quench in ramp down from</a:t>
            </a:r>
          </a:p>
          <a:p>
            <a:pPr marL="0" indent="0">
              <a:buNone/>
              <a:defRPr/>
            </a:pPr>
            <a:r>
              <a:rPr lang="en-US" sz="2000" dirty="0" smtClean="0"/>
              <a:t>18 kA (&gt;85% SSL) at 300 A/s</a:t>
            </a:r>
          </a:p>
          <a:p>
            <a:pPr marL="0" indent="0">
              <a:buNone/>
              <a:defRPr/>
            </a:pPr>
            <a:endParaRPr lang="en-US" sz="1600" dirty="0"/>
          </a:p>
          <a:p>
            <a:pPr marL="0" indent="0">
              <a:buNone/>
              <a:defRPr/>
            </a:pPr>
            <a:r>
              <a:rPr lang="en-US" sz="2000" u="sng" dirty="0" smtClean="0"/>
              <a:t>Temperature dependence study</a:t>
            </a:r>
          </a:p>
          <a:p>
            <a:pPr marL="0" indent="0">
              <a:buNone/>
              <a:defRPr/>
            </a:pPr>
            <a:r>
              <a:rPr lang="en-US" sz="2000" u="sng" dirty="0"/>
              <a:t>a</a:t>
            </a:r>
            <a:r>
              <a:rPr lang="en-US" sz="2000" u="sng" dirty="0" smtClean="0"/>
              <a:t>t 20 A/s</a:t>
            </a:r>
          </a:p>
          <a:p>
            <a:pPr>
              <a:defRPr/>
            </a:pPr>
            <a:r>
              <a:rPr lang="en-US" sz="2000" dirty="0" smtClean="0"/>
              <a:t>90% of SSL both at 1.9 K and</a:t>
            </a:r>
          </a:p>
          <a:p>
            <a:pPr marL="0" indent="0">
              <a:buNone/>
              <a:defRPr/>
            </a:pPr>
            <a:r>
              <a:rPr lang="en-US" sz="2000" dirty="0" smtClean="0"/>
              <a:t>4.5 K</a:t>
            </a:r>
          </a:p>
          <a:p>
            <a:pPr marL="0" indent="0">
              <a:buNone/>
              <a:defRPr/>
            </a:pPr>
            <a:endParaRPr lang="en-US" sz="1600" dirty="0"/>
          </a:p>
          <a:p>
            <a:pPr marL="0" indent="0">
              <a:buNone/>
              <a:defRPr/>
            </a:pPr>
            <a:r>
              <a:rPr lang="en-US" sz="2000" u="sng" dirty="0" smtClean="0"/>
              <a:t>Holding current tests</a:t>
            </a:r>
            <a:r>
              <a:rPr lang="en-US" sz="2000" dirty="0" smtClean="0"/>
              <a:t>:</a:t>
            </a:r>
          </a:p>
          <a:p>
            <a:pPr>
              <a:defRPr/>
            </a:pPr>
            <a:r>
              <a:rPr lang="en-US" sz="2000" dirty="0" smtClean="0"/>
              <a:t>4.5 K: no quench for </a:t>
            </a:r>
            <a:r>
              <a:rPr lang="en-US" sz="2000" dirty="0"/>
              <a:t>2 </a:t>
            </a:r>
            <a:r>
              <a:rPr lang="en-US" sz="2000" dirty="0" smtClean="0"/>
              <a:t>hours </a:t>
            </a:r>
          </a:p>
          <a:p>
            <a:pPr marL="0" indent="0">
              <a:buNone/>
              <a:defRPr/>
            </a:pPr>
            <a:r>
              <a:rPr lang="en-US" sz="2000" dirty="0" smtClean="0"/>
              <a:t>at </a:t>
            </a:r>
            <a:r>
              <a:rPr lang="en-US" sz="2000" dirty="0"/>
              <a:t>16.5 </a:t>
            </a:r>
            <a:r>
              <a:rPr lang="en-US" sz="2000" dirty="0" smtClean="0"/>
              <a:t>kA (88% SSL)</a:t>
            </a:r>
          </a:p>
          <a:p>
            <a:pPr>
              <a:defRPr/>
            </a:pPr>
            <a:r>
              <a:rPr lang="en-US" sz="2000" dirty="0" smtClean="0"/>
              <a:t>1.9 K: no quench for 2 hours at </a:t>
            </a:r>
          </a:p>
          <a:p>
            <a:pPr marL="0" indent="0">
              <a:buNone/>
              <a:defRPr/>
            </a:pPr>
            <a:r>
              <a:rPr lang="en-US" sz="2000" dirty="0" smtClean="0"/>
              <a:t>17.8 kA (~85% SSL). </a:t>
            </a:r>
            <a:r>
              <a:rPr lang="en-US" sz="2000" dirty="0" smtClean="0">
                <a:solidFill>
                  <a:srgbClr val="0000CC"/>
                </a:solidFill>
              </a:rPr>
              <a:t>Longer test is possible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138A-1B67-4D5D-98B1-A6968ABA7AB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45" y="3902730"/>
            <a:ext cx="4368754" cy="241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Quench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381478"/>
            <a:ext cx="8229600" cy="536645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dirty="0" smtClean="0"/>
              <a:t>No quenches in low field</a:t>
            </a:r>
            <a:r>
              <a:rPr lang="en-US" sz="2000" dirty="0"/>
              <a:t> </a:t>
            </a:r>
            <a:r>
              <a:rPr lang="en-US" sz="2000" dirty="0" smtClean="0"/>
              <a:t>area.</a:t>
            </a:r>
          </a:p>
          <a:p>
            <a:pPr marL="0" indent="0">
              <a:buNone/>
              <a:defRPr/>
            </a:pPr>
            <a:r>
              <a:rPr lang="en-US" sz="2000" dirty="0"/>
              <a:t>F</a:t>
            </a:r>
            <a:r>
              <a:rPr lang="en-US" sz="2000" dirty="0" smtClean="0"/>
              <a:t>ew quenches in the OL pole-turn</a:t>
            </a:r>
          </a:p>
          <a:p>
            <a:pPr marL="0" indent="0">
              <a:buNone/>
              <a:defRPr/>
            </a:pPr>
            <a:r>
              <a:rPr lang="en-US" sz="2000" dirty="0" smtClean="0"/>
              <a:t>segments</a:t>
            </a:r>
          </a:p>
          <a:p>
            <a:pPr marL="0" indent="0">
              <a:buNone/>
              <a:defRPr/>
            </a:pPr>
            <a:endParaRPr lang="en-US" sz="1000" dirty="0"/>
          </a:p>
          <a:p>
            <a:pPr marL="0" indent="0">
              <a:buNone/>
              <a:defRPr/>
            </a:pPr>
            <a:r>
              <a:rPr lang="en-US" sz="2000" dirty="0" smtClean="0"/>
              <a:t>Established pattern of a quench</a:t>
            </a: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 smtClean="0"/>
              <a:t>Plateau: </a:t>
            </a:r>
          </a:p>
          <a:p>
            <a:pPr marL="0" indent="0">
              <a:buNone/>
              <a:defRPr/>
            </a:pPr>
            <a:r>
              <a:rPr lang="en-US" sz="2000" dirty="0" smtClean="0"/>
              <a:t>Simultaneous start in </a:t>
            </a:r>
            <a:r>
              <a:rPr lang="en-US" sz="2000" i="1" dirty="0" smtClean="0"/>
              <a:t>a3_a4</a:t>
            </a:r>
            <a:r>
              <a:rPr lang="en-US" sz="2000" dirty="0" smtClean="0"/>
              <a:t> and</a:t>
            </a:r>
          </a:p>
          <a:p>
            <a:pPr marL="0" indent="0">
              <a:buNone/>
              <a:defRPr/>
            </a:pPr>
            <a:r>
              <a:rPr lang="en-US" sz="2000" i="1" dirty="0"/>
              <a:t>a</a:t>
            </a:r>
            <a:r>
              <a:rPr lang="en-US" sz="2000" i="1" dirty="0" smtClean="0"/>
              <a:t>4_a5</a:t>
            </a:r>
            <a:r>
              <a:rPr lang="en-US" sz="2000" dirty="0" smtClean="0"/>
              <a:t> segments, QA signals originate</a:t>
            </a: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/>
              <a:t>m</a:t>
            </a:r>
            <a:r>
              <a:rPr lang="en-US" sz="2000" dirty="0" smtClean="0"/>
              <a:t>ostly in segments #1 and #2</a:t>
            </a:r>
            <a:endParaRPr lang="en-US" sz="1000" dirty="0" smtClean="0"/>
          </a:p>
          <a:p>
            <a:pPr marL="0" indent="0">
              <a:buNone/>
              <a:defRPr/>
            </a:pPr>
            <a:r>
              <a:rPr lang="en-US" sz="2000" dirty="0" smtClean="0">
                <a:solidFill>
                  <a:srgbClr val="0000CC"/>
                </a:solidFill>
              </a:rPr>
              <a:t>Data analysis in progress</a:t>
            </a:r>
            <a:endParaRPr lang="en-US" sz="2000" dirty="0">
              <a:solidFill>
                <a:srgbClr val="0000CC"/>
              </a:solidFill>
            </a:endParaRPr>
          </a:p>
          <a:p>
            <a:pPr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138A-1B67-4D5D-98B1-A6968ABA7AB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1919" y="416261"/>
            <a:ext cx="4116418" cy="4926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26" y="4930220"/>
            <a:ext cx="7812982" cy="1671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6525" y="5972541"/>
            <a:ext cx="78739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VT A08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84474" y="5972541"/>
            <a:ext cx="78739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VT A04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97818" y="5969886"/>
            <a:ext cx="78739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VT A03</a:t>
            </a:r>
            <a:endParaRPr lang="en-US" sz="1600" b="1" dirty="0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flipH="1" flipV="1">
            <a:off x="5088028" y="5622809"/>
            <a:ext cx="132195" cy="349732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31467" y="5622809"/>
            <a:ext cx="300592" cy="392233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842538" y="5547079"/>
            <a:ext cx="180089" cy="467963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6572250" y="5485270"/>
            <a:ext cx="346362" cy="179917"/>
          </a:xfrm>
          <a:custGeom>
            <a:avLst/>
            <a:gdLst>
              <a:gd name="connsiteX0" fmla="*/ 3810 w 346362"/>
              <a:gd name="connsiteY0" fmla="*/ 1130 h 179917"/>
              <a:gd name="connsiteX1" fmla="*/ 192405 w 346362"/>
              <a:gd name="connsiteY1" fmla="*/ 3035 h 179917"/>
              <a:gd name="connsiteX2" fmla="*/ 259080 w 346362"/>
              <a:gd name="connsiteY2" fmla="*/ 3035 h 179917"/>
              <a:gd name="connsiteX3" fmla="*/ 331470 w 346362"/>
              <a:gd name="connsiteY3" fmla="*/ 44945 h 179917"/>
              <a:gd name="connsiteX4" fmla="*/ 340995 w 346362"/>
              <a:gd name="connsiteY4" fmla="*/ 119240 h 179917"/>
              <a:gd name="connsiteX5" fmla="*/ 266700 w 346362"/>
              <a:gd name="connsiteY5" fmla="*/ 174485 h 179917"/>
              <a:gd name="connsiteX6" fmla="*/ 243840 w 346362"/>
              <a:gd name="connsiteY6" fmla="*/ 178295 h 179917"/>
              <a:gd name="connsiteX7" fmla="*/ 0 w 346362"/>
              <a:gd name="connsiteY7" fmla="*/ 178295 h 179917"/>
              <a:gd name="connsiteX8" fmla="*/ 0 w 346362"/>
              <a:gd name="connsiteY8" fmla="*/ 178295 h 17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362" h="179917">
                <a:moveTo>
                  <a:pt x="3810" y="1130"/>
                </a:moveTo>
                <a:lnTo>
                  <a:pt x="192405" y="3035"/>
                </a:lnTo>
                <a:cubicBezTo>
                  <a:pt x="234950" y="3352"/>
                  <a:pt x="235903" y="-3950"/>
                  <a:pt x="259080" y="3035"/>
                </a:cubicBezTo>
                <a:cubicBezTo>
                  <a:pt x="282257" y="10020"/>
                  <a:pt x="317818" y="25578"/>
                  <a:pt x="331470" y="44945"/>
                </a:cubicBezTo>
                <a:cubicBezTo>
                  <a:pt x="345122" y="64312"/>
                  <a:pt x="351790" y="97650"/>
                  <a:pt x="340995" y="119240"/>
                </a:cubicBezTo>
                <a:cubicBezTo>
                  <a:pt x="330200" y="140830"/>
                  <a:pt x="282892" y="164643"/>
                  <a:pt x="266700" y="174485"/>
                </a:cubicBezTo>
                <a:cubicBezTo>
                  <a:pt x="250508" y="184327"/>
                  <a:pt x="288290" y="177660"/>
                  <a:pt x="243840" y="178295"/>
                </a:cubicBezTo>
                <a:cubicBezTo>
                  <a:pt x="199390" y="178930"/>
                  <a:pt x="0" y="178295"/>
                  <a:pt x="0" y="178295"/>
                </a:cubicBezTo>
                <a:lnTo>
                  <a:pt x="0" y="178295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617</Words>
  <Application>Microsoft Office PowerPoint</Application>
  <PresentationFormat>Custom</PresentationFormat>
  <Paragraphs>128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MQXFS Test in a Mirror Structure  R. Bossert, G. Chlachidze, S. Stoynev for the Magnet Test Group at Fermilab  HiLumi-LARP Collaboration Meeting FNAL, May 11-13, 2015 </vt:lpstr>
      <vt:lpstr>Outline</vt:lpstr>
      <vt:lpstr>Introduction</vt:lpstr>
      <vt:lpstr>First test with the new header </vt:lpstr>
      <vt:lpstr>Cable properties &amp; SSL Estimates</vt:lpstr>
      <vt:lpstr>Magnet Instrumentation</vt:lpstr>
      <vt:lpstr>Quench Training</vt:lpstr>
      <vt:lpstr>More tests</vt:lpstr>
      <vt:lpstr>Quench Locations</vt:lpstr>
      <vt:lpstr>Brief Summary</vt:lpstr>
      <vt:lpstr>Backup Slides</vt:lpstr>
      <vt:lpstr>MQXFSM1 Quench Training </vt:lpstr>
    </vt:vector>
  </TitlesOfParts>
  <Company>Technical Division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zlobin</dc:creator>
  <cp:lastModifiedBy>Guram Chlachidze x4622 13478N</cp:lastModifiedBy>
  <cp:revision>289</cp:revision>
  <dcterms:created xsi:type="dcterms:W3CDTF">2011-05-03T21:38:30Z</dcterms:created>
  <dcterms:modified xsi:type="dcterms:W3CDTF">2015-05-12T00:28:27Z</dcterms:modified>
</cp:coreProperties>
</file>