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10"/>
  </p:notesMasterIdLst>
  <p:handoutMasterIdLst>
    <p:handoutMasterId r:id="rId11"/>
  </p:handoutMasterIdLst>
  <p:sldIdLst>
    <p:sldId id="256" r:id="rId2"/>
    <p:sldId id="284" r:id="rId3"/>
    <p:sldId id="278" r:id="rId4"/>
    <p:sldId id="285" r:id="rId5"/>
    <p:sldId id="281" r:id="rId6"/>
    <p:sldId id="286" r:id="rId7"/>
    <p:sldId id="274" r:id="rId8"/>
    <p:sldId id="27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42" autoAdjust="0"/>
    <p:restoredTop sz="93671" autoAdjust="0"/>
  </p:normalViewPr>
  <p:slideViewPr>
    <p:cSldViewPr>
      <p:cViewPr varScale="1">
        <p:scale>
          <a:sx n="109" d="100"/>
          <a:sy n="109" d="100"/>
        </p:scale>
        <p:origin x="188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E174C-1E70-4F35-B31C-D5825FAEE124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58422-7D0A-48CA-B421-2CC81A5DD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382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C03D8-5094-41FD-9699-4169CA96A531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5A579-2350-4910-9C20-B6AA3FEC2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010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3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3pP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4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 baseline="0">
                <a:solidFill>
                  <a:srgbClr val="0070C0"/>
                </a:solidFill>
              </a:defRPr>
            </a:lvl1pPr>
            <a:lvl2pPr>
              <a:defRPr sz="1800"/>
            </a:lvl2pPr>
            <a:lvl3pPr>
              <a:defRPr sz="1500" baseline="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 baseline="0">
                <a:solidFill>
                  <a:srgbClr val="0070C0"/>
                </a:solidFill>
              </a:defRPr>
            </a:lvl1pPr>
            <a:lvl2pPr>
              <a:defRPr sz="1800"/>
            </a:lvl2pPr>
            <a:lvl3pPr>
              <a:defRPr sz="1500" baseline="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40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F00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>
                <a:solidFill>
                  <a:srgbClr val="0070C0"/>
                </a:solidFill>
              </a:defRPr>
            </a:lvl1pPr>
            <a:lvl2pPr>
              <a:defRPr sz="1500"/>
            </a:lvl2pPr>
            <a:lvl3pPr>
              <a:defRPr sz="135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F00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>
                <a:solidFill>
                  <a:srgbClr val="0070C0"/>
                </a:solidFill>
              </a:defRPr>
            </a:lvl1pPr>
            <a:lvl2pPr>
              <a:defRPr sz="1500"/>
            </a:lvl2pPr>
            <a:lvl3pPr>
              <a:defRPr sz="135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49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8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1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06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://www.uslarp.org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olibri"/>
                <a:cs typeface="Colibri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1" descr="LARP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5715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2011-10-04_logoHiLumi561px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465" y="-7885"/>
            <a:ext cx="1719264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60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 baseline="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rgbClr val="0070C0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MQXFS Coil </a:t>
            </a:r>
            <a:r>
              <a:rPr lang="en-US" sz="4400" dirty="0"/>
              <a:t>V1 </a:t>
            </a:r>
            <a:r>
              <a:rPr lang="en-US" sz="4400" dirty="0" smtClean="0"/>
              <a:t>Fabrication Status</a:t>
            </a:r>
            <a:br>
              <a:rPr lang="en-US" sz="4400" dirty="0" smtClean="0"/>
            </a:br>
            <a:r>
              <a:rPr lang="en-US" sz="3600" dirty="0"/>
              <a:t>-</a:t>
            </a:r>
            <a:r>
              <a:rPr lang="en-US" sz="3600" dirty="0" smtClean="0"/>
              <a:t>Winding </a:t>
            </a:r>
            <a:r>
              <a:rPr lang="en-US" sz="3600" dirty="0"/>
              <a:t>and Curing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Miao Yu</a:t>
            </a:r>
          </a:p>
          <a:p>
            <a:r>
              <a:rPr lang="en-US" dirty="0" smtClean="0"/>
              <a:t>2015-05-12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33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Coil fabrication status</a:t>
            </a:r>
            <a:endParaRPr lang="en-GB" alt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86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64C81BE-1BA7-43A5-B59B-56075FD4BE3C}" type="slidenum">
              <a:rPr lang="en-US" altLang="en-US">
                <a:solidFill>
                  <a:schemeClr val="tx2"/>
                </a:solidFill>
                <a:latin typeface="Calibri" pitchFamily="34" charset="0"/>
              </a:rPr>
              <a:pPr eaLnBrk="1" hangingPunct="1"/>
              <a:t>2</a:t>
            </a:fld>
            <a:endParaRPr lang="en-US" altLang="en-US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3833254"/>
            <a:ext cx="1449371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600" dirty="0" smtClean="0">
                <a:solidFill>
                  <a:schemeClr val="tx2"/>
                </a:solidFill>
                <a:latin typeface="Calibri" pitchFamily="34" charset="0"/>
              </a:rPr>
              <a:t>MQXFS Coil 01 </a:t>
            </a:r>
            <a:endParaRPr lang="en-US" altLang="en-US" sz="16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8589" y="3833053"/>
            <a:ext cx="1750737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600" dirty="0" smtClean="0">
                <a:solidFill>
                  <a:schemeClr val="tx2"/>
                </a:solidFill>
                <a:latin typeface="Calibri" pitchFamily="34" charset="0"/>
              </a:rPr>
              <a:t>MQXFS Coil 03&amp;05</a:t>
            </a:r>
            <a:endParaRPr lang="en-GB" altLang="en-US" sz="16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545" y="3833053"/>
            <a:ext cx="1402885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MQXFS Coil 02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9711" name="Picture 18" descr="Q:\HFM\LARP\QXF Coils\SQXF\SQXF Coil 2\After Epoxy Impregnation Pictures and Videos\DSCN28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9"/>
          <a:stretch>
            <a:fillRect/>
          </a:stretch>
        </p:blipFill>
        <p:spPr bwMode="auto">
          <a:xfrm>
            <a:off x="4372426" y="4287693"/>
            <a:ext cx="15240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470031" y="3833053"/>
            <a:ext cx="1750737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chemeClr val="tx2"/>
                </a:solidFill>
                <a:latin typeface="Calibri" pitchFamily="34" charset="0"/>
              </a:rPr>
              <a:t>MQXFS Coil </a:t>
            </a:r>
            <a:r>
              <a:rPr lang="en-US" altLang="en-US" sz="1600" dirty="0" smtClean="0">
                <a:solidFill>
                  <a:schemeClr val="tx2"/>
                </a:solidFill>
                <a:latin typeface="Calibri" pitchFamily="34" charset="0"/>
              </a:rPr>
              <a:t>04&amp;06</a:t>
            </a:r>
            <a:endParaRPr lang="en-GB" altLang="en-US" sz="16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90800" y="1379678"/>
            <a:ext cx="3962400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tx2"/>
                </a:solidFill>
                <a:latin typeface="Calibri" pitchFamily="34" charset="0"/>
              </a:rPr>
              <a:t>LARP </a:t>
            </a:r>
            <a:r>
              <a:rPr lang="en-US" altLang="en-US" sz="1600" dirty="0" smtClean="0">
                <a:solidFill>
                  <a:schemeClr val="tx2"/>
                </a:solidFill>
                <a:latin typeface="Calibri" pitchFamily="34" charset="0"/>
              </a:rPr>
              <a:t>have wound and cured 6 coils at FNAL</a:t>
            </a:r>
            <a:endParaRPr lang="en-GB" altLang="en-US" sz="16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25" name="Picture 2" descr="C:\Users\miaoyu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239" y="1749399"/>
            <a:ext cx="318298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Q:\HFM\LARP\QXF Coils\SQXF\SQXF Coil 1\Autopsy\RE_0 de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46" y="4836968"/>
            <a:ext cx="174367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4986" y="6179765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R&amp;I at BNL</a:t>
            </a:r>
          </a:p>
          <a:p>
            <a:r>
              <a:rPr lang="en-US" sz="1400" dirty="0" smtClean="0"/>
              <a:t>Cut and inspected 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342768" y="6063939"/>
            <a:ext cx="14121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R&amp;I at FNAL</a:t>
            </a:r>
          </a:p>
          <a:p>
            <a:r>
              <a:rPr lang="en-US" sz="1400" dirty="0" smtClean="0"/>
              <a:t>Being tested in a Mirror structure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372426" y="6063939"/>
            <a:ext cx="15630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R&amp;I at BNL</a:t>
            </a:r>
          </a:p>
          <a:p>
            <a:r>
              <a:rPr lang="en-US" sz="1400" dirty="0" smtClean="0"/>
              <a:t>Shipped to BNL for magnet assembly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747" y="4665427"/>
            <a:ext cx="1796336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582" y="4243243"/>
            <a:ext cx="1099580" cy="18288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400800" y="6078035"/>
            <a:ext cx="205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Coil 04 prep. </a:t>
            </a:r>
            <a:r>
              <a:rPr lang="en-US" sz="1400" dirty="0"/>
              <a:t>f</a:t>
            </a:r>
            <a:r>
              <a:rPr lang="en-US" sz="1400" dirty="0" smtClean="0"/>
              <a:t>or I at </a:t>
            </a:r>
            <a:r>
              <a:rPr lang="en-US" sz="1400" dirty="0" smtClean="0"/>
              <a:t>LBNL</a:t>
            </a:r>
            <a:endParaRPr lang="en-US" sz="1400" dirty="0" smtClean="0"/>
          </a:p>
          <a:p>
            <a:r>
              <a:rPr lang="en-US" sz="1400" dirty="0" smtClean="0"/>
              <a:t>Coil 06 prep. for I at FNAL</a:t>
            </a:r>
          </a:p>
          <a:p>
            <a:r>
              <a:rPr lang="en-US" sz="1400" dirty="0" smtClean="0"/>
              <a:t>Both will be ready in June</a:t>
            </a:r>
          </a:p>
        </p:txBody>
      </p:sp>
    </p:spTree>
    <p:extLst>
      <p:ext uri="{BB962C8B-B14F-4D97-AF65-F5344CB8AC3E}">
        <p14:creationId xmlns:p14="http://schemas.microsoft.com/office/powerpoint/2010/main" val="37307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Winding</a:t>
            </a:r>
            <a:endParaRPr lang="en-US" sz="32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6" b="29166"/>
          <a:stretch/>
        </p:blipFill>
        <p:spPr bwMode="auto">
          <a:xfrm>
            <a:off x="1146305" y="4787920"/>
            <a:ext cx="259869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1371600"/>
            <a:ext cx="441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Winding tension: 9 kg for 1</a:t>
            </a:r>
            <a:r>
              <a:rPr lang="en-US" baseline="30000" dirty="0" smtClean="0"/>
              <a:t>st</a:t>
            </a:r>
            <a:r>
              <a:rPr lang="en-US" dirty="0" smtClean="0"/>
              <a:t> turn, and then increase to 25 kg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Wind the coil with the tool and the binder (No popped strands, observed from coil 01 cross-section)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276" y="1817132"/>
            <a:ext cx="24227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59514" y="1415779"/>
            <a:ext cx="3779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End parts fit before/after curing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276" y="5129349"/>
            <a:ext cx="249163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469" y="3473240"/>
            <a:ext cx="2489442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23" y="2044720"/>
            <a:ext cx="366035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87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2804"/>
            <a:ext cx="8229600" cy="4525963"/>
          </a:xfrm>
        </p:spPr>
        <p:txBody>
          <a:bodyPr/>
          <a:lstStyle/>
          <a:p>
            <a:r>
              <a:rPr lang="en-US" dirty="0" smtClean="0"/>
              <a:t>Apply 90 grams </a:t>
            </a:r>
            <a:r>
              <a:rPr lang="en-US" dirty="0"/>
              <a:t>Ceramic Matrix </a:t>
            </a:r>
            <a:r>
              <a:rPr lang="en-US" dirty="0" smtClean="0"/>
              <a:t>Binder </a:t>
            </a:r>
            <a:r>
              <a:rPr lang="en-US" dirty="0"/>
              <a:t>(CTD-1202X) </a:t>
            </a:r>
            <a:r>
              <a:rPr lang="en-US" dirty="0" smtClean="0"/>
              <a:t>to L1, and 120 grams to L2. (~0.5 gram per meter of cable)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78325"/>
            <a:ext cx="3657600" cy="162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40723"/>
            <a:ext cx="3657600" cy="178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47800" y="3987111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L1 Curing</a:t>
            </a:r>
            <a:endParaRPr lang="en-US" dirty="0"/>
          </a:p>
        </p:txBody>
      </p:sp>
      <p:pic>
        <p:nvPicPr>
          <p:cNvPr id="8" name="Picture 2" descr="C:\Users\miaoyu\Desktop\PIC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311" y="4440723"/>
            <a:ext cx="237768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97755" y="399458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L2 Curing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45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Issue and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38" y="1247215"/>
            <a:ext cx="6103109" cy="5453818"/>
          </a:xfrm>
        </p:spPr>
        <p:txBody>
          <a:bodyPr>
            <a:noAutofit/>
          </a:bodyPr>
          <a:lstStyle/>
          <a:p>
            <a:r>
              <a:rPr lang="en-US" dirty="0" smtClean="0"/>
              <a:t>Coil 01, 02 &amp; 03-L1: </a:t>
            </a:r>
            <a:endParaRPr lang="en-US" dirty="0"/>
          </a:p>
          <a:p>
            <a:pPr marL="0" indent="0">
              <a:buNone/>
            </a:pPr>
            <a:r>
              <a:rPr lang="en-US" sz="1800" dirty="0" smtClean="0"/>
              <a:t>Oil like fluid contaminate the insulation, found after curing.</a:t>
            </a:r>
          </a:p>
          <a:p>
            <a:pPr marL="0" indent="0">
              <a:buNone/>
            </a:pPr>
            <a:r>
              <a:rPr lang="en-US" sz="1800" b="1" dirty="0" smtClean="0"/>
              <a:t>Cause: </a:t>
            </a:r>
            <a:r>
              <a:rPr lang="en-US" sz="1800" dirty="0" smtClean="0"/>
              <a:t>The laser sintered part is porous and machine oil can be trapped during slits cut, leaking out during curing. </a:t>
            </a:r>
          </a:p>
          <a:p>
            <a:pPr marL="0" indent="0">
              <a:buNone/>
            </a:pPr>
            <a:r>
              <a:rPr lang="en-US" sz="1800" b="1" dirty="0" smtClean="0"/>
              <a:t>Solution: </a:t>
            </a:r>
            <a:r>
              <a:rPr lang="en-US" sz="1800" dirty="0" smtClean="0"/>
              <a:t>Clean the parts before coating (alcohol soak and ultrasonic in water.)</a:t>
            </a:r>
          </a:p>
          <a:p>
            <a:r>
              <a:rPr lang="en-US" dirty="0" smtClean="0"/>
              <a:t>Coil 03: </a:t>
            </a:r>
          </a:p>
          <a:p>
            <a:pPr marL="0" indent="0">
              <a:buNone/>
            </a:pPr>
            <a:r>
              <a:rPr lang="en-US" sz="1800" dirty="0" smtClean="0"/>
              <a:t>1. Cable Reverse bending</a:t>
            </a:r>
          </a:p>
          <a:p>
            <a:pPr marL="0" indent="0">
              <a:buNone/>
            </a:pPr>
            <a:r>
              <a:rPr lang="en-US" sz="1800" b="1" dirty="0"/>
              <a:t>Cause: </a:t>
            </a:r>
            <a:r>
              <a:rPr lang="en-US" sz="1800" dirty="0" smtClean="0"/>
              <a:t>not carefully verify the cable orientation on the spool and swapped L1 spool and L2 spool.</a:t>
            </a:r>
          </a:p>
          <a:p>
            <a:pPr marL="0" indent="0">
              <a:buNone/>
            </a:pPr>
            <a:r>
              <a:rPr lang="en-US" sz="1800" b="1" dirty="0" smtClean="0"/>
              <a:t>Solution: </a:t>
            </a:r>
            <a:r>
              <a:rPr lang="en-US" sz="1800" dirty="0" smtClean="0"/>
              <a:t>detail description in the traveler to prepare the cable.</a:t>
            </a:r>
          </a:p>
          <a:p>
            <a:pPr marL="0" indent="0">
              <a:buNone/>
            </a:pPr>
            <a:r>
              <a:rPr lang="en-US" sz="1800" dirty="0" smtClean="0"/>
              <a:t>2. Insulation damage</a:t>
            </a:r>
          </a:p>
          <a:p>
            <a:pPr marL="0" indent="0">
              <a:buNone/>
            </a:pPr>
            <a:r>
              <a:rPr lang="en-US" sz="1800" dirty="0" smtClean="0"/>
              <a:t>Cause: Install L1 LE saddle without removing the connecting screws to the splice block. The saddle was not flexible and cut the insulation during installation. The cable looked OK under magnifier.</a:t>
            </a:r>
          </a:p>
          <a:p>
            <a:pPr marL="0" indent="0">
              <a:buNone/>
            </a:pPr>
            <a:r>
              <a:rPr lang="en-US" sz="1800" b="1" dirty="0" smtClean="0"/>
              <a:t>Solution:</a:t>
            </a:r>
            <a:r>
              <a:rPr lang="en-US" sz="1800" dirty="0" smtClean="0"/>
              <a:t> read through each step in the traveler.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24014"/>
            <a:ext cx="21826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Users\miaoyu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033" y="4577778"/>
            <a:ext cx="298193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893" y="3083593"/>
            <a:ext cx="264679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15200" y="3127072"/>
            <a:ext cx="154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Coil 03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84291" y="4545588"/>
            <a:ext cx="154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Coil 03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6" descr="C:\Users\miaoyu\Desktop\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8"/>
          <a:stretch/>
        </p:blipFill>
        <p:spPr bwMode="auto">
          <a:xfrm>
            <a:off x="6299036" y="4352503"/>
            <a:ext cx="128379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224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310" y="4691374"/>
            <a:ext cx="3793908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Issue and </a:t>
            </a:r>
            <a:r>
              <a:rPr lang="en-US" dirty="0" smtClean="0"/>
              <a:t>Solution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01" y="1270950"/>
            <a:ext cx="5310024" cy="545052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Coil 04: </a:t>
            </a:r>
          </a:p>
          <a:p>
            <a:pPr marL="0" indent="0">
              <a:buNone/>
            </a:pPr>
            <a:r>
              <a:rPr lang="en-US" sz="1800" dirty="0"/>
              <a:t>L1 LE and RE spacers were swapped, so L1 shifted toward LE by ~10 mm. </a:t>
            </a:r>
          </a:p>
          <a:p>
            <a:pPr marL="0" indent="0">
              <a:buNone/>
            </a:pPr>
            <a:r>
              <a:rPr lang="en-US" sz="1800" b="1" dirty="0"/>
              <a:t>Cause: </a:t>
            </a:r>
            <a:r>
              <a:rPr lang="en-US" sz="1800" dirty="0"/>
              <a:t>After coating, the identification becomes fuzzy.</a:t>
            </a:r>
          </a:p>
          <a:p>
            <a:pPr marL="0" indent="0">
              <a:buNone/>
            </a:pPr>
            <a:r>
              <a:rPr lang="en-US" sz="1800" b="1" dirty="0"/>
              <a:t>Solution: </a:t>
            </a:r>
            <a:r>
              <a:rPr lang="en-US" sz="1800" dirty="0"/>
              <a:t>All the parts go through QC carefully and highlight the ID using red marker.</a:t>
            </a:r>
          </a:p>
          <a:p>
            <a:r>
              <a:rPr lang="en-US" dirty="0"/>
              <a:t>Coil 05: No main </a:t>
            </a:r>
            <a:r>
              <a:rPr lang="en-US" dirty="0" smtClean="0"/>
              <a:t>issue.</a:t>
            </a:r>
            <a:endParaRPr lang="en-US" dirty="0"/>
          </a:p>
          <a:p>
            <a:r>
              <a:rPr lang="en-US" dirty="0"/>
              <a:t>Coil 06: </a:t>
            </a:r>
          </a:p>
          <a:p>
            <a:pPr marL="0" indent="0">
              <a:buNone/>
            </a:pPr>
            <a:r>
              <a:rPr lang="en-US" sz="1800" dirty="0" smtClean="0"/>
              <a:t>Plasma </a:t>
            </a:r>
            <a:r>
              <a:rPr lang="en-US" sz="1800" dirty="0"/>
              <a:t>coating came off the L2 Splice block </a:t>
            </a:r>
            <a:endParaRPr lang="en-US" sz="1800" b="1" i="1" dirty="0"/>
          </a:p>
          <a:p>
            <a:pPr marL="0" indent="0">
              <a:buNone/>
            </a:pPr>
            <a:r>
              <a:rPr lang="en-US" sz="1800" b="1" dirty="0"/>
              <a:t>Cause: </a:t>
            </a:r>
            <a:r>
              <a:rPr lang="en-US" sz="1800" dirty="0"/>
              <a:t>G10 shim was </a:t>
            </a:r>
            <a:r>
              <a:rPr lang="en-US" sz="1800" dirty="0" smtClean="0"/>
              <a:t>1 mm thicker than nominal 3.8 mm, so over compress Nb</a:t>
            </a:r>
            <a:r>
              <a:rPr lang="en-US" sz="1200" dirty="0" smtClean="0"/>
              <a:t>3</a:t>
            </a:r>
            <a:r>
              <a:rPr lang="en-US" sz="1800" dirty="0" smtClean="0"/>
              <a:t>Sn lead during curing. During winding, </a:t>
            </a:r>
            <a:r>
              <a:rPr lang="en-US" sz="1800" dirty="0"/>
              <a:t>w</a:t>
            </a:r>
            <a:r>
              <a:rPr lang="en-US" sz="1800" dirty="0" smtClean="0"/>
              <a:t>e </a:t>
            </a:r>
            <a:r>
              <a:rPr lang="en-US" sz="1800" dirty="0"/>
              <a:t>measure </a:t>
            </a:r>
            <a:r>
              <a:rPr lang="en-US" sz="1800" dirty="0" smtClean="0"/>
              <a:t>the </a:t>
            </a:r>
            <a:r>
              <a:rPr lang="en-US" sz="1800" dirty="0"/>
              <a:t>step </a:t>
            </a:r>
            <a:r>
              <a:rPr lang="en-US" sz="1800" dirty="0" smtClean="0"/>
              <a:t>size between the saddle and the splice block (usually larger than the nominal due to the flexible saddle</a:t>
            </a:r>
            <a:r>
              <a:rPr lang="en-US" sz="1800" dirty="0" smtClean="0"/>
              <a:t>).</a:t>
            </a: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Solution</a:t>
            </a:r>
            <a:r>
              <a:rPr lang="en-US" sz="1800" b="1" dirty="0"/>
              <a:t>: </a:t>
            </a:r>
            <a:r>
              <a:rPr lang="en-US" sz="1800" dirty="0" smtClean="0"/>
              <a:t>Use the nominal size shim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884" y="3260088"/>
            <a:ext cx="1737731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661" y="1580607"/>
            <a:ext cx="2644447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224" y="3260088"/>
            <a:ext cx="154766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34000" y="1504436"/>
            <a:ext cx="3505200" cy="29748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80128" y="1491659"/>
            <a:ext cx="154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Coil 04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6167" y="4623692"/>
            <a:ext cx="154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Coil 06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424604"/>
              </p:ext>
            </p:extLst>
          </p:nvPr>
        </p:nvGraphicFramePr>
        <p:xfrm>
          <a:off x="460131" y="5257800"/>
          <a:ext cx="3889695" cy="920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730"/>
                <a:gridCol w="701993"/>
                <a:gridCol w="701993"/>
                <a:gridCol w="701993"/>
                <a:gridCol w="701993"/>
                <a:gridCol w="701993"/>
              </a:tblGrid>
              <a:tr h="3263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Coil 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Coil 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Coil 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Coil 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Coil 06</a:t>
                      </a:r>
                      <a:endParaRPr lang="en-US" dirty="0"/>
                    </a:p>
                  </a:txBody>
                  <a:tcPr/>
                </a:tc>
              </a:tr>
              <a:tr h="217591">
                <a:tc>
                  <a:txBody>
                    <a:bodyPr/>
                    <a:lstStyle/>
                    <a:p>
                      <a:r>
                        <a:rPr lang="en-US" dirty="0" smtClean="0"/>
                        <a:t>L1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</a:t>
                      </a:r>
                      <a:endParaRPr lang="en-US" dirty="0"/>
                    </a:p>
                  </a:txBody>
                  <a:tcPr/>
                </a:tc>
              </a:tr>
              <a:tr h="217591">
                <a:tc>
                  <a:txBody>
                    <a:bodyPr/>
                    <a:lstStyle/>
                    <a:p>
                      <a:r>
                        <a:rPr lang="en-US" dirty="0" smtClean="0"/>
                        <a:t>L2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699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Pole 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990600"/>
          </a:xfrm>
        </p:spPr>
        <p:txBody>
          <a:bodyPr/>
          <a:lstStyle/>
          <a:p>
            <a:r>
              <a:rPr lang="en-US" sz="1800" dirty="0" smtClean="0"/>
              <a:t>Due to winding tension and thermal contraction during reaction, pole gap is required to release the strain energy.</a:t>
            </a:r>
          </a:p>
          <a:p>
            <a:r>
              <a:rPr lang="en-US" sz="1800" dirty="0" smtClean="0"/>
              <a:t>After reaction, the target for the pole gap is 0.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86000"/>
            <a:ext cx="615654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 MQXF short coils have been wound and cured.</a:t>
            </a:r>
          </a:p>
          <a:p>
            <a:r>
              <a:rPr lang="en-US" dirty="0" smtClean="0"/>
              <a:t>Tooling for winding and curing were checked.</a:t>
            </a:r>
          </a:p>
          <a:p>
            <a:r>
              <a:rPr lang="en-US" dirty="0" smtClean="0"/>
              <a:t>Coil parts were check and fit well in the coil. </a:t>
            </a:r>
          </a:p>
          <a:p>
            <a:r>
              <a:rPr lang="en-US" dirty="0" smtClean="0"/>
              <a:t>Coil 03 insulation damaged during winding, and the cable should be OK.</a:t>
            </a:r>
          </a:p>
          <a:p>
            <a:r>
              <a:rPr lang="en-US" dirty="0" smtClean="0"/>
              <a:t>Coil 04 has 10 mm shift between L1 and L2 due to parts swap. </a:t>
            </a:r>
          </a:p>
          <a:p>
            <a:r>
              <a:rPr lang="en-US" dirty="0" smtClean="0"/>
              <a:t>Coil 05</a:t>
            </a:r>
            <a:r>
              <a:rPr lang="en-US" dirty="0"/>
              <a:t> </a:t>
            </a:r>
            <a:r>
              <a:rPr lang="en-US" dirty="0" smtClean="0"/>
              <a:t>have no major issue in winding and curing</a:t>
            </a:r>
          </a:p>
          <a:p>
            <a:r>
              <a:rPr lang="en-US" dirty="0" smtClean="0"/>
              <a:t>Coil 06 over compress the L2 lead during curing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13131"/>
      </p:ext>
    </p:extLst>
  </p:cSld>
  <p:clrMapOvr>
    <a:masterClrMapping/>
  </p:clrMapOvr>
</p:sld>
</file>

<file path=ppt/theme/theme1.xml><?xml version="1.0" encoding="utf-8"?>
<a:theme xmlns:a="http://schemas.openxmlformats.org/drawingml/2006/main" name="US LA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 LARP" id="{CE310CB0-4C72-4694-B039-ED004BE5CCC2}" vid="{C788A92A-795A-4379-8534-A5B5237E6C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US LARP</Template>
  <TotalTime>2797</TotalTime>
  <Words>575</Words>
  <Application>Microsoft Office PowerPoint</Application>
  <PresentationFormat>On-screen Show (4:3)</PresentationFormat>
  <Paragraphs>98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Colibri</vt:lpstr>
      <vt:lpstr>Arial</vt:lpstr>
      <vt:lpstr>Calibri</vt:lpstr>
      <vt:lpstr>US LARP</vt:lpstr>
      <vt:lpstr>MQXFS Coil V1 Fabrication Status -Winding and Curing</vt:lpstr>
      <vt:lpstr>Coil fabrication status</vt:lpstr>
      <vt:lpstr>Winding</vt:lpstr>
      <vt:lpstr>Curing</vt:lpstr>
      <vt:lpstr>Main Issue and Solution</vt:lpstr>
      <vt:lpstr>Main Issue and Solution (Cont.)</vt:lpstr>
      <vt:lpstr>Pole Gap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Coil Design and Fabrication</dc:title>
  <dc:creator>Miao M. Yu x4539 14672N</dc:creator>
  <cp:lastModifiedBy>Miao M. Yu x4539 14672N</cp:lastModifiedBy>
  <cp:revision>207</cp:revision>
  <dcterms:created xsi:type="dcterms:W3CDTF">2006-08-16T00:00:00Z</dcterms:created>
  <dcterms:modified xsi:type="dcterms:W3CDTF">2015-05-11T18:01:00Z</dcterms:modified>
</cp:coreProperties>
</file>