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48"/>
  </p:notesMasterIdLst>
  <p:sldIdLst>
    <p:sldId id="353" r:id="rId3"/>
    <p:sldId id="354" r:id="rId4"/>
    <p:sldId id="433" r:id="rId5"/>
    <p:sldId id="356" r:id="rId6"/>
    <p:sldId id="380" r:id="rId7"/>
    <p:sldId id="357" r:id="rId8"/>
    <p:sldId id="358" r:id="rId9"/>
    <p:sldId id="359" r:id="rId10"/>
    <p:sldId id="371" r:id="rId11"/>
    <p:sldId id="450" r:id="rId12"/>
    <p:sldId id="430" r:id="rId13"/>
    <p:sldId id="437" r:id="rId14"/>
    <p:sldId id="434" r:id="rId15"/>
    <p:sldId id="378" r:id="rId16"/>
    <p:sldId id="382" r:id="rId17"/>
    <p:sldId id="393" r:id="rId18"/>
    <p:sldId id="431" r:id="rId19"/>
    <p:sldId id="435" r:id="rId20"/>
    <p:sldId id="396" r:id="rId21"/>
    <p:sldId id="374" r:id="rId22"/>
    <p:sldId id="445" r:id="rId23"/>
    <p:sldId id="451" r:id="rId24"/>
    <p:sldId id="386" r:id="rId25"/>
    <p:sldId id="443" r:id="rId26"/>
    <p:sldId id="444" r:id="rId27"/>
    <p:sldId id="442" r:id="rId28"/>
    <p:sldId id="438" r:id="rId29"/>
    <p:sldId id="419" r:id="rId30"/>
    <p:sldId id="421" r:id="rId31"/>
    <p:sldId id="422" r:id="rId32"/>
    <p:sldId id="423" r:id="rId33"/>
    <p:sldId id="424" r:id="rId34"/>
    <p:sldId id="425" r:id="rId35"/>
    <p:sldId id="427" r:id="rId36"/>
    <p:sldId id="366" r:id="rId37"/>
    <p:sldId id="367" r:id="rId38"/>
    <p:sldId id="368" r:id="rId39"/>
    <p:sldId id="369" r:id="rId40"/>
    <p:sldId id="409" r:id="rId41"/>
    <p:sldId id="410" r:id="rId42"/>
    <p:sldId id="411" r:id="rId43"/>
    <p:sldId id="412" r:id="rId44"/>
    <p:sldId id="413" r:id="rId45"/>
    <p:sldId id="417" r:id="rId46"/>
    <p:sldId id="429" r:id="rId47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9" autoAdjust="0"/>
    <p:restoredTop sz="94660"/>
  </p:normalViewPr>
  <p:slideViewPr>
    <p:cSldViewPr showGuides="1">
      <p:cViewPr>
        <p:scale>
          <a:sx n="80" d="100"/>
          <a:sy n="80" d="100"/>
        </p:scale>
        <p:origin x="-151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uizquie\AppData\Local\Microsoft\Windows\Temporary%20Internet%20Files\Content.Outlook\ZNDTBVE1\ImageAnalysis_FQ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uizquie\AppData\Local\Microsoft\Windows\Temporary%20Internet%20Files\Content.Outlook\ZNDTBVE1\ImageAnalysis_FQ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uizquie\AppData\Local\Microsoft\Windows\Temporary%20Internet%20Files\Content.Outlook\ZNDTBVE1\ImageAnalysis_FQ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uizquie\AppData\Local\Microsoft\Windows\Temporary%20Internet%20Files\Content.Outlook\ZNDTBVE1\ImageAnalysis_FQ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azimuth_dev!$F$3</c:f>
              <c:strCache>
                <c:ptCount val="1"/>
                <c:pt idx="0">
                  <c:v>lower edge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0000FF"/>
              </a:solidFill>
            </c:spPr>
          </c:marker>
          <c:xVal>
            <c:numRef>
              <c:f>azimuth_dev!$A$4:$A$103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azimuth_dev!$F$4:$F$103</c:f>
              <c:numCache>
                <c:formatCode>General</c:formatCode>
                <c:ptCount val="100"/>
                <c:pt idx="0">
                  <c:v>9.9280180999999995E-2</c:v>
                </c:pt>
                <c:pt idx="1">
                  <c:v>5.7951478000000001E-2</c:v>
                </c:pt>
                <c:pt idx="2">
                  <c:v>1.4223951500000002E-2</c:v>
                </c:pt>
                <c:pt idx="3">
                  <c:v>-9.5416629999999988E-3</c:v>
                </c:pt>
                <c:pt idx="4">
                  <c:v>-5.9476174E-2</c:v>
                </c:pt>
                <c:pt idx="5">
                  <c:v>-8.7207855000000001E-2</c:v>
                </c:pt>
                <c:pt idx="6">
                  <c:v>-0.13352352349999999</c:v>
                </c:pt>
                <c:pt idx="7">
                  <c:v>-0.14738894999999999</c:v>
                </c:pt>
                <c:pt idx="8">
                  <c:v>-0.15604621000000002</c:v>
                </c:pt>
                <c:pt idx="9">
                  <c:v>-0.16611935500000002</c:v>
                </c:pt>
                <c:pt idx="10">
                  <c:v>-0.192280335</c:v>
                </c:pt>
                <c:pt idx="11">
                  <c:v>-0.19739158500000001</c:v>
                </c:pt>
                <c:pt idx="12">
                  <c:v>-0.17856946499999998</c:v>
                </c:pt>
                <c:pt idx="13">
                  <c:v>-0.19339041000000001</c:v>
                </c:pt>
                <c:pt idx="14">
                  <c:v>-0.152241247</c:v>
                </c:pt>
                <c:pt idx="15">
                  <c:v>-0.166279605</c:v>
                </c:pt>
                <c:pt idx="16">
                  <c:v>-0.12680053599999999</c:v>
                </c:pt>
                <c:pt idx="17">
                  <c:v>-6.3213466999999995E-2</c:v>
                </c:pt>
                <c:pt idx="18">
                  <c:v>-3.0687716000000004E-2</c:v>
                </c:pt>
                <c:pt idx="19">
                  <c:v>-2.2768768499999998E-2</c:v>
                </c:pt>
                <c:pt idx="20">
                  <c:v>-1.9884445000000001E-2</c:v>
                </c:pt>
                <c:pt idx="21">
                  <c:v>-1.9533129E-2</c:v>
                </c:pt>
                <c:pt idx="22">
                  <c:v>4.6324129499999998E-2</c:v>
                </c:pt>
                <c:pt idx="23">
                  <c:v>-1.1078302500000001E-2</c:v>
                </c:pt>
                <c:pt idx="24">
                  <c:v>-5.8138919500000004E-2</c:v>
                </c:pt>
                <c:pt idx="25">
                  <c:v>-0.11134456600000001</c:v>
                </c:pt>
                <c:pt idx="26">
                  <c:v>-0.14880180500000001</c:v>
                </c:pt>
                <c:pt idx="27">
                  <c:v>-0.199652845</c:v>
                </c:pt>
                <c:pt idx="28">
                  <c:v>-0.23003214499999999</c:v>
                </c:pt>
                <c:pt idx="29">
                  <c:v>-0.26504726000000001</c:v>
                </c:pt>
                <c:pt idx="30">
                  <c:v>-0.30775404500000003</c:v>
                </c:pt>
                <c:pt idx="31">
                  <c:v>-0.33344835500000003</c:v>
                </c:pt>
                <c:pt idx="32">
                  <c:v>-0.36661878000000003</c:v>
                </c:pt>
                <c:pt idx="33">
                  <c:v>-0.42704018500000002</c:v>
                </c:pt>
                <c:pt idx="34">
                  <c:v>-0.446140025</c:v>
                </c:pt>
                <c:pt idx="35">
                  <c:v>-0.47867693</c:v>
                </c:pt>
                <c:pt idx="36">
                  <c:v>-0.49739365499999999</c:v>
                </c:pt>
                <c:pt idx="37">
                  <c:v>-0.51009205499999999</c:v>
                </c:pt>
                <c:pt idx="38">
                  <c:v>-0.43621703499999998</c:v>
                </c:pt>
                <c:pt idx="39">
                  <c:v>-0.37769957499999995</c:v>
                </c:pt>
                <c:pt idx="40">
                  <c:v>-0.32858934000000001</c:v>
                </c:pt>
                <c:pt idx="41">
                  <c:v>-0.25787162499999999</c:v>
                </c:pt>
                <c:pt idx="42">
                  <c:v>-0.22866858500000001</c:v>
                </c:pt>
                <c:pt idx="43">
                  <c:v>-0.19864217000000001</c:v>
                </c:pt>
                <c:pt idx="44">
                  <c:v>-0.16869299900000001</c:v>
                </c:pt>
                <c:pt idx="45">
                  <c:v>-0.12901727899999998</c:v>
                </c:pt>
                <c:pt idx="46">
                  <c:v>-0.1053797425</c:v>
                </c:pt>
                <c:pt idx="47">
                  <c:v>-7.6681928499999996E-2</c:v>
                </c:pt>
                <c:pt idx="48">
                  <c:v>-5.0626994999999994E-2</c:v>
                </c:pt>
                <c:pt idx="49">
                  <c:v>3.0046250000000108E-4</c:v>
                </c:pt>
                <c:pt idx="50">
                  <c:v>-0.13847517149999999</c:v>
                </c:pt>
                <c:pt idx="51">
                  <c:v>-0.1080417605</c:v>
                </c:pt>
                <c:pt idx="52">
                  <c:v>-5.6196365900000003E-2</c:v>
                </c:pt>
                <c:pt idx="53">
                  <c:v>-2.5097863999999998E-2</c:v>
                </c:pt>
                <c:pt idx="54">
                  <c:v>2.85268365E-2</c:v>
                </c:pt>
                <c:pt idx="55">
                  <c:v>6.4787752000000004E-2</c:v>
                </c:pt>
                <c:pt idx="56">
                  <c:v>0.1103501075</c:v>
                </c:pt>
                <c:pt idx="57">
                  <c:v>0.14452891449999999</c:v>
                </c:pt>
                <c:pt idx="58">
                  <c:v>0.16237331900000002</c:v>
                </c:pt>
                <c:pt idx="59">
                  <c:v>0.19275093000000001</c:v>
                </c:pt>
                <c:pt idx="60">
                  <c:v>0.20698188000000001</c:v>
                </c:pt>
                <c:pt idx="61">
                  <c:v>0.18958846499999998</c:v>
                </c:pt>
                <c:pt idx="62">
                  <c:v>0.21253992500000002</c:v>
                </c:pt>
                <c:pt idx="63">
                  <c:v>0.19999071499999999</c:v>
                </c:pt>
                <c:pt idx="64">
                  <c:v>0.16653601300000001</c:v>
                </c:pt>
                <c:pt idx="65">
                  <c:v>0.16205001799999999</c:v>
                </c:pt>
                <c:pt idx="66">
                  <c:v>0.13935022499999999</c:v>
                </c:pt>
                <c:pt idx="67">
                  <c:v>0.14967126250000001</c:v>
                </c:pt>
                <c:pt idx="68">
                  <c:v>0.1095746375</c:v>
                </c:pt>
                <c:pt idx="69">
                  <c:v>6.9689843550000005E-2</c:v>
                </c:pt>
                <c:pt idx="70">
                  <c:v>-2.0062160000000051E-3</c:v>
                </c:pt>
                <c:pt idx="71">
                  <c:v>-2.2726075499999998E-2</c:v>
                </c:pt>
                <c:pt idx="72">
                  <c:v>-5.0576343900000001E-2</c:v>
                </c:pt>
                <c:pt idx="73">
                  <c:v>-7.0259009999999976E-3</c:v>
                </c:pt>
                <c:pt idx="74">
                  <c:v>4.7571753449999997E-2</c:v>
                </c:pt>
                <c:pt idx="75">
                  <c:v>9.4587947000000006E-2</c:v>
                </c:pt>
                <c:pt idx="76">
                  <c:v>0.1219422185</c:v>
                </c:pt>
                <c:pt idx="77">
                  <c:v>0.18440145000000002</c:v>
                </c:pt>
                <c:pt idx="78">
                  <c:v>0.23422998</c:v>
                </c:pt>
                <c:pt idx="79">
                  <c:v>0.26124619500000001</c:v>
                </c:pt>
                <c:pt idx="80">
                  <c:v>0.27572695000000003</c:v>
                </c:pt>
                <c:pt idx="81">
                  <c:v>0.30029344999999996</c:v>
                </c:pt>
                <c:pt idx="82">
                  <c:v>0.32937894499999998</c:v>
                </c:pt>
                <c:pt idx="83">
                  <c:v>0.37614631499999995</c:v>
                </c:pt>
                <c:pt idx="84">
                  <c:v>0.40202932000000002</c:v>
                </c:pt>
                <c:pt idx="85">
                  <c:v>0.42792455500000004</c:v>
                </c:pt>
                <c:pt idx="86">
                  <c:v>0.45751826499999998</c:v>
                </c:pt>
                <c:pt idx="87">
                  <c:v>0.48030893500000005</c:v>
                </c:pt>
                <c:pt idx="88">
                  <c:v>0.36837198500000001</c:v>
                </c:pt>
                <c:pt idx="89">
                  <c:v>0.32055087000000004</c:v>
                </c:pt>
                <c:pt idx="90">
                  <c:v>0.27354473000000001</c:v>
                </c:pt>
                <c:pt idx="91">
                  <c:v>0.22649350000000001</c:v>
                </c:pt>
                <c:pt idx="92">
                  <c:v>0.20973030000000001</c:v>
                </c:pt>
                <c:pt idx="93">
                  <c:v>0.184447685</c:v>
                </c:pt>
                <c:pt idx="94">
                  <c:v>0.16990979</c:v>
                </c:pt>
                <c:pt idx="95">
                  <c:v>0.13335253650000001</c:v>
                </c:pt>
                <c:pt idx="96">
                  <c:v>9.2315090999999988E-2</c:v>
                </c:pt>
                <c:pt idx="97">
                  <c:v>4.7662808000000001E-2</c:v>
                </c:pt>
                <c:pt idx="98">
                  <c:v>1.8846072500000002E-2</c:v>
                </c:pt>
                <c:pt idx="99">
                  <c:v>-3.6656210000000009E-3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azimuth_dev!$I$3</c:f>
              <c:strCache>
                <c:ptCount val="1"/>
                <c:pt idx="0">
                  <c:v>upper edge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azimuth_dev!$A$4:$A$103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azimuth_dev!$I$4:$I$103</c:f>
              <c:numCache>
                <c:formatCode>General</c:formatCode>
                <c:ptCount val="100"/>
                <c:pt idx="0">
                  <c:v>0.22933629</c:v>
                </c:pt>
                <c:pt idx="1">
                  <c:v>0.29088423499999999</c:v>
                </c:pt>
                <c:pt idx="2">
                  <c:v>0.34636339999999999</c:v>
                </c:pt>
                <c:pt idx="3">
                  <c:v>0.40031873499999998</c:v>
                </c:pt>
                <c:pt idx="4">
                  <c:v>0.45989758000000003</c:v>
                </c:pt>
                <c:pt idx="5">
                  <c:v>0.49057162499999996</c:v>
                </c:pt>
                <c:pt idx="6">
                  <c:v>0.54940768000000006</c:v>
                </c:pt>
                <c:pt idx="7">
                  <c:v>0.58839180499999999</c:v>
                </c:pt>
                <c:pt idx="8">
                  <c:v>0.59632474499999999</c:v>
                </c:pt>
                <c:pt idx="9">
                  <c:v>0.62619493500000001</c:v>
                </c:pt>
                <c:pt idx="10">
                  <c:v>0.60525339</c:v>
                </c:pt>
                <c:pt idx="11">
                  <c:v>0.57290691500000002</c:v>
                </c:pt>
                <c:pt idx="12">
                  <c:v>0.55231957500000006</c:v>
                </c:pt>
                <c:pt idx="13">
                  <c:v>0.53715822999999996</c:v>
                </c:pt>
                <c:pt idx="14">
                  <c:v>0.51215626000000003</c:v>
                </c:pt>
                <c:pt idx="15">
                  <c:v>0.46508729500000001</c:v>
                </c:pt>
                <c:pt idx="16">
                  <c:v>0.39228108500000003</c:v>
                </c:pt>
                <c:pt idx="17">
                  <c:v>0.22443339000000001</c:v>
                </c:pt>
                <c:pt idx="18">
                  <c:v>0.22523756</c:v>
                </c:pt>
                <c:pt idx="19">
                  <c:v>0.19030332999999999</c:v>
                </c:pt>
                <c:pt idx="20">
                  <c:v>0.15339862999999998</c:v>
                </c:pt>
                <c:pt idx="21">
                  <c:v>0.10537018000000001</c:v>
                </c:pt>
                <c:pt idx="22">
                  <c:v>0.24378258999999999</c:v>
                </c:pt>
                <c:pt idx="23">
                  <c:v>0.29476258500000002</c:v>
                </c:pt>
                <c:pt idx="24">
                  <c:v>0.34458148</c:v>
                </c:pt>
                <c:pt idx="25">
                  <c:v>0.40275630000000001</c:v>
                </c:pt>
                <c:pt idx="26">
                  <c:v>0.42600021499999996</c:v>
                </c:pt>
                <c:pt idx="27">
                  <c:v>0.45553979999999999</c:v>
                </c:pt>
                <c:pt idx="28">
                  <c:v>0.47824367499999998</c:v>
                </c:pt>
                <c:pt idx="29">
                  <c:v>0.51143384000000003</c:v>
                </c:pt>
                <c:pt idx="30">
                  <c:v>0.52017802499999999</c:v>
                </c:pt>
                <c:pt idx="31">
                  <c:v>0.53372455500000004</c:v>
                </c:pt>
                <c:pt idx="32">
                  <c:v>0.53071692000000004</c:v>
                </c:pt>
                <c:pt idx="33">
                  <c:v>0.51910451999999996</c:v>
                </c:pt>
                <c:pt idx="34">
                  <c:v>0.49516233500000001</c:v>
                </c:pt>
                <c:pt idx="35">
                  <c:v>0.47731435</c:v>
                </c:pt>
                <c:pt idx="36">
                  <c:v>0.43737175499999997</c:v>
                </c:pt>
                <c:pt idx="37">
                  <c:v>0.39468979500000001</c:v>
                </c:pt>
                <c:pt idx="38">
                  <c:v>0.41398581499999998</c:v>
                </c:pt>
                <c:pt idx="39">
                  <c:v>0.40031152000000003</c:v>
                </c:pt>
                <c:pt idx="40">
                  <c:v>0.40249590000000002</c:v>
                </c:pt>
                <c:pt idx="41">
                  <c:v>0.37735332999999999</c:v>
                </c:pt>
                <c:pt idx="42">
                  <c:v>0.37183712499999999</c:v>
                </c:pt>
                <c:pt idx="43">
                  <c:v>0.34275076500000001</c:v>
                </c:pt>
                <c:pt idx="44">
                  <c:v>0.33075604999999997</c:v>
                </c:pt>
                <c:pt idx="45">
                  <c:v>0.28450569999999997</c:v>
                </c:pt>
                <c:pt idx="46">
                  <c:v>0.25109861</c:v>
                </c:pt>
                <c:pt idx="47">
                  <c:v>0.21318039999999999</c:v>
                </c:pt>
                <c:pt idx="48">
                  <c:v>0.16352449000000002</c:v>
                </c:pt>
                <c:pt idx="49">
                  <c:v>9.65191735E-2</c:v>
                </c:pt>
                <c:pt idx="50">
                  <c:v>-0.286745425</c:v>
                </c:pt>
                <c:pt idx="51">
                  <c:v>-0.37379437999999998</c:v>
                </c:pt>
                <c:pt idx="52">
                  <c:v>-0.43073428000000002</c:v>
                </c:pt>
                <c:pt idx="53">
                  <c:v>-0.47033812000000003</c:v>
                </c:pt>
                <c:pt idx="54">
                  <c:v>-0.51847482499999997</c:v>
                </c:pt>
                <c:pt idx="55">
                  <c:v>-0.54738134500000002</c:v>
                </c:pt>
                <c:pt idx="56">
                  <c:v>-0.63008868500000004</c:v>
                </c:pt>
                <c:pt idx="57">
                  <c:v>-0.70852309499999999</c:v>
                </c:pt>
                <c:pt idx="58">
                  <c:v>-0.72315002500000003</c:v>
                </c:pt>
                <c:pt idx="59">
                  <c:v>-0.71075365499999998</c:v>
                </c:pt>
                <c:pt idx="60">
                  <c:v>-0.68519185500000002</c:v>
                </c:pt>
                <c:pt idx="61">
                  <c:v>-0.65753329499999991</c:v>
                </c:pt>
                <c:pt idx="62">
                  <c:v>-0.66380977500000005</c:v>
                </c:pt>
                <c:pt idx="63">
                  <c:v>-0.64668036999999989</c:v>
                </c:pt>
                <c:pt idx="64">
                  <c:v>-0.59349434000000001</c:v>
                </c:pt>
                <c:pt idx="65">
                  <c:v>-0.50792395999999995</c:v>
                </c:pt>
                <c:pt idx="66">
                  <c:v>-0.41301094999999999</c:v>
                </c:pt>
                <c:pt idx="67">
                  <c:v>-0.33241936999999999</c:v>
                </c:pt>
                <c:pt idx="68">
                  <c:v>-0.28818310999999996</c:v>
                </c:pt>
                <c:pt idx="69">
                  <c:v>-0.22695414</c:v>
                </c:pt>
                <c:pt idx="70">
                  <c:v>-0.15629952499999999</c:v>
                </c:pt>
                <c:pt idx="71">
                  <c:v>-0.12004233</c:v>
                </c:pt>
                <c:pt idx="72">
                  <c:v>-0.33652190500000001</c:v>
                </c:pt>
                <c:pt idx="73">
                  <c:v>-0.41991582999999999</c:v>
                </c:pt>
                <c:pt idx="74">
                  <c:v>-0.47963984999999998</c:v>
                </c:pt>
                <c:pt idx="75">
                  <c:v>-0.52754542000000004</c:v>
                </c:pt>
                <c:pt idx="76">
                  <c:v>-0.55092479000000005</c:v>
                </c:pt>
                <c:pt idx="77">
                  <c:v>-0.62264024500000004</c:v>
                </c:pt>
                <c:pt idx="78">
                  <c:v>-0.67982999</c:v>
                </c:pt>
                <c:pt idx="79">
                  <c:v>-0.70441016000000001</c:v>
                </c:pt>
                <c:pt idx="80">
                  <c:v>-0.69266694500000003</c:v>
                </c:pt>
                <c:pt idx="81">
                  <c:v>-0.68773941999999999</c:v>
                </c:pt>
                <c:pt idx="82">
                  <c:v>-0.68189711499999994</c:v>
                </c:pt>
                <c:pt idx="83">
                  <c:v>-0.66979490500000005</c:v>
                </c:pt>
                <c:pt idx="84">
                  <c:v>-0.63800052000000007</c:v>
                </c:pt>
                <c:pt idx="85">
                  <c:v>-0.61075989499999994</c:v>
                </c:pt>
                <c:pt idx="86">
                  <c:v>-0.56844889499999995</c:v>
                </c:pt>
                <c:pt idx="87">
                  <c:v>-0.52483405500000002</c:v>
                </c:pt>
                <c:pt idx="88">
                  <c:v>-0.50833141000000004</c:v>
                </c:pt>
                <c:pt idx="89">
                  <c:v>-0.49024107500000003</c:v>
                </c:pt>
                <c:pt idx="90">
                  <c:v>-0.48254519499999998</c:v>
                </c:pt>
                <c:pt idx="91">
                  <c:v>-0.45852289000000002</c:v>
                </c:pt>
                <c:pt idx="92">
                  <c:v>-0.42955666000000003</c:v>
                </c:pt>
                <c:pt idx="93">
                  <c:v>-0.40122994000000001</c:v>
                </c:pt>
                <c:pt idx="94">
                  <c:v>-0.38203172499999999</c:v>
                </c:pt>
                <c:pt idx="95">
                  <c:v>-0.32757866000000002</c:v>
                </c:pt>
                <c:pt idx="96">
                  <c:v>-0.26848958000000001</c:v>
                </c:pt>
                <c:pt idx="97">
                  <c:v>-0.217174335</c:v>
                </c:pt>
                <c:pt idx="98">
                  <c:v>-0.15118986000000001</c:v>
                </c:pt>
                <c:pt idx="99">
                  <c:v>-9.0568948499999996E-2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101248"/>
        <c:axId val="90583040"/>
      </c:scatterChart>
      <c:valAx>
        <c:axId val="90101248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turn #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0583040"/>
        <c:crosses val="autoZero"/>
        <c:crossBetween val="midCat"/>
      </c:valAx>
      <c:valAx>
        <c:axId val="905830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Azimuthal deviation (mm)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0101248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762867664213551E-2"/>
          <c:y val="8.7775053964960437E-2"/>
          <c:w val="0.91340748365470215"/>
          <c:h val="0.63516172754806632"/>
        </c:manualLayout>
      </c:layout>
      <c:scatterChart>
        <c:scatterStyle val="lineMarker"/>
        <c:varyColors val="0"/>
        <c:ser>
          <c:idx val="1"/>
          <c:order val="1"/>
          <c:tx>
            <c:strRef>
              <c:f>azimuth_dev!$G$3</c:f>
              <c:strCache>
                <c:ptCount val="1"/>
                <c:pt idx="0">
                  <c:v>Lower edge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azimuth_dev!$F$4:$F$103</c:f>
              <c:numCache>
                <c:formatCode>General</c:formatCode>
                <c:ptCount val="100"/>
                <c:pt idx="0">
                  <c:v>9.9280180999999995E-2</c:v>
                </c:pt>
                <c:pt idx="1">
                  <c:v>5.7951478000000001E-2</c:v>
                </c:pt>
                <c:pt idx="2">
                  <c:v>1.4223951500000002E-2</c:v>
                </c:pt>
                <c:pt idx="3">
                  <c:v>-9.5416629999999988E-3</c:v>
                </c:pt>
                <c:pt idx="4">
                  <c:v>-5.9476174E-2</c:v>
                </c:pt>
                <c:pt idx="5">
                  <c:v>-8.7207855000000001E-2</c:v>
                </c:pt>
                <c:pt idx="6">
                  <c:v>-0.13352352349999999</c:v>
                </c:pt>
                <c:pt idx="7">
                  <c:v>-0.14738894999999999</c:v>
                </c:pt>
                <c:pt idx="8">
                  <c:v>-0.15604621000000002</c:v>
                </c:pt>
                <c:pt idx="9">
                  <c:v>-0.16611935500000002</c:v>
                </c:pt>
                <c:pt idx="10">
                  <c:v>-0.192280335</c:v>
                </c:pt>
                <c:pt idx="11">
                  <c:v>-0.19739158500000001</c:v>
                </c:pt>
                <c:pt idx="12">
                  <c:v>-0.17856946499999998</c:v>
                </c:pt>
                <c:pt idx="13">
                  <c:v>-0.19339041000000001</c:v>
                </c:pt>
                <c:pt idx="14">
                  <c:v>-0.152241247</c:v>
                </c:pt>
                <c:pt idx="15">
                  <c:v>-0.166279605</c:v>
                </c:pt>
                <c:pt idx="16">
                  <c:v>-0.12680053599999999</c:v>
                </c:pt>
                <c:pt idx="17">
                  <c:v>-6.3213466999999995E-2</c:v>
                </c:pt>
                <c:pt idx="18">
                  <c:v>-3.0687716000000004E-2</c:v>
                </c:pt>
                <c:pt idx="19">
                  <c:v>-2.2768768499999998E-2</c:v>
                </c:pt>
                <c:pt idx="20">
                  <c:v>-1.9884445000000001E-2</c:v>
                </c:pt>
                <c:pt idx="21">
                  <c:v>-1.9533129E-2</c:v>
                </c:pt>
                <c:pt idx="22">
                  <c:v>4.6324129499999998E-2</c:v>
                </c:pt>
                <c:pt idx="23">
                  <c:v>-1.1078302500000001E-2</c:v>
                </c:pt>
                <c:pt idx="24">
                  <c:v>-5.8138919500000004E-2</c:v>
                </c:pt>
                <c:pt idx="25">
                  <c:v>-0.11134456600000001</c:v>
                </c:pt>
                <c:pt idx="26">
                  <c:v>-0.14880180500000001</c:v>
                </c:pt>
                <c:pt idx="27">
                  <c:v>-0.199652845</c:v>
                </c:pt>
                <c:pt idx="28">
                  <c:v>-0.23003214499999999</c:v>
                </c:pt>
                <c:pt idx="29">
                  <c:v>-0.26504726000000001</c:v>
                </c:pt>
                <c:pt idx="30">
                  <c:v>-0.30775404500000003</c:v>
                </c:pt>
                <c:pt idx="31">
                  <c:v>-0.33344835500000003</c:v>
                </c:pt>
                <c:pt idx="32">
                  <c:v>-0.36661878000000003</c:v>
                </c:pt>
                <c:pt idx="33">
                  <c:v>-0.42704018500000002</c:v>
                </c:pt>
                <c:pt idx="34">
                  <c:v>-0.446140025</c:v>
                </c:pt>
                <c:pt idx="35">
                  <c:v>-0.47867693</c:v>
                </c:pt>
                <c:pt idx="36">
                  <c:v>-0.49739365499999999</c:v>
                </c:pt>
                <c:pt idx="37">
                  <c:v>-0.51009205499999999</c:v>
                </c:pt>
                <c:pt idx="38">
                  <c:v>-0.43621703499999998</c:v>
                </c:pt>
                <c:pt idx="39">
                  <c:v>-0.37769957499999995</c:v>
                </c:pt>
                <c:pt idx="40">
                  <c:v>-0.32858934000000001</c:v>
                </c:pt>
                <c:pt idx="41">
                  <c:v>-0.25787162499999999</c:v>
                </c:pt>
                <c:pt idx="42">
                  <c:v>-0.22866858500000001</c:v>
                </c:pt>
                <c:pt idx="43">
                  <c:v>-0.19864217000000001</c:v>
                </c:pt>
                <c:pt idx="44">
                  <c:v>-0.16869299900000001</c:v>
                </c:pt>
                <c:pt idx="45">
                  <c:v>-0.12901727899999998</c:v>
                </c:pt>
                <c:pt idx="46">
                  <c:v>-0.1053797425</c:v>
                </c:pt>
                <c:pt idx="47">
                  <c:v>-7.6681928499999996E-2</c:v>
                </c:pt>
                <c:pt idx="48">
                  <c:v>-5.0626994999999994E-2</c:v>
                </c:pt>
                <c:pt idx="49">
                  <c:v>3.0046250000000108E-4</c:v>
                </c:pt>
                <c:pt idx="50">
                  <c:v>-0.13847517149999999</c:v>
                </c:pt>
                <c:pt idx="51">
                  <c:v>-0.1080417605</c:v>
                </c:pt>
                <c:pt idx="52">
                  <c:v>-5.6196365900000003E-2</c:v>
                </c:pt>
                <c:pt idx="53">
                  <c:v>-2.5097863999999998E-2</c:v>
                </c:pt>
                <c:pt idx="54">
                  <c:v>2.85268365E-2</c:v>
                </c:pt>
                <c:pt idx="55">
                  <c:v>6.4787752000000004E-2</c:v>
                </c:pt>
                <c:pt idx="56">
                  <c:v>0.1103501075</c:v>
                </c:pt>
                <c:pt idx="57">
                  <c:v>0.14452891449999999</c:v>
                </c:pt>
                <c:pt idx="58">
                  <c:v>0.16237331900000002</c:v>
                </c:pt>
                <c:pt idx="59">
                  <c:v>0.19275093000000001</c:v>
                </c:pt>
                <c:pt idx="60">
                  <c:v>0.20698188000000001</c:v>
                </c:pt>
                <c:pt idx="61">
                  <c:v>0.18958846499999998</c:v>
                </c:pt>
                <c:pt idx="62">
                  <c:v>0.21253992500000002</c:v>
                </c:pt>
                <c:pt idx="63">
                  <c:v>0.19999071499999999</c:v>
                </c:pt>
                <c:pt idx="64">
                  <c:v>0.16653601300000001</c:v>
                </c:pt>
                <c:pt idx="65">
                  <c:v>0.16205001799999999</c:v>
                </c:pt>
                <c:pt idx="66">
                  <c:v>0.13935022499999999</c:v>
                </c:pt>
                <c:pt idx="67">
                  <c:v>0.14967126250000001</c:v>
                </c:pt>
                <c:pt idx="68">
                  <c:v>0.1095746375</c:v>
                </c:pt>
                <c:pt idx="69">
                  <c:v>6.9689843550000005E-2</c:v>
                </c:pt>
                <c:pt idx="70">
                  <c:v>-2.0062160000000051E-3</c:v>
                </c:pt>
                <c:pt idx="71">
                  <c:v>-2.2726075499999998E-2</c:v>
                </c:pt>
                <c:pt idx="72">
                  <c:v>-5.0576343900000001E-2</c:v>
                </c:pt>
                <c:pt idx="73">
                  <c:v>-7.0259009999999976E-3</c:v>
                </c:pt>
                <c:pt idx="74">
                  <c:v>4.7571753449999997E-2</c:v>
                </c:pt>
                <c:pt idx="75">
                  <c:v>9.4587947000000006E-2</c:v>
                </c:pt>
                <c:pt idx="76">
                  <c:v>0.1219422185</c:v>
                </c:pt>
                <c:pt idx="77">
                  <c:v>0.18440145000000002</c:v>
                </c:pt>
                <c:pt idx="78">
                  <c:v>0.23422998</c:v>
                </c:pt>
                <c:pt idx="79">
                  <c:v>0.26124619500000001</c:v>
                </c:pt>
                <c:pt idx="80">
                  <c:v>0.27572695000000003</c:v>
                </c:pt>
                <c:pt idx="81">
                  <c:v>0.30029344999999996</c:v>
                </c:pt>
                <c:pt idx="82">
                  <c:v>0.32937894499999998</c:v>
                </c:pt>
                <c:pt idx="83">
                  <c:v>0.37614631499999995</c:v>
                </c:pt>
                <c:pt idx="84">
                  <c:v>0.40202932000000002</c:v>
                </c:pt>
                <c:pt idx="85">
                  <c:v>0.42792455500000004</c:v>
                </c:pt>
                <c:pt idx="86">
                  <c:v>0.45751826499999998</c:v>
                </c:pt>
                <c:pt idx="87">
                  <c:v>0.48030893500000005</c:v>
                </c:pt>
                <c:pt idx="88">
                  <c:v>0.36837198500000001</c:v>
                </c:pt>
                <c:pt idx="89">
                  <c:v>0.32055087000000004</c:v>
                </c:pt>
                <c:pt idx="90">
                  <c:v>0.27354473000000001</c:v>
                </c:pt>
                <c:pt idx="91">
                  <c:v>0.22649350000000001</c:v>
                </c:pt>
                <c:pt idx="92">
                  <c:v>0.20973030000000001</c:v>
                </c:pt>
                <c:pt idx="93">
                  <c:v>0.184447685</c:v>
                </c:pt>
                <c:pt idx="94">
                  <c:v>0.16990979</c:v>
                </c:pt>
                <c:pt idx="95">
                  <c:v>0.13335253650000001</c:v>
                </c:pt>
                <c:pt idx="96">
                  <c:v>9.2315090999999988E-2</c:v>
                </c:pt>
                <c:pt idx="97">
                  <c:v>4.7662808000000001E-2</c:v>
                </c:pt>
                <c:pt idx="98">
                  <c:v>1.8846072500000002E-2</c:v>
                </c:pt>
                <c:pt idx="99">
                  <c:v>-3.6656210000000009E-3</c:v>
                </c:pt>
              </c:numCache>
            </c:numRef>
          </c:xVal>
          <c:yVal>
            <c:numRef>
              <c:f>azimuth_dev!$G$4:$G$103</c:f>
              <c:numCache>
                <c:formatCode>General</c:formatCode>
                <c:ptCount val="100"/>
                <c:pt idx="0">
                  <c:v>0.39698101905823208</c:v>
                </c:pt>
                <c:pt idx="1">
                  <c:v>0.39827294387768802</c:v>
                </c:pt>
                <c:pt idx="2">
                  <c:v>0.3989019252827179</c:v>
                </c:pt>
                <c:pt idx="3">
                  <c:v>0.39892412029737251</c:v>
                </c:pt>
                <c:pt idx="4">
                  <c:v>0.3982372917865884</c:v>
                </c:pt>
                <c:pt idx="5">
                  <c:v>0.39742814115774483</c:v>
                </c:pt>
                <c:pt idx="6">
                  <c:v>0.39540180673580166</c:v>
                </c:pt>
                <c:pt idx="7">
                  <c:v>0.39463251673399624</c:v>
                </c:pt>
                <c:pt idx="8">
                  <c:v>0.39411452354181897</c:v>
                </c:pt>
                <c:pt idx="9">
                  <c:v>0.39347554783050542</c:v>
                </c:pt>
                <c:pt idx="10">
                  <c:v>0.39163523442726372</c:v>
                </c:pt>
                <c:pt idx="11">
                  <c:v>0.39124541653649975</c:v>
                </c:pt>
                <c:pt idx="12">
                  <c:v>0.39263216979194732</c:v>
                </c:pt>
                <c:pt idx="13">
                  <c:v>0.39155140928516713</c:v>
                </c:pt>
                <c:pt idx="14">
                  <c:v>0.39434574391754501</c:v>
                </c:pt>
                <c:pt idx="15">
                  <c:v>0.39346506835216988</c:v>
                </c:pt>
                <c:pt idx="16">
                  <c:v>0.39574796547482088</c:v>
                </c:pt>
                <c:pt idx="17">
                  <c:v>0.3981460009492982</c:v>
                </c:pt>
                <c:pt idx="18">
                  <c:v>0.39875447548416826</c:v>
                </c:pt>
                <c:pt idx="19">
                  <c:v>0.39883888460855466</c:v>
                </c:pt>
                <c:pt idx="20">
                  <c:v>0.39886341907285161</c:v>
                </c:pt>
                <c:pt idx="21">
                  <c:v>0.39886618081759806</c:v>
                </c:pt>
                <c:pt idx="22">
                  <c:v>0.39851445985883777</c:v>
                </c:pt>
                <c:pt idx="23">
                  <c:v>0.39891780030160862</c:v>
                </c:pt>
                <c:pt idx="24">
                  <c:v>0.39826861066011959</c:v>
                </c:pt>
                <c:pt idx="25">
                  <c:v>0.39647696342991701</c:v>
                </c:pt>
                <c:pt idx="26">
                  <c:v>0.39454995353179417</c:v>
                </c:pt>
                <c:pt idx="27">
                  <c:v>0.39106982183810363</c:v>
                </c:pt>
                <c:pt idx="28">
                  <c:v>0.38852571259790641</c:v>
                </c:pt>
                <c:pt idx="29">
                  <c:v>0.3851726675000694</c:v>
                </c:pt>
                <c:pt idx="30">
                  <c:v>0.38049021837205743</c:v>
                </c:pt>
                <c:pt idx="31">
                  <c:v>0.37736875639146761</c:v>
                </c:pt>
                <c:pt idx="32">
                  <c:v>0.37301255584239185</c:v>
                </c:pt>
                <c:pt idx="33">
                  <c:v>0.36417520562784306</c:v>
                </c:pt>
                <c:pt idx="34">
                  <c:v>0.36115104745465415</c:v>
                </c:pt>
                <c:pt idx="35">
                  <c:v>0.35575807816046695</c:v>
                </c:pt>
                <c:pt idx="36">
                  <c:v>0.35252323034199967</c:v>
                </c:pt>
                <c:pt idx="37">
                  <c:v>0.35027543197099315</c:v>
                </c:pt>
                <c:pt idx="38">
                  <c:v>0.36273556399844398</c:v>
                </c:pt>
                <c:pt idx="39">
                  <c:v>0.37147748672046682</c:v>
                </c:pt>
                <c:pt idx="40">
                  <c:v>0.3779762143337167</c:v>
                </c:pt>
                <c:pt idx="41">
                  <c:v>0.38589598270305109</c:v>
                </c:pt>
                <c:pt idx="42">
                  <c:v>0.38864723640451199</c:v>
                </c:pt>
                <c:pt idx="43">
                  <c:v>0.3911485417154188</c:v>
                </c:pt>
                <c:pt idx="44">
                  <c:v>0.39330605780423755</c:v>
                </c:pt>
                <c:pt idx="45">
                  <c:v>0.39563577053824622</c:v>
                </c:pt>
                <c:pt idx="46">
                  <c:v>0.39673331356416708</c:v>
                </c:pt>
                <c:pt idx="47">
                  <c:v>0.39777108905736119</c:v>
                </c:pt>
                <c:pt idx="48">
                  <c:v>0.39843134485724607</c:v>
                </c:pt>
                <c:pt idx="49">
                  <c:v>0.39894226239363456</c:v>
                </c:pt>
                <c:pt idx="50">
                  <c:v>0.39513562453280288</c:v>
                </c:pt>
                <c:pt idx="51">
                  <c:v>0.39662063114738588</c:v>
                </c:pt>
                <c:pt idx="52">
                  <c:v>0.39831284132717948</c:v>
                </c:pt>
                <c:pt idx="53">
                  <c:v>0.39881665276055506</c:v>
                </c:pt>
                <c:pt idx="54">
                  <c:v>0.39877998771692308</c:v>
                </c:pt>
                <c:pt idx="55">
                  <c:v>0.39810588769037542</c:v>
                </c:pt>
                <c:pt idx="56">
                  <c:v>0.39652067071420155</c:v>
                </c:pt>
                <c:pt idx="57">
                  <c:v>0.39479728957104421</c:v>
                </c:pt>
                <c:pt idx="58">
                  <c:v>0.39371771708219205</c:v>
                </c:pt>
                <c:pt idx="59">
                  <c:v>0.39159975509859651</c:v>
                </c:pt>
                <c:pt idx="60">
                  <c:v>0.3904875148108683</c:v>
                </c:pt>
                <c:pt idx="61">
                  <c:v>0.39183657515432729</c:v>
                </c:pt>
                <c:pt idx="62">
                  <c:v>0.39003252610603273</c:v>
                </c:pt>
                <c:pt idx="63">
                  <c:v>0.39104342012555671</c:v>
                </c:pt>
                <c:pt idx="64">
                  <c:v>0.3934482802273182</c:v>
                </c:pt>
                <c:pt idx="65">
                  <c:v>0.3937383654384895</c:v>
                </c:pt>
                <c:pt idx="66">
                  <c:v>0.39508759632903445</c:v>
                </c:pt>
                <c:pt idx="67">
                  <c:v>0.3944987620934346</c:v>
                </c:pt>
                <c:pt idx="68">
                  <c:v>0.39655448447309471</c:v>
                </c:pt>
                <c:pt idx="69">
                  <c:v>0.39797468933655922</c:v>
                </c:pt>
                <c:pt idx="70">
                  <c:v>0.39894147755032205</c:v>
                </c:pt>
                <c:pt idx="71">
                  <c:v>0.39883927194339391</c:v>
                </c:pt>
                <c:pt idx="72">
                  <c:v>0.39843236605013199</c:v>
                </c:pt>
                <c:pt idx="73">
                  <c:v>0.39893243397223083</c:v>
                </c:pt>
                <c:pt idx="74">
                  <c:v>0.39849111820507077</c:v>
                </c:pt>
                <c:pt idx="75">
                  <c:v>0.39716162190674603</c:v>
                </c:pt>
                <c:pt idx="76">
                  <c:v>0.39598716275794538</c:v>
                </c:pt>
                <c:pt idx="77">
                  <c:v>0.39221681971417144</c:v>
                </c:pt>
                <c:pt idx="78">
                  <c:v>0.38814729893579764</c:v>
                </c:pt>
                <c:pt idx="79">
                  <c:v>0.38555812450990407</c:v>
                </c:pt>
                <c:pt idx="80">
                  <c:v>0.38406202781040927</c:v>
                </c:pt>
                <c:pt idx="81">
                  <c:v>0.38135422504229527</c:v>
                </c:pt>
                <c:pt idx="82">
                  <c:v>0.37787804114010509</c:v>
                </c:pt>
                <c:pt idx="83">
                  <c:v>0.37169503535899773</c:v>
                </c:pt>
                <c:pt idx="84">
                  <c:v>0.3679705687352065</c:v>
                </c:pt>
                <c:pt idx="85">
                  <c:v>0.36403755427185297</c:v>
                </c:pt>
                <c:pt idx="86">
                  <c:v>0.35929912699321004</c:v>
                </c:pt>
                <c:pt idx="87">
                  <c:v>0.35547979395914969</c:v>
                </c:pt>
                <c:pt idx="88">
                  <c:v>0.3727723032189964</c:v>
                </c:pt>
                <c:pt idx="89">
                  <c:v>0.37896365964693024</c:v>
                </c:pt>
                <c:pt idx="90">
                  <c:v>0.38429227124797527</c:v>
                </c:pt>
                <c:pt idx="91">
                  <c:v>0.3888396675627338</c:v>
                </c:pt>
                <c:pt idx="92">
                  <c:v>0.39026396613167719</c:v>
                </c:pt>
                <c:pt idx="93">
                  <c:v>0.39221347534664414</c:v>
                </c:pt>
                <c:pt idx="94">
                  <c:v>0.3932250433655774</c:v>
                </c:pt>
                <c:pt idx="95">
                  <c:v>0.39541082839294328</c:v>
                </c:pt>
                <c:pt idx="96">
                  <c:v>0.39724598872778466</c:v>
                </c:pt>
                <c:pt idx="97">
                  <c:v>0.39848939044295345</c:v>
                </c:pt>
                <c:pt idx="98">
                  <c:v>0.39887143963957861</c:v>
                </c:pt>
                <c:pt idx="99">
                  <c:v>0.39893960016114438</c:v>
                </c:pt>
              </c:numCache>
            </c:numRef>
          </c:yVal>
          <c:smooth val="0"/>
        </c:ser>
        <c:ser>
          <c:idx val="0"/>
          <c:order val="0"/>
          <c:tx>
            <c:strRef>
              <c:f>azimuth_dev!$J$3</c:f>
              <c:strCache>
                <c:ptCount val="1"/>
                <c:pt idx="0">
                  <c:v>Upper edge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0000FF"/>
              </a:solidFill>
            </c:spPr>
          </c:marker>
          <c:xVal>
            <c:numRef>
              <c:f>azimuth_dev!$I$4:$I$103</c:f>
              <c:numCache>
                <c:formatCode>General</c:formatCode>
                <c:ptCount val="100"/>
                <c:pt idx="0">
                  <c:v>0.22933629</c:v>
                </c:pt>
                <c:pt idx="1">
                  <c:v>0.29088423499999999</c:v>
                </c:pt>
                <c:pt idx="2">
                  <c:v>0.34636339999999999</c:v>
                </c:pt>
                <c:pt idx="3">
                  <c:v>0.40031873499999998</c:v>
                </c:pt>
                <c:pt idx="4">
                  <c:v>0.45989758000000003</c:v>
                </c:pt>
                <c:pt idx="5">
                  <c:v>0.49057162499999996</c:v>
                </c:pt>
                <c:pt idx="6">
                  <c:v>0.54940768000000006</c:v>
                </c:pt>
                <c:pt idx="7">
                  <c:v>0.58839180499999999</c:v>
                </c:pt>
                <c:pt idx="8">
                  <c:v>0.59632474499999999</c:v>
                </c:pt>
                <c:pt idx="9">
                  <c:v>0.62619493500000001</c:v>
                </c:pt>
                <c:pt idx="10">
                  <c:v>0.60525339</c:v>
                </c:pt>
                <c:pt idx="11">
                  <c:v>0.57290691500000002</c:v>
                </c:pt>
                <c:pt idx="12">
                  <c:v>0.55231957500000006</c:v>
                </c:pt>
                <c:pt idx="13">
                  <c:v>0.53715822999999996</c:v>
                </c:pt>
                <c:pt idx="14">
                  <c:v>0.51215626000000003</c:v>
                </c:pt>
                <c:pt idx="15">
                  <c:v>0.46508729500000001</c:v>
                </c:pt>
                <c:pt idx="16">
                  <c:v>0.39228108500000003</c:v>
                </c:pt>
                <c:pt idx="17">
                  <c:v>0.22443339000000001</c:v>
                </c:pt>
                <c:pt idx="18">
                  <c:v>0.22523756</c:v>
                </c:pt>
                <c:pt idx="19">
                  <c:v>0.19030332999999999</c:v>
                </c:pt>
                <c:pt idx="20">
                  <c:v>0.15339862999999998</c:v>
                </c:pt>
                <c:pt idx="21">
                  <c:v>0.10537018000000001</c:v>
                </c:pt>
                <c:pt idx="22">
                  <c:v>0.24378258999999999</c:v>
                </c:pt>
                <c:pt idx="23">
                  <c:v>0.29476258500000002</c:v>
                </c:pt>
                <c:pt idx="24">
                  <c:v>0.34458148</c:v>
                </c:pt>
                <c:pt idx="25">
                  <c:v>0.40275630000000001</c:v>
                </c:pt>
                <c:pt idx="26">
                  <c:v>0.42600021499999996</c:v>
                </c:pt>
                <c:pt idx="27">
                  <c:v>0.45553979999999999</c:v>
                </c:pt>
                <c:pt idx="28">
                  <c:v>0.47824367499999998</c:v>
                </c:pt>
                <c:pt idx="29">
                  <c:v>0.51143384000000003</c:v>
                </c:pt>
                <c:pt idx="30">
                  <c:v>0.52017802499999999</c:v>
                </c:pt>
                <c:pt idx="31">
                  <c:v>0.53372455500000004</c:v>
                </c:pt>
                <c:pt idx="32">
                  <c:v>0.53071692000000004</c:v>
                </c:pt>
                <c:pt idx="33">
                  <c:v>0.51910451999999996</c:v>
                </c:pt>
                <c:pt idx="34">
                  <c:v>0.49516233500000001</c:v>
                </c:pt>
                <c:pt idx="35">
                  <c:v>0.47731435</c:v>
                </c:pt>
                <c:pt idx="36">
                  <c:v>0.43737175499999997</c:v>
                </c:pt>
                <c:pt idx="37">
                  <c:v>0.39468979500000001</c:v>
                </c:pt>
                <c:pt idx="38">
                  <c:v>0.41398581499999998</c:v>
                </c:pt>
                <c:pt idx="39">
                  <c:v>0.40031152000000003</c:v>
                </c:pt>
                <c:pt idx="40">
                  <c:v>0.40249590000000002</c:v>
                </c:pt>
                <c:pt idx="41">
                  <c:v>0.37735332999999999</c:v>
                </c:pt>
                <c:pt idx="42">
                  <c:v>0.37183712499999999</c:v>
                </c:pt>
                <c:pt idx="43">
                  <c:v>0.34275076500000001</c:v>
                </c:pt>
                <c:pt idx="44">
                  <c:v>0.33075604999999997</c:v>
                </c:pt>
                <c:pt idx="45">
                  <c:v>0.28450569999999997</c:v>
                </c:pt>
                <c:pt idx="46">
                  <c:v>0.25109861</c:v>
                </c:pt>
                <c:pt idx="47">
                  <c:v>0.21318039999999999</c:v>
                </c:pt>
                <c:pt idx="48">
                  <c:v>0.16352449000000002</c:v>
                </c:pt>
                <c:pt idx="49">
                  <c:v>9.65191735E-2</c:v>
                </c:pt>
                <c:pt idx="50">
                  <c:v>-0.286745425</c:v>
                </c:pt>
                <c:pt idx="51">
                  <c:v>-0.37379437999999998</c:v>
                </c:pt>
                <c:pt idx="52">
                  <c:v>-0.43073428000000002</c:v>
                </c:pt>
                <c:pt idx="53">
                  <c:v>-0.47033812000000003</c:v>
                </c:pt>
                <c:pt idx="54">
                  <c:v>-0.51847482499999997</c:v>
                </c:pt>
                <c:pt idx="55">
                  <c:v>-0.54738134500000002</c:v>
                </c:pt>
                <c:pt idx="56">
                  <c:v>-0.63008868500000004</c:v>
                </c:pt>
                <c:pt idx="57">
                  <c:v>-0.70852309499999999</c:v>
                </c:pt>
                <c:pt idx="58">
                  <c:v>-0.72315002500000003</c:v>
                </c:pt>
                <c:pt idx="59">
                  <c:v>-0.71075365499999998</c:v>
                </c:pt>
                <c:pt idx="60">
                  <c:v>-0.68519185500000002</c:v>
                </c:pt>
                <c:pt idx="61">
                  <c:v>-0.65753329499999991</c:v>
                </c:pt>
                <c:pt idx="62">
                  <c:v>-0.66380977500000005</c:v>
                </c:pt>
                <c:pt idx="63">
                  <c:v>-0.64668036999999989</c:v>
                </c:pt>
                <c:pt idx="64">
                  <c:v>-0.59349434000000001</c:v>
                </c:pt>
                <c:pt idx="65">
                  <c:v>-0.50792395999999995</c:v>
                </c:pt>
                <c:pt idx="66">
                  <c:v>-0.41301094999999999</c:v>
                </c:pt>
                <c:pt idx="67">
                  <c:v>-0.33241936999999999</c:v>
                </c:pt>
                <c:pt idx="68">
                  <c:v>-0.28818310999999996</c:v>
                </c:pt>
                <c:pt idx="69">
                  <c:v>-0.22695414</c:v>
                </c:pt>
                <c:pt idx="70">
                  <c:v>-0.15629952499999999</c:v>
                </c:pt>
                <c:pt idx="71">
                  <c:v>-0.12004233</c:v>
                </c:pt>
                <c:pt idx="72">
                  <c:v>-0.33652190500000001</c:v>
                </c:pt>
                <c:pt idx="73">
                  <c:v>-0.41991582999999999</c:v>
                </c:pt>
                <c:pt idx="74">
                  <c:v>-0.47963984999999998</c:v>
                </c:pt>
                <c:pt idx="75">
                  <c:v>-0.52754542000000004</c:v>
                </c:pt>
                <c:pt idx="76">
                  <c:v>-0.55092479000000005</c:v>
                </c:pt>
                <c:pt idx="77">
                  <c:v>-0.62264024500000004</c:v>
                </c:pt>
                <c:pt idx="78">
                  <c:v>-0.67982999</c:v>
                </c:pt>
                <c:pt idx="79">
                  <c:v>-0.70441016000000001</c:v>
                </c:pt>
                <c:pt idx="80">
                  <c:v>-0.69266694500000003</c:v>
                </c:pt>
                <c:pt idx="81">
                  <c:v>-0.68773941999999999</c:v>
                </c:pt>
                <c:pt idx="82">
                  <c:v>-0.68189711499999994</c:v>
                </c:pt>
                <c:pt idx="83">
                  <c:v>-0.66979490500000005</c:v>
                </c:pt>
                <c:pt idx="84">
                  <c:v>-0.63800052000000007</c:v>
                </c:pt>
                <c:pt idx="85">
                  <c:v>-0.61075989499999994</c:v>
                </c:pt>
                <c:pt idx="86">
                  <c:v>-0.56844889499999995</c:v>
                </c:pt>
                <c:pt idx="87">
                  <c:v>-0.52483405500000002</c:v>
                </c:pt>
                <c:pt idx="88">
                  <c:v>-0.50833141000000004</c:v>
                </c:pt>
                <c:pt idx="89">
                  <c:v>-0.49024107500000003</c:v>
                </c:pt>
                <c:pt idx="90">
                  <c:v>-0.48254519499999998</c:v>
                </c:pt>
                <c:pt idx="91">
                  <c:v>-0.45852289000000002</c:v>
                </c:pt>
                <c:pt idx="92">
                  <c:v>-0.42955666000000003</c:v>
                </c:pt>
                <c:pt idx="93">
                  <c:v>-0.40122994000000001</c:v>
                </c:pt>
                <c:pt idx="94">
                  <c:v>-0.38203172499999999</c:v>
                </c:pt>
                <c:pt idx="95">
                  <c:v>-0.32757866000000002</c:v>
                </c:pt>
                <c:pt idx="96">
                  <c:v>-0.26848958000000001</c:v>
                </c:pt>
                <c:pt idx="97">
                  <c:v>-0.217174335</c:v>
                </c:pt>
                <c:pt idx="98">
                  <c:v>-0.15118986000000001</c:v>
                </c:pt>
                <c:pt idx="99">
                  <c:v>-9.0568948499999996E-2</c:v>
                </c:pt>
              </c:numCache>
            </c:numRef>
          </c:xVal>
          <c:yVal>
            <c:numRef>
              <c:f>azimuth_dev!$J$4:$J$103</c:f>
              <c:numCache>
                <c:formatCode>General</c:formatCode>
                <c:ptCount val="100"/>
                <c:pt idx="0">
                  <c:v>0.38858781442509988</c:v>
                </c:pt>
                <c:pt idx="1">
                  <c:v>0.38241634623408749</c:v>
                </c:pt>
                <c:pt idx="2">
                  <c:v>0.37571577626267427</c:v>
                </c:pt>
                <c:pt idx="3">
                  <c:v>0.36822317235872754</c:v>
                </c:pt>
                <c:pt idx="4">
                  <c:v>0.35890719801947396</c:v>
                </c:pt>
                <c:pt idx="5">
                  <c:v>0.35371322506847369</c:v>
                </c:pt>
                <c:pt idx="6">
                  <c:v>0.34305553591767013</c:v>
                </c:pt>
                <c:pt idx="7">
                  <c:v>0.33553097857125835</c:v>
                </c:pt>
                <c:pt idx="8">
                  <c:v>0.33395796942985556</c:v>
                </c:pt>
                <c:pt idx="9">
                  <c:v>0.3279157440429869</c:v>
                </c:pt>
                <c:pt idx="10">
                  <c:v>0.33217133754063705</c:v>
                </c:pt>
                <c:pt idx="11">
                  <c:v>0.33856143885603224</c:v>
                </c:pt>
                <c:pt idx="12">
                  <c:v>0.34250569637416955</c:v>
                </c:pt>
                <c:pt idx="13">
                  <c:v>0.34534615565914223</c:v>
                </c:pt>
                <c:pt idx="14">
                  <c:v>0.3499060634959596</c:v>
                </c:pt>
                <c:pt idx="15">
                  <c:v>0.35804678055036299</c:v>
                </c:pt>
                <c:pt idx="16">
                  <c:v>0.3693979510133063</c:v>
                </c:pt>
                <c:pt idx="17">
                  <c:v>0.38902031756706484</c:v>
                </c:pt>
                <c:pt idx="18">
                  <c:v>0.38894998673964631</c:v>
                </c:pt>
                <c:pt idx="19">
                  <c:v>0.39178337297299448</c:v>
                </c:pt>
                <c:pt idx="20">
                  <c:v>0.39427600168092303</c:v>
                </c:pt>
                <c:pt idx="21">
                  <c:v>0.39673371333192498</c:v>
                </c:pt>
                <c:pt idx="22">
                  <c:v>0.38726211758554857</c:v>
                </c:pt>
                <c:pt idx="23">
                  <c:v>0.38198229334013289</c:v>
                </c:pt>
                <c:pt idx="24">
                  <c:v>0.37594713969829113</c:v>
                </c:pt>
                <c:pt idx="25">
                  <c:v>0.36786294148652326</c:v>
                </c:pt>
                <c:pt idx="26">
                  <c:v>0.36433677800433761</c:v>
                </c:pt>
                <c:pt idx="27">
                  <c:v>0.35962380216798334</c:v>
                </c:pt>
                <c:pt idx="28">
                  <c:v>0.35583183278876868</c:v>
                </c:pt>
                <c:pt idx="29">
                  <c:v>0.35003545852693302</c:v>
                </c:pt>
                <c:pt idx="30">
                  <c:v>0.34846024773293538</c:v>
                </c:pt>
                <c:pt idx="31">
                  <c:v>0.34598166954908322</c:v>
                </c:pt>
                <c:pt idx="32">
                  <c:v>0.34653593480039907</c:v>
                </c:pt>
                <c:pt idx="33">
                  <c:v>0.3486546861553359</c:v>
                </c:pt>
                <c:pt idx="34">
                  <c:v>0.35291381492729357</c:v>
                </c:pt>
                <c:pt idx="35">
                  <c:v>0.35598986146639078</c:v>
                </c:pt>
                <c:pt idx="36">
                  <c:v>0.36255265529835989</c:v>
                </c:pt>
                <c:pt idx="37">
                  <c:v>0.369048004339042</c:v>
                </c:pt>
                <c:pt idx="38">
                  <c:v>0.36617985443703371</c:v>
                </c:pt>
                <c:pt idx="39">
                  <c:v>0.36822423588954756</c:v>
                </c:pt>
                <c:pt idx="40">
                  <c:v>0.36790151167048052</c:v>
                </c:pt>
                <c:pt idx="41">
                  <c:v>0.37152604818562496</c:v>
                </c:pt>
                <c:pt idx="42">
                  <c:v>0.37229454254443423</c:v>
                </c:pt>
                <c:pt idx="43">
                  <c:v>0.37618374304000329</c:v>
                </c:pt>
                <c:pt idx="44">
                  <c:v>0.37770632039148505</c:v>
                </c:pt>
                <c:pt idx="45">
                  <c:v>0.38311875220964065</c:v>
                </c:pt>
                <c:pt idx="46">
                  <c:v>0.38656169874130575</c:v>
                </c:pt>
                <c:pt idx="47">
                  <c:v>0.38997935596725886</c:v>
                </c:pt>
                <c:pt idx="48">
                  <c:v>0.39364386963082942</c:v>
                </c:pt>
                <c:pt idx="49">
                  <c:v>0.39708833822330025</c:v>
                </c:pt>
                <c:pt idx="50">
                  <c:v>0.38287374082011855</c:v>
                </c:pt>
                <c:pt idx="51">
                  <c:v>0.37202297998471884</c:v>
                </c:pt>
                <c:pt idx="52">
                  <c:v>0.36359868140356633</c:v>
                </c:pt>
                <c:pt idx="53">
                  <c:v>0.35716854035697648</c:v>
                </c:pt>
                <c:pt idx="54">
                  <c:v>0.34876860301731472</c:v>
                </c:pt>
                <c:pt idx="55">
                  <c:v>0.34343696174886518</c:v>
                </c:pt>
                <c:pt idx="56">
                  <c:v>0.32711469881427369</c:v>
                </c:pt>
                <c:pt idx="57">
                  <c:v>0.310385246850579</c:v>
                </c:pt>
                <c:pt idx="58">
                  <c:v>0.30715231556305889</c:v>
                </c:pt>
                <c:pt idx="59">
                  <c:v>0.30989432948179435</c:v>
                </c:pt>
                <c:pt idx="60">
                  <c:v>0.3154729075115259</c:v>
                </c:pt>
                <c:pt idx="61">
                  <c:v>0.32138562585340874</c:v>
                </c:pt>
                <c:pt idx="62">
                  <c:v>0.32005569805983392</c:v>
                </c:pt>
                <c:pt idx="63">
                  <c:v>0.32366822534634837</c:v>
                </c:pt>
                <c:pt idx="64">
                  <c:v>0.33452077322986445</c:v>
                </c:pt>
                <c:pt idx="65">
                  <c:v>0.35066220150805372</c:v>
                </c:pt>
                <c:pt idx="66">
                  <c:v>0.36632749315907642</c:v>
                </c:pt>
                <c:pt idx="67">
                  <c:v>0.37749805901806688</c:v>
                </c:pt>
                <c:pt idx="68">
                  <c:v>0.38271553828031041</c:v>
                </c:pt>
                <c:pt idx="69">
                  <c:v>0.38879906002255288</c:v>
                </c:pt>
                <c:pt idx="70">
                  <c:v>0.39409893231317222</c:v>
                </c:pt>
                <c:pt idx="71">
                  <c:v>0.39607819951486994</c:v>
                </c:pt>
                <c:pt idx="72">
                  <c:v>0.37698041990398307</c:v>
                </c:pt>
                <c:pt idx="73">
                  <c:v>0.36527558410332617</c:v>
                </c:pt>
                <c:pt idx="74">
                  <c:v>0.35559397237637141</c:v>
                </c:pt>
                <c:pt idx="75">
                  <c:v>0.34711795866474776</c:v>
                </c:pt>
                <c:pt idx="76">
                  <c:v>0.34276931972252245</c:v>
                </c:pt>
                <c:pt idx="77">
                  <c:v>0.32864439778817134</c:v>
                </c:pt>
                <c:pt idx="78">
                  <c:v>0.31662950554372421</c:v>
                </c:pt>
                <c:pt idx="79">
                  <c:v>0.31128842968410275</c:v>
                </c:pt>
                <c:pt idx="80">
                  <c:v>0.31385245829188518</c:v>
                </c:pt>
                <c:pt idx="81">
                  <c:v>0.31492168562962952</c:v>
                </c:pt>
                <c:pt idx="82">
                  <c:v>0.31618418510846391</c:v>
                </c:pt>
                <c:pt idx="83">
                  <c:v>0.31878093361381249</c:v>
                </c:pt>
                <c:pt idx="84">
                  <c:v>0.3254778512496071</c:v>
                </c:pt>
                <c:pt idx="85">
                  <c:v>0.33106109027349606</c:v>
                </c:pt>
                <c:pt idx="86">
                  <c:v>0.3394238674010005</c:v>
                </c:pt>
                <c:pt idx="87">
                  <c:v>0.34761354267025063</c:v>
                </c:pt>
                <c:pt idx="88">
                  <c:v>0.35058960910415204</c:v>
                </c:pt>
                <c:pt idx="89">
                  <c:v>0.35377056798071238</c:v>
                </c:pt>
                <c:pt idx="90">
                  <c:v>0.3550972917406176</c:v>
                </c:pt>
                <c:pt idx="91">
                  <c:v>0.35913383751097733</c:v>
                </c:pt>
                <c:pt idx="92">
                  <c:v>0.36378290821103432</c:v>
                </c:pt>
                <c:pt idx="93">
                  <c:v>0.36808872637993467</c:v>
                </c:pt>
                <c:pt idx="94">
                  <c:v>0.37086667310162741</c:v>
                </c:pt>
                <c:pt idx="95">
                  <c:v>0.37810156746855317</c:v>
                </c:pt>
                <c:pt idx="96">
                  <c:v>0.38481912492043269</c:v>
                </c:pt>
                <c:pt idx="97">
                  <c:v>0.38964434995875907</c:v>
                </c:pt>
                <c:pt idx="98">
                  <c:v>0.3944086517185949</c:v>
                </c:pt>
                <c:pt idx="99">
                  <c:v>0.39730942237551425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608000"/>
        <c:axId val="90610304"/>
      </c:scatterChart>
      <c:valAx>
        <c:axId val="90608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Deviation [mm]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8953322346257147"/>
              <c:y val="0.815457823664262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0610304"/>
        <c:crosses val="autoZero"/>
        <c:crossBetween val="midCat"/>
      </c:valAx>
      <c:valAx>
        <c:axId val="90610304"/>
        <c:scaling>
          <c:orientation val="minMax"/>
          <c:max val="0.4"/>
          <c:min val="0.2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608000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rad_dev!$F$5</c:f>
              <c:strCache>
                <c:ptCount val="1"/>
                <c:pt idx="0">
                  <c:v>mean lower edge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00"/>
              </a:solidFill>
            </c:spPr>
          </c:marker>
          <c:xVal>
            <c:numRef>
              <c:f>rad_dev!$A$6:$A$105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rad_dev!$F$6:$F$105</c:f>
              <c:numCache>
                <c:formatCode>General</c:formatCode>
                <c:ptCount val="100"/>
                <c:pt idx="0">
                  <c:v>0.52702307999999998</c:v>
                </c:pt>
                <c:pt idx="1">
                  <c:v>0.33083786999999998</c:v>
                </c:pt>
                <c:pt idx="2">
                  <c:v>0.40618123500000003</c:v>
                </c:pt>
                <c:pt idx="3">
                  <c:v>0.42057188999999995</c:v>
                </c:pt>
                <c:pt idx="4">
                  <c:v>0.43154061999999999</c:v>
                </c:pt>
                <c:pt idx="5">
                  <c:v>0.41180786999999996</c:v>
                </c:pt>
                <c:pt idx="6">
                  <c:v>0.24649267499999999</c:v>
                </c:pt>
                <c:pt idx="7">
                  <c:v>0.37861626500000001</c:v>
                </c:pt>
                <c:pt idx="8">
                  <c:v>0.22470893</c:v>
                </c:pt>
                <c:pt idx="9">
                  <c:v>0.37329090500000001</c:v>
                </c:pt>
                <c:pt idx="10">
                  <c:v>0.17216862499999999</c:v>
                </c:pt>
                <c:pt idx="11">
                  <c:v>0.1222315945</c:v>
                </c:pt>
                <c:pt idx="12">
                  <c:v>0.20260239499999999</c:v>
                </c:pt>
                <c:pt idx="13">
                  <c:v>2.16842545E-2</c:v>
                </c:pt>
                <c:pt idx="14">
                  <c:v>0.17697785500000002</c:v>
                </c:pt>
                <c:pt idx="15">
                  <c:v>1.8618033450000002E-2</c:v>
                </c:pt>
                <c:pt idx="16">
                  <c:v>0.15474502000000001</c:v>
                </c:pt>
                <c:pt idx="17">
                  <c:v>9.6608493500000003E-2</c:v>
                </c:pt>
                <c:pt idx="18">
                  <c:v>3.2899355499999998E-2</c:v>
                </c:pt>
                <c:pt idx="19">
                  <c:v>-5.5404787499999997E-2</c:v>
                </c:pt>
                <c:pt idx="20">
                  <c:v>-1.63315739E-2</c:v>
                </c:pt>
                <c:pt idx="21">
                  <c:v>-4.8057619499999996E-2</c:v>
                </c:pt>
                <c:pt idx="22">
                  <c:v>0.31046848999999999</c:v>
                </c:pt>
                <c:pt idx="23">
                  <c:v>8.0125392999999989E-2</c:v>
                </c:pt>
                <c:pt idx="24">
                  <c:v>0.125241555</c:v>
                </c:pt>
                <c:pt idx="25">
                  <c:v>0.13466381499999999</c:v>
                </c:pt>
                <c:pt idx="26">
                  <c:v>0.27078647499999997</c:v>
                </c:pt>
                <c:pt idx="27">
                  <c:v>0.27575582999999998</c:v>
                </c:pt>
                <c:pt idx="28">
                  <c:v>0.25471951999999998</c:v>
                </c:pt>
                <c:pt idx="29">
                  <c:v>0.26563424000000002</c:v>
                </c:pt>
                <c:pt idx="30">
                  <c:v>0.12949690549999998</c:v>
                </c:pt>
                <c:pt idx="31">
                  <c:v>0.29495250500000003</c:v>
                </c:pt>
                <c:pt idx="32">
                  <c:v>0.28451024499999999</c:v>
                </c:pt>
                <c:pt idx="33">
                  <c:v>0.12012695449999999</c:v>
                </c:pt>
                <c:pt idx="34">
                  <c:v>0.24991140499999998</c:v>
                </c:pt>
                <c:pt idx="35">
                  <c:v>0.26075005000000001</c:v>
                </c:pt>
                <c:pt idx="36">
                  <c:v>9.7028860999999994E-2</c:v>
                </c:pt>
                <c:pt idx="37">
                  <c:v>0.25994334499999999</c:v>
                </c:pt>
                <c:pt idx="38">
                  <c:v>5.3448354500000003E-2</c:v>
                </c:pt>
                <c:pt idx="39">
                  <c:v>0.12795436300000002</c:v>
                </c:pt>
                <c:pt idx="40">
                  <c:v>0.22127645499999998</c:v>
                </c:pt>
                <c:pt idx="41">
                  <c:v>0.269191085</c:v>
                </c:pt>
                <c:pt idx="42">
                  <c:v>0.31035950999999995</c:v>
                </c:pt>
                <c:pt idx="43">
                  <c:v>0.32581026999999996</c:v>
                </c:pt>
                <c:pt idx="44">
                  <c:v>0.28286707999999999</c:v>
                </c:pt>
                <c:pt idx="45">
                  <c:v>0.32253653500000001</c:v>
                </c:pt>
                <c:pt idx="46">
                  <c:v>0.29371146999999997</c:v>
                </c:pt>
                <c:pt idx="47">
                  <c:v>0.25866014500000001</c:v>
                </c:pt>
                <c:pt idx="48">
                  <c:v>0.30906955999999997</c:v>
                </c:pt>
                <c:pt idx="49">
                  <c:v>0.21751236499999999</c:v>
                </c:pt>
                <c:pt idx="50">
                  <c:v>0.32526464499999996</c:v>
                </c:pt>
                <c:pt idx="51">
                  <c:v>0.36012008000000001</c:v>
                </c:pt>
                <c:pt idx="52">
                  <c:v>0.39740803000000002</c:v>
                </c:pt>
                <c:pt idx="53">
                  <c:v>0.43959208999999999</c:v>
                </c:pt>
                <c:pt idx="54">
                  <c:v>0.39322966500000001</c:v>
                </c:pt>
                <c:pt idx="55">
                  <c:v>0.42772336499999997</c:v>
                </c:pt>
                <c:pt idx="56">
                  <c:v>0.30829990000000002</c:v>
                </c:pt>
                <c:pt idx="57">
                  <c:v>0.27526858999999998</c:v>
                </c:pt>
                <c:pt idx="58">
                  <c:v>0.34447387500000004</c:v>
                </c:pt>
                <c:pt idx="59">
                  <c:v>0.20098854500000002</c:v>
                </c:pt>
                <c:pt idx="60">
                  <c:v>0.26450025999999999</c:v>
                </c:pt>
                <c:pt idx="61">
                  <c:v>0.16356294499999999</c:v>
                </c:pt>
                <c:pt idx="62">
                  <c:v>0.14725781499999999</c:v>
                </c:pt>
                <c:pt idx="63">
                  <c:v>0.1228051505</c:v>
                </c:pt>
                <c:pt idx="64">
                  <c:v>0.13587231</c:v>
                </c:pt>
                <c:pt idx="65">
                  <c:v>1.8570920499999997E-2</c:v>
                </c:pt>
                <c:pt idx="66">
                  <c:v>5.5009054000000002E-2</c:v>
                </c:pt>
                <c:pt idx="67">
                  <c:v>0.13876501000000002</c:v>
                </c:pt>
                <c:pt idx="68">
                  <c:v>0.19007534500000001</c:v>
                </c:pt>
                <c:pt idx="69">
                  <c:v>9.1212277000000008E-2</c:v>
                </c:pt>
                <c:pt idx="70">
                  <c:v>1.4431464849999999E-2</c:v>
                </c:pt>
                <c:pt idx="71">
                  <c:v>-7.87930295E-2</c:v>
                </c:pt>
                <c:pt idx="72">
                  <c:v>0.33721192499999997</c:v>
                </c:pt>
                <c:pt idx="73">
                  <c:v>0.21460518000000001</c:v>
                </c:pt>
                <c:pt idx="74">
                  <c:v>5.2422656999999998E-2</c:v>
                </c:pt>
                <c:pt idx="75">
                  <c:v>0.12959403</c:v>
                </c:pt>
                <c:pt idx="76">
                  <c:v>0.19869343</c:v>
                </c:pt>
                <c:pt idx="77">
                  <c:v>0.18435780499999999</c:v>
                </c:pt>
                <c:pt idx="78">
                  <c:v>0.163579375</c:v>
                </c:pt>
                <c:pt idx="79">
                  <c:v>0.151292435</c:v>
                </c:pt>
                <c:pt idx="80">
                  <c:v>0.13885509200000001</c:v>
                </c:pt>
                <c:pt idx="81">
                  <c:v>0.135131169</c:v>
                </c:pt>
                <c:pt idx="82">
                  <c:v>0.21596589499999999</c:v>
                </c:pt>
                <c:pt idx="83">
                  <c:v>9.1175921999999993E-2</c:v>
                </c:pt>
                <c:pt idx="84">
                  <c:v>4.4361613580000001E-2</c:v>
                </c:pt>
                <c:pt idx="85">
                  <c:v>0.184680915</c:v>
                </c:pt>
                <c:pt idx="86">
                  <c:v>0.15158321</c:v>
                </c:pt>
                <c:pt idx="87">
                  <c:v>0.21855235500000003</c:v>
                </c:pt>
                <c:pt idx="88">
                  <c:v>-0.12834794350000001</c:v>
                </c:pt>
                <c:pt idx="89">
                  <c:v>3.4648736249999999E-2</c:v>
                </c:pt>
                <c:pt idx="90">
                  <c:v>0.19416814999999998</c:v>
                </c:pt>
                <c:pt idx="91">
                  <c:v>0.28631061499999999</c:v>
                </c:pt>
                <c:pt idx="92">
                  <c:v>0.31677929999999999</c:v>
                </c:pt>
                <c:pt idx="93">
                  <c:v>0.33090341000000001</c:v>
                </c:pt>
                <c:pt idx="94">
                  <c:v>0.33721586999999997</c:v>
                </c:pt>
                <c:pt idx="95">
                  <c:v>0.27134393499999998</c:v>
                </c:pt>
                <c:pt idx="96">
                  <c:v>0.27723860499999997</c:v>
                </c:pt>
                <c:pt idx="97">
                  <c:v>0.22133118499999999</c:v>
                </c:pt>
                <c:pt idx="98">
                  <c:v>0.20214079000000001</c:v>
                </c:pt>
                <c:pt idx="99">
                  <c:v>0.19605466999999999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rad_dev!$I$5</c:f>
              <c:strCache>
                <c:ptCount val="1"/>
                <c:pt idx="0">
                  <c:v>mean upper edge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0000FF"/>
              </a:solidFill>
            </c:spPr>
          </c:marker>
          <c:xVal>
            <c:numRef>
              <c:f>rad_dev!$A$6:$A$105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rad_dev!$I$6:$I$105</c:f>
              <c:numCache>
                <c:formatCode>General</c:formatCode>
                <c:ptCount val="100"/>
                <c:pt idx="0">
                  <c:v>0.24841053999999999</c:v>
                </c:pt>
                <c:pt idx="1">
                  <c:v>5.7106334500000001E-2</c:v>
                </c:pt>
                <c:pt idx="2">
                  <c:v>0.155678065</c:v>
                </c:pt>
                <c:pt idx="3">
                  <c:v>0.16603653499999999</c:v>
                </c:pt>
                <c:pt idx="4">
                  <c:v>0.15774660499999998</c:v>
                </c:pt>
                <c:pt idx="5">
                  <c:v>0.16017252999999998</c:v>
                </c:pt>
                <c:pt idx="6">
                  <c:v>-2.3955295000000001E-3</c:v>
                </c:pt>
                <c:pt idx="7">
                  <c:v>8.2747584999999999E-2</c:v>
                </c:pt>
                <c:pt idx="8">
                  <c:v>-5.29516415E-2</c:v>
                </c:pt>
                <c:pt idx="9">
                  <c:v>4.29956139E-2</c:v>
                </c:pt>
                <c:pt idx="10">
                  <c:v>-0.12367724049999999</c:v>
                </c:pt>
                <c:pt idx="11">
                  <c:v>-0.16413080499999999</c:v>
                </c:pt>
                <c:pt idx="12">
                  <c:v>-4.8448538499999999E-2</c:v>
                </c:pt>
                <c:pt idx="13">
                  <c:v>-0.24515152000000001</c:v>
                </c:pt>
                <c:pt idx="14">
                  <c:v>-0.14695233000000002</c:v>
                </c:pt>
                <c:pt idx="15">
                  <c:v>-0.28234252000000004</c:v>
                </c:pt>
                <c:pt idx="16">
                  <c:v>-0.10201079099999999</c:v>
                </c:pt>
                <c:pt idx="17">
                  <c:v>-0.16000936500000001</c:v>
                </c:pt>
                <c:pt idx="18">
                  <c:v>-0.28353722000000003</c:v>
                </c:pt>
                <c:pt idx="19">
                  <c:v>-0.34701594000000002</c:v>
                </c:pt>
                <c:pt idx="20">
                  <c:v>-0.32530228</c:v>
                </c:pt>
                <c:pt idx="21">
                  <c:v>-0.32562621999999997</c:v>
                </c:pt>
                <c:pt idx="22">
                  <c:v>8.6112418999999996E-2</c:v>
                </c:pt>
                <c:pt idx="23">
                  <c:v>-0.17909413499999999</c:v>
                </c:pt>
                <c:pt idx="24">
                  <c:v>-0.14754323</c:v>
                </c:pt>
                <c:pt idx="25">
                  <c:v>-0.11795762600000001</c:v>
                </c:pt>
                <c:pt idx="26">
                  <c:v>4.9600060000000012E-3</c:v>
                </c:pt>
                <c:pt idx="27">
                  <c:v>1.4041034000000001E-2</c:v>
                </c:pt>
                <c:pt idx="28">
                  <c:v>3.9432849999999908E-4</c:v>
                </c:pt>
                <c:pt idx="29">
                  <c:v>8.8976704999999996E-3</c:v>
                </c:pt>
                <c:pt idx="30">
                  <c:v>-0.1350552605</c:v>
                </c:pt>
                <c:pt idx="31">
                  <c:v>-1.7563475000000002E-2</c:v>
                </c:pt>
                <c:pt idx="32">
                  <c:v>-5.4516832500000001E-2</c:v>
                </c:pt>
                <c:pt idx="33">
                  <c:v>-0.191170275</c:v>
                </c:pt>
                <c:pt idx="34">
                  <c:v>-3.7479627950000004E-2</c:v>
                </c:pt>
                <c:pt idx="35">
                  <c:v>-3.0628589500000001E-2</c:v>
                </c:pt>
                <c:pt idx="36">
                  <c:v>-0.18140437500000001</c:v>
                </c:pt>
                <c:pt idx="37">
                  <c:v>-3.7349761150000001E-2</c:v>
                </c:pt>
                <c:pt idx="38">
                  <c:v>-0.24221512499999998</c:v>
                </c:pt>
                <c:pt idx="39">
                  <c:v>-0.150580665</c:v>
                </c:pt>
                <c:pt idx="40">
                  <c:v>-5.3259734000000003E-2</c:v>
                </c:pt>
                <c:pt idx="41">
                  <c:v>-4.1155094500000003E-2</c:v>
                </c:pt>
                <c:pt idx="42">
                  <c:v>5.8971253000000001E-2</c:v>
                </c:pt>
                <c:pt idx="43">
                  <c:v>7.50038185E-2</c:v>
                </c:pt>
                <c:pt idx="44">
                  <c:v>3.22480313E-2</c:v>
                </c:pt>
                <c:pt idx="45">
                  <c:v>4.10741435E-2</c:v>
                </c:pt>
                <c:pt idx="46">
                  <c:v>1.26762044E-2</c:v>
                </c:pt>
                <c:pt idx="47">
                  <c:v>2.8970522499999998E-2</c:v>
                </c:pt>
                <c:pt idx="48">
                  <c:v>1.8471805999999997E-3</c:v>
                </c:pt>
                <c:pt idx="49">
                  <c:v>-5.5659650000000005E-2</c:v>
                </c:pt>
                <c:pt idx="50">
                  <c:v>3.5830485500000002E-2</c:v>
                </c:pt>
                <c:pt idx="51">
                  <c:v>7.9732755999999988E-2</c:v>
                </c:pt>
                <c:pt idx="52">
                  <c:v>0.122582845</c:v>
                </c:pt>
                <c:pt idx="53">
                  <c:v>0.14985014499999999</c:v>
                </c:pt>
                <c:pt idx="54">
                  <c:v>8.4245138999999997E-2</c:v>
                </c:pt>
                <c:pt idx="55">
                  <c:v>0.12510932349999998</c:v>
                </c:pt>
                <c:pt idx="56">
                  <c:v>6.0095789500000003E-2</c:v>
                </c:pt>
                <c:pt idx="57">
                  <c:v>-1.0153519500000003E-2</c:v>
                </c:pt>
                <c:pt idx="58">
                  <c:v>2.4099868999999996E-2</c:v>
                </c:pt>
                <c:pt idx="59">
                  <c:v>-0.1123740565</c:v>
                </c:pt>
                <c:pt idx="60">
                  <c:v>-7.0118925499999998E-2</c:v>
                </c:pt>
                <c:pt idx="61">
                  <c:v>-0.13093191300000001</c:v>
                </c:pt>
                <c:pt idx="62">
                  <c:v>-0.15099562</c:v>
                </c:pt>
                <c:pt idx="63">
                  <c:v>-0.17364813499999998</c:v>
                </c:pt>
                <c:pt idx="64">
                  <c:v>-0.152148915</c:v>
                </c:pt>
                <c:pt idx="65">
                  <c:v>-0.26101875499999999</c:v>
                </c:pt>
                <c:pt idx="66">
                  <c:v>-0.22869445999999999</c:v>
                </c:pt>
                <c:pt idx="67">
                  <c:v>-0.134331585</c:v>
                </c:pt>
                <c:pt idx="68">
                  <c:v>-9.7462293499999991E-2</c:v>
                </c:pt>
                <c:pt idx="69">
                  <c:v>-0.170439805</c:v>
                </c:pt>
                <c:pt idx="70">
                  <c:v>-0.21867643</c:v>
                </c:pt>
                <c:pt idx="71">
                  <c:v>-0.34819725499999998</c:v>
                </c:pt>
                <c:pt idx="72">
                  <c:v>4.9747273500000001E-2</c:v>
                </c:pt>
                <c:pt idx="73">
                  <c:v>-2.8744581849999999E-2</c:v>
                </c:pt>
                <c:pt idx="74">
                  <c:v>-0.23682891499999997</c:v>
                </c:pt>
                <c:pt idx="75">
                  <c:v>-0.15244237499999999</c:v>
                </c:pt>
                <c:pt idx="76">
                  <c:v>-5.6318755000000005E-2</c:v>
                </c:pt>
                <c:pt idx="77">
                  <c:v>-0.11939606699999999</c:v>
                </c:pt>
                <c:pt idx="78">
                  <c:v>-9.6507981999999992E-2</c:v>
                </c:pt>
                <c:pt idx="79">
                  <c:v>-0.12180041999999999</c:v>
                </c:pt>
                <c:pt idx="80">
                  <c:v>-0.16588576500000002</c:v>
                </c:pt>
                <c:pt idx="81">
                  <c:v>-0.13542990199999999</c:v>
                </c:pt>
                <c:pt idx="82">
                  <c:v>-9.7575326500000004E-2</c:v>
                </c:pt>
                <c:pt idx="83">
                  <c:v>-0.21234011999999999</c:v>
                </c:pt>
                <c:pt idx="84">
                  <c:v>-0.26972936999999997</c:v>
                </c:pt>
                <c:pt idx="85">
                  <c:v>-9.2219488999999988E-2</c:v>
                </c:pt>
                <c:pt idx="86">
                  <c:v>-0.16187565500000001</c:v>
                </c:pt>
                <c:pt idx="87">
                  <c:v>-0.107485572</c:v>
                </c:pt>
                <c:pt idx="88">
                  <c:v>-0.41526347000000002</c:v>
                </c:pt>
                <c:pt idx="89">
                  <c:v>-0.26904960499999997</c:v>
                </c:pt>
                <c:pt idx="90">
                  <c:v>-8.3709823000000003E-2</c:v>
                </c:pt>
                <c:pt idx="91">
                  <c:v>-1.7051562999999999E-2</c:v>
                </c:pt>
                <c:pt idx="92">
                  <c:v>4.9864301E-2</c:v>
                </c:pt>
                <c:pt idx="93">
                  <c:v>8.7180582499999992E-2</c:v>
                </c:pt>
                <c:pt idx="94">
                  <c:v>7.0742417000000002E-2</c:v>
                </c:pt>
                <c:pt idx="95">
                  <c:v>-3.0529000000001361E-5</c:v>
                </c:pt>
                <c:pt idx="96">
                  <c:v>-2.3391966200000003E-2</c:v>
                </c:pt>
                <c:pt idx="97">
                  <c:v>-2.3050228499999999E-2</c:v>
                </c:pt>
                <c:pt idx="98">
                  <c:v>-5.1883792999999997E-2</c:v>
                </c:pt>
                <c:pt idx="99">
                  <c:v>-2.7011483500000003E-2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291072"/>
        <c:axId val="92292992"/>
      </c:scatterChart>
      <c:valAx>
        <c:axId val="92291072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crossAx val="92292992"/>
        <c:crosses val="autoZero"/>
        <c:crossBetween val="midCat"/>
      </c:valAx>
      <c:valAx>
        <c:axId val="92292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Radial deviation (mm)</a:t>
                </a:r>
                <a:endParaRPr lang="en-GB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2291072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0738077427993E-2"/>
          <c:y val="5.3658598415899844E-2"/>
          <c:w val="0.89350531418694712"/>
          <c:h val="0.69134129979792569"/>
        </c:manualLayout>
      </c:layout>
      <c:scatterChart>
        <c:scatterStyle val="lineMarker"/>
        <c:varyColors val="0"/>
        <c:ser>
          <c:idx val="1"/>
          <c:order val="1"/>
          <c:tx>
            <c:strRef>
              <c:f>rad_dev!$G$5</c:f>
              <c:strCache>
                <c:ptCount val="1"/>
                <c:pt idx="0">
                  <c:v>Lower edge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rad_dev!$F$6:$F$105</c:f>
              <c:numCache>
                <c:formatCode>General</c:formatCode>
                <c:ptCount val="100"/>
                <c:pt idx="0">
                  <c:v>0.52702307999999998</c:v>
                </c:pt>
                <c:pt idx="1">
                  <c:v>0.33083786999999998</c:v>
                </c:pt>
                <c:pt idx="2">
                  <c:v>0.40618123500000003</c:v>
                </c:pt>
                <c:pt idx="3">
                  <c:v>0.42057188999999995</c:v>
                </c:pt>
                <c:pt idx="4">
                  <c:v>0.43154061999999999</c:v>
                </c:pt>
                <c:pt idx="5">
                  <c:v>0.41180786999999996</c:v>
                </c:pt>
                <c:pt idx="6">
                  <c:v>0.24649267499999999</c:v>
                </c:pt>
                <c:pt idx="7">
                  <c:v>0.37861626500000001</c:v>
                </c:pt>
                <c:pt idx="8">
                  <c:v>0.22470893</c:v>
                </c:pt>
                <c:pt idx="9">
                  <c:v>0.37329090500000001</c:v>
                </c:pt>
                <c:pt idx="10">
                  <c:v>0.17216862499999999</c:v>
                </c:pt>
                <c:pt idx="11">
                  <c:v>0.1222315945</c:v>
                </c:pt>
                <c:pt idx="12">
                  <c:v>0.20260239499999999</c:v>
                </c:pt>
                <c:pt idx="13">
                  <c:v>2.16842545E-2</c:v>
                </c:pt>
                <c:pt idx="14">
                  <c:v>0.17697785500000002</c:v>
                </c:pt>
                <c:pt idx="15">
                  <c:v>1.8618033450000002E-2</c:v>
                </c:pt>
                <c:pt idx="16">
                  <c:v>0.15474502000000001</c:v>
                </c:pt>
                <c:pt idx="17">
                  <c:v>9.6608493500000003E-2</c:v>
                </c:pt>
                <c:pt idx="18">
                  <c:v>3.2899355499999998E-2</c:v>
                </c:pt>
                <c:pt idx="19">
                  <c:v>-5.5404787499999997E-2</c:v>
                </c:pt>
                <c:pt idx="20">
                  <c:v>-1.63315739E-2</c:v>
                </c:pt>
                <c:pt idx="21">
                  <c:v>-4.8057619499999996E-2</c:v>
                </c:pt>
                <c:pt idx="22">
                  <c:v>0.31046848999999999</c:v>
                </c:pt>
                <c:pt idx="23">
                  <c:v>8.0125392999999989E-2</c:v>
                </c:pt>
                <c:pt idx="24">
                  <c:v>0.125241555</c:v>
                </c:pt>
                <c:pt idx="25">
                  <c:v>0.13466381499999999</c:v>
                </c:pt>
                <c:pt idx="26">
                  <c:v>0.27078647499999997</c:v>
                </c:pt>
                <c:pt idx="27">
                  <c:v>0.27575582999999998</c:v>
                </c:pt>
                <c:pt idx="28">
                  <c:v>0.25471951999999998</c:v>
                </c:pt>
                <c:pt idx="29">
                  <c:v>0.26563424000000002</c:v>
                </c:pt>
                <c:pt idx="30">
                  <c:v>0.12949690549999998</c:v>
                </c:pt>
                <c:pt idx="31">
                  <c:v>0.29495250500000003</c:v>
                </c:pt>
                <c:pt idx="32">
                  <c:v>0.28451024499999999</c:v>
                </c:pt>
                <c:pt idx="33">
                  <c:v>0.12012695449999999</c:v>
                </c:pt>
                <c:pt idx="34">
                  <c:v>0.24991140499999998</c:v>
                </c:pt>
                <c:pt idx="35">
                  <c:v>0.26075005000000001</c:v>
                </c:pt>
                <c:pt idx="36">
                  <c:v>9.7028860999999994E-2</c:v>
                </c:pt>
                <c:pt idx="37">
                  <c:v>0.25994334499999999</c:v>
                </c:pt>
                <c:pt idx="38">
                  <c:v>5.3448354500000003E-2</c:v>
                </c:pt>
                <c:pt idx="39">
                  <c:v>0.12795436300000002</c:v>
                </c:pt>
                <c:pt idx="40">
                  <c:v>0.22127645499999998</c:v>
                </c:pt>
                <c:pt idx="41">
                  <c:v>0.269191085</c:v>
                </c:pt>
                <c:pt idx="42">
                  <c:v>0.31035950999999995</c:v>
                </c:pt>
                <c:pt idx="43">
                  <c:v>0.32581026999999996</c:v>
                </c:pt>
                <c:pt idx="44">
                  <c:v>0.28286707999999999</c:v>
                </c:pt>
                <c:pt idx="45">
                  <c:v>0.32253653500000001</c:v>
                </c:pt>
                <c:pt idx="46">
                  <c:v>0.29371146999999997</c:v>
                </c:pt>
                <c:pt idx="47">
                  <c:v>0.25866014500000001</c:v>
                </c:pt>
                <c:pt idx="48">
                  <c:v>0.30906955999999997</c:v>
                </c:pt>
                <c:pt idx="49">
                  <c:v>0.21751236499999999</c:v>
                </c:pt>
                <c:pt idx="50">
                  <c:v>0.32526464499999996</c:v>
                </c:pt>
                <c:pt idx="51">
                  <c:v>0.36012008000000001</c:v>
                </c:pt>
                <c:pt idx="52">
                  <c:v>0.39740803000000002</c:v>
                </c:pt>
                <c:pt idx="53">
                  <c:v>0.43959208999999999</c:v>
                </c:pt>
                <c:pt idx="54">
                  <c:v>0.39322966500000001</c:v>
                </c:pt>
                <c:pt idx="55">
                  <c:v>0.42772336499999997</c:v>
                </c:pt>
                <c:pt idx="56">
                  <c:v>0.30829990000000002</c:v>
                </c:pt>
                <c:pt idx="57">
                  <c:v>0.27526858999999998</c:v>
                </c:pt>
                <c:pt idx="58">
                  <c:v>0.34447387500000004</c:v>
                </c:pt>
                <c:pt idx="59">
                  <c:v>0.20098854500000002</c:v>
                </c:pt>
                <c:pt idx="60">
                  <c:v>0.26450025999999999</c:v>
                </c:pt>
                <c:pt idx="61">
                  <c:v>0.16356294499999999</c:v>
                </c:pt>
                <c:pt idx="62">
                  <c:v>0.14725781499999999</c:v>
                </c:pt>
                <c:pt idx="63">
                  <c:v>0.1228051505</c:v>
                </c:pt>
                <c:pt idx="64">
                  <c:v>0.13587231</c:v>
                </c:pt>
                <c:pt idx="65">
                  <c:v>1.8570920499999997E-2</c:v>
                </c:pt>
                <c:pt idx="66">
                  <c:v>5.5009054000000002E-2</c:v>
                </c:pt>
                <c:pt idx="67">
                  <c:v>0.13876501000000002</c:v>
                </c:pt>
                <c:pt idx="68">
                  <c:v>0.19007534500000001</c:v>
                </c:pt>
                <c:pt idx="69">
                  <c:v>9.1212277000000008E-2</c:v>
                </c:pt>
                <c:pt idx="70">
                  <c:v>1.4431464849999999E-2</c:v>
                </c:pt>
                <c:pt idx="71">
                  <c:v>-7.87930295E-2</c:v>
                </c:pt>
                <c:pt idx="72">
                  <c:v>0.33721192499999997</c:v>
                </c:pt>
                <c:pt idx="73">
                  <c:v>0.21460518000000001</c:v>
                </c:pt>
                <c:pt idx="74">
                  <c:v>5.2422656999999998E-2</c:v>
                </c:pt>
                <c:pt idx="75">
                  <c:v>0.12959403</c:v>
                </c:pt>
                <c:pt idx="76">
                  <c:v>0.19869343</c:v>
                </c:pt>
                <c:pt idx="77">
                  <c:v>0.18435780499999999</c:v>
                </c:pt>
                <c:pt idx="78">
                  <c:v>0.163579375</c:v>
                </c:pt>
                <c:pt idx="79">
                  <c:v>0.151292435</c:v>
                </c:pt>
                <c:pt idx="80">
                  <c:v>0.13885509200000001</c:v>
                </c:pt>
                <c:pt idx="81">
                  <c:v>0.135131169</c:v>
                </c:pt>
                <c:pt idx="82">
                  <c:v>0.21596589499999999</c:v>
                </c:pt>
                <c:pt idx="83">
                  <c:v>9.1175921999999993E-2</c:v>
                </c:pt>
                <c:pt idx="84">
                  <c:v>4.4361613580000001E-2</c:v>
                </c:pt>
                <c:pt idx="85">
                  <c:v>0.184680915</c:v>
                </c:pt>
                <c:pt idx="86">
                  <c:v>0.15158321</c:v>
                </c:pt>
                <c:pt idx="87">
                  <c:v>0.21855235500000003</c:v>
                </c:pt>
                <c:pt idx="88">
                  <c:v>-0.12834794350000001</c:v>
                </c:pt>
                <c:pt idx="89">
                  <c:v>3.4648736249999999E-2</c:v>
                </c:pt>
                <c:pt idx="90">
                  <c:v>0.19416814999999998</c:v>
                </c:pt>
                <c:pt idx="91">
                  <c:v>0.28631061499999999</c:v>
                </c:pt>
                <c:pt idx="92">
                  <c:v>0.31677929999999999</c:v>
                </c:pt>
                <c:pt idx="93">
                  <c:v>0.33090341000000001</c:v>
                </c:pt>
                <c:pt idx="94">
                  <c:v>0.33721586999999997</c:v>
                </c:pt>
                <c:pt idx="95">
                  <c:v>0.27134393499999998</c:v>
                </c:pt>
                <c:pt idx="96">
                  <c:v>0.27723860499999997</c:v>
                </c:pt>
                <c:pt idx="97">
                  <c:v>0.22133118499999999</c:v>
                </c:pt>
                <c:pt idx="98">
                  <c:v>0.20214079000000001</c:v>
                </c:pt>
                <c:pt idx="99">
                  <c:v>0.19605466999999999</c:v>
                </c:pt>
              </c:numCache>
            </c:numRef>
          </c:xVal>
          <c:yVal>
            <c:numRef>
              <c:f>rad_dev!$G$6:$G$105</c:f>
              <c:numCache>
                <c:formatCode>General</c:formatCode>
                <c:ptCount val="100"/>
                <c:pt idx="0">
                  <c:v>0.3472135756343413</c:v>
                </c:pt>
                <c:pt idx="1">
                  <c:v>0.37769609760335837</c:v>
                </c:pt>
                <c:pt idx="2">
                  <c:v>0.36735370139247303</c:v>
                </c:pt>
                <c:pt idx="3">
                  <c:v>0.36517488961181516</c:v>
                </c:pt>
                <c:pt idx="4">
                  <c:v>0.36347230070109421</c:v>
                </c:pt>
                <c:pt idx="5">
                  <c:v>0.36650929586035147</c:v>
                </c:pt>
                <c:pt idx="6">
                  <c:v>0.38700492783138207</c:v>
                </c:pt>
                <c:pt idx="7">
                  <c:v>0.3713487350358427</c:v>
                </c:pt>
                <c:pt idx="8">
                  <c:v>0.38899624638133889</c:v>
                </c:pt>
                <c:pt idx="9">
                  <c:v>0.3720929526962854</c:v>
                </c:pt>
                <c:pt idx="10">
                  <c:v>0.39307315047009839</c:v>
                </c:pt>
                <c:pt idx="11">
                  <c:v>0.39597317316641378</c:v>
                </c:pt>
                <c:pt idx="12">
                  <c:v>0.39083789395317731</c:v>
                </c:pt>
                <c:pt idx="13">
                  <c:v>0.39884849872094186</c:v>
                </c:pt>
                <c:pt idx="14">
                  <c:v>0.39274327934366915</c:v>
                </c:pt>
                <c:pt idx="15">
                  <c:v>0.3988731434782406</c:v>
                </c:pt>
                <c:pt idx="16">
                  <c:v>0.39419422124831638</c:v>
                </c:pt>
                <c:pt idx="17">
                  <c:v>0.39708491331874746</c:v>
                </c:pt>
                <c:pt idx="18">
                  <c:v>0.39872643771422767</c:v>
                </c:pt>
                <c:pt idx="19">
                  <c:v>0.39833043540554097</c:v>
                </c:pt>
                <c:pt idx="20">
                  <c:v>0.39888908094529263</c:v>
                </c:pt>
                <c:pt idx="21">
                  <c:v>0.39848186075310071</c:v>
                </c:pt>
                <c:pt idx="22">
                  <c:v>0.38017109604459942</c:v>
                </c:pt>
                <c:pt idx="23">
                  <c:v>0.39766371322557592</c:v>
                </c:pt>
                <c:pt idx="24">
                  <c:v>0.39582572350564987</c:v>
                </c:pt>
                <c:pt idx="25">
                  <c:v>0.39534135210010124</c:v>
                </c:pt>
                <c:pt idx="26">
                  <c:v>0.38458086858781754</c:v>
                </c:pt>
                <c:pt idx="27">
                  <c:v>0.38405896937867828</c:v>
                </c:pt>
                <c:pt idx="28">
                  <c:v>0.38620786266734142</c:v>
                </c:pt>
                <c:pt idx="29">
                  <c:v>0.38511268163899487</c:v>
                </c:pt>
                <c:pt idx="30">
                  <c:v>0.39561124380877921</c:v>
                </c:pt>
                <c:pt idx="31">
                  <c:v>0.3819609031808478</c:v>
                </c:pt>
                <c:pt idx="32">
                  <c:v>0.38311825680341832</c:v>
                </c:pt>
                <c:pt idx="33">
                  <c:v>0.39607417454793753</c:v>
                </c:pt>
                <c:pt idx="34">
                  <c:v>0.38667667959561836</c:v>
                </c:pt>
                <c:pt idx="35">
                  <c:v>0.38560805478750454</c:v>
                </c:pt>
                <c:pt idx="36">
                  <c:v>0.39706875251984636</c:v>
                </c:pt>
                <c:pt idx="37">
                  <c:v>0.3856890498464024</c:v>
                </c:pt>
                <c:pt idx="38">
                  <c:v>0.39837285266119293</c:v>
                </c:pt>
                <c:pt idx="39">
                  <c:v>0.39568980606070936</c:v>
                </c:pt>
                <c:pt idx="40">
                  <c:v>0.38929410463818859</c:v>
                </c:pt>
                <c:pt idx="41">
                  <c:v>0.38474655763280918</c:v>
                </c:pt>
                <c:pt idx="42">
                  <c:v>0.3801839570388626</c:v>
                </c:pt>
                <c:pt idx="43">
                  <c:v>0.37832006863599627</c:v>
                </c:pt>
                <c:pt idx="44">
                  <c:v>0.3832968879681547</c:v>
                </c:pt>
                <c:pt idx="45">
                  <c:v>0.37872177688527281</c:v>
                </c:pt>
                <c:pt idx="46">
                  <c:v>0.38210044993059183</c:v>
                </c:pt>
                <c:pt idx="47">
                  <c:v>0.38581740383058877</c:v>
                </c:pt>
                <c:pt idx="48">
                  <c:v>0.38033587705841104</c:v>
                </c:pt>
                <c:pt idx="49">
                  <c:v>0.38961572439609826</c:v>
                </c:pt>
                <c:pt idx="50">
                  <c:v>0.37838727233510155</c:v>
                </c:pt>
                <c:pt idx="51">
                  <c:v>0.37389443932008409</c:v>
                </c:pt>
                <c:pt idx="52">
                  <c:v>0.36865091800878858</c:v>
                </c:pt>
                <c:pt idx="53">
                  <c:v>0.36219985422643391</c:v>
                </c:pt>
                <c:pt idx="54">
                  <c:v>0.36926035378517014</c:v>
                </c:pt>
                <c:pt idx="55">
                  <c:v>0.36406888975337448</c:v>
                </c:pt>
                <c:pt idx="56">
                  <c:v>0.38042624886172727</c:v>
                </c:pt>
                <c:pt idx="57">
                  <c:v>0.38411052913396221</c:v>
                </c:pt>
                <c:pt idx="58">
                  <c:v>0.37596107740763773</c:v>
                </c:pt>
                <c:pt idx="59">
                  <c:v>0.39096519792788348</c:v>
                </c:pt>
                <c:pt idx="60">
                  <c:v>0.38522845657760924</c:v>
                </c:pt>
                <c:pt idx="61">
                  <c:v>0.39364139398332371</c:v>
                </c:pt>
                <c:pt idx="62">
                  <c:v>0.39464014081258686</c:v>
                </c:pt>
                <c:pt idx="63">
                  <c:v>0.39594534865473541</c:v>
                </c:pt>
                <c:pt idx="64">
                  <c:v>0.39527673062402308</c:v>
                </c:pt>
                <c:pt idx="65">
                  <c:v>0.39887349290748708</c:v>
                </c:pt>
                <c:pt idx="66">
                  <c:v>0.39833913791643422</c:v>
                </c:pt>
                <c:pt idx="67">
                  <c:v>0.39511974931419819</c:v>
                </c:pt>
                <c:pt idx="68">
                  <c:v>0.39180036119219785</c:v>
                </c:pt>
                <c:pt idx="69">
                  <c:v>0.39728619137094096</c:v>
                </c:pt>
                <c:pt idx="70">
                  <c:v>0.39890073927297809</c:v>
                </c:pt>
                <c:pt idx="71">
                  <c:v>0.39770581553601553</c:v>
                </c:pt>
                <c:pt idx="72">
                  <c:v>0.37689280290815802</c:v>
                </c:pt>
                <c:pt idx="73">
                  <c:v>0.38986052779986197</c:v>
                </c:pt>
                <c:pt idx="74">
                  <c:v>0.39839448322748344</c:v>
                </c:pt>
                <c:pt idx="75">
                  <c:v>0.39560626624408085</c:v>
                </c:pt>
                <c:pt idx="76">
                  <c:v>0.39114455839182705</c:v>
                </c:pt>
                <c:pt idx="77">
                  <c:v>0.39221997599321945</c:v>
                </c:pt>
                <c:pt idx="78">
                  <c:v>0.39364033608367105</c:v>
                </c:pt>
                <c:pt idx="79">
                  <c:v>0.39440253308349499</c:v>
                </c:pt>
                <c:pt idx="80">
                  <c:v>0.39511480865433751</c:v>
                </c:pt>
                <c:pt idx="81">
                  <c:v>0.39531642863667676</c:v>
                </c:pt>
                <c:pt idx="82">
                  <c:v>0.38974633790204133</c:v>
                </c:pt>
                <c:pt idx="83">
                  <c:v>0.39728750852046268</c:v>
                </c:pt>
                <c:pt idx="84">
                  <c:v>0.3985499236871764</c:v>
                </c:pt>
                <c:pt idx="85">
                  <c:v>0.39219659251554811</c:v>
                </c:pt>
                <c:pt idx="86">
                  <c:v>0.39438516621345332</c:v>
                </c:pt>
                <c:pt idx="87">
                  <c:v>0.38952738847179708</c:v>
                </c:pt>
                <c:pt idx="88">
                  <c:v>0.39566984884270218</c:v>
                </c:pt>
                <c:pt idx="89">
                  <c:v>0.39870288019061395</c:v>
                </c:pt>
                <c:pt idx="90">
                  <c:v>0.39149240305903743</c:v>
                </c:pt>
                <c:pt idx="91">
                  <c:v>0.38292144421172308</c:v>
                </c:pt>
                <c:pt idx="92">
                  <c:v>0.37941939763283844</c:v>
                </c:pt>
                <c:pt idx="93">
                  <c:v>0.37768790725342677</c:v>
                </c:pt>
                <c:pt idx="94">
                  <c:v>0.37689230152466952</c:v>
                </c:pt>
                <c:pt idx="95">
                  <c:v>0.38452275972886435</c:v>
                </c:pt>
                <c:pt idx="96">
                  <c:v>0.38390154394123582</c:v>
                </c:pt>
                <c:pt idx="97">
                  <c:v>0.3892893895528714</c:v>
                </c:pt>
                <c:pt idx="98">
                  <c:v>0.39087440606922952</c:v>
                </c:pt>
                <c:pt idx="99">
                  <c:v>0.39134832843509437</c:v>
                </c:pt>
              </c:numCache>
            </c:numRef>
          </c:yVal>
          <c:smooth val="0"/>
        </c:ser>
        <c:ser>
          <c:idx val="0"/>
          <c:order val="0"/>
          <c:tx>
            <c:strRef>
              <c:f>rad_dev!$J$5</c:f>
              <c:strCache>
                <c:ptCount val="1"/>
                <c:pt idx="0">
                  <c:v>Upper edge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0000FF"/>
              </a:solidFill>
            </c:spPr>
          </c:marker>
          <c:xVal>
            <c:numRef>
              <c:f>rad_dev!$I$6:$I$105</c:f>
              <c:numCache>
                <c:formatCode>General</c:formatCode>
                <c:ptCount val="100"/>
                <c:pt idx="0">
                  <c:v>0.24841053999999999</c:v>
                </c:pt>
                <c:pt idx="1">
                  <c:v>5.7106334500000001E-2</c:v>
                </c:pt>
                <c:pt idx="2">
                  <c:v>0.155678065</c:v>
                </c:pt>
                <c:pt idx="3">
                  <c:v>0.16603653499999999</c:v>
                </c:pt>
                <c:pt idx="4">
                  <c:v>0.15774660499999998</c:v>
                </c:pt>
                <c:pt idx="5">
                  <c:v>0.16017252999999998</c:v>
                </c:pt>
                <c:pt idx="6">
                  <c:v>-2.3955295000000001E-3</c:v>
                </c:pt>
                <c:pt idx="7">
                  <c:v>8.2747584999999999E-2</c:v>
                </c:pt>
                <c:pt idx="8">
                  <c:v>-5.29516415E-2</c:v>
                </c:pt>
                <c:pt idx="9">
                  <c:v>4.29956139E-2</c:v>
                </c:pt>
                <c:pt idx="10">
                  <c:v>-0.12367724049999999</c:v>
                </c:pt>
                <c:pt idx="11">
                  <c:v>-0.16413080499999999</c:v>
                </c:pt>
                <c:pt idx="12">
                  <c:v>-4.8448538499999999E-2</c:v>
                </c:pt>
                <c:pt idx="13">
                  <c:v>-0.24515152000000001</c:v>
                </c:pt>
                <c:pt idx="14">
                  <c:v>-0.14695233000000002</c:v>
                </c:pt>
                <c:pt idx="15">
                  <c:v>-0.28234252000000004</c:v>
                </c:pt>
                <c:pt idx="16">
                  <c:v>-0.10201079099999999</c:v>
                </c:pt>
                <c:pt idx="17">
                  <c:v>-0.16000936500000001</c:v>
                </c:pt>
                <c:pt idx="18">
                  <c:v>-0.28353722000000003</c:v>
                </c:pt>
                <c:pt idx="19">
                  <c:v>-0.34701594000000002</c:v>
                </c:pt>
                <c:pt idx="20">
                  <c:v>-0.32530228</c:v>
                </c:pt>
                <c:pt idx="21">
                  <c:v>-0.32562621999999997</c:v>
                </c:pt>
                <c:pt idx="22">
                  <c:v>8.6112418999999996E-2</c:v>
                </c:pt>
                <c:pt idx="23">
                  <c:v>-0.17909413499999999</c:v>
                </c:pt>
                <c:pt idx="24">
                  <c:v>-0.14754323</c:v>
                </c:pt>
                <c:pt idx="25">
                  <c:v>-0.11795762600000001</c:v>
                </c:pt>
                <c:pt idx="26">
                  <c:v>4.9600060000000012E-3</c:v>
                </c:pt>
                <c:pt idx="27">
                  <c:v>1.4041034000000001E-2</c:v>
                </c:pt>
                <c:pt idx="28">
                  <c:v>3.9432849999999908E-4</c:v>
                </c:pt>
                <c:pt idx="29">
                  <c:v>8.8976704999999996E-3</c:v>
                </c:pt>
                <c:pt idx="30">
                  <c:v>-0.1350552605</c:v>
                </c:pt>
                <c:pt idx="31">
                  <c:v>-1.7563475000000002E-2</c:v>
                </c:pt>
                <c:pt idx="32">
                  <c:v>-5.4516832500000001E-2</c:v>
                </c:pt>
                <c:pt idx="33">
                  <c:v>-0.191170275</c:v>
                </c:pt>
                <c:pt idx="34">
                  <c:v>-3.7479627950000004E-2</c:v>
                </c:pt>
                <c:pt idx="35">
                  <c:v>-3.0628589500000001E-2</c:v>
                </c:pt>
                <c:pt idx="36">
                  <c:v>-0.18140437500000001</c:v>
                </c:pt>
                <c:pt idx="37">
                  <c:v>-3.7349761150000001E-2</c:v>
                </c:pt>
                <c:pt idx="38">
                  <c:v>-0.24221512499999998</c:v>
                </c:pt>
                <c:pt idx="39">
                  <c:v>-0.150580665</c:v>
                </c:pt>
                <c:pt idx="40">
                  <c:v>-5.3259734000000003E-2</c:v>
                </c:pt>
                <c:pt idx="41">
                  <c:v>-4.1155094500000003E-2</c:v>
                </c:pt>
                <c:pt idx="42">
                  <c:v>5.8971253000000001E-2</c:v>
                </c:pt>
                <c:pt idx="43">
                  <c:v>7.50038185E-2</c:v>
                </c:pt>
                <c:pt idx="44">
                  <c:v>3.22480313E-2</c:v>
                </c:pt>
                <c:pt idx="45">
                  <c:v>4.10741435E-2</c:v>
                </c:pt>
                <c:pt idx="46">
                  <c:v>1.26762044E-2</c:v>
                </c:pt>
                <c:pt idx="47">
                  <c:v>2.8970522499999998E-2</c:v>
                </c:pt>
                <c:pt idx="48">
                  <c:v>1.8471805999999997E-3</c:v>
                </c:pt>
                <c:pt idx="49">
                  <c:v>-5.5659650000000005E-2</c:v>
                </c:pt>
                <c:pt idx="50">
                  <c:v>3.5830485500000002E-2</c:v>
                </c:pt>
                <c:pt idx="51">
                  <c:v>7.9732755999999988E-2</c:v>
                </c:pt>
                <c:pt idx="52">
                  <c:v>0.122582845</c:v>
                </c:pt>
                <c:pt idx="53">
                  <c:v>0.14985014499999999</c:v>
                </c:pt>
                <c:pt idx="54">
                  <c:v>8.4245138999999997E-2</c:v>
                </c:pt>
                <c:pt idx="55">
                  <c:v>0.12510932349999998</c:v>
                </c:pt>
                <c:pt idx="56">
                  <c:v>6.0095789500000003E-2</c:v>
                </c:pt>
                <c:pt idx="57">
                  <c:v>-1.0153519500000003E-2</c:v>
                </c:pt>
                <c:pt idx="58">
                  <c:v>2.4099868999999996E-2</c:v>
                </c:pt>
                <c:pt idx="59">
                  <c:v>-0.1123740565</c:v>
                </c:pt>
                <c:pt idx="60">
                  <c:v>-7.0118925499999998E-2</c:v>
                </c:pt>
                <c:pt idx="61">
                  <c:v>-0.13093191300000001</c:v>
                </c:pt>
                <c:pt idx="62">
                  <c:v>-0.15099562</c:v>
                </c:pt>
                <c:pt idx="63">
                  <c:v>-0.17364813499999998</c:v>
                </c:pt>
                <c:pt idx="64">
                  <c:v>-0.152148915</c:v>
                </c:pt>
                <c:pt idx="65">
                  <c:v>-0.26101875499999999</c:v>
                </c:pt>
                <c:pt idx="66">
                  <c:v>-0.22869445999999999</c:v>
                </c:pt>
                <c:pt idx="67">
                  <c:v>-0.134331585</c:v>
                </c:pt>
                <c:pt idx="68">
                  <c:v>-9.7462293499999991E-2</c:v>
                </c:pt>
                <c:pt idx="69">
                  <c:v>-0.170439805</c:v>
                </c:pt>
                <c:pt idx="70">
                  <c:v>-0.21867643</c:v>
                </c:pt>
                <c:pt idx="71">
                  <c:v>-0.34819725499999998</c:v>
                </c:pt>
                <c:pt idx="72">
                  <c:v>4.9747273500000001E-2</c:v>
                </c:pt>
                <c:pt idx="73">
                  <c:v>-2.8744581849999999E-2</c:v>
                </c:pt>
                <c:pt idx="74">
                  <c:v>-0.23682891499999997</c:v>
                </c:pt>
                <c:pt idx="75">
                  <c:v>-0.15244237499999999</c:v>
                </c:pt>
                <c:pt idx="76">
                  <c:v>-5.6318755000000005E-2</c:v>
                </c:pt>
                <c:pt idx="77">
                  <c:v>-0.11939606699999999</c:v>
                </c:pt>
                <c:pt idx="78">
                  <c:v>-9.6507981999999992E-2</c:v>
                </c:pt>
                <c:pt idx="79">
                  <c:v>-0.12180041999999999</c:v>
                </c:pt>
                <c:pt idx="80">
                  <c:v>-0.16588576500000002</c:v>
                </c:pt>
                <c:pt idx="81">
                  <c:v>-0.13542990199999999</c:v>
                </c:pt>
                <c:pt idx="82">
                  <c:v>-9.7575326500000004E-2</c:v>
                </c:pt>
                <c:pt idx="83">
                  <c:v>-0.21234011999999999</c:v>
                </c:pt>
                <c:pt idx="84">
                  <c:v>-0.26972936999999997</c:v>
                </c:pt>
                <c:pt idx="85">
                  <c:v>-9.2219488999999988E-2</c:v>
                </c:pt>
                <c:pt idx="86">
                  <c:v>-0.16187565500000001</c:v>
                </c:pt>
                <c:pt idx="87">
                  <c:v>-0.107485572</c:v>
                </c:pt>
                <c:pt idx="88">
                  <c:v>-0.41526347000000002</c:v>
                </c:pt>
                <c:pt idx="89">
                  <c:v>-0.26904960499999997</c:v>
                </c:pt>
                <c:pt idx="90">
                  <c:v>-8.3709823000000003E-2</c:v>
                </c:pt>
                <c:pt idx="91">
                  <c:v>-1.7051562999999999E-2</c:v>
                </c:pt>
                <c:pt idx="92">
                  <c:v>4.9864301E-2</c:v>
                </c:pt>
                <c:pt idx="93">
                  <c:v>8.7180582499999992E-2</c:v>
                </c:pt>
                <c:pt idx="94">
                  <c:v>7.0742417000000002E-2</c:v>
                </c:pt>
                <c:pt idx="95">
                  <c:v>-3.0529000000001361E-5</c:v>
                </c:pt>
                <c:pt idx="96">
                  <c:v>-2.3391966200000003E-2</c:v>
                </c:pt>
                <c:pt idx="97">
                  <c:v>-2.3050228499999999E-2</c:v>
                </c:pt>
                <c:pt idx="98">
                  <c:v>-5.1883792999999997E-2</c:v>
                </c:pt>
                <c:pt idx="99">
                  <c:v>-2.7011483500000003E-2</c:v>
                </c:pt>
              </c:numCache>
            </c:numRef>
          </c:xVal>
          <c:yVal>
            <c:numRef>
              <c:f>rad_dev!$J$6:$J$105</c:f>
              <c:numCache>
                <c:formatCode>General</c:formatCode>
                <c:ptCount val="100"/>
                <c:pt idx="0">
                  <c:v>0.38682130708065654</c:v>
                </c:pt>
                <c:pt idx="1">
                  <c:v>0.3982923084511289</c:v>
                </c:pt>
                <c:pt idx="2">
                  <c:v>0.39413713842942227</c:v>
                </c:pt>
                <c:pt idx="3">
                  <c:v>0.3934809599568187</c:v>
                </c:pt>
                <c:pt idx="4">
                  <c:v>0.39400939338126928</c:v>
                </c:pt>
                <c:pt idx="5">
                  <c:v>0.39385748319936154</c:v>
                </c:pt>
                <c:pt idx="6">
                  <c:v>0.39894113572565237</c:v>
                </c:pt>
                <c:pt idx="7">
                  <c:v>0.39757880434333126</c:v>
                </c:pt>
                <c:pt idx="8">
                  <c:v>0.39838337985494526</c:v>
                </c:pt>
                <c:pt idx="9">
                  <c:v>0.3985737038667847</c:v>
                </c:pt>
                <c:pt idx="10">
                  <c:v>0.3959027957592825</c:v>
                </c:pt>
                <c:pt idx="11">
                  <c:v>0.39360477047050973</c:v>
                </c:pt>
                <c:pt idx="12">
                  <c:v>0.39847434424256678</c:v>
                </c:pt>
                <c:pt idx="13">
                  <c:v>0.38713253879271681</c:v>
                </c:pt>
                <c:pt idx="14">
                  <c:v>0.39465787570484273</c:v>
                </c:pt>
                <c:pt idx="15">
                  <c:v>0.38335371332725027</c:v>
                </c:pt>
                <c:pt idx="16">
                  <c:v>0.39687193430736017</c:v>
                </c:pt>
                <c:pt idx="17">
                  <c:v>0.3938677713793583</c:v>
                </c:pt>
                <c:pt idx="18">
                  <c:v>0.38322415083666433</c:v>
                </c:pt>
                <c:pt idx="19">
                  <c:v>0.37563078811818951</c:v>
                </c:pt>
                <c:pt idx="20">
                  <c:v>0.37838264013015477</c:v>
                </c:pt>
                <c:pt idx="21">
                  <c:v>0.37834274901488363</c:v>
                </c:pt>
                <c:pt idx="22">
                  <c:v>0.39746587105392184</c:v>
                </c:pt>
                <c:pt idx="23">
                  <c:v>0.39259533175440453</c:v>
                </c:pt>
                <c:pt idx="24">
                  <c:v>0.39462353852476123</c:v>
                </c:pt>
                <c:pt idx="25">
                  <c:v>0.39617647067675626</c:v>
                </c:pt>
                <c:pt idx="26">
                  <c:v>0.39893737311053934</c:v>
                </c:pt>
                <c:pt idx="27">
                  <c:v>0.39890295647753654</c:v>
                </c:pt>
                <c:pt idx="28">
                  <c:v>0.39894224938467576</c:v>
                </c:pt>
                <c:pt idx="29">
                  <c:v>0.39892648887497584</c:v>
                </c:pt>
                <c:pt idx="30">
                  <c:v>0.39532048251805085</c:v>
                </c:pt>
                <c:pt idx="31">
                  <c:v>0.39888075315602639</c:v>
                </c:pt>
                <c:pt idx="32">
                  <c:v>0.39834987549101558</c:v>
                </c:pt>
                <c:pt idx="33">
                  <c:v>0.39171859368976003</c:v>
                </c:pt>
                <c:pt idx="34">
                  <c:v>0.39866217717878438</c:v>
                </c:pt>
                <c:pt idx="35">
                  <c:v>0.39875519831075695</c:v>
                </c:pt>
                <c:pt idx="36">
                  <c:v>0.39243188161792636</c:v>
                </c:pt>
                <c:pt idx="37">
                  <c:v>0.39866411425376919</c:v>
                </c:pt>
                <c:pt idx="38">
                  <c:v>0.38740965080245016</c:v>
                </c:pt>
                <c:pt idx="39">
                  <c:v>0.39444490685521205</c:v>
                </c:pt>
                <c:pt idx="40">
                  <c:v>0.39837686177289933</c:v>
                </c:pt>
                <c:pt idx="41">
                  <c:v>0.39860457081111822</c:v>
                </c:pt>
                <c:pt idx="42">
                  <c:v>0.39824920057251451</c:v>
                </c:pt>
                <c:pt idx="43">
                  <c:v>0.39782171767341334</c:v>
                </c:pt>
                <c:pt idx="44">
                  <c:v>0.39873489719794186</c:v>
                </c:pt>
                <c:pt idx="45">
                  <c:v>0.39860589747677055</c:v>
                </c:pt>
                <c:pt idx="46">
                  <c:v>0.39891022943783766</c:v>
                </c:pt>
                <c:pt idx="47">
                  <c:v>0.39877490115644698</c:v>
                </c:pt>
                <c:pt idx="48">
                  <c:v>0.3989415997912894</c:v>
                </c:pt>
                <c:pt idx="49">
                  <c:v>0.3983247978428765</c:v>
                </c:pt>
                <c:pt idx="50">
                  <c:v>0.3986862768006017</c:v>
                </c:pt>
                <c:pt idx="51">
                  <c:v>0.39767619334626769</c:v>
                </c:pt>
                <c:pt idx="52">
                  <c:v>0.39595614842937871</c:v>
                </c:pt>
                <c:pt idx="53">
                  <c:v>0.39448819378315303</c:v>
                </c:pt>
                <c:pt idx="54">
                  <c:v>0.39752909407398807</c:v>
                </c:pt>
                <c:pt idx="55">
                  <c:v>0.39583227532111848</c:v>
                </c:pt>
                <c:pt idx="56">
                  <c:v>0.39822253962977072</c:v>
                </c:pt>
                <c:pt idx="57">
                  <c:v>0.39892171666203929</c:v>
                </c:pt>
                <c:pt idx="58">
                  <c:v>0.39882644364840736</c:v>
                </c:pt>
                <c:pt idx="59">
                  <c:v>0.39643130852561764</c:v>
                </c:pt>
                <c:pt idx="60">
                  <c:v>0.3979627523803379</c:v>
                </c:pt>
                <c:pt idx="61">
                  <c:v>0.39553732733048241</c:v>
                </c:pt>
                <c:pt idx="62">
                  <c:v>0.39442022709367108</c:v>
                </c:pt>
                <c:pt idx="63">
                  <c:v>0.39297260748457763</c:v>
                </c:pt>
                <c:pt idx="64">
                  <c:v>0.39435128549066978</c:v>
                </c:pt>
                <c:pt idx="65">
                  <c:v>0.38558102424653568</c:v>
                </c:pt>
                <c:pt idx="66">
                  <c:v>0.38864493673338579</c:v>
                </c:pt>
                <c:pt idx="67">
                  <c:v>0.39535901799532081</c:v>
                </c:pt>
                <c:pt idx="68">
                  <c:v>0.39705201666539131</c:v>
                </c:pt>
                <c:pt idx="69">
                  <c:v>0.39318957795542425</c:v>
                </c:pt>
                <c:pt idx="70">
                  <c:v>0.38951682284798911</c:v>
                </c:pt>
                <c:pt idx="71">
                  <c:v>0.37547657342792462</c:v>
                </c:pt>
                <c:pt idx="72">
                  <c:v>0.39844893626876482</c:v>
                </c:pt>
                <c:pt idx="73">
                  <c:v>0.39877750121480188</c:v>
                </c:pt>
                <c:pt idx="74">
                  <c:v>0.3879097766933241</c:v>
                </c:pt>
                <c:pt idx="75">
                  <c:v>0.39433366126870673</c:v>
                </c:pt>
                <c:pt idx="76">
                  <c:v>0.39831009882835844</c:v>
                </c:pt>
                <c:pt idx="77">
                  <c:v>0.39610884530569035</c:v>
                </c:pt>
                <c:pt idx="78">
                  <c:v>0.39708876713123581</c:v>
                </c:pt>
                <c:pt idx="79">
                  <c:v>0.39599400593865575</c:v>
                </c:pt>
                <c:pt idx="80">
                  <c:v>0.39349080574585682</c:v>
                </c:pt>
                <c:pt idx="81">
                  <c:v>0.3953004531314479</c:v>
                </c:pt>
                <c:pt idx="82">
                  <c:v>0.39704764004721183</c:v>
                </c:pt>
                <c:pt idx="83">
                  <c:v>0.39004908200371402</c:v>
                </c:pt>
                <c:pt idx="84">
                  <c:v>0.3846907555773077</c:v>
                </c:pt>
                <c:pt idx="85">
                  <c:v>0.39724949282526162</c:v>
                </c:pt>
                <c:pt idx="86">
                  <c:v>0.39374948489531986</c:v>
                </c:pt>
                <c:pt idx="87">
                  <c:v>0.39664440407563795</c:v>
                </c:pt>
                <c:pt idx="88">
                  <c:v>0.36598592303886168</c:v>
                </c:pt>
                <c:pt idx="89">
                  <c:v>0.38476120719321233</c:v>
                </c:pt>
                <c:pt idx="90">
                  <c:v>0.39754696519305233</c:v>
                </c:pt>
                <c:pt idx="91">
                  <c:v>0.39888428722590374</c:v>
                </c:pt>
                <c:pt idx="92">
                  <c:v>0.39844661385742874</c:v>
                </c:pt>
                <c:pt idx="93">
                  <c:v>0.39742908624470941</c:v>
                </c:pt>
                <c:pt idx="94">
                  <c:v>0.39794527705559318</c:v>
                </c:pt>
                <c:pt idx="95">
                  <c:v>0.39894228021552164</c:v>
                </c:pt>
                <c:pt idx="96">
                  <c:v>0.3988331478981294</c:v>
                </c:pt>
                <c:pt idx="97">
                  <c:v>0.3988363128608638</c:v>
                </c:pt>
                <c:pt idx="98">
                  <c:v>0.39840567966235346</c:v>
                </c:pt>
                <c:pt idx="99">
                  <c:v>0.39879676876374553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313856"/>
        <c:axId val="92332800"/>
      </c:scatterChart>
      <c:valAx>
        <c:axId val="92313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Deviation (mm)</a:t>
                </a:r>
                <a:endParaRPr lang="en-GB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2332800"/>
        <c:crosses val="autoZero"/>
        <c:crossBetween val="midCat"/>
      </c:valAx>
      <c:valAx>
        <c:axId val="92332800"/>
        <c:scaling>
          <c:orientation val="minMax"/>
          <c:max val="0.4"/>
          <c:min val="0.2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313856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CE47A-91EC-46EF-AF71-27A91A1BA40E}" type="datetimeFigureOut">
              <a:rPr lang="en-GB" smtClean="0"/>
              <a:t>12/05/2015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F206-8102-430D-A8BF-75FDFBDFF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8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BC34D-B5F7-417A-B42A-D43427AF0F4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052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8F206-8102-430D-A8BF-75FDFBDFFBA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52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cracks were ever observed in the groove of the samples (inner cylinder or walls) neither after reaction at 650 C, nor after cool-down at 77K. Only cracks were detected in the outer diameter of sample #4 after reaction. After cool-down at 77K cracks appeared in this region in all the samples except #7, #9 and #18. The presence of cracks in this region didn’t affect the electrical tests.</a:t>
            </a:r>
            <a:endParaRPr lang="en-GB" b="1" dirty="0" smtClean="0"/>
          </a:p>
          <a:p>
            <a:pPr marL="36576" indent="0">
              <a:buNone/>
            </a:pPr>
            <a:r>
              <a:rPr lang="en-GB" b="1" dirty="0" smtClean="0"/>
              <a:t>ELECTRICAL TESTS</a:t>
            </a:r>
          </a:p>
          <a:p>
            <a:r>
              <a:rPr lang="en-GB" dirty="0" smtClean="0"/>
              <a:t>The insulation resistance at 500, 750, 1000 and 1250 V during 30 s was measured for all samples as well as the breakdown voltage. Very similar trends are observed in all samples. The measured breakdown voltage was always above 750 V (even after reaction at 650 C + cool-down at 77K). </a:t>
            </a:r>
          </a:p>
          <a:p>
            <a:r>
              <a:rPr lang="en-GB" dirty="0" smtClean="0"/>
              <a:t>The highest insulation resistance and breakdown voltage were recorded for sample #12 (NK 16 finishing, 0.01-0.03 mm of </a:t>
            </a:r>
            <a:r>
              <a:rPr lang="en-GB" dirty="0" err="1" smtClean="0"/>
              <a:t>NiCrAlY</a:t>
            </a:r>
            <a:r>
              <a:rPr lang="en-GB" dirty="0" smtClean="0"/>
              <a:t>). However, sample #11 was coated using exactly the same parameters and didn’t perform as well as #12.</a:t>
            </a:r>
          </a:p>
          <a:p>
            <a:r>
              <a:rPr lang="en-GB" dirty="0" smtClean="0"/>
              <a:t>#15 and #16 are the pair of samples sharing the same coating parameters (NK 40 finishing, 0.01-0.03 mm of </a:t>
            </a:r>
            <a:r>
              <a:rPr lang="en-GB" dirty="0" err="1" smtClean="0"/>
              <a:t>NiCrAlY</a:t>
            </a:r>
            <a:r>
              <a:rPr lang="en-GB" dirty="0" smtClean="0"/>
              <a:t>) that performed marginally better than the rest: highest values of insulation resistance at 1kV after reaction, and breakdown voltage above 1 kV after the 650 C thermal cycle.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BC34D-B5F7-417A-B42A-D43427AF0F4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38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12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525344"/>
            <a:ext cx="7687104" cy="237406"/>
          </a:xfrm>
        </p:spPr>
        <p:txBody>
          <a:bodyPr>
            <a:normAutofit/>
          </a:bodyPr>
          <a:lstStyle>
            <a:lvl1pPr marL="36576" indent="0" algn="ctr">
              <a:buNone/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fr-FR" dirty="0" smtClean="0"/>
              <a:t>Susana Izquierdo Bermudez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520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525344"/>
            <a:ext cx="7687104" cy="237406"/>
          </a:xfrm>
        </p:spPr>
        <p:txBody>
          <a:bodyPr>
            <a:normAutofit/>
          </a:bodyPr>
          <a:lstStyle>
            <a:lvl1pPr marL="36576" indent="0" algn="ctr">
              <a:buNone/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fr-FR" dirty="0" smtClean="0"/>
              <a:t>Susana Izquierdo Bermudez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5942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525344"/>
            <a:ext cx="7687104" cy="237406"/>
          </a:xfrm>
        </p:spPr>
        <p:txBody>
          <a:bodyPr>
            <a:normAutofit/>
          </a:bodyPr>
          <a:lstStyle>
            <a:lvl1pPr marL="36576" indent="0" algn="ctr">
              <a:buNone/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fr-FR" dirty="0" smtClean="0"/>
              <a:t>Susana Izquierdo Bermudez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5207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1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830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30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4200" y="6335713"/>
            <a:ext cx="1146175" cy="365125"/>
          </a:xfrm>
          <a:prstGeom prst="rect">
            <a:avLst/>
          </a:prstGeom>
        </p:spPr>
        <p:txBody>
          <a:bodyPr/>
          <a:lstStyle>
            <a:lvl1pPr algn="l">
              <a:defRPr sz="1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C377B"/>
                </a:solidFill>
              </a:rPr>
              <a:t>01/04/2014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s-ES" smtClean="0">
                <a:solidFill>
                  <a:srgbClr val="0C377B"/>
                </a:solidFill>
              </a:rPr>
              <a:t>P. Ferracin, S. Izquierdo Bermudez, J. Mazet, J. C. Perez, X. Sarasola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4F978B0-7DEB-4CEB-A436-DEA996D962DE}" type="slidenum">
              <a:rPr lang="en-US">
                <a:solidFill>
                  <a:srgbClr val="0C377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44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9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74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17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2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76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4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07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17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08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2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9"/>
          </a:xfrm>
          <a:solidFill>
            <a:schemeClr val="tx1"/>
          </a:solidFill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6854" cy="4868283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514400" cy="385018"/>
          </a:xfrm>
          <a:prstGeom prst="rect">
            <a:avLst/>
          </a:prstGeom>
        </p:spPr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‹#›</a:t>
            </a:fld>
            <a:endParaRPr lang="en-GB">
              <a:solidFill>
                <a:srgbClr val="0C377B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800087" y="6563490"/>
            <a:ext cx="3543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dirty="0" smtClean="0">
                <a:solidFill>
                  <a:srgbClr val="0C377B"/>
                </a:solidFill>
              </a:rPr>
              <a:t>S</a:t>
            </a:r>
            <a:r>
              <a:rPr lang="es-ES" sz="1100" dirty="0">
                <a:solidFill>
                  <a:srgbClr val="0C377B"/>
                </a:solidFill>
              </a:rPr>
              <a:t>. </a:t>
            </a:r>
            <a:r>
              <a:rPr lang="es-ES" sz="1100" dirty="0" smtClean="0">
                <a:solidFill>
                  <a:srgbClr val="0C377B"/>
                </a:solidFill>
              </a:rPr>
              <a:t>Izquierdo, </a:t>
            </a:r>
            <a:r>
              <a:rPr lang="en-GB" sz="1100" dirty="0" smtClean="0"/>
              <a:t>P. Ferracin, E. Cavanna, </a:t>
            </a:r>
            <a:r>
              <a:rPr lang="es-ES" sz="1100" dirty="0" smtClean="0">
                <a:solidFill>
                  <a:srgbClr val="0C377B"/>
                </a:solidFill>
              </a:rPr>
              <a:t>J.</a:t>
            </a:r>
            <a:r>
              <a:rPr lang="es-ES" sz="1100" baseline="0" dirty="0" smtClean="0">
                <a:solidFill>
                  <a:srgbClr val="0C377B"/>
                </a:solidFill>
              </a:rPr>
              <a:t> C. Perez</a:t>
            </a:r>
            <a:endParaRPr lang="en-US" sz="1100" dirty="0">
              <a:solidFill>
                <a:srgbClr val="0C377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" y="6127884"/>
            <a:ext cx="2140674" cy="6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10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" y="6127884"/>
            <a:ext cx="2140674" cy="6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0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514400" cy="385018"/>
          </a:xfrm>
          <a:prstGeom prst="rect">
            <a:avLst/>
          </a:prstGeom>
        </p:spPr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‹#›</a:t>
            </a:fld>
            <a:endParaRPr lang="en-GB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66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514400" cy="385018"/>
          </a:xfrm>
          <a:prstGeom prst="rect">
            <a:avLst/>
          </a:prstGeom>
        </p:spPr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‹#›</a:t>
            </a:fld>
            <a:endParaRPr lang="en-GB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1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309320"/>
            <a:ext cx="514400" cy="385018"/>
          </a:xfrm>
          <a:prstGeom prst="rect">
            <a:avLst/>
          </a:prstGeom>
        </p:spPr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‹#›</a:t>
            </a:fld>
            <a:endParaRPr lang="en-GB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83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69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525344"/>
            <a:ext cx="7687104" cy="237406"/>
          </a:xfrm>
        </p:spPr>
        <p:txBody>
          <a:bodyPr>
            <a:normAutofit/>
          </a:bodyPr>
          <a:lstStyle>
            <a:lvl1pPr marL="36576" indent="0" algn="ctr">
              <a:buNone/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fr-FR" dirty="0" smtClean="0"/>
              <a:t>Susana Izquierdo Bermudez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956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350"/>
            <a:ext cx="514400" cy="385018"/>
          </a:xfrm>
          <a:prstGeom prst="rect">
            <a:avLst/>
          </a:prstGeom>
        </p:spPr>
        <p:txBody>
          <a:bodyPr/>
          <a:lstStyle/>
          <a:p>
            <a:fld id="{91FE0CF9-301C-4DC2-9DD4-D8FCF2197C95}" type="slidenum">
              <a:rPr lang="en-GB">
                <a:solidFill>
                  <a:srgbClr val="0C377B"/>
                </a:solidFill>
              </a:rPr>
              <a:pPr/>
              <a:t>‹#›</a:t>
            </a:fld>
            <a:endParaRPr lang="en-GB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7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7A5D4-E62C-47A6-B3DF-3AA6FCE8D07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12/05/2015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35143-2300-47F9-B65E-21FBFBE322A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2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Coil fabrication experience for the 1</a:t>
            </a:r>
            <a:r>
              <a:rPr lang="en-GB" baseline="30000" dirty="0" smtClean="0"/>
              <a:t>st</a:t>
            </a:r>
            <a:r>
              <a:rPr lang="en-GB" dirty="0" smtClean="0"/>
              <a:t> generation SQXF coils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8604696" cy="1066688"/>
          </a:xfrm>
        </p:spPr>
        <p:txBody>
          <a:bodyPr>
            <a:normAutofit/>
          </a:bodyPr>
          <a:lstStyle/>
          <a:p>
            <a:r>
              <a:rPr lang="en-GB" sz="1800" dirty="0" smtClean="0"/>
              <a:t>Susana </a:t>
            </a:r>
            <a:r>
              <a:rPr lang="en-GB" sz="1800" dirty="0"/>
              <a:t>Izquierdo Bermudez, Juan Carlos Perez, Eugenio Cavanna, Paolo </a:t>
            </a:r>
            <a:r>
              <a:rPr lang="en-GB" sz="1800" dirty="0" smtClean="0"/>
              <a:t>Ferracin</a:t>
            </a:r>
            <a:endParaRPr lang="en-GB" sz="1800" dirty="0"/>
          </a:p>
        </p:txBody>
      </p:sp>
      <p:sp>
        <p:nvSpPr>
          <p:cNvPr id="4" name="Rectangle 3"/>
          <p:cNvSpPr/>
          <p:nvPr/>
        </p:nvSpPr>
        <p:spPr>
          <a:xfrm>
            <a:off x="341784" y="5030002"/>
            <a:ext cx="846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Joint </a:t>
            </a:r>
            <a:r>
              <a:rPr lang="en-GB" dirty="0" err="1"/>
              <a:t>HiLumi</a:t>
            </a:r>
            <a:r>
              <a:rPr lang="en-GB" dirty="0"/>
              <a:t> LHC-LARP Annual Meeting/24th LARP Collaboration Meeting</a:t>
            </a:r>
          </a:p>
          <a:p>
            <a:pPr algn="ctr"/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May, 2015</a:t>
            </a:r>
          </a:p>
        </p:txBody>
      </p:sp>
    </p:spTree>
    <p:extLst>
      <p:ext uri="{BB962C8B-B14F-4D97-AF65-F5344CB8AC3E}">
        <p14:creationId xmlns:p14="http://schemas.microsoft.com/office/powerpoint/2010/main" val="194370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8"/>
          <a:stretch/>
        </p:blipFill>
        <p:spPr bwMode="auto">
          <a:xfrm>
            <a:off x="4597484" y="3275203"/>
            <a:ext cx="4254932" cy="339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Impregnation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10</a:t>
            </a:fld>
            <a:endParaRPr lang="en-GB">
              <a:solidFill>
                <a:srgbClr val="0C377B"/>
              </a:solidFill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046490"/>
              </p:ext>
            </p:extLst>
          </p:nvPr>
        </p:nvGraphicFramePr>
        <p:xfrm>
          <a:off x="603801" y="1175893"/>
          <a:ext cx="7936398" cy="2099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4681"/>
                <a:gridCol w="906605"/>
                <a:gridCol w="2608511"/>
                <a:gridCol w="2306601"/>
              </a:tblGrid>
              <a:tr h="48615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Epoxy CTD 101 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</a:t>
                      </a: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[C°]</a:t>
                      </a:r>
                      <a:endParaRPr kumimoji="0" lang="en-GB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Press</a:t>
                      </a:r>
                      <a:r>
                        <a:rPr lang="en-GB" sz="1800" u="none" strike="noStrike" dirty="0" smtClean="0">
                          <a:effectLst/>
                        </a:rPr>
                        <a:t>.</a:t>
                      </a:r>
                    </a:p>
                    <a:p>
                      <a:pPr algn="ctr" fontAlgn="ctr"/>
                      <a:r>
                        <a:rPr lang="en-GB" sz="1800" u="none" strike="noStrike" dirty="0" smtClean="0">
                          <a:effectLst/>
                        </a:rPr>
                        <a:t>[mbar]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Bake out</a:t>
                      </a:r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 h  (minimum)</a:t>
                      </a:r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~10</a:t>
                      </a:r>
                      <a:r>
                        <a:rPr kumimoji="0" lang="en-GB" sz="14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kumimoji="0" lang="en-GB" sz="1400" u="none" strike="noStrike" kern="12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Agitated Degas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55-60</a:t>
                      </a:r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 min</a:t>
                      </a:r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~7.5x10</a:t>
                      </a:r>
                      <a:r>
                        <a:rPr kumimoji="0" lang="en-GB" sz="14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kumimoji="0" lang="en-GB" sz="1400" u="none" strike="noStrike" kern="12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VPI (</a:t>
                      </a:r>
                      <a:r>
                        <a:rPr kumimoji="0" lang="el-GR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P)</a:t>
                      </a:r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25-35 min resin across mould</a:t>
                      </a:r>
                    </a:p>
                    <a:p>
                      <a:pPr algn="ctr" fontAlgn="ctr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65-110 min in total</a:t>
                      </a:r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~10</a:t>
                      </a:r>
                      <a:r>
                        <a:rPr kumimoji="0" lang="en-GB" sz="14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(chamber)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GB" sz="14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- 5x10</a:t>
                      </a:r>
                      <a:r>
                        <a:rPr kumimoji="0" lang="en-GB" sz="14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(mould)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500-800 (reservoir)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~10</a:t>
                      </a:r>
                      <a:r>
                        <a:rPr kumimoji="0" lang="en-GB" sz="1400" u="none" strike="noStrike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Cure</a:t>
                      </a:r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kumimoji="0" lang="en-GB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h ramp, 6 h at 110° C, 1 h ramp, 16 h at 125° C</a:t>
                      </a:r>
                      <a:endParaRPr kumimoji="0" lang="en-GB" sz="140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1" t="2150" r="1925" b="79449"/>
          <a:stretch/>
        </p:blipFill>
        <p:spPr bwMode="auto">
          <a:xfrm>
            <a:off x="6228184" y="5373216"/>
            <a:ext cx="826648" cy="92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46" y="3429000"/>
            <a:ext cx="5260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In general, the quality of the impregnation is good</a:t>
            </a:r>
            <a:endParaRPr lang="en-GB" sz="1600" dirty="0"/>
          </a:p>
        </p:txBody>
      </p:sp>
      <p:pic>
        <p:nvPicPr>
          <p:cNvPr id="3074" name="Picture 2" descr="G:\Workspaces\s\shortmod\Develop\labo 927\HFM\MQXF\MQXFS\Magnets_Construction\MQXFS_Coils\HCMQXFS136-CR000103\09_Post_Impregnation\P10907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t="16002" r="2226" b="18292"/>
          <a:stretch/>
        </p:blipFill>
        <p:spPr bwMode="auto">
          <a:xfrm>
            <a:off x="472172" y="3850202"/>
            <a:ext cx="3764478" cy="23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2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Post-impregnation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573" y="1124744"/>
            <a:ext cx="8226854" cy="352839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After impregnation, quench heater and voltage taps wires are soldered to the pads.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The connection box is then impregnated with </a:t>
            </a:r>
            <a:r>
              <a:rPr lang="en-GB" dirty="0" err="1" smtClean="0"/>
              <a:t>Ecobond</a:t>
            </a:r>
            <a:r>
              <a:rPr lang="en-GB" dirty="0" smtClean="0"/>
              <a:t> (same material as the one used broadly in the LHC)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11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4098" name="Picture 2" descr="G:\Workspaces\s\shortmod\Develop\labo 927\HFM\MQXF\MQXFS\Magnets_Construction\MQXFS_Coils\HCMQXFS136-CR000102\09_Post_Impregnation\IMG_2945P10907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9" b="10500"/>
          <a:stretch/>
        </p:blipFill>
        <p:spPr bwMode="auto">
          <a:xfrm>
            <a:off x="3132046" y="1790205"/>
            <a:ext cx="2879908" cy="163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Workspaces\s\shortmod\Develop\labo 927\HFM\MQXF\MQXFS\Magnets_Construction\MQXFS_Coils\HCMQXFS136-CR000102\09_Post_Impregnation\IMG_2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44" y="4220968"/>
            <a:ext cx="288013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Workspaces\s\shortmod\Develop\labo 927\HFM\MQXF\MQXFS\Magnets_Construction\MQXFS_Coils\HCMQXFS136-CR000102\09_Post_Impregnation\IMG_29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36679"/>
            <a:ext cx="288013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7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Coils at different manufacturing stages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12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5" name="Picture 3" descr="G:\Workspaces\s\shortmod\Develop\labo 927\HFM\MQXF\MQXFS\Magnets_Construction\MQXFS_Coils\HCMQXFS136-CR000103\09_Post_Impregnation\P10907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12989" b="25685"/>
          <a:stretch/>
        </p:blipFill>
        <p:spPr bwMode="auto">
          <a:xfrm rot="5400000">
            <a:off x="4878007" y="2395517"/>
            <a:ext cx="4903943" cy="23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Workspaces\s\shortmod\Develop\labo 927\HFM\MQXF\MQXFS\Magnets_Construction\MQXFS_Coils\HCMQXFS136-CR000103\06_Reaction\Apres_reaction\IMG-20150225-WA0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 t="8105" r="33688" b="20226"/>
          <a:stretch/>
        </p:blipFill>
        <p:spPr bwMode="auto">
          <a:xfrm>
            <a:off x="3563888" y="1117344"/>
            <a:ext cx="2007273" cy="490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Workspaces\s\shortmod\Develop\labo 927\HFM\MQXF\MQXFS\Magnets_Construction\MQXFS_Coils\HCMQXFS136-CR000104\06_Reaction\Mise_en_reaction\DSCN10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t="31838" r="13840" b="34081"/>
          <a:stretch/>
        </p:blipFill>
        <p:spPr bwMode="auto">
          <a:xfrm rot="5400000">
            <a:off x="-633273" y="2578204"/>
            <a:ext cx="4903944" cy="19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36461" y="608400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After curing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25642" y="609105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After reaction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44208" y="610516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After impregnation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0511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86828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GB" dirty="0" smtClean="0"/>
              <a:t>SQXF overview coil design &amp; manufacturing process</a:t>
            </a:r>
          </a:p>
          <a:p>
            <a:pPr>
              <a:buClr>
                <a:schemeClr val="tx2"/>
              </a:buClr>
            </a:pPr>
            <a:r>
              <a:rPr lang="en-GB" b="1" dirty="0" smtClean="0"/>
              <a:t>SQXF coils production summary</a:t>
            </a:r>
          </a:p>
          <a:p>
            <a:pPr>
              <a:buClr>
                <a:schemeClr val="tx2"/>
              </a:buClr>
            </a:pPr>
            <a:r>
              <a:rPr lang="en-GB" dirty="0" smtClean="0"/>
              <a:t>Destructive inspection of coil 101 </a:t>
            </a:r>
          </a:p>
          <a:p>
            <a:pPr>
              <a:buClr>
                <a:schemeClr val="tx2"/>
              </a:buClr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13</a:t>
            </a:fld>
            <a:endParaRPr lang="en-GB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834482"/>
              </p:ext>
            </p:extLst>
          </p:nvPr>
        </p:nvGraphicFramePr>
        <p:xfrm>
          <a:off x="30723" y="1052736"/>
          <a:ext cx="9130095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019"/>
                <a:gridCol w="1826019"/>
                <a:gridCol w="1826019"/>
                <a:gridCol w="1826019"/>
                <a:gridCol w="18260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Coil 001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Coil 101</a:t>
                      </a:r>
                      <a:endParaRPr kumimoji="0" lang="en-GB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Coil 102</a:t>
                      </a:r>
                      <a:endParaRPr kumimoji="0" lang="en-GB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Coil 103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Coil 104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2"/>
                          </a:solidFill>
                        </a:rPr>
                        <a:t>Copper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2"/>
                          </a:solidFill>
                        </a:rPr>
                        <a:t>Nb3Sn</a:t>
                      </a:r>
                      <a:r>
                        <a:rPr lang="en-GB" sz="1400" baseline="0" dirty="0" smtClean="0">
                          <a:solidFill>
                            <a:schemeClr val="tx2"/>
                          </a:solidFill>
                        </a:rPr>
                        <a:t> low grade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2"/>
                          </a:solidFill>
                        </a:rPr>
                        <a:t>Nb3Sn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2"/>
                          </a:solidFill>
                        </a:rPr>
                        <a:t>Nb3Sn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2"/>
                          </a:solidFill>
                        </a:rPr>
                        <a:t>Nb3Sn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2"/>
                          </a:solidFill>
                        </a:rPr>
                        <a:t>Practice</a:t>
                      </a:r>
                      <a:r>
                        <a:rPr lang="en-GB" sz="1400" baseline="0" dirty="0" smtClean="0">
                          <a:solidFill>
                            <a:schemeClr val="tx2"/>
                          </a:solidFill>
                        </a:rPr>
                        <a:t> coil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2"/>
                          </a:solidFill>
                        </a:rPr>
                        <a:t>Practice coil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2"/>
                          </a:solidFill>
                        </a:rPr>
                        <a:t>Spare coil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2"/>
                          </a:solidFill>
                        </a:rPr>
                        <a:t>Coil for SQXF1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2"/>
                          </a:solidFill>
                        </a:rPr>
                        <a:t>Coil for SQXF1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Aim of the coil: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Development manufacturing process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Tooling Commissioning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Electrical</a:t>
                      </a:r>
                      <a:r>
                        <a:rPr lang="en-GB" sz="1100" baseline="0" dirty="0" smtClean="0">
                          <a:solidFill>
                            <a:schemeClr val="tx2"/>
                          </a:solidFill>
                        </a:rPr>
                        <a:t> QA limits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Aim of the coil: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Study of conductor position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Coil</a:t>
                      </a:r>
                      <a:r>
                        <a:rPr lang="en-GB" sz="1100" baseline="0" dirty="0" smtClean="0">
                          <a:solidFill>
                            <a:schemeClr val="tx2"/>
                          </a:solidFill>
                        </a:rPr>
                        <a:t> ends validation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baseline="0" dirty="0" smtClean="0">
                          <a:solidFill>
                            <a:schemeClr val="tx2"/>
                          </a:solidFill>
                        </a:rPr>
                        <a:t>Mechanical mock-up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Electrical</a:t>
                      </a:r>
                      <a:r>
                        <a:rPr lang="en-GB" sz="1100" baseline="0" dirty="0" smtClean="0">
                          <a:solidFill>
                            <a:schemeClr val="tx2"/>
                          </a:solidFill>
                        </a:rPr>
                        <a:t> QA limits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Issues during production?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Overshoot</a:t>
                      </a:r>
                      <a:r>
                        <a:rPr lang="en-GB" sz="1100" baseline="0" dirty="0" smtClean="0">
                          <a:solidFill>
                            <a:schemeClr val="tx2"/>
                          </a:solidFill>
                        </a:rPr>
                        <a:t> on the VAMAS during reaction treatment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Problem on the splice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Issues during production?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No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1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Issues during production?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100" dirty="0" smtClean="0">
                          <a:solidFill>
                            <a:schemeClr val="tx2"/>
                          </a:solidFill>
                        </a:rPr>
                        <a:t>No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SQXF coils production summary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14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5" t="1" r="22667" b="444"/>
          <a:stretch/>
        </p:blipFill>
        <p:spPr bwMode="auto">
          <a:xfrm>
            <a:off x="395536" y="3554728"/>
            <a:ext cx="1143226" cy="315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30" b="40814"/>
          <a:stretch/>
        </p:blipFill>
        <p:spPr>
          <a:xfrm rot="5400000">
            <a:off x="4709417" y="4654366"/>
            <a:ext cx="3360000" cy="898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64" b="30610"/>
          <a:stretch/>
        </p:blipFill>
        <p:spPr>
          <a:xfrm rot="5400000">
            <a:off x="3041230" y="4612676"/>
            <a:ext cx="3360000" cy="1041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27" r="14564"/>
          <a:stretch/>
        </p:blipFill>
        <p:spPr>
          <a:xfrm>
            <a:off x="1907704" y="5297798"/>
            <a:ext cx="1720623" cy="1342218"/>
          </a:xfrm>
          <a:prstGeom prst="rect">
            <a:avLst/>
          </a:prstGeom>
        </p:spPr>
      </p:pic>
      <p:pic>
        <p:nvPicPr>
          <p:cNvPr id="19" name="Picture 2" descr="C:\Projects\MQXF\03_Coil\01_CERNcoils\SQXF_coil101\coi101\New folder\global right 20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4008" r="2962" b="702"/>
          <a:stretch/>
        </p:blipFill>
        <p:spPr bwMode="auto">
          <a:xfrm>
            <a:off x="1907704" y="3719333"/>
            <a:ext cx="1681240" cy="151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08104" y="1052736"/>
            <a:ext cx="3635896" cy="57308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666799" y="2832043"/>
            <a:ext cx="341632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Coils for the first short model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7" r="22065"/>
          <a:stretch/>
        </p:blipFill>
        <p:spPr>
          <a:xfrm>
            <a:off x="7668344" y="3429000"/>
            <a:ext cx="1263852" cy="33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5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Pole gap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15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89"/>
          <a:stretch/>
        </p:blipFill>
        <p:spPr>
          <a:xfrm>
            <a:off x="205552" y="980728"/>
            <a:ext cx="8744712" cy="165376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634672"/>
              </p:ext>
            </p:extLst>
          </p:nvPr>
        </p:nvGraphicFramePr>
        <p:xfrm>
          <a:off x="183773" y="4365104"/>
          <a:ext cx="4209650" cy="1924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149"/>
                <a:gridCol w="617917"/>
                <a:gridCol w="1170586"/>
                <a:gridCol w="999136"/>
                <a:gridCol w="830862"/>
              </a:tblGrid>
              <a:tr h="663965">
                <a:tc>
                  <a:txBody>
                    <a:bodyPr/>
                    <a:lstStyle/>
                    <a:p>
                      <a:pPr algn="l" fontAlgn="b"/>
                      <a:r>
                        <a:rPr kumimoji="0" lang="en-GB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Coil #</a:t>
                      </a:r>
                      <a:endParaRPr kumimoji="0" lang="en-GB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Initial </a:t>
                      </a:r>
                      <a:endParaRPr lang="en-GB" sz="16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GB" sz="1600" u="none" strike="noStrike" dirty="0" smtClean="0">
                          <a:effectLst/>
                        </a:rPr>
                        <a:t>[</a:t>
                      </a:r>
                      <a:r>
                        <a:rPr lang="en-GB" sz="1600" u="none" strike="noStrike" dirty="0">
                          <a:effectLst/>
                        </a:rPr>
                        <a:t>mm]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 smtClean="0">
                          <a:effectLst/>
                        </a:rPr>
                        <a:t>After </a:t>
                      </a:r>
                      <a:r>
                        <a:rPr lang="en-GB" sz="1600" u="none" strike="noStrike" dirty="0">
                          <a:effectLst/>
                        </a:rPr>
                        <a:t>curing </a:t>
                      </a:r>
                      <a:endParaRPr lang="en-GB" sz="16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GB" sz="1600" u="none" strike="noStrike" dirty="0" smtClean="0">
                          <a:effectLst/>
                        </a:rPr>
                        <a:t>[</a:t>
                      </a:r>
                      <a:r>
                        <a:rPr lang="en-GB" sz="1600" u="none" strike="noStrike" dirty="0">
                          <a:effectLst/>
                        </a:rPr>
                        <a:t>mm]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 smtClean="0">
                          <a:effectLst/>
                        </a:rPr>
                        <a:t>Before HT</a:t>
                      </a:r>
                    </a:p>
                    <a:p>
                      <a:pPr algn="ctr" fontAlgn="ctr"/>
                      <a:r>
                        <a:rPr lang="en-GB" sz="1600" u="none" strike="noStrike" dirty="0" smtClean="0">
                          <a:effectLst/>
                        </a:rPr>
                        <a:t>[mm</a:t>
                      </a:r>
                      <a:r>
                        <a:rPr lang="en-GB" sz="1600" u="none" strike="noStrike" dirty="0">
                          <a:effectLst/>
                        </a:rPr>
                        <a:t>]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 smtClean="0">
                          <a:effectLst/>
                        </a:rPr>
                        <a:t>After HT</a:t>
                      </a:r>
                    </a:p>
                    <a:p>
                      <a:pPr algn="ctr" fontAlgn="ctr"/>
                      <a:r>
                        <a:rPr lang="en-GB" sz="1600" u="none" strike="noStrike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>
                          <a:effectLst/>
                        </a:rPr>
                        <a:t>[mm]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78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001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2.7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2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101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7.5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5.6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2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102 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4.1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3.8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3.37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2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103 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4.5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3.4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3.11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2.64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2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104 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0.75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237" marR="8237" marT="82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120" y="2900498"/>
            <a:ext cx="4649479" cy="3277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0048" t="9680" r="11427" b="79514"/>
          <a:stretch/>
        </p:blipFill>
        <p:spPr>
          <a:xfrm>
            <a:off x="6156176" y="2921168"/>
            <a:ext cx="2696315" cy="720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780928"/>
            <a:ext cx="432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 smtClean="0">
                <a:solidFill>
                  <a:schemeClr val="tx2"/>
                </a:solidFill>
              </a:rPr>
              <a:t>Gap reduces </a:t>
            </a:r>
            <a:r>
              <a:rPr lang="de-CH" sz="1600" dirty="0">
                <a:solidFill>
                  <a:schemeClr val="tx2"/>
                </a:solidFill>
              </a:rPr>
              <a:t>by </a:t>
            </a:r>
            <a:r>
              <a:rPr lang="de-CH" sz="1600" b="1" dirty="0">
                <a:solidFill>
                  <a:srgbClr val="FF0000"/>
                </a:solidFill>
              </a:rPr>
              <a:t>1.2 to 1.6 </a:t>
            </a:r>
            <a:r>
              <a:rPr lang="de-CH" sz="1600" b="1" dirty="0" smtClean="0">
                <a:solidFill>
                  <a:srgbClr val="FF0000"/>
                </a:solidFill>
              </a:rPr>
              <a:t>mm</a:t>
            </a:r>
            <a:r>
              <a:rPr lang="de-CH" sz="1600" dirty="0" smtClean="0">
                <a:solidFill>
                  <a:srgbClr val="FF0000"/>
                </a:solidFill>
              </a:rPr>
              <a:t> </a:t>
            </a:r>
            <a:r>
              <a:rPr lang="de-CH" sz="1600" dirty="0" smtClean="0">
                <a:solidFill>
                  <a:schemeClr val="tx2"/>
                </a:solidFill>
              </a:rPr>
              <a:t>when releasing the </a:t>
            </a:r>
            <a:r>
              <a:rPr lang="de-CH" sz="1600" b="1" dirty="0" smtClean="0">
                <a:solidFill>
                  <a:srgbClr val="FF0000"/>
                </a:solidFill>
              </a:rPr>
              <a:t>winding tension</a:t>
            </a:r>
            <a:r>
              <a:rPr lang="de-CH" sz="1600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 smtClean="0">
                <a:solidFill>
                  <a:schemeClr val="tx2"/>
                </a:solidFill>
              </a:rPr>
              <a:t>During </a:t>
            </a:r>
            <a:r>
              <a:rPr lang="de-CH" sz="1600" b="1" dirty="0" smtClean="0">
                <a:solidFill>
                  <a:srgbClr val="FF0000"/>
                </a:solidFill>
              </a:rPr>
              <a:t>heat treatment</a:t>
            </a:r>
            <a:r>
              <a:rPr lang="de-CH" sz="1600" dirty="0" smtClean="0">
                <a:solidFill>
                  <a:schemeClr val="tx2"/>
                </a:solidFill>
              </a:rPr>
              <a:t>, longituindal coil contraction</a:t>
            </a:r>
            <a:r>
              <a:rPr lang="de-CH" sz="1600" b="1" dirty="0" smtClean="0">
                <a:solidFill>
                  <a:schemeClr val="tx2"/>
                </a:solidFill>
              </a:rPr>
              <a:t> </a:t>
            </a:r>
            <a:r>
              <a:rPr lang="de-CH" sz="1600" b="1" dirty="0">
                <a:solidFill>
                  <a:srgbClr val="FF0000"/>
                </a:solidFill>
              </a:rPr>
              <a:t>0.4 – 0.5 </a:t>
            </a:r>
            <a:r>
              <a:rPr lang="de-CH" sz="1600" b="1" dirty="0" smtClean="0">
                <a:solidFill>
                  <a:srgbClr val="FF0000"/>
                </a:solidFill>
              </a:rPr>
              <a:t>mm</a:t>
            </a:r>
            <a:endParaRPr lang="de-CH" sz="16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 smtClean="0">
                <a:solidFill>
                  <a:schemeClr val="tx2"/>
                </a:solidFill>
              </a:rPr>
              <a:t>For coil 104, no contraction of gap during heat treatment</a:t>
            </a:r>
            <a:endParaRPr lang="de-CH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Overall coil dimensions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16</a:t>
            </a:fld>
            <a:endParaRPr lang="en-GB" dirty="0">
              <a:solidFill>
                <a:srgbClr val="0C377B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b="16822"/>
          <a:stretch/>
        </p:blipFill>
        <p:spPr>
          <a:xfrm>
            <a:off x="4875903" y="1145083"/>
            <a:ext cx="4168751" cy="897474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362737"/>
              </p:ext>
            </p:extLst>
          </p:nvPr>
        </p:nvGraphicFramePr>
        <p:xfrm>
          <a:off x="683568" y="2350334"/>
          <a:ext cx="7984416" cy="1645920"/>
        </p:xfrm>
        <a:graphic>
          <a:graphicData uri="http://schemas.openxmlformats.org/drawingml/2006/table">
            <a:tbl>
              <a:tblPr/>
              <a:tblGrid>
                <a:gridCol w="417512"/>
                <a:gridCol w="1710501"/>
                <a:gridCol w="2192467"/>
                <a:gridCol w="1590986"/>
                <a:gridCol w="2072950"/>
              </a:tblGrid>
              <a:tr h="3108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Inner layer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Inner layer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assuming</a:t>
                      </a:r>
                      <a:r>
                        <a:rPr lang="en-GB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pole gap =0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Outer layer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Outer</a:t>
                      </a:r>
                      <a:r>
                        <a:rPr lang="en-GB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layer 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assuming</a:t>
                      </a:r>
                      <a:r>
                        <a:rPr lang="en-GB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pole gap =0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562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b="0" i="0" u="none" strike="noStrike" dirty="0">
                        <a:solidFill>
                          <a:srgbClr val="3A3838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562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2.03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562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6.36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562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5.16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4.66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>
            <a:off x="4980058" y="1632122"/>
            <a:ext cx="396044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3888" y="2042556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chemeClr val="accent1">
                    <a:lumMod val="10000"/>
                  </a:schemeClr>
                </a:solidFill>
              </a:rPr>
              <a:t>Coil </a:t>
            </a:r>
            <a:r>
              <a:rPr lang="en-GB" sz="1400" i="1" dirty="0" err="1" smtClean="0">
                <a:solidFill>
                  <a:schemeClr val="accent1">
                    <a:lumMod val="10000"/>
                  </a:schemeClr>
                </a:solidFill>
              </a:rPr>
              <a:t>overlength</a:t>
            </a:r>
            <a:r>
              <a:rPr lang="en-GB" sz="1400" i="1" dirty="0" smtClean="0">
                <a:solidFill>
                  <a:schemeClr val="accent1">
                    <a:lumMod val="10000"/>
                  </a:schemeClr>
                </a:solidFill>
              </a:rPr>
              <a:t> (mm)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687" y="1262790"/>
            <a:ext cx="458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Coils are </a:t>
            </a:r>
            <a:r>
              <a:rPr lang="en-GB" b="1" dirty="0" smtClean="0">
                <a:solidFill>
                  <a:srgbClr val="FF0000"/>
                </a:solidFill>
              </a:rPr>
              <a:t>2 – 5 mm longer </a:t>
            </a:r>
            <a:r>
              <a:rPr lang="en-GB" dirty="0" smtClean="0"/>
              <a:t>than nominal</a:t>
            </a:r>
            <a:endParaRPr lang="en-GB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7070" r="14735" b="12371"/>
          <a:stretch/>
        </p:blipFill>
        <p:spPr bwMode="auto">
          <a:xfrm>
            <a:off x="4394536" y="4077072"/>
            <a:ext cx="3802358" cy="232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4913" y="4293096"/>
            <a:ext cx="4860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Coils are typically </a:t>
            </a:r>
            <a:r>
              <a:rPr lang="en-GB" dirty="0" smtClean="0">
                <a:solidFill>
                  <a:srgbClr val="FF0000"/>
                </a:solidFill>
              </a:rPr>
              <a:t>100 µm smaller </a:t>
            </a:r>
            <a:r>
              <a:rPr lang="en-GB" dirty="0" smtClean="0"/>
              <a:t>than nominal in the </a:t>
            </a:r>
            <a:r>
              <a:rPr lang="en-GB" dirty="0" smtClean="0">
                <a:solidFill>
                  <a:srgbClr val="FF0000"/>
                </a:solidFill>
              </a:rPr>
              <a:t>radial direction </a:t>
            </a:r>
            <a:r>
              <a:rPr lang="en-GB" dirty="0" smtClean="0"/>
              <a:t>and about </a:t>
            </a:r>
            <a:r>
              <a:rPr lang="en-GB" dirty="0" smtClean="0">
                <a:solidFill>
                  <a:srgbClr val="FF0000"/>
                </a:solidFill>
              </a:rPr>
              <a:t>200 µm smaller </a:t>
            </a:r>
            <a:r>
              <a:rPr lang="en-GB" dirty="0" smtClean="0"/>
              <a:t>in the </a:t>
            </a:r>
            <a:r>
              <a:rPr lang="en-GB" dirty="0" smtClean="0">
                <a:solidFill>
                  <a:srgbClr val="FF0000"/>
                </a:solidFill>
              </a:rPr>
              <a:t>azimuthal direction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01205" y="5984792"/>
            <a:ext cx="1551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sym typeface="Wingdings" panose="05000000000000000000" pitchFamily="2" charset="2"/>
              </a:rPr>
              <a:t>Average deviation from nominal radial thickness ~</a:t>
            </a:r>
            <a:r>
              <a:rPr lang="en-US" sz="1200" dirty="0">
                <a:solidFill>
                  <a:srgbClr val="00B050"/>
                </a:solidFill>
                <a:sym typeface="Wingdings" panose="05000000000000000000" pitchFamily="2" charset="2"/>
              </a:rPr>
              <a:t>100 </a:t>
            </a:r>
            <a:r>
              <a:rPr lang="en-GB" sz="1200" dirty="0">
                <a:solidFill>
                  <a:srgbClr val="00B050"/>
                </a:solidFill>
              </a:rPr>
              <a:t>µm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377153" y="5480736"/>
            <a:ext cx="1070" cy="301701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714188" y="5782437"/>
            <a:ext cx="168006" cy="152401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347864" y="5934838"/>
            <a:ext cx="1551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7030A0"/>
                </a:solidFill>
                <a:sym typeface="Wingdings" panose="05000000000000000000" pitchFamily="2" charset="2"/>
              </a:rPr>
              <a:t>Average azimuthal deviation ~100 </a:t>
            </a:r>
            <a:r>
              <a:rPr lang="en-GB" sz="1200" dirty="0">
                <a:solidFill>
                  <a:srgbClr val="7030A0"/>
                </a:solidFill>
              </a:rPr>
              <a:t>µm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7713666" y="5850449"/>
            <a:ext cx="184488" cy="152402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699880" y="6008171"/>
            <a:ext cx="1524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7030A0"/>
                </a:solidFill>
                <a:sym typeface="Wingdings" panose="05000000000000000000" pitchFamily="2" charset="2"/>
              </a:rPr>
              <a:t>Average azimuthal deviation ~100 </a:t>
            </a:r>
            <a:r>
              <a:rPr lang="en-GB" sz="1200" dirty="0">
                <a:solidFill>
                  <a:srgbClr val="7030A0"/>
                </a:solidFill>
              </a:rPr>
              <a:t>µm</a:t>
            </a:r>
          </a:p>
        </p:txBody>
      </p:sp>
    </p:spTree>
    <p:extLst>
      <p:ext uri="{BB962C8B-B14F-4D97-AF65-F5344CB8AC3E}">
        <p14:creationId xmlns:p14="http://schemas.microsoft.com/office/powerpoint/2010/main" val="15542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Electrical QA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7"/>
            <a:ext cx="8964488" cy="2304255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Coils 001 and 101 have been used to check the limits in terms of coil electrical integrity.</a:t>
            </a:r>
          </a:p>
          <a:p>
            <a:pPr lvl="1"/>
            <a:r>
              <a:rPr lang="en-GB" dirty="0" smtClean="0"/>
              <a:t>Discharge test coil </a:t>
            </a:r>
            <a:r>
              <a:rPr lang="en-GB" dirty="0" smtClean="0"/>
              <a:t>001</a:t>
            </a:r>
            <a:r>
              <a:rPr lang="en-GB" dirty="0" smtClean="0"/>
              <a:t>~ 3.5 kV</a:t>
            </a:r>
          </a:p>
          <a:p>
            <a:pPr lvl="1"/>
            <a:r>
              <a:rPr lang="en-GB"/>
              <a:t>Discharge test coil 101</a:t>
            </a:r>
            <a:r>
              <a:rPr lang="en-GB" dirty="0" smtClean="0"/>
              <a:t>&gt; 5 kV</a:t>
            </a:r>
          </a:p>
          <a:p>
            <a:r>
              <a:rPr lang="en-GB" dirty="0" smtClean="0"/>
              <a:t>From coil 102, standard electrical tests</a:t>
            </a:r>
          </a:p>
          <a:p>
            <a:pPr lvl="1"/>
            <a:r>
              <a:rPr lang="en-GB" dirty="0" smtClean="0"/>
              <a:t>Coil 102 passed all the tests (only a weak point on the insulation QH to end shoe)</a:t>
            </a:r>
          </a:p>
          <a:p>
            <a:pPr lvl="1"/>
            <a:r>
              <a:rPr lang="en-GB" dirty="0" smtClean="0"/>
              <a:t>Coils 103 and 104 to be tested in the coming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17</a:t>
            </a:fld>
            <a:endParaRPr lang="en-GB">
              <a:solidFill>
                <a:srgbClr val="0C377B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24694"/>
              </p:ext>
            </p:extLst>
          </p:nvPr>
        </p:nvGraphicFramePr>
        <p:xfrm>
          <a:off x="179512" y="3645024"/>
          <a:ext cx="3672408" cy="1550670"/>
        </p:xfrm>
        <a:graphic>
          <a:graphicData uri="http://schemas.openxmlformats.org/drawingml/2006/table">
            <a:tbl>
              <a:tblPr/>
              <a:tblGrid>
                <a:gridCol w="1378852"/>
                <a:gridCol w="1171773"/>
                <a:gridCol w="1121783"/>
              </a:tblGrid>
              <a:tr h="2000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MQXF</a:t>
                      </a:r>
                      <a:r>
                        <a:rPr lang="en-GB" sz="16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Set-point </a:t>
                      </a: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MQXFS_102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All QHs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2500 / 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All QHs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 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 /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2500/ 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 NCS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1000/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2500/ 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Central post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 / 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315811"/>
              </p:ext>
            </p:extLst>
          </p:nvPr>
        </p:nvGraphicFramePr>
        <p:xfrm>
          <a:off x="41454" y="5301208"/>
          <a:ext cx="4067944" cy="253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7944"/>
              </a:tblGrid>
              <a:tr h="25336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U1 / U2  = </a:t>
                      </a:r>
                      <a:r>
                        <a:rPr lang="en-GB" sz="1600" u="none" strike="noStrike" dirty="0" smtClean="0">
                          <a:effectLst/>
                        </a:rPr>
                        <a:t>MQXF </a:t>
                      </a:r>
                      <a:r>
                        <a:rPr lang="en-GB" sz="1600" u="none" strike="noStrike" dirty="0">
                          <a:effectLst/>
                        </a:rPr>
                        <a:t>Target (V) / measured (V)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13726" r="13743" b="8425"/>
          <a:stretch/>
        </p:blipFill>
        <p:spPr bwMode="auto">
          <a:xfrm>
            <a:off x="3995937" y="3224006"/>
            <a:ext cx="4826584" cy="31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6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86828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GB" dirty="0" smtClean="0"/>
              <a:t>SQXF overview coil design &amp; manufacturing process</a:t>
            </a:r>
          </a:p>
          <a:p>
            <a:pPr>
              <a:buClr>
                <a:schemeClr val="tx2"/>
              </a:buClr>
            </a:pPr>
            <a:r>
              <a:rPr lang="en-GB" dirty="0" smtClean="0"/>
              <a:t>SQXF coils production summary</a:t>
            </a:r>
          </a:p>
          <a:p>
            <a:pPr>
              <a:buClr>
                <a:schemeClr val="tx2"/>
              </a:buClr>
            </a:pPr>
            <a:r>
              <a:rPr lang="en-GB" b="1" dirty="0" smtClean="0"/>
              <a:t>Destructive inspection of coil 101 </a:t>
            </a:r>
          </a:p>
          <a:p>
            <a:pPr>
              <a:buClr>
                <a:schemeClr val="tx2"/>
              </a:buClr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18</a:t>
            </a:fld>
            <a:endParaRPr lang="en-GB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Coil </a:t>
            </a:r>
            <a:r>
              <a:rPr lang="en-GB" dirty="0" smtClean="0"/>
              <a:t>Ends – Coil 101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19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4100" name="Picture 4" descr="C:\Projects\MQXF\03_Coil\01_CERNcoils\SQXF_coil101\coi101\nicolai\RE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r="3871"/>
          <a:stretch/>
        </p:blipFill>
        <p:spPr bwMode="auto">
          <a:xfrm>
            <a:off x="611560" y="1052736"/>
            <a:ext cx="827341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Projects\MQXF\03_Coil\01_CERNcoils\SQXF_coil101\coi101\nicolai\L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82758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4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86828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GB" dirty="0" smtClean="0"/>
              <a:t>SQXF overview coil design &amp; manufacturing process</a:t>
            </a:r>
          </a:p>
          <a:p>
            <a:pPr>
              <a:buClr>
                <a:schemeClr val="tx2"/>
              </a:buClr>
            </a:pPr>
            <a:r>
              <a:rPr lang="en-GB" dirty="0" smtClean="0"/>
              <a:t>SQXF coils production summary</a:t>
            </a:r>
          </a:p>
          <a:p>
            <a:pPr>
              <a:buClr>
                <a:schemeClr val="tx2"/>
              </a:buClr>
            </a:pPr>
            <a:r>
              <a:rPr lang="en-GB" dirty="0" smtClean="0"/>
              <a:t>Destructive inspection of coil 101 </a:t>
            </a:r>
          </a:p>
          <a:p>
            <a:pPr>
              <a:buClr>
                <a:schemeClr val="tx2"/>
              </a:buClr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2</a:t>
            </a:fld>
            <a:endParaRPr lang="en-GB">
              <a:solidFill>
                <a:srgbClr val="0C377B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72" y="3874491"/>
            <a:ext cx="8254855" cy="175432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GB" altLang="en-US" b="1" dirty="0" smtClean="0">
                <a:solidFill>
                  <a:srgbClr val="FF0000"/>
                </a:solidFill>
                <a:sym typeface="Symbol"/>
              </a:rPr>
              <a:t>Acknowledgments</a:t>
            </a:r>
          </a:p>
          <a:p>
            <a:pPr algn="ctr">
              <a:defRPr/>
            </a:pPr>
            <a:r>
              <a:rPr lang="en-GB" altLang="en-US" b="1" dirty="0" smtClean="0">
                <a:sym typeface="Symbol"/>
              </a:rPr>
              <a:t>TE/MSC</a:t>
            </a:r>
          </a:p>
          <a:p>
            <a:pPr algn="ctr">
              <a:defRPr/>
            </a:pPr>
            <a:r>
              <a:rPr lang="en-US" dirty="0" smtClean="0"/>
              <a:t>E</a:t>
            </a:r>
            <a:r>
              <a:rPr lang="en-US" dirty="0"/>
              <a:t>. </a:t>
            </a:r>
            <a:r>
              <a:rPr lang="en-US" dirty="0" smtClean="0"/>
              <a:t>Cavanna, </a:t>
            </a:r>
            <a:r>
              <a:rPr lang="en-US" dirty="0"/>
              <a:t>N. </a:t>
            </a:r>
            <a:r>
              <a:rPr lang="en-US" dirty="0" smtClean="0"/>
              <a:t>Bourcey</a:t>
            </a:r>
            <a:r>
              <a:rPr lang="en-US" dirty="0"/>
              <a:t>, </a:t>
            </a:r>
            <a:r>
              <a:rPr lang="en-US" dirty="0" smtClean="0"/>
              <a:t>P</a:t>
            </a:r>
            <a:r>
              <a:rPr lang="en-US" dirty="0"/>
              <a:t>. </a:t>
            </a:r>
            <a:r>
              <a:rPr lang="en-US" dirty="0" smtClean="0"/>
              <a:t>Ferracin, </a:t>
            </a:r>
            <a:r>
              <a:rPr lang="en-US" dirty="0"/>
              <a:t>R. </a:t>
            </a:r>
            <a:r>
              <a:rPr lang="en-US" dirty="0" smtClean="0"/>
              <a:t>Gauthier, L</a:t>
            </a:r>
            <a:r>
              <a:rPr lang="en-US" dirty="0"/>
              <a:t>. Lambert, J. Mazet,  </a:t>
            </a:r>
            <a:r>
              <a:rPr lang="en-US" dirty="0" smtClean="0"/>
              <a:t>         N</a:t>
            </a:r>
            <a:r>
              <a:rPr lang="en-US" dirty="0"/>
              <a:t>. </a:t>
            </a:r>
            <a:r>
              <a:rPr lang="en-US" dirty="0" err="1"/>
              <a:t>Perey</a:t>
            </a:r>
            <a:r>
              <a:rPr lang="en-US" dirty="0"/>
              <a:t>, </a:t>
            </a:r>
            <a:r>
              <a:rPr lang="en-US" dirty="0" smtClean="0"/>
              <a:t>E. </a:t>
            </a:r>
            <a:r>
              <a:rPr lang="en-US" dirty="0"/>
              <a:t>Rochepault, </a:t>
            </a:r>
            <a:r>
              <a:rPr lang="en-US" dirty="0" smtClean="0"/>
              <a:t>J</a:t>
            </a:r>
            <a:r>
              <a:rPr lang="en-US" dirty="0"/>
              <a:t>. C. Perez, F-O. </a:t>
            </a:r>
            <a:r>
              <a:rPr lang="en-US" dirty="0" smtClean="0"/>
              <a:t>Pincot, </a:t>
            </a:r>
            <a:r>
              <a:rPr lang="en-US" dirty="0"/>
              <a:t>M. </a:t>
            </a:r>
            <a:r>
              <a:rPr lang="en-US" dirty="0" smtClean="0"/>
              <a:t>Semeraro and S. Tavares.</a:t>
            </a:r>
            <a:endParaRPr lang="en-US" dirty="0"/>
          </a:p>
          <a:p>
            <a:pPr algn="ctr">
              <a:defRPr/>
            </a:pPr>
            <a:r>
              <a:rPr lang="en-GB" altLang="en-US" b="1" dirty="0" smtClean="0">
                <a:sym typeface="Symbol"/>
              </a:rPr>
              <a:t>EN/MME</a:t>
            </a:r>
          </a:p>
          <a:p>
            <a:pPr algn="ctr">
              <a:defRPr/>
            </a:pPr>
            <a:r>
              <a:rPr lang="en-US" dirty="0" smtClean="0"/>
              <a:t>B</a:t>
            </a:r>
            <a:r>
              <a:rPr lang="en-US" dirty="0"/>
              <a:t>. Favrat, J. </a:t>
            </a:r>
            <a:r>
              <a:rPr lang="en-US" dirty="0" smtClean="0"/>
              <a:t>Parrilla</a:t>
            </a:r>
            <a:r>
              <a:rPr lang="en-GB" dirty="0" smtClean="0">
                <a:sym typeface="Symbol"/>
              </a:rPr>
              <a:t>, </a:t>
            </a:r>
            <a:r>
              <a:rPr lang="en-US" dirty="0" smtClean="0"/>
              <a:t>T</a:t>
            </a:r>
            <a:r>
              <a:rPr lang="en-US" dirty="0"/>
              <a:t>. </a:t>
            </a:r>
            <a:r>
              <a:rPr lang="en-US" dirty="0" smtClean="0"/>
              <a:t>Sahner</a:t>
            </a:r>
            <a:endParaRPr lang="en-GB" altLang="en-US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4113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Coil Ends – Coil 101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20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6450252" cy="252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4221088"/>
            <a:ext cx="6487762" cy="226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9675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Comparison to nominal conductor position shows good agreement</a:t>
            </a:r>
          </a:p>
          <a:p>
            <a:r>
              <a:rPr lang="en-GB" dirty="0" smtClean="0"/>
              <a:t>(only small deviation in the last blocks)</a:t>
            </a:r>
            <a:endParaRPr lang="en-GB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61840"/>
            <a:ext cx="3369056" cy="252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221088"/>
            <a:ext cx="3225039" cy="235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2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Coil cross section – Coil 101</a:t>
            </a:r>
            <a:endParaRPr lang="en-GB" dirty="0"/>
          </a:p>
        </p:txBody>
      </p:sp>
      <p:pic>
        <p:nvPicPr>
          <p:cNvPr id="9" name="Picture 2" descr="C:\Projects\MQXF\03_Coil\01_CERNcoils\SQXF_coil101\coi101\New folder\global left 20x 3m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3855" r="22557"/>
          <a:stretch/>
        </p:blipFill>
        <p:spPr bwMode="auto">
          <a:xfrm>
            <a:off x="51138" y="1423446"/>
            <a:ext cx="5253143" cy="453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64087" y="1124744"/>
            <a:ext cx="37799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Radially, there is ~ 600 µm of free space filled by epoxy (due to the overestimation on conductor expansion due to heat treatment). Conductor are aligned in the outer diameter.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Pole turns and mid-plane are well aligned, but conductors in between are  </a:t>
            </a:r>
            <a:r>
              <a:rPr lang="en-GB" sz="1600" dirty="0"/>
              <a:t>tilted </a:t>
            </a:r>
            <a:r>
              <a:rPr lang="en-GB" sz="1600" dirty="0" smtClean="0"/>
              <a:t>(up to ~ 500 µm) when compared to the nominal conductor position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81" y="4077072"/>
            <a:ext cx="3668542" cy="27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Summary</a:t>
            </a:r>
            <a:endParaRPr lang="en-GB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22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1026" name="Picture 2" descr="G:\Workspaces\s\shortmod\Develop\labo 927\HFM\MQXF\MQXFS\Magnets_Construction\MQXFS_Coils\Pictures Post Impregnation Tooling\DSC058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1386" r="10318" b="34781"/>
          <a:stretch/>
        </p:blipFill>
        <p:spPr bwMode="auto">
          <a:xfrm>
            <a:off x="3086100" y="0"/>
            <a:ext cx="605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980728"/>
            <a:ext cx="2880320" cy="5877272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en-GB" sz="1600" b="1" dirty="0" smtClean="0">
                <a:solidFill>
                  <a:srgbClr val="FF0000"/>
                </a:solidFill>
              </a:rPr>
              <a:t>Coil 001 </a:t>
            </a:r>
            <a:r>
              <a:rPr lang="en-GB" sz="1600" dirty="0" smtClean="0"/>
              <a:t>(Copper) and coil </a:t>
            </a:r>
            <a:r>
              <a:rPr lang="en-GB" sz="1600" b="1" dirty="0" smtClean="0">
                <a:solidFill>
                  <a:srgbClr val="FF0000"/>
                </a:solidFill>
              </a:rPr>
              <a:t>101</a:t>
            </a:r>
            <a:r>
              <a:rPr lang="en-GB" sz="1600" dirty="0" smtClean="0"/>
              <a:t> (Low Grade RRP Nb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Sn) have been used to validate the manufacturing process/tooling</a:t>
            </a:r>
          </a:p>
          <a:p>
            <a:pPr>
              <a:buClr>
                <a:schemeClr val="tx2"/>
              </a:buClr>
            </a:pPr>
            <a:r>
              <a:rPr lang="en-GB" sz="1600" dirty="0" smtClean="0"/>
              <a:t>The </a:t>
            </a:r>
            <a:r>
              <a:rPr lang="en-GB" sz="1600" b="1" dirty="0" smtClean="0">
                <a:solidFill>
                  <a:srgbClr val="FF0000"/>
                </a:solidFill>
              </a:rPr>
              <a:t>splice </a:t>
            </a:r>
            <a:r>
              <a:rPr lang="en-GB" sz="1600" dirty="0" smtClean="0"/>
              <a:t>region of coil </a:t>
            </a:r>
            <a:r>
              <a:rPr lang="en-GB" sz="1600" b="1" dirty="0" smtClean="0">
                <a:solidFill>
                  <a:srgbClr val="FF0000"/>
                </a:solidFill>
              </a:rPr>
              <a:t>102</a:t>
            </a:r>
            <a:r>
              <a:rPr lang="en-GB" sz="1600" dirty="0" smtClean="0"/>
              <a:t> (RRP) is partially </a:t>
            </a:r>
            <a:r>
              <a:rPr lang="en-GB" sz="1600" b="1" dirty="0" smtClean="0">
                <a:solidFill>
                  <a:srgbClr val="FF0000"/>
                </a:solidFill>
              </a:rPr>
              <a:t>damage</a:t>
            </a:r>
            <a:r>
              <a:rPr lang="en-GB" sz="1600" dirty="0" smtClean="0"/>
              <a:t>, but is potentially a good coil to be tested in a mirror structure.</a:t>
            </a:r>
          </a:p>
          <a:p>
            <a:pPr>
              <a:buClr>
                <a:schemeClr val="tx2"/>
              </a:buClr>
            </a:pPr>
            <a:r>
              <a:rPr lang="en-GB" sz="1600" b="1" dirty="0" smtClean="0">
                <a:solidFill>
                  <a:srgbClr val="FF0000"/>
                </a:solidFill>
              </a:rPr>
              <a:t>Coil 103 </a:t>
            </a:r>
            <a:r>
              <a:rPr lang="en-GB" sz="1600" dirty="0" smtClean="0"/>
              <a:t>(RRP) and </a:t>
            </a:r>
            <a:r>
              <a:rPr lang="en-GB" sz="1600" b="1" dirty="0" smtClean="0">
                <a:solidFill>
                  <a:srgbClr val="FF0000"/>
                </a:solidFill>
              </a:rPr>
              <a:t>104</a:t>
            </a:r>
            <a:r>
              <a:rPr lang="en-GB" sz="1600" b="1" dirty="0" smtClean="0"/>
              <a:t> </a:t>
            </a:r>
            <a:r>
              <a:rPr lang="en-GB" sz="1600" dirty="0" smtClean="0"/>
              <a:t>(RRP) will be used in the first </a:t>
            </a:r>
            <a:r>
              <a:rPr lang="en-GB" sz="1600" b="1" dirty="0" smtClean="0">
                <a:solidFill>
                  <a:srgbClr val="FF0000"/>
                </a:solidFill>
              </a:rPr>
              <a:t>MQXFS1</a:t>
            </a:r>
            <a:r>
              <a:rPr lang="en-GB" sz="1600" dirty="0" smtClean="0"/>
              <a:t> short model if electrical checks are OK.</a:t>
            </a:r>
          </a:p>
          <a:p>
            <a:pPr>
              <a:buClr>
                <a:schemeClr val="tx2"/>
              </a:buClr>
            </a:pPr>
            <a:r>
              <a:rPr lang="en-GB" sz="1600" dirty="0" smtClean="0"/>
              <a:t>Two additional practice coils for the first generation MQXF design will be produced using PIT conductor.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805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Additional slides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6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Coil cross section – Coil 101</a:t>
            </a:r>
            <a:endParaRPr lang="en-GB" dirty="0"/>
          </a:p>
        </p:txBody>
      </p:sp>
      <p:pic>
        <p:nvPicPr>
          <p:cNvPr id="5" name="Picture 2" descr="C:\Projects\MQXF\03_Coil\01_CERNcoils\SQXF_coil101\coi101\New folder\global right 2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455537"/>
            <a:ext cx="2563595" cy="22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3406" y="1052736"/>
            <a:ext cx="4670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AZIMUTHAL ALIGNMENT</a:t>
            </a:r>
            <a:endParaRPr lang="en-GB" sz="2000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043917"/>
              </p:ext>
            </p:extLst>
          </p:nvPr>
        </p:nvGraphicFramePr>
        <p:xfrm>
          <a:off x="232418" y="4221088"/>
          <a:ext cx="433958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460316"/>
              </p:ext>
            </p:extLst>
          </p:nvPr>
        </p:nvGraphicFramePr>
        <p:xfrm>
          <a:off x="4845126" y="4149080"/>
          <a:ext cx="4286248" cy="239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2" descr="C:\Projects\MQXF\03_Coil\01_CERNcoils\SQXF_coil101\coi101\New folder\global left 20x 3m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0"/>
          <a:stretch/>
        </p:blipFill>
        <p:spPr bwMode="auto">
          <a:xfrm>
            <a:off x="1619672" y="1455538"/>
            <a:ext cx="2705570" cy="22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9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Coil cross section – Coil 101</a:t>
            </a:r>
            <a:endParaRPr lang="en-GB" dirty="0"/>
          </a:p>
        </p:txBody>
      </p:sp>
      <p:pic>
        <p:nvPicPr>
          <p:cNvPr id="5" name="Picture 2" descr="C:\Projects\MQXF\03_Coil\01_CERNcoils\SQXF_coil101\coi101\New folder\global right 2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455537"/>
            <a:ext cx="2563595" cy="22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3406" y="1052736"/>
            <a:ext cx="4670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RADIAL ALIGNMENT</a:t>
            </a:r>
            <a:endParaRPr lang="en-GB" sz="2000" dirty="0"/>
          </a:p>
        </p:txBody>
      </p:sp>
      <p:pic>
        <p:nvPicPr>
          <p:cNvPr id="9" name="Picture 2" descr="C:\Projects\MQXF\03_Coil\01_CERNcoils\SQXF_coil101\coi101\New folder\global left 20x 3m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0"/>
          <a:stretch/>
        </p:blipFill>
        <p:spPr bwMode="auto">
          <a:xfrm>
            <a:off x="1619672" y="1455538"/>
            <a:ext cx="2705570" cy="22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7894572"/>
              </p:ext>
            </p:extLst>
          </p:nvPr>
        </p:nvGraphicFramePr>
        <p:xfrm>
          <a:off x="107504" y="4005064"/>
          <a:ext cx="432048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216585"/>
              </p:ext>
            </p:extLst>
          </p:nvPr>
        </p:nvGraphicFramePr>
        <p:xfrm>
          <a:off x="4711699" y="4005064"/>
          <a:ext cx="4479801" cy="2603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875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Coil compaction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26</a:t>
            </a:fld>
            <a:endParaRPr lang="en-GB">
              <a:solidFill>
                <a:srgbClr val="0C377B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80079"/>
              </p:ext>
            </p:extLst>
          </p:nvPr>
        </p:nvGraphicFramePr>
        <p:xfrm>
          <a:off x="179512" y="1772816"/>
          <a:ext cx="4386836" cy="1819275"/>
        </p:xfrm>
        <a:graphic>
          <a:graphicData uri="http://schemas.openxmlformats.org/drawingml/2006/table">
            <a:tbl>
              <a:tblPr/>
              <a:tblGrid>
                <a:gridCol w="400050"/>
                <a:gridCol w="874684"/>
                <a:gridCol w="1001450"/>
                <a:gridCol w="1055326"/>
                <a:gridCol w="1055326"/>
              </a:tblGrid>
              <a:tr h="600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 after curing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 after reaction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OL after curing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OL after reaction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800" b="1" i="0" u="none" strike="noStrike" dirty="0">
                        <a:solidFill>
                          <a:srgbClr val="3A3838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0.95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3.06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1.53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284840"/>
              </p:ext>
            </p:extLst>
          </p:nvPr>
        </p:nvGraphicFramePr>
        <p:xfrm>
          <a:off x="185164" y="4613488"/>
          <a:ext cx="4386836" cy="1767840"/>
        </p:xfrm>
        <a:graphic>
          <a:graphicData uri="http://schemas.openxmlformats.org/drawingml/2006/table">
            <a:tbl>
              <a:tblPr/>
              <a:tblGrid>
                <a:gridCol w="400050"/>
                <a:gridCol w="874684"/>
                <a:gridCol w="1001450"/>
                <a:gridCol w="1055326"/>
                <a:gridCol w="1055326"/>
              </a:tblGrid>
              <a:tr h="5280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 after curing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 after reaction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OL after curing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OL after reaction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800" b="1" i="0" u="none" strike="noStrike" dirty="0">
                        <a:solidFill>
                          <a:srgbClr val="3A3838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1.37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3.94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3A3838"/>
                          </a:solidFill>
                          <a:effectLst/>
                          <a:latin typeface="Calibri"/>
                        </a:rPr>
                        <a:t>2.92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43145"/>
          <a:stretch/>
        </p:blipFill>
        <p:spPr>
          <a:xfrm>
            <a:off x="4884455" y="4555776"/>
            <a:ext cx="2001158" cy="1462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5" r="42267"/>
          <a:stretch/>
        </p:blipFill>
        <p:spPr>
          <a:xfrm>
            <a:off x="7016221" y="4509120"/>
            <a:ext cx="1956521" cy="1489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7" t="17001" b="9907"/>
          <a:stretch/>
        </p:blipFill>
        <p:spPr>
          <a:xfrm>
            <a:off x="5041797" y="2215166"/>
            <a:ext cx="2096809" cy="1068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4"/>
          <a:stretch/>
        </p:blipFill>
        <p:spPr>
          <a:xfrm>
            <a:off x="7138606" y="1939366"/>
            <a:ext cx="2001744" cy="1489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052736"/>
            <a:ext cx="7891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Difference (mm) in coil compaction return end with respect to nominal:</a:t>
            </a:r>
          </a:p>
          <a:p>
            <a:r>
              <a:rPr lang="en-GB" dirty="0"/>
              <a:t>(&gt;0 means </a:t>
            </a:r>
            <a:r>
              <a:rPr lang="en-GB" dirty="0" smtClean="0"/>
              <a:t>ends less compacted than nominal)</a:t>
            </a:r>
            <a:endParaRPr lang="en-GB" dirty="0"/>
          </a:p>
          <a:p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8247" y="3790781"/>
            <a:ext cx="767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Difference (mm) in coil compaction </a:t>
            </a:r>
            <a:r>
              <a:rPr lang="en-GB" b="1" dirty="0" smtClean="0"/>
              <a:t>lead </a:t>
            </a:r>
            <a:r>
              <a:rPr lang="en-GB" b="1" dirty="0"/>
              <a:t>end with respect to </a:t>
            </a:r>
            <a:r>
              <a:rPr lang="en-GB" b="1" dirty="0" smtClean="0"/>
              <a:t>nominal</a:t>
            </a:r>
          </a:p>
          <a:p>
            <a:r>
              <a:rPr lang="en-GB" dirty="0" smtClean="0"/>
              <a:t>(&gt;</a:t>
            </a:r>
            <a:r>
              <a:rPr lang="en-GB" dirty="0"/>
              <a:t>0 means ends less compacted than nominal</a:t>
            </a:r>
            <a:r>
              <a:rPr lang="en-GB" dirty="0" smtClean="0"/>
              <a:t>)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102989" y="2636912"/>
            <a:ext cx="1913232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72381" y="5242899"/>
            <a:ext cx="1831867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956376" y="2684183"/>
            <a:ext cx="994721" cy="13583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114055" y="5247042"/>
            <a:ext cx="994721" cy="13583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01929" y="2241385"/>
            <a:ext cx="75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IL 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3909" y="2276872"/>
            <a:ext cx="86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  <a:r>
              <a:rPr lang="en-GB" dirty="0" smtClean="0">
                <a:solidFill>
                  <a:srgbClr val="FF0000"/>
                </a:solidFill>
              </a:rPr>
              <a:t>L 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8456" y="4849273"/>
            <a:ext cx="71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IL 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87805" y="4849273"/>
            <a:ext cx="83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  <a:r>
              <a:rPr lang="en-GB" dirty="0" smtClean="0">
                <a:solidFill>
                  <a:srgbClr val="FF0000"/>
                </a:solidFill>
              </a:rPr>
              <a:t>L LE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Coil insulation – Coil 101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27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5" name="Picture 2" descr="C:\Projects\MQXF\03_Coil\01_CERNcoils\SQXF_coil101\coi101\New folder\global right 2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2" y="1388288"/>
            <a:ext cx="409376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038" y="348755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002" y="23964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2</a:t>
            </a:r>
            <a:endParaRPr lang="en-GB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001275"/>
              </p:ext>
            </p:extLst>
          </p:nvPr>
        </p:nvGraphicFramePr>
        <p:xfrm>
          <a:off x="4499992" y="1596706"/>
          <a:ext cx="4502247" cy="413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455"/>
                <a:gridCol w="1122419"/>
                <a:gridCol w="932180"/>
                <a:gridCol w="1059180"/>
                <a:gridCol w="923013"/>
              </a:tblGrid>
              <a:tr h="361839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Nominal</a:t>
                      </a:r>
                    </a:p>
                    <a:p>
                      <a:pPr algn="ctr"/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(µm)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Measured</a:t>
                      </a:r>
                    </a:p>
                    <a:p>
                      <a:pPr algn="ctr"/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(µm)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Δ</a:t>
                      </a: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(µm)</a:t>
                      </a: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IL</a:t>
                      </a:r>
                      <a:r>
                        <a:rPr lang="en-GB" sz="1400" baseline="0" dirty="0" smtClean="0"/>
                        <a:t> IR pole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250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IL OL pole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460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OL OR pole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250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250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IL</a:t>
                      </a:r>
                      <a:r>
                        <a:rPr lang="en-GB" sz="1400" baseline="0" dirty="0" smtClean="0"/>
                        <a:t> PT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445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OL PT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480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MP IL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275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290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MP OL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275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260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IL IR MP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IL OL MP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930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OL</a:t>
                      </a:r>
                      <a:r>
                        <a:rPr lang="en-GB" sz="1400" baseline="0" dirty="0" smtClean="0"/>
                        <a:t> OR MP</a:t>
                      </a:r>
                      <a:endParaRPr lang="en-GB" sz="14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350-590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5171" y="139136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3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094432">
            <a:off x="471076" y="30343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4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94432">
            <a:off x="965155" y="205315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5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326861">
            <a:off x="3014730" y="444809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6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326861">
            <a:off x="3798194" y="380205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7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326861">
            <a:off x="2370696" y="465450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8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326861">
            <a:off x="3845512" y="33336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10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326861">
            <a:off x="3234741" y="384785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9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9756" r="6256" b="17388"/>
          <a:stretch/>
        </p:blipFill>
        <p:spPr bwMode="auto">
          <a:xfrm>
            <a:off x="25127" y="5517232"/>
            <a:ext cx="1786854" cy="122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5" t="13069" r="3616" b="9644"/>
          <a:stretch/>
        </p:blipFill>
        <p:spPr bwMode="auto">
          <a:xfrm>
            <a:off x="1756279" y="5646733"/>
            <a:ext cx="1180304" cy="93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 t="13882" r="18841" b="12622"/>
          <a:stretch/>
        </p:blipFill>
        <p:spPr bwMode="auto">
          <a:xfrm>
            <a:off x="3116998" y="5708974"/>
            <a:ext cx="1302531" cy="84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4082" y="546206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A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25886" y="547384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5289" y="550794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3568" y="234888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A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4504" y="301753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17402" y="46454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9448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Coil Ends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28</a:t>
            </a:fld>
            <a:endParaRPr lang="en-GB">
              <a:solidFill>
                <a:srgbClr val="0C377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474" y="3773939"/>
            <a:ext cx="40154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dirty="0" smtClean="0">
                <a:solidFill>
                  <a:srgbClr val="0C377B"/>
                </a:solidFill>
              </a:rPr>
              <a:t>Position and inclination of the conductors in the end regions during winding and compared to the nominal turn location.</a:t>
            </a:r>
          </a:p>
          <a:p>
            <a:r>
              <a:rPr lang="de-CH" dirty="0"/>
              <a:t>The measurements are usually within </a:t>
            </a:r>
            <a:r>
              <a:rPr lang="en-GB" dirty="0" smtClean="0">
                <a:solidFill>
                  <a:srgbClr val="FF0000"/>
                </a:solidFill>
              </a:rPr>
              <a:t>give number (I think is about 0.5 mm)</a:t>
            </a:r>
            <a:endParaRPr lang="en-GB" dirty="0">
              <a:solidFill>
                <a:srgbClr val="FF0000"/>
              </a:solidFill>
            </a:endParaRPr>
          </a:p>
          <a:p>
            <a:pPr lvl="0"/>
            <a:endParaRPr lang="de-CH" dirty="0" smtClean="0">
              <a:solidFill>
                <a:srgbClr val="0C377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4169"/>
          <a:stretch/>
        </p:blipFill>
        <p:spPr>
          <a:xfrm>
            <a:off x="4408209" y="3573016"/>
            <a:ext cx="4551177" cy="2843902"/>
          </a:xfrm>
          <a:prstGeom prst="rect">
            <a:avLst/>
          </a:prstGeom>
        </p:spPr>
      </p:pic>
      <p:pic>
        <p:nvPicPr>
          <p:cNvPr id="3074" name="Picture 2" descr="G:\Workspaces\s\shortmod\Develop\labo 927\HFM\MQXF\MQXFS\Magnets_Construction\MQXFS_Coils\HCMQXFS136-CR000101\05_Winding_and_Curing\INNER winding\DSCN21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6" r="16661" b="5702"/>
          <a:stretch/>
        </p:blipFill>
        <p:spPr bwMode="auto">
          <a:xfrm>
            <a:off x="986009" y="1395098"/>
            <a:ext cx="3136183" cy="191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474" y="980728"/>
            <a:ext cx="754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 smtClean="0">
                <a:solidFill>
                  <a:srgbClr val="0C377B"/>
                </a:solidFill>
              </a:rPr>
              <a:t>In general, good fitting of coil end parts.</a:t>
            </a:r>
            <a:endParaRPr lang="de-CH" dirty="0" smtClean="0">
              <a:solidFill>
                <a:srgbClr val="0C377B"/>
              </a:solidFill>
            </a:endParaRPr>
          </a:p>
        </p:txBody>
      </p:sp>
      <p:pic>
        <p:nvPicPr>
          <p:cNvPr id="12289" name="Picture 1" descr="G:\Workspaces\s\shortmod\Develop\labo 927\HFM\MQXF\MQXFS\Magnets_Construction\MQXFS_Coils\HCMQXFS136-CR000103\05_Winding_and_Curing\OUTER winding\DSCN3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55194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5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Electrical QA – Coil 001 - Limits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29</a:t>
            </a:fld>
            <a:endParaRPr lang="en-GB">
              <a:solidFill>
                <a:srgbClr val="0C377B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955818"/>
              </p:ext>
            </p:extLst>
          </p:nvPr>
        </p:nvGraphicFramePr>
        <p:xfrm>
          <a:off x="35496" y="1133107"/>
          <a:ext cx="9020036" cy="4816173"/>
        </p:xfrm>
        <a:graphic>
          <a:graphicData uri="http://schemas.openxmlformats.org/drawingml/2006/table">
            <a:tbl>
              <a:tblPr/>
              <a:tblGrid>
                <a:gridCol w="1811523"/>
                <a:gridCol w="1609953"/>
                <a:gridCol w="1384559"/>
                <a:gridCol w="1384559"/>
                <a:gridCol w="1384559"/>
                <a:gridCol w="1444883"/>
              </a:tblGrid>
              <a:tr h="18183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GB" sz="2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MQXFS </a:t>
                      </a:r>
                      <a:r>
                        <a:rPr lang="en-GB" sz="240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Dielectrique</a:t>
                      </a:r>
                      <a:r>
                        <a:rPr lang="en-GB" sz="2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measurement</a:t>
                      </a: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45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 :</a:t>
                      </a: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Megger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 :</a:t>
                      </a: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30s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(GOhm)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5min 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leakage (nA)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U1 / U2 / U3 = LHC quality standard (V) / max setpoint tested (V) / Breakdown voltage (V)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39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3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MQXFS_001</a:t>
                      </a:r>
                    </a:p>
                  </a:txBody>
                  <a:tcPr marL="7273" marR="7273" marT="7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27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coil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inner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outer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CS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</a:t>
                      </a:r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inner NCS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inner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4000 / 5000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outer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5000 / 5500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CS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2000 / xxxx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outer CS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2000 / xxxx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xxxx / 1000 / 2000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NCS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2000 / xxxx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outer NCS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2000 / xxxx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xxxx / 1000 / 1500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527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Central post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xxxx / 500 / 1000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Remarks :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454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LHC quality standard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Vq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= 1000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Vq maximal voltage in the coil during quench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4546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Vtest between QH and coil around 2350V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6764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Vtest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between coil and ground around 3500V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07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86828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GB" b="1" dirty="0" smtClean="0"/>
              <a:t>SQXF overview coil design &amp; manufacturing process</a:t>
            </a:r>
          </a:p>
          <a:p>
            <a:pPr>
              <a:buClr>
                <a:schemeClr val="tx2"/>
              </a:buClr>
            </a:pPr>
            <a:r>
              <a:rPr lang="en-GB" dirty="0" smtClean="0"/>
              <a:t>SQXF coils production summary</a:t>
            </a:r>
          </a:p>
          <a:p>
            <a:pPr>
              <a:buClr>
                <a:schemeClr val="tx2"/>
              </a:buClr>
            </a:pPr>
            <a:r>
              <a:rPr lang="en-GB" dirty="0" smtClean="0"/>
              <a:t>Destructive inspection of coil 101 </a:t>
            </a:r>
          </a:p>
          <a:p>
            <a:pPr>
              <a:buClr>
                <a:schemeClr val="tx2"/>
              </a:buClr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3</a:t>
            </a:fld>
            <a:endParaRPr lang="en-GB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Coil </a:t>
            </a:r>
            <a:r>
              <a:rPr lang="en-GB" dirty="0" smtClean="0"/>
              <a:t>001 </a:t>
            </a:r>
            <a:r>
              <a:rPr lang="en-GB" dirty="0"/>
              <a:t>– Discharge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30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7661"/>
            <a:ext cx="8116835" cy="530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4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Electrical QA – Coil 101 </a:t>
            </a:r>
            <a:r>
              <a:rPr lang="en-GB" dirty="0"/>
              <a:t>- Limits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31</a:t>
            </a:fld>
            <a:endParaRPr lang="en-GB">
              <a:solidFill>
                <a:srgbClr val="0C377B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220253"/>
              </p:ext>
            </p:extLst>
          </p:nvPr>
        </p:nvGraphicFramePr>
        <p:xfrm>
          <a:off x="251520" y="1052736"/>
          <a:ext cx="8719500" cy="5079466"/>
        </p:xfrm>
        <a:graphic>
          <a:graphicData uri="http://schemas.openxmlformats.org/drawingml/2006/table">
            <a:tbl>
              <a:tblPr/>
              <a:tblGrid>
                <a:gridCol w="1460187"/>
                <a:gridCol w="1609953"/>
                <a:gridCol w="1435359"/>
                <a:gridCol w="1384559"/>
                <a:gridCol w="1384559"/>
                <a:gridCol w="1444883"/>
              </a:tblGrid>
              <a:tr h="18183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GB" sz="2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MQXFS </a:t>
                      </a:r>
                      <a:r>
                        <a:rPr lang="en-GB" sz="240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Dielectrique</a:t>
                      </a:r>
                      <a:r>
                        <a:rPr lang="en-GB" sz="2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measurement</a:t>
                      </a: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45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 :</a:t>
                      </a: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Megger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 :</a:t>
                      </a: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30s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(GOhm)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5min 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leakage (nA)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U1 / U2 / U3 = LHC quality standard (V) / max setpoint tested (V) / Breakdown voltage (V)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39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3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MQXFS_101</a:t>
                      </a:r>
                    </a:p>
                  </a:txBody>
                  <a:tcPr marL="7273" marR="7273" marT="72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27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coil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inner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outer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CS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NCS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inner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2000 / 3000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outer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5000 / 6000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CS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xxxx / short / short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2000 / xxxx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outer CS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xxxx / 3000 / 4000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2000 / xxxx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xxxx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3000 / 4000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6329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NCS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xxxx / 500 / 1000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1000 / 2000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outer NCS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xxxx / 3000 / 4000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 / 2000 / xxxx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xxxx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2000 / 3000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527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Central post</a:t>
                      </a:r>
                    </a:p>
                  </a:txBody>
                  <a:tcPr marL="7273" marR="7273" marT="7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xxxx / 500 / 1000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73" marR="7273" marT="7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Remarks :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LHC quality standard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Vq = 1000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Vq maximal voltage in the coil during quench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Vtest between QH and coil around 2350V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6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Vtest between coil and ground around 3500V</a:t>
                      </a: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73" marR="7273" marT="72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7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Coil 101 – Discharge test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32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49160"/>
            <a:ext cx="8251775" cy="538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05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Electrical </a:t>
            </a:r>
            <a:r>
              <a:rPr lang="en-GB" dirty="0" smtClean="0"/>
              <a:t>QA under QXF criteria (1)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33</a:t>
            </a:fld>
            <a:endParaRPr lang="en-GB">
              <a:solidFill>
                <a:srgbClr val="0C377B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814227"/>
              </p:ext>
            </p:extLst>
          </p:nvPr>
        </p:nvGraphicFramePr>
        <p:xfrm>
          <a:off x="35496" y="1274792"/>
          <a:ext cx="9014205" cy="4602480"/>
        </p:xfrm>
        <a:graphic>
          <a:graphicData uri="http://schemas.openxmlformats.org/drawingml/2006/table">
            <a:tbl>
              <a:tblPr/>
              <a:tblGrid>
                <a:gridCol w="1876806"/>
                <a:gridCol w="1192212"/>
                <a:gridCol w="1192212"/>
                <a:gridCol w="1192212"/>
                <a:gridCol w="1704975"/>
                <a:gridCol w="1855788"/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MQXFS_001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 / 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outer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 / 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inner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outer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CS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</a:t>
                      </a:r>
                      <a:r>
                        <a:rPr lang="en-GB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inner NCS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</a:t>
                      </a:r>
                      <a:r>
                        <a:rPr lang="en-GB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inner 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1000/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outer 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 /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 / 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NCS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 /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outer NCS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 /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 / 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Central post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 / 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MQXFS_101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 / 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outer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 / 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inner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QH outer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CS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NCS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/ 1200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1000/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outer 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1200 / 1200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 /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 / 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inner NCS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500/1200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 /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Endshoe outer NCS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1200 / 1200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 /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 / 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Central post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 / 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05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Damage on splice region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34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771074"/>
            <a:ext cx="2883491" cy="2160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24743"/>
            <a:ext cx="810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In coil 102, some strands broken at the splice region while dismounting the mould for pre-tinning.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187" y="1779328"/>
            <a:ext cx="2978181" cy="21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729" y="407259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The space has been filled with strands of NbTi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624" y="4424758"/>
            <a:ext cx="2887379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352" y="1779328"/>
            <a:ext cx="2834791" cy="212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Wedges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573" y="994859"/>
            <a:ext cx="8226854" cy="207410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Wedge insulation</a:t>
            </a:r>
          </a:p>
          <a:p>
            <a:pPr lvl="1"/>
            <a:r>
              <a:rPr lang="en-US" sz="2000" dirty="0" smtClean="0"/>
              <a:t>S2 Sleeve 0.125 mm thick</a:t>
            </a:r>
          </a:p>
          <a:p>
            <a:pPr lvl="1"/>
            <a:r>
              <a:rPr lang="en-US" sz="2000" dirty="0" smtClean="0"/>
              <a:t>1 sleeve for 2 pieces</a:t>
            </a:r>
          </a:p>
          <a:p>
            <a:pPr lvl="1"/>
            <a:r>
              <a:rPr lang="en-US" sz="2000" dirty="0" smtClean="0"/>
              <a:t> Extremities insulated to “lock” better the sleeve</a:t>
            </a:r>
            <a:endParaRPr lang="en-GB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B8E34-1F16-40D1-B73D-247C428146B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6" y="2895600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1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573" y="116632"/>
            <a:ext cx="8226854" cy="7472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Wedge dimensions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908720"/>
            <a:ext cx="4978790" cy="360040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Outer </a:t>
            </a:r>
            <a:r>
              <a:rPr lang="en-GB" dirty="0"/>
              <a:t>layer</a:t>
            </a:r>
          </a:p>
          <a:p>
            <a:pPr lvl="1"/>
            <a:r>
              <a:rPr lang="en-GB" dirty="0" smtClean="0"/>
              <a:t>Layer-jump side</a:t>
            </a:r>
          </a:p>
          <a:p>
            <a:pPr lvl="2"/>
            <a:r>
              <a:rPr lang="en-GB" dirty="0"/>
              <a:t>nominal in the CAD model 1004.06 mm</a:t>
            </a:r>
          </a:p>
          <a:p>
            <a:pPr lvl="2"/>
            <a:r>
              <a:rPr lang="en-GB" dirty="0" smtClean="0"/>
              <a:t>800 </a:t>
            </a:r>
            <a:r>
              <a:rPr lang="en-GB" dirty="0"/>
              <a:t>mm + 203 </a:t>
            </a:r>
            <a:r>
              <a:rPr lang="en-GB" dirty="0" smtClean="0"/>
              <a:t>mm </a:t>
            </a:r>
          </a:p>
          <a:p>
            <a:pPr lvl="3"/>
            <a:r>
              <a:rPr lang="en-US" dirty="0" smtClean="0"/>
              <a:t>1 </a:t>
            </a:r>
            <a:r>
              <a:rPr lang="en-US" dirty="0"/>
              <a:t>mm (0.5 mm per extremity) shorter </a:t>
            </a:r>
            <a:endParaRPr lang="en-US" dirty="0" smtClean="0"/>
          </a:p>
          <a:p>
            <a:pPr lvl="1"/>
            <a:r>
              <a:rPr lang="en-GB" dirty="0" smtClean="0"/>
              <a:t>Side opposite to layer jump</a:t>
            </a:r>
          </a:p>
          <a:p>
            <a:pPr lvl="2"/>
            <a:r>
              <a:rPr lang="en-GB" dirty="0"/>
              <a:t>nominal in the CAD model 1014.24 mm</a:t>
            </a:r>
          </a:p>
          <a:p>
            <a:pPr lvl="2"/>
            <a:r>
              <a:rPr lang="en-GB" dirty="0" smtClean="0"/>
              <a:t>800 </a:t>
            </a:r>
            <a:r>
              <a:rPr lang="en-GB" dirty="0"/>
              <a:t>mm + 213 </a:t>
            </a:r>
            <a:r>
              <a:rPr lang="en-GB" dirty="0" smtClean="0"/>
              <a:t>mm</a:t>
            </a:r>
          </a:p>
          <a:p>
            <a:pPr lvl="3"/>
            <a:r>
              <a:rPr lang="en-US" dirty="0" smtClean="0"/>
              <a:t>1 </a:t>
            </a:r>
            <a:r>
              <a:rPr lang="en-US" dirty="0"/>
              <a:t>mm </a:t>
            </a:r>
            <a:r>
              <a:rPr lang="en-US" dirty="0" smtClean="0"/>
              <a:t>(0.5 mm per extremity) shorter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B8E34-1F16-40D1-B73D-247C428146B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4034015" y="908720"/>
            <a:ext cx="5109985" cy="309634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Inner layer</a:t>
            </a:r>
          </a:p>
          <a:p>
            <a:pPr lvl="1"/>
            <a:r>
              <a:rPr lang="en-GB" dirty="0"/>
              <a:t>Layer-jump side</a:t>
            </a:r>
          </a:p>
          <a:p>
            <a:pPr lvl="2"/>
            <a:r>
              <a:rPr lang="en-GB" dirty="0"/>
              <a:t>nominal in the CAD model 1038.37 mm</a:t>
            </a:r>
          </a:p>
          <a:p>
            <a:pPr lvl="2"/>
            <a:r>
              <a:rPr lang="en-GB" dirty="0"/>
              <a:t>800 mm +237 mm</a:t>
            </a:r>
          </a:p>
          <a:p>
            <a:pPr lvl="3"/>
            <a:r>
              <a:rPr lang="en-US" dirty="0"/>
              <a:t>1 mm (0.5 mm per extremity) shorter</a:t>
            </a:r>
            <a:endParaRPr lang="en-GB" dirty="0"/>
          </a:p>
          <a:p>
            <a:pPr lvl="1"/>
            <a:r>
              <a:rPr lang="en-GB" dirty="0"/>
              <a:t>Side opposite to layer jump</a:t>
            </a:r>
          </a:p>
          <a:p>
            <a:pPr lvl="2"/>
            <a:r>
              <a:rPr lang="en-GB" dirty="0"/>
              <a:t>nominal in the CAD model 1042.85 mm</a:t>
            </a:r>
          </a:p>
          <a:p>
            <a:pPr lvl="2"/>
            <a:r>
              <a:rPr lang="en-GB" dirty="0"/>
              <a:t>800mm + 241mm</a:t>
            </a:r>
          </a:p>
          <a:p>
            <a:pPr lvl="3"/>
            <a:r>
              <a:rPr lang="en-US" dirty="0"/>
              <a:t>1 mm (0.5 mm per extremity) shorter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t="42856" r="4434" b="30937"/>
          <a:stretch/>
        </p:blipFill>
        <p:spPr bwMode="auto">
          <a:xfrm>
            <a:off x="392121" y="4005064"/>
            <a:ext cx="8359757" cy="137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524" y="5525981"/>
            <a:ext cx="3970412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We have to keep in mind that we have 3 mm pole gaps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1080" y="5535394"/>
            <a:ext cx="2880320" cy="1440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rgbClr val="000000"/>
                </a:solidFill>
              </a:rPr>
              <a:t>~ 800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12323" y="5823426"/>
            <a:ext cx="2880320" cy="1440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964251" y="5823426"/>
            <a:ext cx="648072" cy="14401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821400" y="5535394"/>
            <a:ext cx="648072" cy="14401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rgbClr val="000000"/>
                </a:solidFill>
              </a:rPr>
              <a:t>~200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37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2" t="37700" r="37131" b="57067"/>
          <a:stretch/>
        </p:blipFill>
        <p:spPr bwMode="auto">
          <a:xfrm>
            <a:off x="4305266" y="1131824"/>
            <a:ext cx="4761024" cy="6765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5" t="45984" r="24491" b="15916"/>
          <a:stretch/>
        </p:blipFill>
        <p:spPr bwMode="auto">
          <a:xfrm>
            <a:off x="6060458" y="2394195"/>
            <a:ext cx="3005832" cy="151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31185" r="56975" b="25070"/>
          <a:stretch/>
        </p:blipFill>
        <p:spPr bwMode="auto">
          <a:xfrm>
            <a:off x="3128783" y="5055434"/>
            <a:ext cx="2267744" cy="180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690446"/>
            <a:ext cx="28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2. Stress relief treatment</a:t>
            </a:r>
          </a:p>
          <a:p>
            <a:r>
              <a:rPr lang="en-GB" dirty="0" smtClean="0"/>
              <a:t>650˚C 2h </a:t>
            </a:r>
          </a:p>
          <a:p>
            <a:r>
              <a:rPr lang="en-GB" dirty="0" smtClean="0"/>
              <a:t>(heating up 1.5 h, cooling 13 h in the oven)</a:t>
            </a:r>
            <a:endParaRPr lang="en-GB" dirty="0"/>
          </a:p>
        </p:txBody>
      </p:sp>
      <p:pic>
        <p:nvPicPr>
          <p:cNvPr id="4101" name="Picture 5" descr="C:\Projects\MQXF\03_Coil\Flexibility\TestParts\V1_testParts\manufacturing\IMG_39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r="7926"/>
          <a:stretch/>
        </p:blipFill>
        <p:spPr bwMode="auto">
          <a:xfrm>
            <a:off x="484737" y="2542529"/>
            <a:ext cx="1600460" cy="16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09349" y="2068200"/>
            <a:ext cx="270660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5. Sand </a:t>
            </a:r>
            <a:r>
              <a:rPr lang="en-GB" b="1" dirty="0"/>
              <a:t>blasting </a:t>
            </a:r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Step 1: Glass </a:t>
            </a:r>
            <a:r>
              <a:rPr lang="en-GB" sz="1400" dirty="0"/>
              <a:t>bead blasting to remove </a:t>
            </a:r>
            <a:r>
              <a:rPr lang="en-GB" sz="1400" dirty="0" smtClean="0"/>
              <a:t>adhered </a:t>
            </a:r>
            <a:r>
              <a:rPr lang="en-GB" sz="1400" dirty="0"/>
              <a:t>grain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Step 2: Metal </a:t>
            </a:r>
            <a:r>
              <a:rPr lang="en-GB" sz="1400" dirty="0"/>
              <a:t>ball blasting to compress surface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86772" y="432111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7</a:t>
            </a:r>
            <a:r>
              <a:rPr lang="en-GB" b="1" dirty="0" smtClean="0"/>
              <a:t>. Wire EDM grooves</a:t>
            </a:r>
            <a:endParaRPr lang="en-GB" b="1" dirty="0"/>
          </a:p>
        </p:txBody>
      </p:sp>
      <p:sp>
        <p:nvSpPr>
          <p:cNvPr id="8" name="Rectangle 7"/>
          <p:cNvSpPr/>
          <p:nvPr/>
        </p:nvSpPr>
        <p:spPr>
          <a:xfrm>
            <a:off x="2993305" y="4602799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3. Supports removal</a:t>
            </a:r>
            <a:endParaRPr lang="en-GB" b="1" dirty="0"/>
          </a:p>
        </p:txBody>
      </p:sp>
      <p:sp>
        <p:nvSpPr>
          <p:cNvPr id="14" name="Rectangle 13"/>
          <p:cNvSpPr/>
          <p:nvPr/>
        </p:nvSpPr>
        <p:spPr>
          <a:xfrm>
            <a:off x="2906585" y="3693782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4. Holes and threads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0" y="2068200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1. Parts build up by SLS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9074" y="978778"/>
            <a:ext cx="4370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Design file with a detailed description of the manufacturing parameters.</a:t>
            </a:r>
          </a:p>
          <a:p>
            <a:r>
              <a:rPr lang="en-GB" sz="1400" dirty="0" smtClean="0"/>
              <a:t>Any modification on the parameters shall be communicated and approved by CERN</a:t>
            </a:r>
            <a:endParaRPr lang="en-GB" sz="14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43" y="4787465"/>
            <a:ext cx="3412747" cy="162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539366" y="2024863"/>
            <a:ext cx="3615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6</a:t>
            </a:r>
            <a:r>
              <a:rPr lang="en-GB" b="1" dirty="0" smtClean="0"/>
              <a:t>. 3D scan + re-work if required</a:t>
            </a:r>
            <a:endParaRPr lang="en-GB" b="1" dirty="0"/>
          </a:p>
        </p:txBody>
      </p:sp>
      <p:sp>
        <p:nvSpPr>
          <p:cNvPr id="11" name="Right Arrow 10"/>
          <p:cNvSpPr/>
          <p:nvPr/>
        </p:nvSpPr>
        <p:spPr>
          <a:xfrm>
            <a:off x="3793571" y="1279560"/>
            <a:ext cx="387040" cy="35254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5400000">
            <a:off x="1037177" y="4306765"/>
            <a:ext cx="387040" cy="35254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>
            <a:off x="2766431" y="5248356"/>
            <a:ext cx="280308" cy="35254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6200000">
            <a:off x="3935476" y="4233008"/>
            <a:ext cx="387040" cy="35254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 rot="16200000">
            <a:off x="3892864" y="3252729"/>
            <a:ext cx="387040" cy="35254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 rot="5400000">
            <a:off x="7153392" y="3951324"/>
            <a:ext cx="387040" cy="35254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/>
          <p:cNvSpPr/>
          <p:nvPr/>
        </p:nvSpPr>
        <p:spPr>
          <a:xfrm>
            <a:off x="5653543" y="2845533"/>
            <a:ext cx="387040" cy="35254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2874731" y="2010773"/>
            <a:ext cx="38473" cy="30446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615958" y="3431418"/>
            <a:ext cx="0" cy="32234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Spacers Selective Laser </a:t>
            </a:r>
            <a:r>
              <a:rPr lang="en-GB" dirty="0" err="1"/>
              <a:t>Sint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4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Coating (Al2O3)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38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-36512" y="1169191"/>
            <a:ext cx="9252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Electrical </a:t>
            </a:r>
            <a:r>
              <a:rPr lang="en-GB" dirty="0"/>
              <a:t>tests performed on </a:t>
            </a:r>
            <a:r>
              <a:rPr lang="en-GB" dirty="0" smtClean="0"/>
              <a:t> 18 qualifying </a:t>
            </a:r>
            <a:r>
              <a:rPr lang="en-GB" dirty="0"/>
              <a:t>samples </a:t>
            </a:r>
            <a:r>
              <a:rPr lang="en-GB" dirty="0" smtClean="0"/>
              <a:t>Parameters varied:</a:t>
            </a:r>
          </a:p>
          <a:p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Bonding agent </a:t>
            </a:r>
            <a:r>
              <a:rPr lang="en-GB" dirty="0" smtClean="0">
                <a:sym typeface="Wingdings" panose="05000000000000000000" pitchFamily="2" charset="2"/>
              </a:rPr>
              <a:t> Ni80Cr20, </a:t>
            </a:r>
            <a:r>
              <a:rPr lang="en-GB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NiCrAlY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smtClean="0">
                <a:sym typeface="Wingdings" panose="05000000000000000000" pitchFamily="2" charset="2"/>
              </a:rPr>
              <a:t>or none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Thickness of the bonding agent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0.03 mm </a:t>
            </a:r>
            <a:r>
              <a:rPr lang="en-GB" dirty="0" smtClean="0">
                <a:sym typeface="Wingdings" panose="05000000000000000000" pitchFamily="2" charset="2"/>
              </a:rPr>
              <a:t>or 0.05 mm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Roughness of the stainless steel substrate </a:t>
            </a:r>
            <a:r>
              <a:rPr lang="en-GB" dirty="0" smtClean="0">
                <a:sym typeface="Wingdings" panose="05000000000000000000" pitchFamily="2" charset="2"/>
              </a:rPr>
              <a:t> NK16, NK20 or </a:t>
            </a: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NK40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Temperature of the metallic substrate during deposition </a:t>
            </a:r>
            <a:r>
              <a:rPr lang="en-GB" dirty="0" smtClean="0">
                <a:sym typeface="Wingdings" panose="05000000000000000000" pitchFamily="2" charset="2"/>
              </a:rPr>
              <a:t> no preheating or </a:t>
            </a: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200-300°C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9" y="3043614"/>
            <a:ext cx="3121025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48" y="2983565"/>
            <a:ext cx="3282212" cy="2461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36512" y="566298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measured breakdown voltage was always above 750 V </a:t>
            </a:r>
            <a:endParaRPr lang="en-GB" dirty="0" smtClean="0"/>
          </a:p>
          <a:p>
            <a:pPr algn="ctr"/>
            <a:r>
              <a:rPr lang="en-GB" dirty="0" smtClean="0"/>
              <a:t>(</a:t>
            </a:r>
            <a:r>
              <a:rPr lang="en-GB" dirty="0"/>
              <a:t>even after reaction at </a:t>
            </a:r>
            <a:r>
              <a:rPr lang="en-GB" dirty="0" smtClean="0"/>
              <a:t>650</a:t>
            </a:r>
            <a:r>
              <a:rPr lang="en-GB" dirty="0">
                <a:sym typeface="Wingdings" panose="05000000000000000000" pitchFamily="2" charset="2"/>
              </a:rPr>
              <a:t>°</a:t>
            </a:r>
            <a:r>
              <a:rPr lang="en-GB" dirty="0"/>
              <a:t>C</a:t>
            </a:r>
            <a:r>
              <a:rPr lang="en-GB" dirty="0" smtClean="0"/>
              <a:t> </a:t>
            </a:r>
            <a:r>
              <a:rPr lang="en-GB" dirty="0"/>
              <a:t>+ cool-down at 77K). </a:t>
            </a:r>
          </a:p>
        </p:txBody>
      </p:sp>
      <p:cxnSp>
        <p:nvCxnSpPr>
          <p:cNvPr id="12" name="Straight Arrow Connector 11"/>
          <p:cNvCxnSpPr>
            <a:stCxn id="16" idx="3"/>
          </p:cNvCxnSpPr>
          <p:nvPr/>
        </p:nvCxnSpPr>
        <p:spPr>
          <a:xfrm flipV="1">
            <a:off x="1416186" y="3897246"/>
            <a:ext cx="531274" cy="389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049624" y="4402310"/>
            <a:ext cx="434144" cy="27111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168" y="3351413"/>
            <a:ext cx="139901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No cracks in this region after reaction and cool down to 77K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4455405"/>
            <a:ext cx="154303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After cool down to 77K, cracks in this region in 15 samples out of 18 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593" y="179123"/>
            <a:ext cx="6693076" cy="64800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36096" y="277585"/>
            <a:ext cx="3369087" cy="173082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Too long to reach the dwell… decision to use SQXF-101 to optimize the cycle!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5952" y="2008414"/>
            <a:ext cx="1836965" cy="86177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prstClr val="black"/>
                </a:solidFill>
              </a:rPr>
              <a:t>Remarks:</a:t>
            </a:r>
          </a:p>
          <a:p>
            <a:pPr marL="285750" indent="-285750">
              <a:buFontTx/>
              <a:buChar char="-"/>
            </a:pPr>
            <a:r>
              <a:rPr lang="en-GB" sz="1000" dirty="0" smtClean="0">
                <a:solidFill>
                  <a:prstClr val="black"/>
                </a:solidFill>
              </a:rPr>
              <a:t>No ventilation in the retort</a:t>
            </a:r>
            <a:endParaRPr lang="fr-FR" sz="10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000" dirty="0" smtClean="0">
                <a:solidFill>
                  <a:prstClr val="black"/>
                </a:solidFill>
              </a:rPr>
              <a:t>Argon flow 2500-3000l/h in the retort</a:t>
            </a:r>
            <a:endParaRPr lang="fr-FR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6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Cable Insulation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30117"/>
              </p:ext>
            </p:extLst>
          </p:nvPr>
        </p:nvGraphicFramePr>
        <p:xfrm>
          <a:off x="539552" y="4254591"/>
          <a:ext cx="4032448" cy="1744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410"/>
                <a:gridCol w="1151806"/>
                <a:gridCol w="1080120"/>
                <a:gridCol w="1008112"/>
              </a:tblGrid>
              <a:tr h="586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</a:rPr>
                        <a:t>Samples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Insulation thickness – Sample S1 (µm)</a:t>
                      </a:r>
                      <a:endParaRPr lang="en-GB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Insulation thickness – Sample S2 (µm)</a:t>
                      </a:r>
                      <a:endParaRPr lang="en-GB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Insulation thickness – Sample S3 (µm)</a:t>
                      </a:r>
                      <a:endParaRPr lang="en-GB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Coil</a:t>
                      </a:r>
                      <a:r>
                        <a:rPr lang="en-GB" sz="11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001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GB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endParaRPr kumimoji="0" lang="en-GB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GB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144</a:t>
                      </a:r>
                      <a:endParaRPr kumimoji="0" lang="en-GB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GB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kumimoji="0" lang="en-GB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Coil 101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143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143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Coil 102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</a:rPr>
                        <a:t>144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</a:rPr>
                        <a:t>146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Coil 103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</a:rPr>
                        <a:t>147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</a:rPr>
                        <a:t>147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</a:rPr>
                        <a:t>147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Coil 104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</a:rPr>
                        <a:t>142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</a:rPr>
                        <a:t>145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</a:rPr>
                        <a:t>143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36511" y="349171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Measured </a:t>
            </a:r>
            <a:r>
              <a:rPr lang="en-GB" dirty="0" smtClean="0">
                <a:solidFill>
                  <a:schemeClr val="tx2"/>
                </a:solidFill>
              </a:rPr>
              <a:t>insulation thickness </a:t>
            </a:r>
            <a:r>
              <a:rPr lang="en-GB" dirty="0" smtClean="0">
                <a:solidFill>
                  <a:srgbClr val="FF0000"/>
                </a:solidFill>
              </a:rPr>
              <a:t>within specifications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/>
          <a:stretch>
            <a:fillRect/>
          </a:stretch>
        </p:blipFill>
        <p:spPr bwMode="auto">
          <a:xfrm>
            <a:off x="5562600" y="1176338"/>
            <a:ext cx="3176588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41750"/>
            <a:ext cx="317658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1520" y="1484784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 smtClean="0"/>
              <a:t>AGY </a:t>
            </a:r>
            <a:r>
              <a:rPr lang="en-GB" dirty="0"/>
              <a:t>S2-glass </a:t>
            </a:r>
            <a:r>
              <a:rPr lang="en-GB" dirty="0" err="1"/>
              <a:t>fibers</a:t>
            </a:r>
            <a:r>
              <a:rPr lang="en-GB" dirty="0"/>
              <a:t> 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</a:rPr>
              <a:t>66 </a:t>
            </a:r>
            <a:r>
              <a:rPr lang="en-GB" dirty="0" err="1">
                <a:solidFill>
                  <a:srgbClr val="FF0000"/>
                </a:solidFill>
              </a:rPr>
              <a:t>tex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with </a:t>
            </a:r>
            <a:r>
              <a:rPr lang="en-GB" dirty="0">
                <a:solidFill>
                  <a:srgbClr val="FF0000"/>
                </a:solidFill>
              </a:rPr>
              <a:t>933 </a:t>
            </a:r>
            <a:r>
              <a:rPr lang="en-GB" dirty="0" err="1">
                <a:solidFill>
                  <a:srgbClr val="FF0000"/>
                </a:solidFill>
              </a:rPr>
              <a:t>silane</a:t>
            </a:r>
            <a:r>
              <a:rPr lang="en-GB" dirty="0">
                <a:solidFill>
                  <a:srgbClr val="FF0000"/>
                </a:solidFill>
              </a:rPr>
              <a:t> sizing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32 </a:t>
            </a:r>
            <a:r>
              <a:rPr lang="en-US" dirty="0" smtClean="0"/>
              <a:t>bobbins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Variables: # of yarn per coil and of picks/inch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Target: </a:t>
            </a:r>
            <a:r>
              <a:rPr lang="en-US" dirty="0" smtClean="0">
                <a:solidFill>
                  <a:srgbClr val="FF0000"/>
                </a:solidFill>
              </a:rPr>
              <a:t>145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>
                <a:solidFill>
                  <a:srgbClr val="FF0000"/>
                </a:solidFill>
              </a:rPr>
              <a:t>m ±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5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 smtClean="0">
                <a:solidFill>
                  <a:srgbClr val="FF0000"/>
                </a:solidFill>
              </a:rPr>
              <a:t>m </a:t>
            </a:r>
            <a:r>
              <a:rPr lang="en-US" dirty="0" smtClean="0"/>
              <a:t>per </a:t>
            </a:r>
            <a:r>
              <a:rPr lang="en-US" dirty="0"/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41711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12671"/>
            <a:ext cx="7886700" cy="1325563"/>
          </a:xfrm>
        </p:spPr>
        <p:txBody>
          <a:bodyPr/>
          <a:lstStyle/>
          <a:p>
            <a:r>
              <a:rPr lang="en-GB" dirty="0" smtClean="0"/>
              <a:t>Instrumentation layout SQXF-101</a:t>
            </a:r>
            <a:endParaRPr lang="fr-FR" dirty="0"/>
          </a:p>
        </p:txBody>
      </p:sp>
      <p:grpSp>
        <p:nvGrpSpPr>
          <p:cNvPr id="27" name="Group 26"/>
          <p:cNvGrpSpPr/>
          <p:nvPr/>
        </p:nvGrpSpPr>
        <p:grpSpPr>
          <a:xfrm>
            <a:off x="418289" y="1506022"/>
            <a:ext cx="4851857" cy="3825257"/>
            <a:chOff x="557717" y="1506022"/>
            <a:chExt cx="6469142" cy="38252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717" y="1798673"/>
              <a:ext cx="6469142" cy="3532606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4944836" y="2163536"/>
              <a:ext cx="1151164" cy="53884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47130" y="3711600"/>
              <a:ext cx="1151164" cy="53884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037429" y="3004648"/>
              <a:ext cx="1151164" cy="53884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520418" y="1867301"/>
              <a:ext cx="0" cy="6088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3626174" y="2665263"/>
              <a:ext cx="0" cy="6088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899715" y="3407197"/>
              <a:ext cx="0" cy="6088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225113" y="1506022"/>
              <a:ext cx="787481" cy="36933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prstClr val="black"/>
                  </a:solidFill>
                </a:rPr>
                <a:t>tc19</a:t>
              </a:r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30867" y="2290135"/>
              <a:ext cx="787481" cy="36933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prstClr val="black"/>
                  </a:solidFill>
                </a:rPr>
                <a:t>tc20</a:t>
              </a:r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04409" y="3037865"/>
              <a:ext cx="787481" cy="36933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prstClr val="black"/>
                  </a:solidFill>
                </a:rPr>
                <a:t>tc14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556072" y="2048931"/>
            <a:ext cx="3273502" cy="4034542"/>
            <a:chOff x="7408096" y="2048931"/>
            <a:chExt cx="4364669" cy="403454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8096" y="3037865"/>
              <a:ext cx="4364669" cy="304560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9497845" y="3981021"/>
              <a:ext cx="105878" cy="11934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23" name="Straight Arrow Connector 22"/>
            <p:cNvCxnSpPr>
              <a:endCxn id="19" idx="0"/>
            </p:cNvCxnSpPr>
            <p:nvPr/>
          </p:nvCxnSpPr>
          <p:spPr>
            <a:xfrm flipH="1">
              <a:off x="9550784" y="2659467"/>
              <a:ext cx="199608" cy="13215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411987" y="2048931"/>
              <a:ext cx="29418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prstClr val="black"/>
                  </a:solidFill>
                </a:rPr>
                <a:t>Position of the thermocouple in block 5, 16 and 28.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54" y="179123"/>
            <a:ext cx="6693076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5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38" y="130138"/>
            <a:ext cx="6693076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715" y="146466"/>
            <a:ext cx="6693076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" y="620688"/>
            <a:ext cx="9033794" cy="590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71" y="1709604"/>
            <a:ext cx="2086129" cy="1719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04" y="1831478"/>
            <a:ext cx="3183484" cy="1555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3112" y="3484990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/>
              <a:t>NbTi / copper stabilizer soldering lay out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957568" y="3460717"/>
            <a:ext cx="2804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/>
              <a:t>Splice soldering lay-out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213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Coil Insulation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5</a:t>
            </a:fld>
            <a:endParaRPr lang="en-GB">
              <a:solidFill>
                <a:srgbClr val="0C377B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59331" r="12088" b="5327"/>
          <a:stretch>
            <a:fillRect/>
          </a:stretch>
        </p:blipFill>
        <p:spPr bwMode="auto">
          <a:xfrm>
            <a:off x="5329238" y="4886325"/>
            <a:ext cx="343376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0" t="9314" r="25259" b="8080"/>
          <a:stretch>
            <a:fillRect/>
          </a:stretch>
        </p:blipFill>
        <p:spPr bwMode="auto">
          <a:xfrm>
            <a:off x="5334000" y="1295400"/>
            <a:ext cx="3433763" cy="3419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029200" cy="4953000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2 x 0.175 mm S2 glass around </a:t>
            </a:r>
            <a:r>
              <a:rPr lang="en-US" b="1" dirty="0" smtClean="0"/>
              <a:t>winding pole</a:t>
            </a:r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b="1" dirty="0" smtClean="0"/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0.125 mm S2 glass sleeve around </a:t>
            </a:r>
            <a:r>
              <a:rPr lang="en-US" b="1" dirty="0" smtClean="0"/>
              <a:t>wedges</a:t>
            </a:r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b="1" dirty="0" smtClean="0"/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0.5 mm S2 glass </a:t>
            </a:r>
            <a:r>
              <a:rPr lang="en-US" b="1" dirty="0" smtClean="0"/>
              <a:t>inter-layer</a:t>
            </a:r>
            <a:r>
              <a:rPr lang="en-US" dirty="0" smtClean="0"/>
              <a:t> insulation</a:t>
            </a:r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0.125 G11 + 0.125 </a:t>
            </a:r>
            <a:r>
              <a:rPr lang="en-US" dirty="0" err="1" smtClean="0"/>
              <a:t>polymide</a:t>
            </a:r>
            <a:r>
              <a:rPr lang="en-US" dirty="0" smtClean="0"/>
              <a:t> </a:t>
            </a:r>
            <a:r>
              <a:rPr lang="en-US" b="1" dirty="0" smtClean="0"/>
              <a:t>mid-plan shim </a:t>
            </a:r>
            <a:r>
              <a:rPr lang="en-US" dirty="0" smtClean="0"/>
              <a:t>(per quadrant)</a:t>
            </a:r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250 µm coating on </a:t>
            </a:r>
            <a:r>
              <a:rPr lang="en-US" b="1" dirty="0" smtClean="0"/>
              <a:t>end parts</a:t>
            </a:r>
            <a:endParaRPr lang="en-US" dirty="0" smtClean="0"/>
          </a:p>
          <a:p>
            <a:pPr marL="0" indent="0">
              <a:buClr>
                <a:schemeClr val="tx2"/>
              </a:buClr>
              <a:buNone/>
              <a:defRPr/>
            </a:pPr>
            <a:endParaRPr lang="en-US" dirty="0" smtClean="0"/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175 µm S2 glass between </a:t>
            </a:r>
            <a:r>
              <a:rPr lang="en-US" b="1" dirty="0" smtClean="0"/>
              <a:t>end parts and the cable</a:t>
            </a:r>
          </a:p>
          <a:p>
            <a:pPr>
              <a:buClr>
                <a:schemeClr val="tx2"/>
              </a:buCl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89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Winding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6</a:t>
            </a:fld>
            <a:endParaRPr lang="en-GB">
              <a:solidFill>
                <a:srgbClr val="0C377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198200"/>
            <a:ext cx="3923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 smtClean="0"/>
              <a:t>Winding tension: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25 kg</a:t>
            </a:r>
          </a:p>
          <a:p>
            <a:r>
              <a:rPr lang="en-GB" sz="1600" b="1" u="sng" dirty="0" smtClean="0"/>
              <a:t>Winding Direction Inner Layer</a:t>
            </a:r>
          </a:p>
          <a:p>
            <a:r>
              <a:rPr lang="en-GB" sz="1600" dirty="0" smtClean="0"/>
              <a:t>   favourable (clockwise)</a:t>
            </a:r>
          </a:p>
          <a:p>
            <a:r>
              <a:rPr lang="en-GB" sz="1600" b="1" u="sng" dirty="0"/>
              <a:t>Winding Direction </a:t>
            </a:r>
            <a:r>
              <a:rPr lang="en-GB" sz="1600" b="1" u="sng" dirty="0" smtClean="0"/>
              <a:t>Outer Layer</a:t>
            </a:r>
          </a:p>
          <a:p>
            <a:r>
              <a:rPr lang="en-GB" sz="1600" dirty="0" smtClean="0"/>
              <a:t>   unfavourable (anti-clockwise</a:t>
            </a:r>
            <a:r>
              <a:rPr lang="en-GB" sz="1600" dirty="0"/>
              <a:t>)</a:t>
            </a:r>
          </a:p>
          <a:p>
            <a:r>
              <a:rPr lang="en-GB" sz="1600" b="1" u="sng" dirty="0"/>
              <a:t>Winding </a:t>
            </a:r>
            <a:r>
              <a:rPr lang="en-GB" sz="1600" b="1" u="sng" dirty="0" smtClean="0"/>
              <a:t>Technique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winding tool used systematically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no binder applied on the ends</a:t>
            </a:r>
          </a:p>
          <a:p>
            <a:r>
              <a:rPr lang="en-GB" sz="1600" dirty="0" smtClean="0"/>
              <a:t>   no </a:t>
            </a:r>
            <a:r>
              <a:rPr lang="en-GB" sz="1600" dirty="0"/>
              <a:t>twist applied on the cable</a:t>
            </a:r>
          </a:p>
          <a:p>
            <a:r>
              <a:rPr lang="en-GB" sz="1600" b="1" u="sng" dirty="0" smtClean="0"/>
              <a:t>End parts</a:t>
            </a:r>
          </a:p>
          <a:p>
            <a:r>
              <a:rPr lang="en-GB" sz="1600" dirty="0"/>
              <a:t>  produced by SLS (mat. 316L</a:t>
            </a:r>
            <a:r>
              <a:rPr lang="en-GB" sz="1600" dirty="0" smtClean="0"/>
              <a:t>). </a:t>
            </a:r>
          </a:p>
          <a:p>
            <a:r>
              <a:rPr lang="en-GB" sz="1600" dirty="0" smtClean="0"/>
              <a:t>  slits to make parts flexible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coated using Al2O3</a:t>
            </a:r>
            <a:endParaRPr lang="en-GB" sz="1600" dirty="0"/>
          </a:p>
          <a:p>
            <a:r>
              <a:rPr lang="en-GB" sz="1600" b="1" u="sng" dirty="0" smtClean="0"/>
              <a:t>Wedges</a:t>
            </a:r>
            <a:endParaRPr lang="en-GB" sz="1600" b="1" u="sng" dirty="0"/>
          </a:p>
          <a:p>
            <a:r>
              <a:rPr lang="en-GB" sz="1600" dirty="0"/>
              <a:t>two wedges per side and per layer, insulated using a 0.125 mm sleeve</a:t>
            </a:r>
          </a:p>
          <a:p>
            <a:r>
              <a:rPr lang="en-GB" sz="1200" dirty="0"/>
              <a:t>(the two wedge segments are insulated in a unique sleeve)</a:t>
            </a:r>
          </a:p>
          <a:p>
            <a:endParaRPr lang="en-GB" sz="1600" dirty="0"/>
          </a:p>
        </p:txBody>
      </p:sp>
      <p:pic>
        <p:nvPicPr>
          <p:cNvPr id="1026" name="Picture 2" descr="G:\Workspaces\s\shortmod\Develop\labo 927\HFM\MQXF\MQXFS\Magnets_Construction\MQXFS_Coils\HCMQXFS136-CR000001\05_Winding_and_Curing\INNER winding\001\DSCN51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9"/>
          <a:stretch/>
        </p:blipFill>
        <p:spPr bwMode="auto">
          <a:xfrm>
            <a:off x="4572000" y="1080064"/>
            <a:ext cx="3816424" cy="25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Workspaces\s\shortmod\Develop\labo 927\HFM\MQXF\MQXFS\Magnets_Construction\MQXFS_Coils\HCMQXFS136-CR000104\05_Winding_and_Curing\INNER winding\DSCN03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0"/>
          <a:stretch/>
        </p:blipFill>
        <p:spPr bwMode="auto">
          <a:xfrm>
            <a:off x="4572000" y="3731674"/>
            <a:ext cx="3816424" cy="2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1464" y="3460358"/>
            <a:ext cx="4897495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No particular problems during winding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6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7</a:t>
            </a:fld>
            <a:endParaRPr lang="en-GB">
              <a:solidFill>
                <a:srgbClr val="0C377B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7504" y="1198158"/>
            <a:ext cx="8458200" cy="1581364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dirty="0" smtClean="0"/>
              <a:t>Curing cavity designed considering the cable dimensions after heat treatment</a:t>
            </a:r>
            <a:endParaRPr lang="en-GB" dirty="0"/>
          </a:p>
          <a:p>
            <a:pPr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dirty="0" smtClean="0"/>
              <a:t>Assumed </a:t>
            </a:r>
            <a:r>
              <a:rPr lang="en-GB" dirty="0"/>
              <a:t>growth during </a:t>
            </a:r>
            <a:r>
              <a:rPr lang="en-GB" dirty="0" smtClean="0"/>
              <a:t>HT :</a:t>
            </a:r>
            <a:r>
              <a:rPr lang="en-GB" dirty="0" smtClean="0">
                <a:solidFill>
                  <a:srgbClr val="FF0000"/>
                </a:solidFill>
              </a:rPr>
              <a:t>4.5%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smtClean="0"/>
              <a:t>thickness), </a:t>
            </a:r>
            <a:r>
              <a:rPr lang="en-GB" dirty="0" smtClean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%</a:t>
            </a:r>
            <a:r>
              <a:rPr lang="en-GB" dirty="0"/>
              <a:t> </a:t>
            </a:r>
            <a:r>
              <a:rPr lang="en-GB" dirty="0" smtClean="0"/>
              <a:t>(width)</a:t>
            </a:r>
          </a:p>
          <a:p>
            <a:pPr lvl="1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dirty="0"/>
              <a:t>Bare width x </a:t>
            </a:r>
            <a:r>
              <a:rPr lang="en-GB" dirty="0" smtClean="0"/>
              <a:t>thickness before reaction: </a:t>
            </a:r>
            <a:r>
              <a:rPr lang="en-GB" dirty="0">
                <a:solidFill>
                  <a:srgbClr val="FF0000"/>
                </a:solidFill>
              </a:rPr>
              <a:t>18.150</a:t>
            </a:r>
            <a:r>
              <a:rPr lang="en-GB" dirty="0"/>
              <a:t> x </a:t>
            </a:r>
            <a:r>
              <a:rPr lang="en-GB" dirty="0">
                <a:solidFill>
                  <a:srgbClr val="FF0000"/>
                </a:solidFill>
              </a:rPr>
              <a:t>1.525</a:t>
            </a:r>
            <a:r>
              <a:rPr lang="en-GB" dirty="0"/>
              <a:t> mm</a:t>
            </a:r>
          </a:p>
          <a:p>
            <a:pPr lvl="1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dirty="0" smtClean="0"/>
              <a:t>Bare </a:t>
            </a:r>
            <a:r>
              <a:rPr lang="en-GB" dirty="0"/>
              <a:t>width x </a:t>
            </a:r>
            <a:r>
              <a:rPr lang="en-GB" dirty="0" smtClean="0"/>
              <a:t>thickness</a:t>
            </a:r>
            <a:r>
              <a:rPr lang="en-GB" dirty="0"/>
              <a:t> </a:t>
            </a:r>
            <a:r>
              <a:rPr lang="en-GB" dirty="0" smtClean="0"/>
              <a:t>after reaction</a:t>
            </a:r>
            <a:r>
              <a:rPr lang="en-GB" dirty="0" smtClean="0">
                <a:solidFill>
                  <a:srgbClr val="FF0000"/>
                </a:solidFill>
              </a:rPr>
              <a:t>:    18.513 </a:t>
            </a:r>
            <a:r>
              <a:rPr lang="en-GB" dirty="0" smtClean="0"/>
              <a:t>x </a:t>
            </a:r>
            <a:r>
              <a:rPr lang="en-GB" dirty="0" smtClean="0">
                <a:solidFill>
                  <a:srgbClr val="FF0000"/>
                </a:solidFill>
              </a:rPr>
              <a:t>1.594</a:t>
            </a:r>
            <a:r>
              <a:rPr lang="en-GB" dirty="0" smtClean="0"/>
              <a:t> mm</a:t>
            </a:r>
          </a:p>
          <a:p>
            <a:pPr>
              <a:buClr>
                <a:schemeClr val="tx1"/>
              </a:buClr>
              <a:buFont typeface="Arial" charset="0"/>
              <a:buChar char="•"/>
              <a:defRPr/>
            </a:pPr>
            <a:endParaRPr lang="en-GB" dirty="0"/>
          </a:p>
          <a:p>
            <a:pPr>
              <a:buClr>
                <a:schemeClr val="tx1"/>
              </a:buClr>
              <a:defRPr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2921168"/>
            <a:ext cx="4188967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 smtClean="0"/>
              <a:t>Azimuthal additional room per side: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1.5 mm for the inner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1.9 mm for the outer layer</a:t>
            </a:r>
            <a:endParaRPr lang="en-GB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2" t="47110" r="55548" b="31411"/>
          <a:stretch/>
        </p:blipFill>
        <p:spPr bwMode="auto">
          <a:xfrm>
            <a:off x="1331640" y="4160738"/>
            <a:ext cx="2118602" cy="21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1691680" y="4925482"/>
            <a:ext cx="504056" cy="30371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835696" y="4601899"/>
            <a:ext cx="720080" cy="460431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544829" y="2927487"/>
            <a:ext cx="4499992" cy="2585323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GB" b="1" dirty="0"/>
              <a:t>Quantity of ceramic binder</a:t>
            </a:r>
            <a:r>
              <a:rPr lang="en-GB" b="1" dirty="0" smtClean="0"/>
              <a:t>: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Central part = 33 g (per layer)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Coil ends = 12 g (per end)</a:t>
            </a:r>
          </a:p>
          <a:p>
            <a:pPr>
              <a:buClr>
                <a:schemeClr val="tx1"/>
              </a:buClr>
              <a:defRPr/>
            </a:pPr>
            <a:r>
              <a:rPr lang="en-GB" b="1" dirty="0"/>
              <a:t>Curing cycle parameters: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dirty="0"/>
              <a:t>Pressure to close the mould = 40 bars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dirty="0"/>
              <a:t>Curing temperature =  150°C (2 hours)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dirty="0"/>
              <a:t>Curing 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60 bars for inner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/>
              <a:t>80 bars for outer layer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7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8</a:t>
            </a:fld>
            <a:endParaRPr lang="en-GB">
              <a:solidFill>
                <a:srgbClr val="0C377B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945968"/>
              </p:ext>
            </p:extLst>
          </p:nvPr>
        </p:nvGraphicFramePr>
        <p:xfrm>
          <a:off x="-36512" y="3227784"/>
          <a:ext cx="9177132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928"/>
                <a:gridCol w="1125140"/>
                <a:gridCol w="1593702"/>
                <a:gridCol w="1337219"/>
                <a:gridCol w="1182786"/>
                <a:gridCol w="1296601"/>
                <a:gridCol w="2008756"/>
              </a:tblGrid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Step</a:t>
                      </a:r>
                      <a:endParaRPr lang="fr-FR" sz="14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Type</a:t>
                      </a:r>
                      <a:endParaRPr lang="fr-FR" sz="14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From temp [</a:t>
                      </a:r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°C]</a:t>
                      </a:r>
                      <a:endParaRPr lang="fr-FR" sz="14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To temp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[</a:t>
                      </a:r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°C]</a:t>
                      </a:r>
                      <a:endParaRPr lang="fr-FR" sz="1400" dirty="0" smtClean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Rate [</a:t>
                      </a:r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°C/h]</a:t>
                      </a:r>
                      <a:endParaRPr lang="fr-FR" sz="14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Duration [h]</a:t>
                      </a:r>
                      <a:endParaRPr lang="fr-FR" sz="14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Comments</a:t>
                      </a:r>
                      <a:endParaRPr lang="fr-FR" sz="14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Ramp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300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  <a:tr h="27544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Dwell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300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300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4.5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Cool-down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300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210-215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Dwell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210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210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48+15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As requested by SCD</a:t>
                      </a:r>
                      <a:endParaRPr lang="fr-FR" sz="1400" b="1" dirty="0"/>
                    </a:p>
                  </a:txBody>
                  <a:tcPr/>
                </a:tc>
              </a:tr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Ramp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Dwell</a:t>
                      </a:r>
                      <a:endParaRPr lang="fr-F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500</a:t>
                      </a:r>
                      <a:endParaRPr lang="fr-F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500</a:t>
                      </a:r>
                      <a:endParaRPr lang="fr-F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0</a:t>
                      </a:r>
                      <a:endParaRPr lang="fr-F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1.5</a:t>
                      </a:r>
                      <a:endParaRPr lang="fr-F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dirty="0" smtClean="0"/>
                    </a:p>
                  </a:txBody>
                  <a:tcPr/>
                </a:tc>
              </a:tr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Cool-down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8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Dwell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400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400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48+3.5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As requested by SCD</a:t>
                      </a:r>
                      <a:endParaRPr lang="fr-FR" sz="1400" b="1" dirty="0" smtClean="0"/>
                    </a:p>
                  </a:txBody>
                  <a:tcPr/>
                </a:tc>
              </a:tr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Ramp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640-665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Dwell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640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640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50+12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As requested by SCD</a:t>
                      </a:r>
                      <a:endParaRPr lang="fr-FR" sz="1400" b="1" dirty="0" smtClean="0"/>
                    </a:p>
                  </a:txBody>
                  <a:tcPr/>
                </a:tc>
              </a:tr>
              <a:tr h="2704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Cool-down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640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5496" y="1035893"/>
            <a:ext cx="3816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de-CH" sz="1600" dirty="0" smtClean="0">
                <a:solidFill>
                  <a:schemeClr val="tx2"/>
                </a:solidFill>
              </a:rPr>
              <a:t>Coil 101 (practice coil, low grade Nb3Sn) was reacted three times to optimze the reaction oven parameters</a:t>
            </a:r>
          </a:p>
          <a:p>
            <a:pPr marL="628650" lvl="1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CH" sz="1600" dirty="0" smtClean="0">
                <a:solidFill>
                  <a:schemeClr val="tx2"/>
                </a:solidFill>
              </a:rPr>
              <a:t>First </a:t>
            </a:r>
            <a:r>
              <a:rPr lang="de-CH" sz="1600" dirty="0">
                <a:solidFill>
                  <a:schemeClr val="tx2"/>
                </a:solidFill>
              </a:rPr>
              <a:t>full heat treatment</a:t>
            </a:r>
          </a:p>
          <a:p>
            <a:pPr marL="628650" lvl="1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2"/>
                </a:solidFill>
              </a:rPr>
              <a:t>2nd heat treatment done with short plateaus </a:t>
            </a:r>
          </a:p>
          <a:p>
            <a:pPr marL="628650" lvl="1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2"/>
                </a:solidFill>
              </a:rPr>
              <a:t>3rd heat treatment done only with first plateau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32656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Take 103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517"/>
            <a:ext cx="4954871" cy="323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4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Splicing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>
                <a:solidFill>
                  <a:srgbClr val="0C377B"/>
                </a:solidFill>
              </a:rPr>
              <a:pPr/>
              <a:t>9</a:t>
            </a:fld>
            <a:endParaRPr lang="en-GB">
              <a:solidFill>
                <a:srgbClr val="0C377B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3832" y="980728"/>
            <a:ext cx="8795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dirty="0" smtClean="0"/>
              <a:t> </a:t>
            </a:r>
            <a:r>
              <a:rPr lang="en-GB" b="1" dirty="0" smtClean="0"/>
              <a:t>Soldering alloy: </a:t>
            </a:r>
            <a:r>
              <a:rPr lang="en-GB" dirty="0" smtClean="0"/>
              <a:t>Sn96Ag4</a:t>
            </a:r>
          </a:p>
          <a:p>
            <a:pPr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dirty="0" smtClean="0"/>
              <a:t> </a:t>
            </a:r>
            <a:r>
              <a:rPr lang="en-GB" b="1" dirty="0" smtClean="0"/>
              <a:t>Soldering </a:t>
            </a:r>
            <a:r>
              <a:rPr lang="en-GB" b="1" dirty="0"/>
              <a:t>flux: </a:t>
            </a:r>
            <a:r>
              <a:rPr lang="en-GB" dirty="0"/>
              <a:t>MOB39 (non </a:t>
            </a:r>
            <a:r>
              <a:rPr lang="en-GB" dirty="0" smtClean="0"/>
              <a:t>activated)</a:t>
            </a:r>
            <a:endParaRPr lang="en-GB" dirty="0"/>
          </a:p>
          <a:p>
            <a:pPr lvl="1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dirty="0"/>
              <a:t> </a:t>
            </a:r>
            <a:r>
              <a:rPr lang="en-GB" sz="1600" dirty="0" smtClean="0"/>
              <a:t>Access to both sides of the Nb3Sn cable during splice operation to remove oxidation</a:t>
            </a:r>
            <a:endParaRPr lang="en-GB" dirty="0" smtClean="0"/>
          </a:p>
          <a:p>
            <a:pPr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dirty="0"/>
              <a:t> </a:t>
            </a:r>
            <a:r>
              <a:rPr lang="en-GB" b="1" dirty="0" smtClean="0"/>
              <a:t>Copper stabilizer </a:t>
            </a:r>
            <a:r>
              <a:rPr lang="en-GB" dirty="0" smtClean="0"/>
              <a:t>in the </a:t>
            </a:r>
            <a:r>
              <a:rPr lang="en-GB" dirty="0" err="1" smtClean="0"/>
              <a:t>NbTi</a:t>
            </a:r>
            <a:r>
              <a:rPr lang="en-GB" dirty="0" smtClean="0"/>
              <a:t> connection lead</a:t>
            </a:r>
          </a:p>
        </p:txBody>
      </p:sp>
      <p:pic>
        <p:nvPicPr>
          <p:cNvPr id="3074" name="Picture 2" descr="G:\Workspaces\s\shortmod\Develop\labo 927\HFM\MQXF\MQXFS\Magnets_Construction\MQXFS_Coils\HCMQXFS136-CR000103\07_Instrumentation_and_Splicing\DSC07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12" y="439407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Workspaces\s\shortmod\Develop\labo 927\HFM\MQXF\MQXFS\Magnets_Construction\MQXFS_Coils\HCMQXFS136-CR000103\07_Instrumentation_and_Splicing\DSC07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9407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Workspaces\s\shortmod\Develop\labo 927\HFM\MQXF\MQXFS\Magnets_Construction\MQXFS_Coils\HCMQXFS136-CR000103\07_Instrumentation_and_Splicing\DSC076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46" y="2204864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Workspaces\s\shortmod\Develop\labo 927\HFM\MQXF\MQXFS\Magnets_Construction\MQXFS_Coils\HCMQXFS136-CR000103\07_Instrumentation_and_Splicing\DSC076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Pre╠üsentation2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16632</TotalTime>
  <Words>2912</Words>
  <Application>Microsoft Office PowerPoint</Application>
  <PresentationFormat>On-screen Show (4:3)</PresentationFormat>
  <Paragraphs>829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CERNPre╠üsentation2</vt:lpstr>
      <vt:lpstr>Office Theme</vt:lpstr>
      <vt:lpstr>Coil fabrication experience for the 1st generation SQXF coils</vt:lpstr>
      <vt:lpstr>Outline</vt:lpstr>
      <vt:lpstr>Outline</vt:lpstr>
      <vt:lpstr>Cable Insulation</vt:lpstr>
      <vt:lpstr>Coil Insulation</vt:lpstr>
      <vt:lpstr>Winding</vt:lpstr>
      <vt:lpstr>Curing</vt:lpstr>
      <vt:lpstr>Reaction</vt:lpstr>
      <vt:lpstr>Splicing</vt:lpstr>
      <vt:lpstr>Impregnation</vt:lpstr>
      <vt:lpstr>Post-impregnation</vt:lpstr>
      <vt:lpstr>Coils at different manufacturing stages</vt:lpstr>
      <vt:lpstr>Outline</vt:lpstr>
      <vt:lpstr>SQXF coils production summary</vt:lpstr>
      <vt:lpstr>Pole gap</vt:lpstr>
      <vt:lpstr>Overall coil dimensions</vt:lpstr>
      <vt:lpstr>Electrical QA</vt:lpstr>
      <vt:lpstr>Outline</vt:lpstr>
      <vt:lpstr>Coil Ends – Coil 101</vt:lpstr>
      <vt:lpstr>Coil Ends – Coil 101</vt:lpstr>
      <vt:lpstr>Coil cross section – Coil 101</vt:lpstr>
      <vt:lpstr>Summary</vt:lpstr>
      <vt:lpstr>Additional slides</vt:lpstr>
      <vt:lpstr>Coil cross section – Coil 101</vt:lpstr>
      <vt:lpstr>Coil cross section – Coil 101</vt:lpstr>
      <vt:lpstr>Coil compaction</vt:lpstr>
      <vt:lpstr>Coil insulation – Coil 101</vt:lpstr>
      <vt:lpstr>Coil Ends</vt:lpstr>
      <vt:lpstr>Electrical QA – Coil 001 - Limits</vt:lpstr>
      <vt:lpstr>Coil 001 – Discharge test</vt:lpstr>
      <vt:lpstr>Electrical QA – Coil 101 - Limits</vt:lpstr>
      <vt:lpstr>Coil 101 – Discharge test</vt:lpstr>
      <vt:lpstr>Electrical QA under QXF criteria (1)</vt:lpstr>
      <vt:lpstr>Damage on splice region</vt:lpstr>
      <vt:lpstr>Wedges</vt:lpstr>
      <vt:lpstr>Wedge dimensions</vt:lpstr>
      <vt:lpstr>End Spacers Selective Laser Sint.</vt:lpstr>
      <vt:lpstr>Coating (Al2O3)</vt:lpstr>
      <vt:lpstr>PowerPoint Presentation</vt:lpstr>
      <vt:lpstr>Instrumentation layout SQXF-101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Insulation layers</dc:title>
  <dc:creator>Susana Izquierdo Bermudez</dc:creator>
  <cp:lastModifiedBy>Susana Izquierdo Bermudez</cp:lastModifiedBy>
  <cp:revision>443</cp:revision>
  <cp:lastPrinted>2015-05-07T14:31:59Z</cp:lastPrinted>
  <dcterms:created xsi:type="dcterms:W3CDTF">2015-02-12T09:25:36Z</dcterms:created>
  <dcterms:modified xsi:type="dcterms:W3CDTF">2015-05-12T21:52:47Z</dcterms:modified>
</cp:coreProperties>
</file>