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7"/>
  </p:notesMasterIdLst>
  <p:handoutMasterIdLst>
    <p:handoutMasterId r:id="rId28"/>
  </p:handoutMasterIdLst>
  <p:sldIdLst>
    <p:sldId id="256" r:id="rId3"/>
    <p:sldId id="310" r:id="rId4"/>
    <p:sldId id="308" r:id="rId5"/>
    <p:sldId id="309" r:id="rId6"/>
    <p:sldId id="311" r:id="rId7"/>
    <p:sldId id="312" r:id="rId8"/>
    <p:sldId id="293" r:id="rId9"/>
    <p:sldId id="296" r:id="rId10"/>
    <p:sldId id="297" r:id="rId11"/>
    <p:sldId id="298" r:id="rId12"/>
    <p:sldId id="299" r:id="rId13"/>
    <p:sldId id="315" r:id="rId14"/>
    <p:sldId id="287" r:id="rId15"/>
    <p:sldId id="288" r:id="rId16"/>
    <p:sldId id="321" r:id="rId17"/>
    <p:sldId id="302" r:id="rId18"/>
    <p:sldId id="316" r:id="rId19"/>
    <p:sldId id="322" r:id="rId20"/>
    <p:sldId id="303" r:id="rId21"/>
    <p:sldId id="292" r:id="rId22"/>
    <p:sldId id="307" r:id="rId23"/>
    <p:sldId id="320" r:id="rId24"/>
    <p:sldId id="304" r:id="rId25"/>
    <p:sldId id="306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522" autoAdjust="0"/>
  </p:normalViewPr>
  <p:slideViewPr>
    <p:cSldViewPr snapToGrid="0" snapToObjects="1">
      <p:cViewPr varScale="1">
        <p:scale>
          <a:sx n="57" d="100"/>
          <a:sy n="57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tmp:StatPlusMacResults_2.xl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Wire Length Distribution (m)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Count</c:v>
          </c:tx>
          <c:invertIfNegative val="0"/>
          <c:cat>
            <c:strRef>
              <c:f>HiddenChartData_1!$A$1:$A$22</c:f>
              <c:strCache>
                <c:ptCount val="21"/>
                <c:pt idx="0">
                  <c:v>Up To 250</c:v>
                </c:pt>
                <c:pt idx="1">
                  <c:v>250 To 500</c:v>
                </c:pt>
                <c:pt idx="2">
                  <c:v>500 To 750</c:v>
                </c:pt>
                <c:pt idx="3">
                  <c:v>750 To 1000</c:v>
                </c:pt>
                <c:pt idx="4">
                  <c:v>1000 To 1250</c:v>
                </c:pt>
                <c:pt idx="5">
                  <c:v>1250 To 1500</c:v>
                </c:pt>
                <c:pt idx="6">
                  <c:v>1500 To 1750</c:v>
                </c:pt>
                <c:pt idx="7">
                  <c:v>1750 To 2000</c:v>
                </c:pt>
                <c:pt idx="8">
                  <c:v>2000 To 2250</c:v>
                </c:pt>
                <c:pt idx="9">
                  <c:v>2250 To 2500</c:v>
                </c:pt>
                <c:pt idx="10">
                  <c:v>2500 To 2750</c:v>
                </c:pt>
                <c:pt idx="11">
                  <c:v>2750 To 3000</c:v>
                </c:pt>
                <c:pt idx="12">
                  <c:v>3000 To 3250</c:v>
                </c:pt>
                <c:pt idx="13">
                  <c:v>3250 To 3500</c:v>
                </c:pt>
                <c:pt idx="14">
                  <c:v>3500 To 3750</c:v>
                </c:pt>
                <c:pt idx="15">
                  <c:v>3750 To 4000</c:v>
                </c:pt>
                <c:pt idx="16">
                  <c:v>4000 To 4250</c:v>
                </c:pt>
                <c:pt idx="17">
                  <c:v>4250 To 4500</c:v>
                </c:pt>
                <c:pt idx="18">
                  <c:v>4500 To 4750</c:v>
                </c:pt>
                <c:pt idx="19">
                  <c:v>4750 To 5000</c:v>
                </c:pt>
                <c:pt idx="20">
                  <c:v>More</c:v>
                </c:pt>
              </c:strCache>
            </c:strRef>
          </c:cat>
          <c:val>
            <c:numRef>
              <c:f>HiddenChartData_1!$B$1:$B$22</c:f>
              <c:numCache>
                <c:formatCode>General</c:formatCode>
                <c:ptCount val="22"/>
                <c:pt idx="0">
                  <c:v>0.0</c:v>
                </c:pt>
                <c:pt idx="1">
                  <c:v>3.0</c:v>
                </c:pt>
                <c:pt idx="2">
                  <c:v>5.0</c:v>
                </c:pt>
                <c:pt idx="3">
                  <c:v>6.0</c:v>
                </c:pt>
                <c:pt idx="4">
                  <c:v>6.0</c:v>
                </c:pt>
                <c:pt idx="5">
                  <c:v>3.0</c:v>
                </c:pt>
                <c:pt idx="6">
                  <c:v>5.0</c:v>
                </c:pt>
                <c:pt idx="7">
                  <c:v>2.0</c:v>
                </c:pt>
                <c:pt idx="8">
                  <c:v>2.0</c:v>
                </c:pt>
                <c:pt idx="9">
                  <c:v>3.0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2.0</c:v>
                </c:pt>
                <c:pt idx="15">
                  <c:v>2.0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535496"/>
        <c:axId val="-2100557032"/>
      </c:barChart>
      <c:catAx>
        <c:axId val="-20795354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0557032"/>
        <c:crosses val="autoZero"/>
        <c:auto val="1"/>
        <c:lblAlgn val="ctr"/>
        <c:lblOffset val="100"/>
        <c:noMultiLvlLbl val="0"/>
      </c:catAx>
      <c:valAx>
        <c:axId val="-2100557032"/>
        <c:scaling>
          <c:orientation val="minMax"/>
          <c:max val="6.6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9535496"/>
        <c:crosses val="autoZero"/>
        <c:crossBetween val="between"/>
      </c:valAx>
      <c:spPr>
        <a:ln>
          <a:solidFill>
            <a:srgbClr val="404040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28D6FC2-2DAA-FD42-A34C-4639BF3C5E4B}" type="datetimeFigureOut">
              <a:rPr lang="en-US"/>
              <a:pPr>
                <a:defRPr/>
              </a:pPr>
              <a:t>5/11/15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0BD9128-4C72-AD4E-B74D-E49CB9B8F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4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ECE6ED0-F9A8-7E47-933E-17C0F10FECA9}" type="datetimeFigureOut">
              <a:rPr lang="en-US"/>
              <a:pPr>
                <a:defRPr/>
              </a:pPr>
              <a:t>5/11/15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E3A2339-41DF-D34F-893D-CD7D0A0F3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5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uslarp.org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62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3664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804D5173-BAB6-F647-9F11-16332735A71B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67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011-10-04_logoHiLumi561px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8489" y="0"/>
            <a:ext cx="1805511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34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5105-32CC-E246-9DD9-30CEE9CC085B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611B-5B9D-504C-A10C-76D254BF8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0DA69-1775-5340-8BEC-0D63263A501E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0EA1-E585-ED4A-B7EF-72E8393BB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5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F516-563B-6A44-AF64-BB74B0739041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F21-8F40-C449-B067-FA6F87AB7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01379-4E4F-064D-86DB-CA75F98669BE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E83-5E3F-554D-B5DD-023E2C3AC08B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A1CBB-9E5A-9C47-B193-53621075CEEF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CBA9-3969-7C4A-9556-1EE9C0B595C2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14D723B-70C3-B04F-BF45-A24999FCF514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3B28AF4A-2B9C-4B44-8998-8A4E63D96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FB020454-63AB-5348-A9BA-5BE6E1E69ACE}" type="datetime1">
              <a:rPr lang="en-US"/>
              <a:pPr>
                <a:defRPr/>
              </a:pPr>
              <a:t>5/11/15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dms.cern.ch/document/1389669/1" TargetMode="External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jpe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hyperlink" Target="http://www.iconarchive.com/show/flag-icons-by-gosquared/Spain-icon.html" TargetMode="External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hyperlink" Target="http://www.iconarchive.com/show/flag-icons-by-gosquared/United-Kingdom-icon.html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hyperlink" Target="http://www.iconarchive.com/show/flag-icons-by-gosquared/United-States-icon.html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://www.iconarchive.com/show/flag-icons-by-gosquared/Japan-icon.html" TargetMode="External"/><Relationship Id="rId7" Type="http://schemas.openxmlformats.org/officeDocument/2006/relationships/image" Target="../media/image12.png"/><Relationship Id="rId8" Type="http://schemas.openxmlformats.org/officeDocument/2006/relationships/hyperlink" Target="http://www.iconarchive.com/show/flag-icons-by-gosquared/France-icon.html" TargetMode="External"/><Relationship Id="rId9" Type="http://schemas.openxmlformats.org/officeDocument/2006/relationships/image" Target="../media/image13.png"/><Relationship Id="rId10" Type="http://schemas.openxmlformats.org/officeDocument/2006/relationships/hyperlink" Target="http://www.iconarchive.com/show/flag-icons-by-gosquared/Italy-ico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81881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LARP: Status &amp; Challenges 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G. Apollinari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i="1" dirty="0" smtClean="0">
                <a:solidFill>
                  <a:schemeClr val="tx2"/>
                </a:solidFill>
                <a:latin typeface="Helvetica" charset="0"/>
              </a:rPr>
              <a:t>LARP Director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24</a:t>
            </a:r>
            <a:r>
              <a:rPr lang="en-US" baseline="30000" dirty="0" smtClean="0">
                <a:solidFill>
                  <a:schemeClr val="tx2"/>
                </a:solidFill>
                <a:latin typeface="Helvetica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LARP Collaboration Meeting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May 11</a:t>
            </a:r>
            <a:r>
              <a:rPr lang="en-US" baseline="30000" dirty="0" smtClean="0">
                <a:solidFill>
                  <a:schemeClr val="tx2"/>
                </a:solidFill>
                <a:latin typeface="Helvetica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03664"/>
            <a:ext cx="5643563" cy="641739"/>
          </a:xfrm>
        </p:spPr>
        <p:txBody>
          <a:bodyPr/>
          <a:lstStyle/>
          <a:p>
            <a:r>
              <a:rPr lang="en-US" sz="2800" dirty="0" smtClean="0"/>
              <a:t>UL Optimization Challenge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1117755"/>
            <a:ext cx="4791635" cy="2333658"/>
          </a:xfrm>
        </p:spPr>
        <p:txBody>
          <a:bodyPr/>
          <a:lstStyle/>
          <a:p>
            <a:r>
              <a:rPr lang="en-US" sz="2200" dirty="0" smtClean="0"/>
              <a:t>Extensive LARP experience on 108/127. 420 kg (83.9 km) procured so far.</a:t>
            </a:r>
          </a:p>
          <a:p>
            <a:r>
              <a:rPr lang="en-US" sz="2200" dirty="0" smtClean="0"/>
              <a:t>Distribution of wire lengths relatively well established for “R&amp;D” quantities, expected to improve for “Production” quantities.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596914"/>
              </p:ext>
            </p:extLst>
          </p:nvPr>
        </p:nvGraphicFramePr>
        <p:xfrm>
          <a:off x="5072155" y="923519"/>
          <a:ext cx="3996764" cy="252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88064" y="3600977"/>
            <a:ext cx="8780929" cy="297613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Example from OST production for LARP:</a:t>
            </a:r>
          </a:p>
          <a:p>
            <a:pPr lvl="1"/>
            <a:r>
              <a:rPr lang="en-US" sz="2000" dirty="0" smtClean="0"/>
              <a:t>77 UL at 840 m with ~20% waste</a:t>
            </a:r>
          </a:p>
          <a:p>
            <a:pPr lvl="1"/>
            <a:r>
              <a:rPr lang="en-US" sz="2000" dirty="0" smtClean="0"/>
              <a:t>140 UL at 550 m with ~13% waste </a:t>
            </a:r>
          </a:p>
          <a:p>
            <a:r>
              <a:rPr lang="en-US" sz="2200" dirty="0" smtClean="0"/>
              <a:t>Maximize efficiency from 2 UL by selecting the proper integer numbers of UL that minimize waste (well known effect):</a:t>
            </a:r>
          </a:p>
          <a:p>
            <a:pPr lvl="1"/>
            <a:r>
              <a:rPr lang="en-US" sz="2000" dirty="0" smtClean="0"/>
              <a:t>52 UL at 840 m and 62 UL at 550 m with ~ 6% waste</a:t>
            </a:r>
          </a:p>
          <a:p>
            <a:r>
              <a:rPr lang="en-US" sz="2200" dirty="0" smtClean="0"/>
              <a:t>With all appropriate </a:t>
            </a:r>
            <a:r>
              <a:rPr lang="en-US" sz="2200" i="1" dirty="0" smtClean="0"/>
              <a:t>caveats</a:t>
            </a:r>
            <a:r>
              <a:rPr lang="en-US" sz="2200" dirty="0" smtClean="0"/>
              <a:t>, there is a chance for ~10% savings !</a:t>
            </a:r>
          </a:p>
        </p:txBody>
      </p:sp>
    </p:spTree>
    <p:extLst>
      <p:ext uri="{BB962C8B-B14F-4D97-AF65-F5344CB8AC3E}">
        <p14:creationId xmlns:p14="http://schemas.microsoft.com/office/powerpoint/2010/main" val="145687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599" y="103664"/>
            <a:ext cx="5095315" cy="641739"/>
          </a:xfrm>
        </p:spPr>
        <p:txBody>
          <a:bodyPr/>
          <a:lstStyle/>
          <a:p>
            <a:r>
              <a:rPr lang="en-US" sz="2800" dirty="0" smtClean="0"/>
              <a:t>Equipment Challenge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53400"/>
            <a:ext cx="5090458" cy="4987867"/>
          </a:xfrm>
        </p:spPr>
        <p:txBody>
          <a:bodyPr/>
          <a:lstStyle/>
          <a:p>
            <a:r>
              <a:rPr lang="en-US" sz="2000" dirty="0" smtClean="0"/>
              <a:t>Challenge on Availability of Resources and Operational Support</a:t>
            </a:r>
          </a:p>
          <a:p>
            <a:pPr lvl="1"/>
            <a:r>
              <a:rPr lang="en-US" sz="1800" dirty="0" smtClean="0"/>
              <a:t>SELVA winding machine upgrade at FNAL had to be supported with </a:t>
            </a:r>
            <a:r>
              <a:rPr lang="en-US" sz="1800" u="sng" dirty="0" smtClean="0"/>
              <a:t>LARP funds</a:t>
            </a:r>
          </a:p>
          <a:p>
            <a:pPr lvl="2"/>
            <a:r>
              <a:rPr lang="en-US" sz="1600" dirty="0" smtClean="0"/>
              <a:t>Operations Support expected to fund it before FY15 budget crisis in TD.</a:t>
            </a:r>
          </a:p>
          <a:p>
            <a:pPr lvl="2"/>
            <a:r>
              <a:rPr lang="en-US" sz="1600" dirty="0" smtClean="0"/>
              <a:t>Not budgeted in LARP</a:t>
            </a:r>
          </a:p>
          <a:p>
            <a:pPr lvl="1"/>
            <a:r>
              <a:rPr lang="en-US" sz="1800" dirty="0" smtClean="0"/>
              <a:t>Cryogenic Resources conflicts with SRF activities delayed new 30kA, 1.9K top plate upgrade for MQXF</a:t>
            </a:r>
          </a:p>
          <a:p>
            <a:pPr lvl="2"/>
            <a:r>
              <a:rPr lang="en-US" sz="1600" dirty="0" smtClean="0"/>
              <a:t>Addressed, ~6 months delay but huge success story ! (See “Mirror Test” talk next)</a:t>
            </a:r>
          </a:p>
          <a:p>
            <a:r>
              <a:rPr lang="en-US" sz="2000" dirty="0" smtClean="0"/>
              <a:t>Additional Equipment Costs</a:t>
            </a:r>
          </a:p>
          <a:p>
            <a:pPr lvl="1"/>
            <a:r>
              <a:rPr lang="en-US" sz="1800" dirty="0" smtClean="0"/>
              <a:t>MQXFA Length increase will require an elongation of the Reaction oven at BNL.</a:t>
            </a:r>
          </a:p>
          <a:p>
            <a:pPr lvl="1"/>
            <a:r>
              <a:rPr lang="en-US" sz="1800" dirty="0" smtClean="0"/>
              <a:t>Additional (moderate) costs for all long Tooling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8470" y="841345"/>
            <a:ext cx="3624247" cy="2416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3789" y="2881906"/>
            <a:ext cx="3153828" cy="338554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SELVA Long Coils Winding Machine:</a:t>
            </a:r>
          </a:p>
        </p:txBody>
      </p:sp>
      <p:pic>
        <p:nvPicPr>
          <p:cNvPr id="11" name="Picture 10" descr="photo-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5920" y="3678739"/>
            <a:ext cx="2925137" cy="21938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5506" y="5861636"/>
            <a:ext cx="1945965" cy="338554"/>
          </a:xfrm>
          <a:prstGeom prst="rect">
            <a:avLst/>
          </a:prstGeom>
          <a:solidFill>
            <a:schemeClr val="bg1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30 kA, 1.9K Top Plate</a:t>
            </a:r>
          </a:p>
        </p:txBody>
      </p:sp>
    </p:spTree>
    <p:extLst>
      <p:ext uri="{BB962C8B-B14F-4D97-AF65-F5344CB8AC3E}">
        <p14:creationId xmlns:p14="http://schemas.microsoft.com/office/powerpoint/2010/main" val="3357552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373282" cy="4987867"/>
          </a:xfrm>
        </p:spPr>
        <p:txBody>
          <a:bodyPr/>
          <a:lstStyle/>
          <a:p>
            <a:r>
              <a:rPr lang="en-US" dirty="0" smtClean="0"/>
              <a:t>US-</a:t>
            </a:r>
            <a:r>
              <a:rPr lang="en-US" dirty="0" err="1" smtClean="0"/>
              <a:t>HiLumi</a:t>
            </a:r>
            <a:r>
              <a:rPr lang="en-US" dirty="0" smtClean="0"/>
              <a:t> deliverables will hinge on availability of an Horizontal Test Facility capable of delivering ~20-25 kA and 1.9 K to test ~10-15m long cold masses (2-in-1 Q1/Q3 Magnets)</a:t>
            </a:r>
          </a:p>
          <a:p>
            <a:pPr lvl="1"/>
            <a:r>
              <a:rPr lang="en-US" dirty="0" smtClean="0"/>
              <a:t>No funds presently planned in LARP or US-</a:t>
            </a:r>
            <a:r>
              <a:rPr lang="en-US" dirty="0" err="1" smtClean="0"/>
              <a:t>HiLumi</a:t>
            </a:r>
            <a:r>
              <a:rPr lang="en-US" dirty="0" smtClean="0"/>
              <a:t> Project for such a facility.</a:t>
            </a:r>
          </a:p>
          <a:p>
            <a:r>
              <a:rPr lang="en-US" dirty="0" smtClean="0"/>
              <a:t>More in </a:t>
            </a:r>
            <a:r>
              <a:rPr lang="en-US" dirty="0" err="1" smtClean="0"/>
              <a:t>Hasan’s</a:t>
            </a:r>
            <a:r>
              <a:rPr lang="en-US" dirty="0" smtClean="0"/>
              <a:t> talk later today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6599" y="103664"/>
            <a:ext cx="5095315" cy="641739"/>
          </a:xfrm>
        </p:spPr>
        <p:txBody>
          <a:bodyPr/>
          <a:lstStyle/>
          <a:p>
            <a:r>
              <a:rPr lang="en-US" sz="2800" dirty="0" smtClean="0"/>
              <a:t>Equipment Challenge (2)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463" y="1019502"/>
            <a:ext cx="4158938" cy="31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8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387" y="983281"/>
            <a:ext cx="4727085" cy="1915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10" y="103664"/>
            <a:ext cx="5643563" cy="641739"/>
          </a:xfrm>
        </p:spPr>
        <p:txBody>
          <a:bodyPr/>
          <a:lstStyle/>
          <a:p>
            <a:r>
              <a:rPr lang="en-US" sz="2800" dirty="0" smtClean="0"/>
              <a:t>MQXF Mechanical Structure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95" y="983280"/>
            <a:ext cx="4522694" cy="4987867"/>
          </a:xfrm>
        </p:spPr>
        <p:txBody>
          <a:bodyPr/>
          <a:lstStyle/>
          <a:p>
            <a:r>
              <a:rPr lang="en-US" sz="2000" dirty="0"/>
              <a:t>Feb </a:t>
            </a:r>
            <a:r>
              <a:rPr lang="fr-FR" sz="2000" dirty="0"/>
              <a:t>’</a:t>
            </a:r>
            <a:r>
              <a:rPr lang="en-US" sz="2000" dirty="0"/>
              <a:t>14 DOE Review of LARP Recommendations: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/>
              <a:t>Provide </a:t>
            </a:r>
            <a:r>
              <a:rPr lang="en-US" sz="1600" dirty="0"/>
              <a:t>stronger evidence, including electromechanical modeling, </a:t>
            </a:r>
            <a:r>
              <a:rPr lang="en-US" sz="1600" dirty="0" smtClean="0"/>
              <a:t>that the </a:t>
            </a:r>
            <a:r>
              <a:rPr lang="en-US" sz="1600" dirty="0"/>
              <a:t>planned QXF structure is adequate for managing the strain in </a:t>
            </a:r>
            <a:r>
              <a:rPr lang="en-US" sz="1600" dirty="0" smtClean="0"/>
              <a:t>this larger</a:t>
            </a:r>
            <a:r>
              <a:rPr lang="en-US" sz="1600" dirty="0"/>
              <a:t>, higher stress magnet.</a:t>
            </a:r>
            <a:endParaRPr lang="en-US" sz="1600" dirty="0" smtClean="0"/>
          </a:p>
          <a:p>
            <a:r>
              <a:rPr lang="en-US" sz="2000" dirty="0" smtClean="0"/>
              <a:t>Internal LARP Functional Requirement and Design Review of Long Structure planned at LBL in July ‘15. </a:t>
            </a:r>
          </a:p>
          <a:p>
            <a:pPr lvl="1"/>
            <a:r>
              <a:rPr lang="en-US" sz="1600" dirty="0" smtClean="0"/>
              <a:t>Main goal to insure LARP Program on low risk in procurement of first MQXF long structure using FY15 funds.</a:t>
            </a:r>
          </a:p>
          <a:p>
            <a:pPr lvl="1"/>
            <a:r>
              <a:rPr lang="en-US" sz="1600" dirty="0" smtClean="0"/>
              <a:t>Chance to discuss Value Engineering (laminations vs. machined blocks) and plans for their implementations in MQXFS#2 at LARP or MQXFS#2 at CERN.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446" y="942750"/>
            <a:ext cx="3636286" cy="272721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23472" y="3755772"/>
            <a:ext cx="4320527" cy="247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mjuchno\Dropbox\work\MQXF\Meeting presentation\2014-12-11 - QXF review\scale30\MQXF_2D_mech_comp_model_seq00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18700" y="5123929"/>
            <a:ext cx="718290" cy="76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1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MQXF Functional Requirements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3755"/>
            <a:ext cx="8672513" cy="1003892"/>
          </a:xfrm>
        </p:spPr>
        <p:txBody>
          <a:bodyPr/>
          <a:lstStyle/>
          <a:p>
            <a:r>
              <a:rPr lang="en-US" sz="2000" dirty="0" smtClean="0"/>
              <a:t>Functional Requirements for MQXF magnets are an essential element of US-</a:t>
            </a:r>
            <a:r>
              <a:rPr lang="en-US" sz="2000" dirty="0" err="1" smtClean="0"/>
              <a:t>HiLumi</a:t>
            </a:r>
            <a:r>
              <a:rPr lang="en-US" sz="2000" dirty="0" smtClean="0"/>
              <a:t> Project approval. See Ruben’s talk in Magnet Parallel Session</a:t>
            </a:r>
          </a:p>
          <a:p>
            <a:pPr lvl="1"/>
            <a:r>
              <a:rPr lang="en-US" sz="1800" dirty="0" smtClean="0"/>
              <a:t>Draft version(s) will be used to define </a:t>
            </a:r>
            <a:r>
              <a:rPr lang="en-US" sz="1800" i="1" dirty="0" smtClean="0"/>
              <a:t>Goals</a:t>
            </a:r>
            <a:r>
              <a:rPr lang="en-US" sz="1800" dirty="0" smtClean="0"/>
              <a:t> for LARP prototypes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24" y="1837765"/>
            <a:ext cx="3026442" cy="452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934" y="1867648"/>
            <a:ext cx="3278387" cy="44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LHC CC System Specifications</a:t>
            </a:r>
            <a:endParaRPr lang="en-US" sz="2800" dirty="0"/>
          </a:p>
        </p:txBody>
      </p:sp>
      <p:pic>
        <p:nvPicPr>
          <p:cNvPr id="4" name="Picture 3" descr="CC-EG-Specification-SPS-EDMS-1389669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664"/>
          <a:stretch/>
        </p:blipFill>
        <p:spPr>
          <a:xfrm>
            <a:off x="5936733" y="850052"/>
            <a:ext cx="3060381" cy="41632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00" y="1105336"/>
            <a:ext cx="5677691" cy="3734091"/>
          </a:xfrm>
        </p:spPr>
        <p:txBody>
          <a:bodyPr>
            <a:normAutofit/>
          </a:bodyPr>
          <a:lstStyle/>
          <a:p>
            <a:r>
              <a:rPr lang="en-US" dirty="0" smtClean="0"/>
              <a:t>Detailed document for SPS tests</a:t>
            </a:r>
          </a:p>
          <a:p>
            <a:pPr lvl="2"/>
            <a:r>
              <a:rPr lang="en-US" dirty="0" smtClean="0">
                <a:hlinkClick r:id="rId3"/>
              </a:rPr>
              <a:t>https://edms.cern.ch/document/1389669/1</a:t>
            </a:r>
            <a:endParaRPr lang="en-US" dirty="0" smtClean="0"/>
          </a:p>
          <a:p>
            <a:r>
              <a:rPr lang="en-US" dirty="0" smtClean="0"/>
              <a:t>Most of this applies to LHC</a:t>
            </a:r>
          </a:p>
          <a:p>
            <a:pPr lvl="2"/>
            <a:r>
              <a:rPr lang="en-US" dirty="0" smtClean="0"/>
              <a:t>Several changes and additions needed</a:t>
            </a:r>
          </a:p>
          <a:p>
            <a:pPr lvl="3"/>
            <a:r>
              <a:rPr lang="en-US" dirty="0" smtClean="0"/>
              <a:t>Alignment, dimensions</a:t>
            </a:r>
          </a:p>
          <a:p>
            <a:r>
              <a:rPr lang="en-US" dirty="0" smtClean="0"/>
              <a:t>Some final convergence needed on impedance requirements.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8271" y="4412563"/>
            <a:ext cx="4384261" cy="2303615"/>
            <a:chOff x="1068271" y="4412563"/>
            <a:chExt cx="4384261" cy="2303615"/>
          </a:xfrm>
        </p:grpSpPr>
        <p:pic>
          <p:nvPicPr>
            <p:cNvPr id="12" name="Picture 11" descr="LHC-CC-Impedance-Spec-Mar15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71" y="4412563"/>
              <a:ext cx="4384261" cy="226520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985356" y="6346846"/>
              <a:ext cx="2388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</a:rPr>
                <a:t>E. </a:t>
              </a:r>
              <a:r>
                <a:rPr lang="en-US" sz="1800" dirty="0" err="1" smtClean="0">
                  <a:solidFill>
                    <a:srgbClr val="FFFF00"/>
                  </a:solidFill>
                </a:rPr>
                <a:t>Metral</a:t>
              </a:r>
              <a:r>
                <a:rPr lang="en-US" sz="1800" dirty="0" smtClean="0">
                  <a:solidFill>
                    <a:srgbClr val="FFFF00"/>
                  </a:solidFill>
                </a:rPr>
                <a:t> – March 2015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0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718" y="3062941"/>
            <a:ext cx="8795871" cy="1299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3664"/>
            <a:ext cx="6828491" cy="641739"/>
          </a:xfrm>
        </p:spPr>
        <p:txBody>
          <a:bodyPr/>
          <a:lstStyle/>
          <a:p>
            <a:r>
              <a:rPr lang="en-US" dirty="0" smtClean="0"/>
              <a:t>Cavities at </a:t>
            </a:r>
            <a:r>
              <a:rPr lang="en-US" dirty="0" err="1" smtClean="0"/>
              <a:t>Niowave</a:t>
            </a:r>
            <a:r>
              <a:rPr lang="en-US" dirty="0" smtClean="0"/>
              <a:t> and JLAB: </a:t>
            </a:r>
            <a:br>
              <a:rPr lang="en-US" dirty="0" smtClean="0"/>
            </a:br>
            <a:r>
              <a:rPr lang="en-US" dirty="0" smtClean="0"/>
              <a:t>a Short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0926"/>
            <a:ext cx="8672513" cy="5455251"/>
          </a:xfrm>
        </p:spPr>
        <p:txBody>
          <a:bodyPr/>
          <a:lstStyle/>
          <a:p>
            <a:r>
              <a:rPr lang="en-US" sz="2000" dirty="0" smtClean="0"/>
              <a:t>Huge intellectual contribution from LARP-Acc. Ph., with 2 POP cavities from US performing adequately in terms of transverse field.</a:t>
            </a:r>
          </a:p>
          <a:p>
            <a:r>
              <a:rPr lang="en-US" sz="2000" dirty="0" smtClean="0"/>
              <a:t>Initial Plans:</a:t>
            </a:r>
          </a:p>
          <a:p>
            <a:pPr lvl="1"/>
            <a:r>
              <a:rPr lang="en-US" sz="1800" dirty="0" smtClean="0"/>
              <a:t>Use ‘13-’14 SBIR (~1 M$) to </a:t>
            </a:r>
            <a:r>
              <a:rPr lang="en-US" sz="1800" dirty="0" err="1" smtClean="0"/>
              <a:t>Niowave</a:t>
            </a:r>
            <a:r>
              <a:rPr lang="en-US" sz="1800" dirty="0" smtClean="0"/>
              <a:t> to produce 2 </a:t>
            </a:r>
            <a:r>
              <a:rPr lang="en-US" sz="1800" dirty="0" err="1" smtClean="0"/>
              <a:t>cryomodules</a:t>
            </a:r>
            <a:r>
              <a:rPr lang="en-US" sz="1800" dirty="0" smtClean="0"/>
              <a:t> with 2 cavities each from the US for the SPS test</a:t>
            </a:r>
          </a:p>
          <a:p>
            <a:pPr lvl="1"/>
            <a:r>
              <a:rPr lang="en-US" sz="1800" dirty="0" smtClean="0"/>
              <a:t>Re-dimensioned plans at </a:t>
            </a:r>
            <a:r>
              <a:rPr lang="en-US" sz="1800" dirty="0" err="1" smtClean="0"/>
              <a:t>Daresbury</a:t>
            </a:r>
            <a:r>
              <a:rPr lang="en-US" sz="1800" dirty="0" smtClean="0"/>
              <a:t> in Nov ‘13: 4 dressed cavities from LARP, still produced at </a:t>
            </a:r>
            <a:r>
              <a:rPr lang="en-US" sz="1800" dirty="0" err="1" smtClean="0"/>
              <a:t>Niowave</a:t>
            </a:r>
            <a:r>
              <a:rPr lang="en-US" sz="1800" dirty="0" smtClean="0"/>
              <a:t>.</a:t>
            </a:r>
          </a:p>
          <a:p>
            <a:r>
              <a:rPr lang="en-US" sz="2000" dirty="0"/>
              <a:t>Feb </a:t>
            </a:r>
            <a:r>
              <a:rPr lang="fr-FR" sz="2000" dirty="0"/>
              <a:t>’</a:t>
            </a:r>
            <a:r>
              <a:rPr lang="en-US" sz="2000" dirty="0"/>
              <a:t>14 DOE Review of LARP </a:t>
            </a:r>
            <a:r>
              <a:rPr lang="en-US" sz="2000" dirty="0" smtClean="0"/>
              <a:t>Recommendations: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Review </a:t>
            </a:r>
            <a:r>
              <a:rPr lang="en-US" sz="1800" dirty="0"/>
              <a:t>the resources and schedule required to produce four </a:t>
            </a:r>
            <a:r>
              <a:rPr lang="en-US" sz="1800" dirty="0" smtClean="0"/>
              <a:t>crab cavities </a:t>
            </a:r>
            <a:r>
              <a:rPr lang="en-US" sz="1800" dirty="0"/>
              <a:t>in two cold masses to ensure there is a </a:t>
            </a:r>
            <a:r>
              <a:rPr lang="en-US" sz="1800" dirty="0" smtClean="0"/>
              <a:t>reasonable probability </a:t>
            </a:r>
            <a:r>
              <a:rPr lang="en-US" sz="1800" dirty="0"/>
              <a:t>of </a:t>
            </a:r>
            <a:r>
              <a:rPr lang="en-US" sz="1800" i="1" dirty="0"/>
              <a:t>meeting the program </a:t>
            </a:r>
            <a:r>
              <a:rPr lang="en-US" sz="1800" i="1" dirty="0" smtClean="0"/>
              <a:t>requirements</a:t>
            </a:r>
            <a:r>
              <a:rPr lang="en-US" sz="1800" dirty="0" smtClean="0"/>
              <a:t>.</a:t>
            </a:r>
          </a:p>
          <a:p>
            <a:pPr marL="514350" indent="-457200"/>
            <a:r>
              <a:rPr lang="en-US" sz="2000" dirty="0" smtClean="0"/>
              <a:t>International Crab Cavities Design review called by LARP &amp; CERN and held at BNL (May ‘14) recommended to maintain only US cavities in SPS test</a:t>
            </a:r>
          </a:p>
          <a:p>
            <a:pPr marL="514350" indent="-457200"/>
            <a:r>
              <a:rPr lang="en-US" sz="2000" dirty="0" smtClean="0"/>
              <a:t>During (failed) Design reviews in Sep. ‘14 at </a:t>
            </a:r>
            <a:r>
              <a:rPr lang="en-US" sz="2000" dirty="0" err="1" smtClean="0"/>
              <a:t>Niowave</a:t>
            </a:r>
            <a:r>
              <a:rPr lang="en-US" sz="2000" dirty="0" smtClean="0"/>
              <a:t> it became evident that the probability of “</a:t>
            </a:r>
            <a:r>
              <a:rPr lang="en-US" sz="2000" i="1" dirty="0" smtClean="0"/>
              <a:t>meeting the program requirements</a:t>
            </a:r>
            <a:r>
              <a:rPr lang="en-US" sz="2000" dirty="0" smtClean="0"/>
              <a:t>” was low.</a:t>
            </a:r>
          </a:p>
          <a:p>
            <a:pPr marL="514350" indent="-457200"/>
            <a:r>
              <a:rPr lang="en-US" sz="2000" dirty="0" smtClean="0"/>
              <a:t>Negotiations with CERN and JLAB started in earnest.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Apollinari| - LARP Status an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7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667" y="103664"/>
            <a:ext cx="3866713" cy="641739"/>
          </a:xfrm>
        </p:spPr>
        <p:txBody>
          <a:bodyPr/>
          <a:lstStyle/>
          <a:p>
            <a:r>
              <a:rPr lang="en-US" sz="2800" dirty="0" smtClean="0"/>
              <a:t>CC 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576"/>
            <a:ext cx="8672513" cy="2572717"/>
          </a:xfrm>
        </p:spPr>
        <p:txBody>
          <a:bodyPr/>
          <a:lstStyle/>
          <a:p>
            <a:r>
              <a:rPr lang="en-US" sz="2000" dirty="0" smtClean="0"/>
              <a:t>New Plan:</a:t>
            </a:r>
          </a:p>
          <a:p>
            <a:pPr lvl="1"/>
            <a:r>
              <a:rPr lang="en-US" sz="1800" dirty="0" err="1" smtClean="0"/>
              <a:t>Nb</a:t>
            </a:r>
            <a:r>
              <a:rPr lang="en-US" sz="1800" dirty="0" smtClean="0"/>
              <a:t> parts stamping &amp; He Vessel parts fabrication at </a:t>
            </a:r>
            <a:r>
              <a:rPr lang="en-US" sz="1800" dirty="0" err="1" smtClean="0"/>
              <a:t>Niowave</a:t>
            </a:r>
            <a:r>
              <a:rPr lang="en-US" sz="1800" dirty="0"/>
              <a:t> </a:t>
            </a:r>
            <a:r>
              <a:rPr lang="en-US" sz="1800" dirty="0" smtClean="0"/>
              <a:t>(old &amp; new SBIR)</a:t>
            </a:r>
          </a:p>
          <a:p>
            <a:pPr lvl="1"/>
            <a:r>
              <a:rPr lang="en-US" sz="1800" dirty="0" smtClean="0"/>
              <a:t>Cavities assembly, surface processing, He Vessel assembly and testing at JLAB (Order from FNAL/LARP)</a:t>
            </a:r>
          </a:p>
          <a:p>
            <a:pPr lvl="1"/>
            <a:r>
              <a:rPr lang="en-US" sz="1800" dirty="0" smtClean="0"/>
              <a:t>HOM procured by CERN</a:t>
            </a:r>
          </a:p>
          <a:p>
            <a:r>
              <a:rPr lang="en-US" sz="2000" dirty="0" smtClean="0"/>
              <a:t>LARP order to JLAB will straggle FY15 and FY16</a:t>
            </a:r>
          </a:p>
          <a:p>
            <a:pPr lvl="1"/>
            <a:r>
              <a:rPr lang="en-US" sz="1800" dirty="0" smtClean="0"/>
              <a:t>Activities at JLAB approved in Apr ‘15 by JLAB Directorate. Order placed from FNAL on May </a:t>
            </a:r>
            <a:r>
              <a:rPr lang="fr-FR" sz="1800" dirty="0" smtClean="0"/>
              <a:t>’</a:t>
            </a:r>
            <a:r>
              <a:rPr lang="en-US" sz="1800" dirty="0" smtClean="0"/>
              <a:t>15.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 descr="N:\Project Engineering\13-0017 400 MHz Crab Cryomodule for LHC (Phase II)\Photos\150403 CERN MEETING\IMG_20150403_0907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599" y="3668370"/>
            <a:ext cx="2271571" cy="25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0418" y="3668371"/>
            <a:ext cx="1930306" cy="250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Shot 2015-05-06 at 3.45.08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877" y="3437625"/>
            <a:ext cx="3497650" cy="2614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3176" y="5746865"/>
            <a:ext cx="1526718" cy="5232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Formed DQW part </a:t>
            </a:r>
          </a:p>
          <a:p>
            <a:r>
              <a:rPr lang="en-US" sz="1400" dirty="0" smtClean="0"/>
              <a:t>at </a:t>
            </a:r>
            <a:r>
              <a:rPr lang="en-US" sz="1400" dirty="0" err="1" smtClean="0"/>
              <a:t>Niowave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96274" y="5748459"/>
            <a:ext cx="1426167" cy="523220"/>
          </a:xfrm>
          <a:prstGeom prst="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Formed RFD part </a:t>
            </a:r>
          </a:p>
          <a:p>
            <a:r>
              <a:rPr lang="en-US" sz="1400" dirty="0" smtClean="0"/>
              <a:t>at </a:t>
            </a:r>
            <a:r>
              <a:rPr lang="en-US" sz="1400" dirty="0" err="1" smtClean="0"/>
              <a:t>Niowave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027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9793" y="96489"/>
            <a:ext cx="5801186" cy="69973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WBFS for Stability Control</a:t>
            </a:r>
            <a:endParaRPr lang="en-US" sz="2800" b="1" dirty="0">
              <a:solidFill>
                <a:srgbClr val="37609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640" y="4641294"/>
            <a:ext cx="8915400" cy="1844417"/>
          </a:xfrm>
        </p:spPr>
        <p:txBody>
          <a:bodyPr/>
          <a:lstStyle/>
          <a:p>
            <a:r>
              <a:rPr lang="en-US" sz="1800" dirty="0"/>
              <a:t>Control of </a:t>
            </a:r>
            <a:r>
              <a:rPr lang="en-US" sz="1800" dirty="0" err="1"/>
              <a:t>Ecloud</a:t>
            </a:r>
            <a:r>
              <a:rPr lang="en-US" sz="1800" dirty="0"/>
              <a:t> and Impedance-driven transverse instabilities in the SPS as HL-</a:t>
            </a:r>
            <a:r>
              <a:rPr lang="en-US" sz="1800" dirty="0" smtClean="0"/>
              <a:t>LHC I</a:t>
            </a:r>
            <a:r>
              <a:rPr lang="en-US" sz="1600" dirty="0" smtClean="0"/>
              <a:t>njector</a:t>
            </a:r>
          </a:p>
          <a:p>
            <a:pPr lvl="1"/>
            <a:r>
              <a:rPr lang="en-US" sz="1600" dirty="0" smtClean="0"/>
              <a:t>Demo </a:t>
            </a:r>
            <a:r>
              <a:rPr lang="en-US" sz="1600" dirty="0"/>
              <a:t>system achieved closed loop control November 2012 before </a:t>
            </a:r>
            <a:r>
              <a:rPr lang="en-US" sz="1600" dirty="0" smtClean="0"/>
              <a:t>LS1</a:t>
            </a:r>
          </a:p>
          <a:p>
            <a:pPr lvl="1"/>
            <a:r>
              <a:rPr lang="en-US" sz="1600" dirty="0" smtClean="0"/>
              <a:t>2014 and 2015 MD Studies provided huge feedback on feedback system (pun intended !)</a:t>
            </a:r>
          </a:p>
          <a:p>
            <a:pPr lvl="1"/>
            <a:endParaRPr lang="en-US" sz="1400" dirty="0" smtClean="0"/>
          </a:p>
          <a:p>
            <a:endParaRPr lang="en-US" sz="1600" dirty="0"/>
          </a:p>
        </p:txBody>
      </p:sp>
      <p:pic>
        <p:nvPicPr>
          <p:cNvPr id="9" name="Picture 8" descr="Screen Shot 2014-11-15 at 8.07.5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 t="29679" r="25920" b="28457"/>
          <a:stretch/>
        </p:blipFill>
        <p:spPr>
          <a:xfrm>
            <a:off x="710649" y="997801"/>
            <a:ext cx="7224711" cy="32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52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58" y="189140"/>
            <a:ext cx="6212164" cy="502223"/>
          </a:xfrm>
        </p:spPr>
        <p:txBody>
          <a:bodyPr/>
          <a:lstStyle/>
          <a:p>
            <a:r>
              <a:rPr lang="en-US" sz="2800" dirty="0" smtClean="0"/>
              <a:t>WBFS – CERN Input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5698"/>
            <a:ext cx="8672513" cy="532354"/>
          </a:xfrm>
        </p:spPr>
        <p:txBody>
          <a:bodyPr/>
          <a:lstStyle/>
          <a:p>
            <a:r>
              <a:rPr lang="en-US" dirty="0" smtClean="0"/>
              <a:t>Need of US Intellectual Contribution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 descr="Screen Shot 2015-05-06 at 6.55.56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393510"/>
            <a:ext cx="4419403" cy="3046072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8" name="Picture 7" descr="Screen Shot 2015-05-06 at 6.57.15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6294" y="2521166"/>
            <a:ext cx="4419403" cy="2974727"/>
          </a:xfrm>
          <a:prstGeom prst="rect">
            <a:avLst/>
          </a:prstGeom>
          <a:ln>
            <a:solidFill>
              <a:srgbClr val="40404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99501" y="5580829"/>
            <a:ext cx="8556039" cy="72832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Commitment to support WBFS in FY16 at same level of FY15 (until 2016 Review)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74722" y="3904382"/>
            <a:ext cx="23457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2946" y="4016252"/>
            <a:ext cx="23457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9090" y="5455363"/>
            <a:ext cx="23457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5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137" y="43900"/>
            <a:ext cx="4588688" cy="641739"/>
          </a:xfrm>
        </p:spPr>
        <p:txBody>
          <a:bodyPr/>
          <a:lstStyle/>
          <a:p>
            <a:r>
              <a:rPr lang="en-US" sz="2800" dirty="0" smtClean="0"/>
              <a:t>Some Definitions 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10" y="851445"/>
            <a:ext cx="8915400" cy="5345859"/>
          </a:xfrm>
        </p:spPr>
        <p:txBody>
          <a:bodyPr/>
          <a:lstStyle/>
          <a:p>
            <a:r>
              <a:rPr lang="en-US" b="1" dirty="0" smtClean="0"/>
              <a:t>LARP</a:t>
            </a:r>
            <a:r>
              <a:rPr lang="en-US" dirty="0" smtClean="0"/>
              <a:t> (FY15-FY17/18):</a:t>
            </a:r>
          </a:p>
          <a:p>
            <a:pPr lvl="1"/>
            <a:r>
              <a:rPr lang="en-US" sz="2100" dirty="0" smtClean="0"/>
              <a:t>Continue LHC R&amp;D with emphasis on minimizing risk of US in-kind deliverables for HL-LHC Project.</a:t>
            </a:r>
          </a:p>
          <a:p>
            <a:pPr lvl="2"/>
            <a:r>
              <a:rPr lang="en-US" dirty="0" smtClean="0"/>
              <a:t>Deliver 5 QXF Models/Prototypes &amp; 4 dressed CC (SPS Test)</a:t>
            </a:r>
          </a:p>
          <a:p>
            <a:pPr lvl="2"/>
            <a:r>
              <a:rPr lang="en-US" dirty="0" smtClean="0"/>
              <a:t>Support </a:t>
            </a:r>
            <a:r>
              <a:rPr lang="en-US" dirty="0" err="1" smtClean="0"/>
              <a:t>Toohig</a:t>
            </a:r>
            <a:r>
              <a:rPr lang="en-US" dirty="0" smtClean="0"/>
              <a:t> Fellowship and - if possible - Acc. Phys. activities</a:t>
            </a:r>
          </a:p>
          <a:p>
            <a:r>
              <a:rPr lang="en-US" i="1" dirty="0" smtClean="0"/>
              <a:t>US-</a:t>
            </a:r>
            <a:r>
              <a:rPr lang="en-US" i="1" dirty="0" err="1" smtClean="0"/>
              <a:t>HiLumi</a:t>
            </a:r>
            <a:r>
              <a:rPr lang="en-US" i="1" dirty="0" smtClean="0"/>
              <a:t> </a:t>
            </a:r>
            <a:r>
              <a:rPr lang="en-US" dirty="0" smtClean="0"/>
              <a:t>(FY18-FY24):</a:t>
            </a:r>
          </a:p>
          <a:p>
            <a:pPr lvl="1"/>
            <a:r>
              <a:rPr lang="en-US" sz="2100" dirty="0" smtClean="0"/>
              <a:t>US in-kind deliverable to HL-LHC, controlled as a 413.3b Project</a:t>
            </a:r>
          </a:p>
          <a:p>
            <a:pPr lvl="2"/>
            <a:r>
              <a:rPr lang="en-US" dirty="0" smtClean="0"/>
              <a:t>Follows </a:t>
            </a:r>
          </a:p>
          <a:p>
            <a:pPr lvl="3"/>
            <a:r>
              <a:rPr lang="en-US" dirty="0" smtClean="0"/>
              <a:t>DOE-CERN agreement on ICA (now) </a:t>
            </a:r>
          </a:p>
          <a:p>
            <a:pPr lvl="3"/>
            <a:r>
              <a:rPr lang="en-US" dirty="0" smtClean="0"/>
              <a:t>DOE-CERN Protocol (end CY15) </a:t>
            </a:r>
            <a:endParaRPr lang="en-US" dirty="0"/>
          </a:p>
          <a:p>
            <a:pPr lvl="3"/>
            <a:r>
              <a:rPr lang="en-US" dirty="0" smtClean="0"/>
              <a:t>Coll. Agreement with in-kind deliverables </a:t>
            </a:r>
          </a:p>
          <a:p>
            <a:pPr marL="1371600" lvl="3" indent="0">
              <a:buNone/>
            </a:pPr>
            <a:r>
              <a:rPr lang="en-US" dirty="0" smtClean="0"/>
              <a:t>    (early CY16?)</a:t>
            </a:r>
          </a:p>
          <a:p>
            <a:r>
              <a:rPr lang="en-US" dirty="0" smtClean="0"/>
              <a:t>“</a:t>
            </a:r>
            <a:r>
              <a:rPr lang="en-US" dirty="0" smtClean="0">
                <a:latin typeface="Times New Roman"/>
                <a:cs typeface="Times New Roman"/>
              </a:rPr>
              <a:t>LARP2</a:t>
            </a:r>
            <a:r>
              <a:rPr lang="en-US" dirty="0" smtClean="0"/>
              <a:t>” (FY??-FY30):</a:t>
            </a:r>
          </a:p>
          <a:p>
            <a:pPr lvl="1"/>
            <a:r>
              <a:rPr lang="en-US" sz="2100" dirty="0" smtClean="0"/>
              <a:t>Hypothetical program to support US intellectual involvement in HL-LHC while </a:t>
            </a:r>
            <a:r>
              <a:rPr lang="en-US" sz="2100" i="1" dirty="0" smtClean="0"/>
              <a:t>US-</a:t>
            </a:r>
            <a:r>
              <a:rPr lang="en-US" sz="2100" i="1" dirty="0" err="1" smtClean="0"/>
              <a:t>HiLumi</a:t>
            </a:r>
            <a:r>
              <a:rPr lang="en-US" sz="2100" i="1" dirty="0" smtClean="0"/>
              <a:t> </a:t>
            </a:r>
            <a:r>
              <a:rPr lang="en-US" sz="2100" dirty="0" smtClean="0"/>
              <a:t>is being executed or HL-LHC operates</a:t>
            </a:r>
            <a:endParaRPr lang="en-US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6" descr="CERN-US-Handshak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354" y="3532745"/>
            <a:ext cx="2539516" cy="142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WBFS MD Studies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 descr="Screen Shot 2015-05-10 at 6.34.46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515"/>
          <a:stretch/>
        </p:blipFill>
        <p:spPr>
          <a:xfrm>
            <a:off x="522207" y="949126"/>
            <a:ext cx="8181262" cy="523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LARP Plans on e-lens &amp; Beam-Beam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854217"/>
            <a:ext cx="8672513" cy="53580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dirty="0" smtClean="0">
                <a:latin typeface="Helvetica" charset="0"/>
              </a:rPr>
              <a:t>Collimation with hollow electron beams</a:t>
            </a:r>
          </a:p>
          <a:p>
            <a:pPr lvl="1"/>
            <a:r>
              <a:rPr lang="en-US" dirty="0" smtClean="0">
                <a:latin typeface="Helvetica" charset="0"/>
              </a:rPr>
              <a:t>Technical design report – draft by end </a:t>
            </a:r>
            <a:r>
              <a:rPr lang="fr-FR" dirty="0" smtClean="0">
                <a:latin typeface="Helvetica" charset="0"/>
              </a:rPr>
              <a:t>’</a:t>
            </a:r>
            <a:r>
              <a:rPr lang="en-US" dirty="0" smtClean="0">
                <a:latin typeface="Helvetica" charset="0"/>
              </a:rPr>
              <a:t>15</a:t>
            </a:r>
          </a:p>
          <a:p>
            <a:pPr lvl="1"/>
            <a:r>
              <a:rPr lang="en-US" dirty="0" smtClean="0">
                <a:latin typeface="Helvetica" charset="0"/>
              </a:rPr>
              <a:t>Electron gun construction at CERN and tests at Fermilab</a:t>
            </a:r>
          </a:p>
          <a:p>
            <a:pPr lvl="2"/>
            <a:r>
              <a:rPr lang="en-US" dirty="0" smtClean="0">
                <a:latin typeface="Helvetica" charset="0"/>
              </a:rPr>
              <a:t>During calendar year 2015</a:t>
            </a:r>
          </a:p>
          <a:p>
            <a:pPr lvl="1"/>
            <a:r>
              <a:rPr lang="en-US" dirty="0" smtClean="0">
                <a:latin typeface="Helvetica" charset="0"/>
              </a:rPr>
              <a:t>Beam halo population and diffusion measurements at 6.5 </a:t>
            </a:r>
            <a:r>
              <a:rPr lang="en-US" dirty="0" err="1" smtClean="0">
                <a:latin typeface="Helvetica" charset="0"/>
              </a:rPr>
              <a:t>TeV</a:t>
            </a:r>
            <a:endParaRPr lang="en-US" dirty="0" smtClean="0">
              <a:latin typeface="Helvetica" charset="0"/>
            </a:endParaRPr>
          </a:p>
          <a:p>
            <a:pPr lvl="2"/>
            <a:r>
              <a:rPr lang="en-US" dirty="0" smtClean="0">
                <a:latin typeface="Helvetica" charset="0"/>
              </a:rPr>
              <a:t>Machine studies requested for summer or fall 2015</a:t>
            </a:r>
          </a:p>
          <a:p>
            <a:r>
              <a:rPr lang="en-US" b="1" dirty="0" smtClean="0">
                <a:latin typeface="Helvetica" charset="0"/>
              </a:rPr>
              <a:t>Long-range beam-beam compensation with electron wire</a:t>
            </a:r>
          </a:p>
          <a:p>
            <a:pPr lvl="1"/>
            <a:r>
              <a:rPr lang="en-US" dirty="0" smtClean="0">
                <a:latin typeface="Helvetica" charset="0"/>
              </a:rPr>
              <a:t>Definition of collision scenarios and physical parameters</a:t>
            </a:r>
          </a:p>
          <a:p>
            <a:pPr lvl="2"/>
            <a:r>
              <a:rPr lang="en-US" dirty="0" smtClean="0">
                <a:latin typeface="Helvetica" charset="0"/>
              </a:rPr>
              <a:t>First results shown at IPAC15</a:t>
            </a:r>
          </a:p>
          <a:p>
            <a:pPr lvl="1"/>
            <a:r>
              <a:rPr lang="en-US" dirty="0" smtClean="0">
                <a:latin typeface="Helvetica" charset="0"/>
              </a:rPr>
              <a:t>Preliminary conceptual design report – Oct. ‘15 </a:t>
            </a:r>
            <a:r>
              <a:rPr lang="en-US" dirty="0" err="1" smtClean="0">
                <a:latin typeface="Helvetica" charset="0"/>
              </a:rPr>
              <a:t>HiLumi</a:t>
            </a:r>
            <a:r>
              <a:rPr lang="en-US" dirty="0" smtClean="0">
                <a:latin typeface="Helvetica" charset="0"/>
              </a:rPr>
              <a:t>/LARP</a:t>
            </a:r>
          </a:p>
          <a:p>
            <a:r>
              <a:rPr lang="en-US" b="1" dirty="0" smtClean="0"/>
              <a:t>Weak-</a:t>
            </a:r>
            <a:r>
              <a:rPr lang="en-US" b="1" dirty="0"/>
              <a:t>S</a:t>
            </a:r>
            <a:r>
              <a:rPr lang="en-US" b="1" dirty="0" smtClean="0"/>
              <a:t>trong and Strong-Strong BB studies </a:t>
            </a:r>
            <a:endParaRPr lang="en-US" b="1" dirty="0"/>
          </a:p>
          <a:p>
            <a:pPr lvl="1"/>
            <a:r>
              <a:rPr lang="en-US" dirty="0"/>
              <a:t>Work to establish the robustness of the baseline </a:t>
            </a:r>
            <a:r>
              <a:rPr lang="en-US" dirty="0" smtClean="0"/>
              <a:t>scenario and alternative scheme</a:t>
            </a:r>
            <a:endParaRPr lang="en-US" dirty="0"/>
          </a:p>
          <a:p>
            <a:pPr lvl="1"/>
            <a:r>
              <a:rPr lang="en-US" dirty="0" smtClean="0"/>
              <a:t>Work </a:t>
            </a:r>
            <a:r>
              <a:rPr lang="en-US" dirty="0"/>
              <a:t>to establish the tolerances of crab cavity parameters</a:t>
            </a:r>
          </a:p>
          <a:p>
            <a:endParaRPr lang="en-US" dirty="0" smtClean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Toohig</a:t>
            </a:r>
            <a:r>
              <a:rPr lang="en-US" dirty="0" smtClean="0"/>
              <a:t> Fellowship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9717" y="6515100"/>
            <a:ext cx="1076325" cy="241300"/>
          </a:xfrm>
        </p:spPr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536" y="971160"/>
            <a:ext cx="3581400" cy="556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Extremely successful Fellowship program – </a:t>
            </a:r>
            <a:r>
              <a:rPr lang="en-US" sz="2000" dirty="0" err="1" smtClean="0"/>
              <a:t>Toohig</a:t>
            </a:r>
            <a:r>
              <a:rPr lang="en-US" sz="2000" dirty="0" smtClean="0"/>
              <a:t> </a:t>
            </a:r>
            <a:r>
              <a:rPr lang="en-US" sz="2000" dirty="0" err="1" smtClean="0"/>
              <a:t>Felloship</a:t>
            </a:r>
            <a:r>
              <a:rPr lang="en-US" sz="2000" dirty="0" smtClean="0"/>
              <a:t> -  with several young Accelerator Scientist providing vital contributions to the LHC and field in general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7240104" y="6492875"/>
            <a:ext cx="2133600" cy="3651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E5266E6E-3187-4C1D-BA6D-2ACAC749C43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" name="Picture 10" descr="Screen Shot 2015-03-21 at 6.55.5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17" y="3243360"/>
            <a:ext cx="1431839" cy="2057400"/>
          </a:xfrm>
          <a:prstGeom prst="rect">
            <a:avLst/>
          </a:prstGeom>
        </p:spPr>
      </p:pic>
      <p:pic>
        <p:nvPicPr>
          <p:cNvPr id="12" name="Picture 11" descr="Screen Shot 2015-03-21 at 6.50.04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5032" y="3129043"/>
            <a:ext cx="1476773" cy="1604682"/>
          </a:xfrm>
          <a:prstGeom prst="rect">
            <a:avLst/>
          </a:prstGeom>
        </p:spPr>
      </p:pic>
      <p:pic>
        <p:nvPicPr>
          <p:cNvPr id="13" name="Picture 12" descr="Screen Shot 2015-03-21 at 6.47.50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0712" y="919260"/>
            <a:ext cx="1466704" cy="19005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4416" y="2362595"/>
            <a:ext cx="10407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D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Bocian</a:t>
            </a:r>
            <a:r>
              <a:rPr lang="en-US" sz="1200" i="1" dirty="0" smtClean="0"/>
              <a:t> </a:t>
            </a:r>
          </a:p>
          <a:p>
            <a:r>
              <a:rPr lang="en-US" sz="1200" i="1" dirty="0" smtClean="0"/>
              <a:t>Prof. HNINP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4196" y="4995960"/>
            <a:ext cx="14808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DeMaria</a:t>
            </a:r>
            <a:r>
              <a:rPr lang="en-US" sz="1200" i="1" dirty="0" smtClean="0"/>
              <a:t> –CERN</a:t>
            </a:r>
            <a:endParaRPr lang="en-US" sz="1200" i="1" dirty="0"/>
          </a:p>
        </p:txBody>
      </p:sp>
      <p:pic>
        <p:nvPicPr>
          <p:cNvPr id="16" name="Picture 15" descr="Screen Shot 2015-03-21 at 6.57.19 PM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0512" y="3052860"/>
            <a:ext cx="1476220" cy="1695825"/>
          </a:xfrm>
          <a:prstGeom prst="rect">
            <a:avLst/>
          </a:prstGeom>
        </p:spPr>
      </p:pic>
      <p:pic>
        <p:nvPicPr>
          <p:cNvPr id="17" name="Picture 16" descr="Screen Shot 2015-03-21 at 6.44.27 P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9496" y="919260"/>
            <a:ext cx="1776603" cy="1543424"/>
          </a:xfrm>
          <a:prstGeom prst="rect">
            <a:avLst/>
          </a:prstGeom>
        </p:spPr>
      </p:pic>
      <p:pic>
        <p:nvPicPr>
          <p:cNvPr id="18" name="Picture 17" descr="Screen Shot 2015-03-21 at 6.45.44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5616" y="1147860"/>
            <a:ext cx="1445325" cy="175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65696" y="2085596"/>
            <a:ext cx="140832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</a:t>
            </a:r>
            <a:r>
              <a:rPr lang="en-US" sz="1200" i="1" dirty="0" err="1" smtClean="0"/>
              <a:t>Calaga</a:t>
            </a:r>
            <a:r>
              <a:rPr lang="en-US" sz="1200" i="1" dirty="0" smtClean="0"/>
              <a:t> – CERN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66912" y="4299861"/>
            <a:ext cx="14337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R. Miyamoto – ESS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885732" y="4272060"/>
            <a:ext cx="105508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Mastoridis</a:t>
            </a:r>
            <a:endParaRPr lang="en-US" sz="1200" i="1" dirty="0" smtClean="0"/>
          </a:p>
          <a:p>
            <a:r>
              <a:rPr lang="en-US" sz="1200" i="1" dirty="0" smtClean="0"/>
              <a:t>Prof. CPU </a:t>
            </a:r>
            <a:endParaRPr lang="en-US" sz="1200" i="1" dirty="0"/>
          </a:p>
        </p:txBody>
      </p:sp>
      <p:pic>
        <p:nvPicPr>
          <p:cNvPr id="22" name="Picture 21" descr="Screen Shot 2015-03-21 at 7.02.09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044" y="3033506"/>
            <a:ext cx="1569117" cy="15433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4600" y="4024038"/>
            <a:ext cx="12483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V. </a:t>
            </a:r>
            <a:r>
              <a:rPr lang="en-US" sz="1200" i="1" dirty="0" err="1" smtClean="0"/>
              <a:t>Previtali</a:t>
            </a:r>
            <a:endParaRPr lang="en-US" sz="1200" i="1" dirty="0" smtClean="0"/>
          </a:p>
          <a:p>
            <a:r>
              <a:rPr lang="en-US" sz="1200" i="1" dirty="0" smtClean="0"/>
              <a:t>Teacher, </a:t>
            </a:r>
            <a:r>
              <a:rPr lang="en-US" sz="1200" i="1" dirty="0" err="1" smtClean="0"/>
              <a:t>Geneve</a:t>
            </a:r>
            <a:endParaRPr lang="en-US" sz="1200" i="1" dirty="0"/>
          </a:p>
        </p:txBody>
      </p:sp>
      <p:pic>
        <p:nvPicPr>
          <p:cNvPr id="24" name="Picture 23" descr="Screen Shot 2015-03-21 at 7.03.38 PM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71" y="5272959"/>
            <a:ext cx="1389529" cy="1553882"/>
          </a:xfrm>
          <a:prstGeom prst="rect">
            <a:avLst/>
          </a:prstGeom>
        </p:spPr>
      </p:pic>
      <p:pic>
        <p:nvPicPr>
          <p:cNvPr id="25" name="Picture 24" descr="Screen Shot 2015-03-21 at 7.05.26 PM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9579" y="3052860"/>
            <a:ext cx="1299883" cy="158376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843750" y="4321240"/>
            <a:ext cx="12627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S</a:t>
            </a:r>
            <a:r>
              <a:rPr lang="en-US" sz="1200" i="1" dirty="0" smtClean="0"/>
              <a:t>. White – ESRF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71816" y="2547261"/>
            <a:ext cx="1328450" cy="276999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H. </a:t>
            </a:r>
            <a:r>
              <a:rPr lang="en-US" sz="1200" i="1" dirty="0" err="1" smtClean="0"/>
              <a:t>Felice</a:t>
            </a:r>
            <a:r>
              <a:rPr lang="en-US" sz="1200" i="1" dirty="0" smtClean="0"/>
              <a:t> – LBNL</a:t>
            </a:r>
            <a:endParaRPr lang="en-US" sz="12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63652" y="6308245"/>
            <a:ext cx="9524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J.Cesaratto</a:t>
            </a:r>
            <a:endParaRPr lang="en-US" sz="1200" i="1" dirty="0" smtClean="0"/>
          </a:p>
          <a:p>
            <a:r>
              <a:rPr lang="en-US" sz="1200" i="1" dirty="0" smtClean="0"/>
              <a:t>Phillips</a:t>
            </a:r>
            <a:endParaRPr lang="en-US" sz="1200" i="1" dirty="0"/>
          </a:p>
        </p:txBody>
      </p:sp>
      <p:pic>
        <p:nvPicPr>
          <p:cNvPr id="29" name="Picture 28" descr="Screen Shot 2015-03-21 at 7.09.09 PM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768" y="4908680"/>
            <a:ext cx="1219200" cy="172871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12968" y="6127880"/>
            <a:ext cx="65754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I.Pong</a:t>
            </a:r>
            <a:endParaRPr lang="en-US" sz="1200" i="1" dirty="0" smtClean="0"/>
          </a:p>
          <a:p>
            <a:r>
              <a:rPr lang="en-US" sz="1200" i="1" dirty="0" smtClean="0"/>
              <a:t>LBNL</a:t>
            </a:r>
            <a:endParaRPr lang="en-US" sz="1200" i="1" dirty="0"/>
          </a:p>
        </p:txBody>
      </p:sp>
      <p:pic>
        <p:nvPicPr>
          <p:cNvPr id="31" name="Picture 30" descr="Screen Shot 2015-03-21 at 7.10.25 PM.pn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984" y="4837340"/>
            <a:ext cx="1195295" cy="15987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199184" y="5904140"/>
            <a:ext cx="7442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S. </a:t>
            </a:r>
            <a:r>
              <a:rPr lang="en-US" sz="1200" i="1" dirty="0" err="1" smtClean="0"/>
              <a:t>Verdu</a:t>
            </a:r>
            <a:endParaRPr lang="en-US" sz="1200" i="1" dirty="0" smtClean="0"/>
          </a:p>
          <a:p>
            <a:r>
              <a:rPr lang="en-US" sz="1200" i="1" dirty="0" smtClean="0"/>
              <a:t>BNL</a:t>
            </a:r>
            <a:endParaRPr lang="en-US" sz="1200" i="1" dirty="0"/>
          </a:p>
        </p:txBody>
      </p:sp>
      <p:pic>
        <p:nvPicPr>
          <p:cNvPr id="33" name="Picture 32" descr="image002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41"/>
          <a:stretch/>
        </p:blipFill>
        <p:spPr>
          <a:xfrm>
            <a:off x="6611600" y="4837340"/>
            <a:ext cx="1866782" cy="1828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24288" y="6132740"/>
            <a:ext cx="72299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/>
              <a:t>T</a:t>
            </a:r>
            <a:r>
              <a:rPr lang="en-US" sz="1200" i="1" dirty="0" smtClean="0"/>
              <a:t>. </a:t>
            </a:r>
            <a:r>
              <a:rPr lang="en-US" sz="1200" i="1" dirty="0" err="1" smtClean="0"/>
              <a:t>Helik</a:t>
            </a:r>
            <a:endParaRPr lang="en-US" sz="1200" i="1" dirty="0" smtClean="0"/>
          </a:p>
          <a:p>
            <a:r>
              <a:rPr lang="en-US" sz="1200" i="1" dirty="0" smtClean="0"/>
              <a:t>FNAL</a:t>
            </a:r>
            <a:endParaRPr lang="en-US" sz="1200" i="1" dirty="0"/>
          </a:p>
        </p:txBody>
      </p:sp>
      <p:sp>
        <p:nvSpPr>
          <p:cNvPr id="3" name="Rounded Rectangle 2"/>
          <p:cNvSpPr/>
          <p:nvPr/>
        </p:nvSpPr>
        <p:spPr>
          <a:xfrm>
            <a:off x="3453927" y="4598239"/>
            <a:ext cx="5024455" cy="217167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Where will LARP go from here?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125290"/>
              </p:ext>
            </p:extLst>
          </p:nvPr>
        </p:nvGraphicFramePr>
        <p:xfrm>
          <a:off x="228600" y="1797311"/>
          <a:ext cx="8483971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47"/>
                <a:gridCol w="1556882"/>
                <a:gridCol w="2905002"/>
                <a:gridCol w="27158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FY16</a:t>
                      </a:r>
                    </a:p>
                    <a:p>
                      <a:pPr algn="ctr"/>
                      <a:r>
                        <a:rPr lang="en-US" dirty="0" smtClean="0"/>
                        <a:t>(Change over FY15)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FY17</a:t>
                      </a:r>
                    </a:p>
                    <a:p>
                      <a:pPr algn="ctr"/>
                      <a:r>
                        <a:rPr lang="en-US" dirty="0" smtClean="0"/>
                        <a:t>(Change Over FY15)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Acc.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 Level of 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+ 0.8M$</a:t>
                      </a:r>
                      <a:r>
                        <a:rPr lang="en-US" baseline="0" dirty="0" smtClean="0"/>
                        <a:t> M&amp;S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+2-3 M$ Nb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Sn/Parts</a:t>
                      </a:r>
                    </a:p>
                    <a:p>
                      <a:pPr algn="ctr"/>
                      <a:r>
                        <a:rPr lang="en-US" dirty="0" smtClean="0"/>
                        <a:t>+1 M$ Tooling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+ 3FTE for</a:t>
                      </a:r>
                      <a:r>
                        <a:rPr lang="en-US" baseline="0" dirty="0" smtClean="0"/>
                        <a:t> P.O.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 FTEs for P.O.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Crab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+1/2</a:t>
                      </a:r>
                      <a:r>
                        <a:rPr lang="en-US" baseline="0" dirty="0" smtClean="0"/>
                        <a:t> Order to JLAB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r>
                        <a:rPr lang="en-US" baseline="0" dirty="0" smtClean="0"/>
                        <a:t> at FY16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 Level of Effort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901659" y="2422075"/>
            <a:ext cx="4626537" cy="3538149"/>
            <a:chOff x="3901659" y="2422075"/>
            <a:chExt cx="4626537" cy="3538149"/>
          </a:xfrm>
        </p:grpSpPr>
        <p:sp>
          <p:nvSpPr>
            <p:cNvPr id="9" name="TextBox 8"/>
            <p:cNvSpPr txBox="1"/>
            <p:nvPr/>
          </p:nvSpPr>
          <p:spPr>
            <a:xfrm>
              <a:off x="3901659" y="5498559"/>
              <a:ext cx="4626537" cy="461665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Candidates for GARD or “</a:t>
              </a:r>
              <a:r>
                <a:rPr lang="en-US" dirty="0" smtClean="0">
                  <a:latin typeface="Times New Roman"/>
                  <a:cs typeface="Times New Roman"/>
                </a:rPr>
                <a:t>LARP2</a:t>
              </a:r>
              <a:r>
                <a:rPr lang="en-US" dirty="0" smtClean="0"/>
                <a:t>” ?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50013" y="4742000"/>
              <a:ext cx="1886667" cy="35731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50013" y="2422075"/>
              <a:ext cx="1886667" cy="357311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Elbow Connector 14"/>
            <p:cNvCxnSpPr>
              <a:stCxn id="11" idx="3"/>
              <a:endCxn id="9" idx="3"/>
            </p:cNvCxnSpPr>
            <p:nvPr/>
          </p:nvCxnSpPr>
          <p:spPr>
            <a:xfrm>
              <a:off x="8336680" y="2600731"/>
              <a:ext cx="191516" cy="3128661"/>
            </a:xfrm>
            <a:prstGeom prst="bentConnector3">
              <a:avLst>
                <a:gd name="adj1" fmla="val 219363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0" idx="3"/>
              <a:endCxn id="9" idx="3"/>
            </p:cNvCxnSpPr>
            <p:nvPr/>
          </p:nvCxnSpPr>
          <p:spPr>
            <a:xfrm>
              <a:off x="8336680" y="4920656"/>
              <a:ext cx="191516" cy="808736"/>
            </a:xfrm>
            <a:prstGeom prst="bentConnector3">
              <a:avLst>
                <a:gd name="adj1" fmla="val 219363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634635" y="1215897"/>
            <a:ext cx="19529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FY15 + ~2 M$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96808" y="1219687"/>
            <a:ext cx="195294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FY15 + ~4 M$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5542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570" y="63134"/>
            <a:ext cx="3301087" cy="641739"/>
          </a:xfrm>
        </p:spPr>
        <p:txBody>
          <a:bodyPr/>
          <a:lstStyle/>
          <a:p>
            <a:r>
              <a:rPr lang="en-US" sz="2800" dirty="0" smtClean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512" y="915727"/>
            <a:ext cx="5260076" cy="2724317"/>
          </a:xfrm>
        </p:spPr>
        <p:txBody>
          <a:bodyPr/>
          <a:lstStyle/>
          <a:p>
            <a:r>
              <a:rPr lang="en-US" dirty="0" smtClean="0"/>
              <a:t>In-House (FNAL) Opportunities:</a:t>
            </a:r>
          </a:p>
          <a:p>
            <a:pPr lvl="1"/>
            <a:r>
              <a:rPr lang="en-US" sz="2000" dirty="0" smtClean="0"/>
              <a:t>Testing Facilities</a:t>
            </a:r>
          </a:p>
          <a:p>
            <a:r>
              <a:rPr lang="en-US" dirty="0" smtClean="0"/>
              <a:t>National Labs Opportunities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Coordination and Support of Activities</a:t>
            </a:r>
          </a:p>
          <a:p>
            <a:r>
              <a:rPr lang="en-US" dirty="0" smtClean="0"/>
              <a:t>International Opportunities (CERN)</a:t>
            </a:r>
          </a:p>
          <a:p>
            <a:pPr lvl="1"/>
            <a:r>
              <a:rPr lang="en-US" sz="2000" dirty="0" smtClean="0"/>
              <a:t>Coordination for Mutual Beneficial Outcome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 descr="Challen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059" y="3988725"/>
            <a:ext cx="3188034" cy="2473914"/>
          </a:xfrm>
          <a:prstGeom prst="rect">
            <a:avLst/>
          </a:prstGeom>
        </p:spPr>
      </p:pic>
      <p:pic>
        <p:nvPicPr>
          <p:cNvPr id="8" name="Picture 7" descr="Einstein-1024x9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915728"/>
            <a:ext cx="3326990" cy="307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9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6044" y="103664"/>
            <a:ext cx="5655609" cy="64173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76092"/>
                </a:solidFill>
              </a:rPr>
              <a:t>New IRs</a:t>
            </a:r>
            <a:endParaRPr lang="en-US" sz="2800" b="1" dirty="0">
              <a:solidFill>
                <a:srgbClr val="376092"/>
              </a:solidFill>
            </a:endParaRPr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720630" y="5753106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G. Apollinari – High Field Magnet Development Toward the High Luminosity LHC</a:t>
            </a:r>
            <a:endParaRPr lang="en-US" b="1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142780" y="5753106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962E954-A950-7341-A7F7-EE0D0CC584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8600980" y="5775966"/>
            <a:ext cx="457200" cy="32004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0FA004B2-1541-5046-B6F2-22AF565857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755853" y="5803190"/>
            <a:ext cx="3981157" cy="3651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 smtClean="0"/>
              <a:t>L. Rossi @Kick-off Meeting 11 Nov 2013</a:t>
            </a:r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023" y="946585"/>
            <a:ext cx="8748465" cy="24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87" y="3459094"/>
            <a:ext cx="5579293" cy="194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4" descr="United States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810" y="194442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4" descr="United States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085" y="1578669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4" descr="United States ic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566" y="380278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6" descr="Japan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289" y="1318395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0" descr="France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522" y="3723021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Italy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404" y="140909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2" descr="Spain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084" y="1467624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370" y="1808985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403" y="1686420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5799" y="2065151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8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400" y="4120702"/>
            <a:ext cx="433794" cy="43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2" descr="Spain ic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996" y="1790097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92261" y="3526486"/>
            <a:ext cx="3254065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800" dirty="0" smtClean="0"/>
              <a:t>Q1-Q3 : R&amp;D, Design, Prototypes and in-</a:t>
            </a:r>
            <a:r>
              <a:rPr lang="fr-CH" sz="1800" dirty="0" err="1" smtClean="0"/>
              <a:t>kind</a:t>
            </a:r>
            <a:r>
              <a:rPr lang="fr-CH" sz="1800" dirty="0" smtClean="0"/>
              <a:t> </a:t>
            </a:r>
            <a:r>
              <a:rPr lang="fr-CH" sz="1800" b="1" dirty="0" smtClean="0"/>
              <a:t>USA</a:t>
            </a:r>
          </a:p>
          <a:p>
            <a:r>
              <a:rPr lang="fr-CH" sz="1800" dirty="0" smtClean="0"/>
              <a:t>D1 : </a:t>
            </a:r>
            <a:r>
              <a:rPr lang="fr-CH" sz="1800" dirty="0"/>
              <a:t>R&amp;D, Design, </a:t>
            </a:r>
            <a:r>
              <a:rPr lang="fr-CH" sz="1800" dirty="0" smtClean="0"/>
              <a:t>Prototypes </a:t>
            </a:r>
            <a:r>
              <a:rPr lang="fr-CH" sz="1800" dirty="0"/>
              <a:t>and in-</a:t>
            </a:r>
            <a:r>
              <a:rPr lang="fr-CH" sz="1800" dirty="0" err="1"/>
              <a:t>kind</a:t>
            </a:r>
            <a:r>
              <a:rPr lang="fr-CH" sz="1800" dirty="0"/>
              <a:t> </a:t>
            </a:r>
            <a:r>
              <a:rPr lang="fr-CH" sz="1800" b="1" dirty="0" smtClean="0"/>
              <a:t>JP</a:t>
            </a:r>
          </a:p>
          <a:p>
            <a:r>
              <a:rPr lang="fr-CH" sz="1800" dirty="0" smtClean="0"/>
              <a:t>MCBX : Design and Prototype </a:t>
            </a:r>
            <a:r>
              <a:rPr lang="fr-CH" sz="1800" b="1" dirty="0" smtClean="0"/>
              <a:t>ES</a:t>
            </a:r>
          </a:p>
          <a:p>
            <a:r>
              <a:rPr lang="fr-CH" sz="1800" dirty="0" smtClean="0"/>
              <a:t>HO Correctors: Design and Prototypes </a:t>
            </a:r>
            <a:r>
              <a:rPr lang="fr-CH" sz="1800" b="1" dirty="0" smtClean="0"/>
              <a:t>IT</a:t>
            </a:r>
          </a:p>
          <a:p>
            <a:r>
              <a:rPr lang="fr-CH" sz="1800" dirty="0" smtClean="0"/>
              <a:t>Q4 : Design and Prototype </a:t>
            </a:r>
            <a:r>
              <a:rPr lang="fr-CH" sz="1800" b="1" dirty="0" smtClean="0"/>
              <a:t>FR</a:t>
            </a:r>
            <a:endParaRPr lang="en-GB" sz="1800" b="1" dirty="0"/>
          </a:p>
        </p:txBody>
      </p:sp>
      <p:pic>
        <p:nvPicPr>
          <p:cNvPr id="27" name="Picture 52" descr="United Kingdom icon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8001" y="3878976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4" descr="Italy ico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483" y="4006458"/>
            <a:ext cx="487680" cy="4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06654" y="5465478"/>
            <a:ext cx="313902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800" dirty="0" smtClean="0"/>
              <a:t>CC : R&amp;D, Design and in-</a:t>
            </a:r>
            <a:r>
              <a:rPr lang="fr-CH" sz="1800" dirty="0" err="1" smtClean="0"/>
              <a:t>kind</a:t>
            </a:r>
            <a:r>
              <a:rPr lang="fr-CH" sz="1800" dirty="0" smtClean="0"/>
              <a:t>  </a:t>
            </a:r>
            <a:r>
              <a:rPr lang="fr-CH" sz="1800" b="1" dirty="0" smtClean="0"/>
              <a:t>USA</a:t>
            </a:r>
            <a:endParaRPr lang="en-GB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3288921" y="5465478"/>
            <a:ext cx="243278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800" dirty="0" smtClean="0"/>
              <a:t>CC : R&amp;D and Design </a:t>
            </a:r>
            <a:r>
              <a:rPr lang="fr-CH" sz="1800" b="1" dirty="0" smtClean="0"/>
              <a:t>UK</a:t>
            </a:r>
            <a:r>
              <a:rPr lang="fr-CH" sz="1800" dirty="0" smtClean="0"/>
              <a:t> </a:t>
            </a:r>
            <a:endParaRPr lang="en-GB" sz="1800" dirty="0"/>
          </a:p>
        </p:txBody>
      </p:sp>
      <p:sp>
        <p:nvSpPr>
          <p:cNvPr id="31" name="Oval 30"/>
          <p:cNvSpPr/>
          <p:nvPr/>
        </p:nvSpPr>
        <p:spPr>
          <a:xfrm>
            <a:off x="8429530" y="2767727"/>
            <a:ext cx="704850" cy="48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r>
              <a:rPr lang="fr-CH" sz="1000" b="1" dirty="0" smtClean="0"/>
              <a:t>ATLAS</a:t>
            </a:r>
          </a:p>
          <a:p>
            <a:pPr algn="ctr"/>
            <a:r>
              <a:rPr lang="fr-CH" sz="1000" b="1" dirty="0" smtClean="0"/>
              <a:t>CMS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38861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79301" y="105265"/>
            <a:ext cx="6755352" cy="6417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76092"/>
                </a:solidFill>
              </a:rPr>
              <a:t>Where does LARP come in ?</a:t>
            </a:r>
            <a:endParaRPr lang="en-US" sz="3600" b="1" dirty="0">
              <a:solidFill>
                <a:srgbClr val="37609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599" y="915388"/>
            <a:ext cx="8619068" cy="533157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Luminosity: increase squeeze at interaction region</a:t>
            </a:r>
          </a:p>
          <a:p>
            <a:pPr lvl="1"/>
            <a:r>
              <a:rPr lang="en-US" dirty="0" smtClean="0"/>
              <a:t>Increase magnet aperture, therefore </a:t>
            </a:r>
            <a:r>
              <a:rPr lang="en-US" dirty="0" smtClean="0">
                <a:solidFill>
                  <a:srgbClr val="FF0000"/>
                </a:solidFill>
              </a:rPr>
              <a:t>increase field.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Nb</a:t>
            </a:r>
            <a:r>
              <a:rPr lang="en-US" baseline="-25000" dirty="0" smtClean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Sn Technology as </a:t>
            </a:r>
            <a:r>
              <a:rPr lang="en-US" i="1" u="sng" dirty="0" smtClean="0">
                <a:solidFill>
                  <a:schemeClr val="tx1"/>
                </a:solidFill>
              </a:rPr>
              <a:t>Baseline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beam: larger beam-beam interactions in region where they are brought close together.</a:t>
            </a:r>
          </a:p>
          <a:p>
            <a:pPr lvl="1"/>
            <a:r>
              <a:rPr lang="en-US" dirty="0" smtClean="0"/>
              <a:t>Solution 1: keep beam as separated as possible increasing crossing angle from 300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 to 600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/>
              <a:t>rad</a:t>
            </a:r>
            <a:r>
              <a:rPr lang="en-US" dirty="0" smtClean="0"/>
              <a:t>. Use </a:t>
            </a:r>
            <a:r>
              <a:rPr lang="en-US" dirty="0" smtClean="0">
                <a:solidFill>
                  <a:srgbClr val="FF0000"/>
                </a:solidFill>
              </a:rPr>
              <a:t>Crab Cavities </a:t>
            </a:r>
            <a:r>
              <a:rPr lang="en-US" dirty="0" smtClean="0"/>
              <a:t>as </a:t>
            </a:r>
            <a:r>
              <a:rPr lang="en-US" i="1" u="sng" dirty="0" smtClean="0"/>
              <a:t>Baseline</a:t>
            </a:r>
          </a:p>
          <a:p>
            <a:pPr lvl="1"/>
            <a:r>
              <a:rPr lang="en-US" dirty="0" smtClean="0"/>
              <a:t>Solution 2 (Plan B): If solution 1 does not work, reduce crossing to 300 </a:t>
            </a:r>
            <a:r>
              <a:rPr lang="en-US" dirty="0" err="1" smtClean="0"/>
              <a:t>mrad</a:t>
            </a:r>
            <a:r>
              <a:rPr lang="en-US" dirty="0" smtClean="0"/>
              <a:t> and mitigate beam-beam interaction with Long Range Beam Beam Wire or </a:t>
            </a:r>
            <a:r>
              <a:rPr lang="en-US" dirty="0" smtClean="0">
                <a:solidFill>
                  <a:srgbClr val="FF0000"/>
                </a:solidFill>
              </a:rPr>
              <a:t>hollow e-lens </a:t>
            </a:r>
            <a:r>
              <a:rPr lang="en-US" dirty="0" smtClean="0"/>
              <a:t>(</a:t>
            </a:r>
            <a:r>
              <a:rPr lang="en-US" i="1" u="sng" dirty="0" smtClean="0"/>
              <a:t>R&amp;D effort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Control possible transverse instabilities or e-cloud effects with </a:t>
            </a:r>
            <a:r>
              <a:rPr lang="en-US" dirty="0" smtClean="0">
                <a:solidFill>
                  <a:srgbClr val="FF0000"/>
                </a:solidFill>
              </a:rPr>
              <a:t>Wide Band Feedback System </a:t>
            </a:r>
            <a:r>
              <a:rPr lang="en-US" dirty="0" smtClean="0"/>
              <a:t>(</a:t>
            </a:r>
            <a:r>
              <a:rPr lang="en-US" i="1" u="sng" dirty="0" smtClean="0"/>
              <a:t>R&amp;D effort</a:t>
            </a:r>
            <a:r>
              <a:rPr lang="en-US" dirty="0" smtClean="0"/>
              <a:t>).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007" y="103664"/>
            <a:ext cx="5643563" cy="641739"/>
          </a:xfrm>
        </p:spPr>
        <p:txBody>
          <a:bodyPr/>
          <a:lstStyle/>
          <a:p>
            <a:r>
              <a:rPr lang="en-US" dirty="0" smtClean="0"/>
              <a:t>Candidate US In-kind deliverables suggested by CERN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45" y="977900"/>
            <a:ext cx="5392762" cy="52121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8466" y="3065633"/>
            <a:ext cx="2175129" cy="3385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FF0000"/>
                </a:solidFill>
              </a:rPr>
              <a:t>Top </a:t>
            </a:r>
            <a:r>
              <a:rPr lang="en-US" sz="1600" dirty="0" smtClean="0">
                <a:solidFill>
                  <a:srgbClr val="FF0000"/>
                </a:solidFill>
              </a:rPr>
              <a:t>Priority in 2012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8467" y="3418370"/>
            <a:ext cx="15240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FF0000"/>
                </a:solidFill>
              </a:rPr>
              <a:t>Backup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1"/>
          </p:cNvCxnSpPr>
          <p:nvPr/>
        </p:nvCxnSpPr>
        <p:spPr bwMode="auto">
          <a:xfrm flipH="1">
            <a:off x="4697468" y="3234910"/>
            <a:ext cx="380998" cy="13552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3700517" y="3553308"/>
            <a:ext cx="1377950" cy="3492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/>
          <p:nvPr/>
        </p:nvCxnSpPr>
        <p:spPr>
          <a:xfrm>
            <a:off x="436198" y="1518323"/>
            <a:ext cx="1372238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4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9426" y="76200"/>
            <a:ext cx="6307138" cy="6397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dirty="0" smtClean="0"/>
              <a:t>Preliminary Funding Profile Needs</a:t>
            </a:r>
            <a:endParaRPr lang="en-US" sz="2800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E5266E6E-3187-4C1D-BA6D-2ACAC749C43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9" y="1722616"/>
            <a:ext cx="5232759" cy="369854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080376" y="1469577"/>
            <a:ext cx="76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4541" y="1469577"/>
            <a:ext cx="24384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7932" y="811781"/>
            <a:ext cx="110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Pre-FY18 </a:t>
            </a:r>
          </a:p>
          <a:p>
            <a:pPr algn="ctr"/>
            <a:r>
              <a:rPr lang="en-US" sz="1400" dirty="0" smtClean="0">
                <a:latin typeface="+mj-lt"/>
              </a:rPr>
              <a:t>($14.4M)</a:t>
            </a:r>
            <a:endParaRPr lang="en-US" sz="14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617" y="82672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j-lt"/>
              </a:rPr>
              <a:t>Project </a:t>
            </a:r>
          </a:p>
          <a:p>
            <a:pPr algn="ctr"/>
            <a:r>
              <a:rPr lang="en-US" sz="1400" dirty="0" smtClean="0">
                <a:latin typeface="+mj-lt"/>
              </a:rPr>
              <a:t>($222M)</a:t>
            </a:r>
            <a:endParaRPr lang="en-US" sz="1400" dirty="0">
              <a:latin typeface="+mj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34541" y="1088577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72941" y="1062733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91769" y="1071072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664134" y="1263336"/>
            <a:ext cx="3219754" cy="2887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800" dirty="0" smtClean="0"/>
              <a:t>CD-0 in late CY15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CD</a:t>
            </a:r>
            <a:r>
              <a:rPr lang="en-US" sz="1800" dirty="0"/>
              <a:t>-</a:t>
            </a:r>
            <a:r>
              <a:rPr lang="en-US" sz="1800" dirty="0" smtClean="0"/>
              <a:t>1/2 in mid-FY17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CD-3 in early FY18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FY16-17 funded by LARP</a:t>
            </a:r>
          </a:p>
          <a:p>
            <a:pPr fontAlgn="auto">
              <a:spcAft>
                <a:spcPts val="0"/>
              </a:spcAft>
            </a:pPr>
            <a:r>
              <a:rPr lang="en-US" sz="1800" dirty="0" smtClean="0"/>
              <a:t>FY18 to FY24 funded by DOE 413.3B Project</a:t>
            </a:r>
          </a:p>
          <a:p>
            <a:pPr fontAlgn="auto">
              <a:spcAft>
                <a:spcPts val="0"/>
              </a:spcAft>
            </a:pPr>
            <a:endParaRPr lang="en-US" sz="1800" dirty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sz="1800" dirty="0"/>
          </a:p>
          <a:p>
            <a:pPr marL="0" indent="0" fontAlgn="auto">
              <a:spcAft>
                <a:spcPts val="0"/>
              </a:spcAft>
              <a:buNone/>
            </a:pPr>
            <a:endParaRPr lang="en-US" sz="1800" dirty="0" smtClean="0"/>
          </a:p>
          <a:p>
            <a:pPr fontAlgn="auto"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809622" y="3324033"/>
            <a:ext cx="318795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TAC ~ $222M (Project) + 14.4 M$ (Source of funding: LARP)</a:t>
            </a:r>
            <a:endParaRPr lang="en-US" sz="20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648" y="4758008"/>
            <a:ext cx="8456161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Unequivocal Message from DOE (Feb ‘15 Visit)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US-</a:t>
            </a:r>
            <a:r>
              <a:rPr lang="en-US" sz="2200" dirty="0" err="1" smtClean="0"/>
              <a:t>HiLumi</a:t>
            </a:r>
            <a:r>
              <a:rPr lang="en-US" sz="2200" dirty="0" smtClean="0"/>
              <a:t> will not be able to afford all activities mentioned in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Funding profile will not allow needed ramp-up</a:t>
            </a:r>
          </a:p>
          <a:p>
            <a:pPr marL="914400" lvl="1" indent="-457200">
              <a:buFont typeface="Wingdings" charset="2"/>
              <a:buChar char="Ø"/>
            </a:pPr>
            <a:r>
              <a:rPr lang="en-US" sz="2000" dirty="0" smtClean="0"/>
              <a:t>Delay of LS3 would help, provided Project start is not postponed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514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605" y="59866"/>
            <a:ext cx="4463530" cy="641739"/>
          </a:xfrm>
        </p:spPr>
        <p:txBody>
          <a:bodyPr/>
          <a:lstStyle/>
          <a:p>
            <a:r>
              <a:rPr lang="en-US" sz="2800" dirty="0" smtClean="0"/>
              <a:t>How LARP is run in FY15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8459"/>
            <a:ext cx="8672513" cy="5321894"/>
          </a:xfrm>
        </p:spPr>
        <p:txBody>
          <a:bodyPr/>
          <a:lstStyle/>
          <a:p>
            <a:r>
              <a:rPr lang="en-US" dirty="0" smtClean="0"/>
              <a:t>High Priority Activities</a:t>
            </a:r>
          </a:p>
          <a:p>
            <a:pPr lvl="1"/>
            <a:r>
              <a:rPr lang="en-US" sz="2000" dirty="0" smtClean="0"/>
              <a:t>MQXF Models and Prototypes 		(2 </a:t>
            </a:r>
            <a:r>
              <a:rPr lang="en-US" sz="2000" dirty="0" err="1" smtClean="0"/>
              <a:t>Toohig</a:t>
            </a:r>
            <a:r>
              <a:rPr lang="en-US" sz="2000" dirty="0" smtClean="0"/>
              <a:t> Fellows)</a:t>
            </a:r>
          </a:p>
          <a:p>
            <a:pPr lvl="1"/>
            <a:r>
              <a:rPr lang="en-US" sz="2000" dirty="0" smtClean="0"/>
              <a:t>Crab Cavities Prototypes for SPS		(1 </a:t>
            </a:r>
            <a:r>
              <a:rPr lang="en-US" sz="2000" dirty="0" err="1" smtClean="0"/>
              <a:t>Toohig</a:t>
            </a:r>
            <a:r>
              <a:rPr lang="en-US" sz="2000" dirty="0" smtClean="0"/>
              <a:t> Fellow)</a:t>
            </a:r>
          </a:p>
          <a:p>
            <a:pPr lvl="1"/>
            <a:r>
              <a:rPr lang="en-US" sz="2000" dirty="0" smtClean="0"/>
              <a:t>Other AP Intellectual involvements:</a:t>
            </a:r>
          </a:p>
          <a:p>
            <a:pPr lvl="2"/>
            <a:r>
              <a:rPr lang="en-US" sz="1800" dirty="0" smtClean="0"/>
              <a:t>WBFS, e-lens, beam-beam simulation,…</a:t>
            </a:r>
          </a:p>
          <a:p>
            <a:r>
              <a:rPr lang="en-US" dirty="0" smtClean="0"/>
              <a:t>Funds Allocation in FY15: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02126"/>
              </p:ext>
            </p:extLst>
          </p:nvPr>
        </p:nvGraphicFramePr>
        <p:xfrm>
          <a:off x="541806" y="3316940"/>
          <a:ext cx="349175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877"/>
                <a:gridCol w="17458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Acc. Physics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Manag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Crab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WBFS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99522"/>
              </p:ext>
            </p:extLst>
          </p:nvPr>
        </p:nvGraphicFramePr>
        <p:xfrm>
          <a:off x="4265708" y="3316938"/>
          <a:ext cx="46651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034"/>
                <a:gridCol w="1555034"/>
                <a:gridCol w="155503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SWF (k$)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10,729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10,133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M&amp;S (k$)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1,873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3,867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(k$)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74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3664"/>
            <a:ext cx="6584415" cy="641739"/>
          </a:xfrm>
        </p:spPr>
        <p:txBody>
          <a:bodyPr/>
          <a:lstStyle/>
          <a:p>
            <a:r>
              <a:rPr lang="en-US" sz="2800" dirty="0" smtClean="0"/>
              <a:t>Magnet Progress (Mirror and MQXFS1)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4755510"/>
            <a:ext cx="3865426" cy="1275403"/>
          </a:xfrm>
        </p:spPr>
        <p:txBody>
          <a:bodyPr/>
          <a:lstStyle/>
          <a:p>
            <a:r>
              <a:rPr lang="en-US" sz="1800" dirty="0" smtClean="0"/>
              <a:t>MQXFS1 built with 2 coils from LARP and 2 Coils from CERN. </a:t>
            </a:r>
          </a:p>
          <a:p>
            <a:r>
              <a:rPr lang="en-US" sz="1800" dirty="0" smtClean="0"/>
              <a:t>MQXFS1 Assembly in Jun-Jul ‘15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4D5173-BAB6-F647-9F11-16332735A71B}" type="datetime1">
              <a:rPr lang="en-US" smtClean="0"/>
              <a:pPr>
                <a:defRPr/>
              </a:pPr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15-0010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70" y="945697"/>
            <a:ext cx="4818003" cy="32160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78574" y="1327767"/>
            <a:ext cx="3666129" cy="127540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Final assembly of First Mirror Magnet based on MQXF Coil design.</a:t>
            </a:r>
            <a:endParaRPr lang="en-US" sz="1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956" y="3134314"/>
            <a:ext cx="4240669" cy="30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35932" y="5555197"/>
            <a:ext cx="29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Coil 05 IL after curing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0939" y="4258235"/>
            <a:ext cx="5471695" cy="23905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2" y="149413"/>
            <a:ext cx="5932021" cy="521285"/>
          </a:xfrm>
        </p:spPr>
        <p:txBody>
          <a:bodyPr/>
          <a:lstStyle/>
          <a:p>
            <a:r>
              <a:rPr lang="en-US" sz="2800" dirty="0" smtClean="0"/>
              <a:t>MQXF Conductor “Convergence”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881" y="971175"/>
            <a:ext cx="5602943" cy="5677649"/>
          </a:xfrm>
          <a:noFill/>
        </p:spPr>
        <p:txBody>
          <a:bodyPr/>
          <a:lstStyle/>
          <a:p>
            <a:r>
              <a:rPr lang="en-US" sz="2000" dirty="0" smtClean="0"/>
              <a:t>Convergence on 108/127 based on performance and cost analysis.</a:t>
            </a:r>
          </a:p>
          <a:p>
            <a:pPr lvl="1"/>
            <a:r>
              <a:rPr lang="en-US" sz="1600" dirty="0"/>
              <a:t>Advantages of 132/169 (lower </a:t>
            </a:r>
            <a:r>
              <a:rPr lang="en-US" sz="1600" dirty="0" err="1" smtClean="0"/>
              <a:t>D</a:t>
            </a:r>
            <a:r>
              <a:rPr lang="en-US" sz="1600" baseline="-25000" dirty="0" err="1" smtClean="0"/>
              <a:t>eff</a:t>
            </a:r>
            <a:r>
              <a:rPr lang="en-US" sz="1600" dirty="0" smtClean="0"/>
              <a:t>) </a:t>
            </a:r>
            <a:r>
              <a:rPr lang="en-US" sz="1600" dirty="0"/>
              <a:t>not worth the cost </a:t>
            </a:r>
            <a:r>
              <a:rPr lang="en-US" sz="1600" dirty="0" smtClean="0"/>
              <a:t>increase. Stumbled on interesting 144/169. </a:t>
            </a:r>
          </a:p>
          <a:p>
            <a:r>
              <a:rPr lang="en-US" sz="2000" dirty="0" smtClean="0"/>
              <a:t>LARP has extensive experience on 108/127.</a:t>
            </a:r>
          </a:p>
          <a:p>
            <a:r>
              <a:rPr lang="en-US" sz="2000" u="sng" dirty="0" smtClean="0"/>
              <a:t>Advantages of “Common Specs”</a:t>
            </a:r>
          </a:p>
          <a:p>
            <a:pPr lvl="1"/>
            <a:r>
              <a:rPr lang="en-US" sz="1600" dirty="0" smtClean="0"/>
              <a:t>Lower risk if common vendor for CERN and US-</a:t>
            </a:r>
            <a:r>
              <a:rPr lang="en-US" sz="1600" dirty="0" err="1" smtClean="0"/>
              <a:t>HiLumi</a:t>
            </a:r>
            <a:r>
              <a:rPr lang="en-US" sz="1600" dirty="0" smtClean="0"/>
              <a:t> orders</a:t>
            </a:r>
          </a:p>
          <a:p>
            <a:pPr lvl="1"/>
            <a:r>
              <a:rPr lang="en-US" sz="1600" dirty="0"/>
              <a:t>L</a:t>
            </a:r>
            <a:r>
              <a:rPr lang="en-US" sz="1600" dirty="0" smtClean="0"/>
              <a:t>ong prototypes are expensive! Hi-</a:t>
            </a:r>
            <a:r>
              <a:rPr lang="en-US" sz="1600" dirty="0" err="1" smtClean="0"/>
              <a:t>Lumi</a:t>
            </a:r>
            <a:r>
              <a:rPr lang="en-US" sz="1600" dirty="0" smtClean="0"/>
              <a:t> and CERN will add to each other knowledge basis.</a:t>
            </a:r>
          </a:p>
          <a:p>
            <a:pPr lvl="1"/>
            <a:r>
              <a:rPr lang="en-US" sz="1600" dirty="0" smtClean="0"/>
              <a:t>Possibility of “UL Optimization” (see next slide)</a:t>
            </a:r>
          </a:p>
          <a:p>
            <a:r>
              <a:rPr lang="en-US" sz="2000" dirty="0" smtClean="0"/>
              <a:t>Feb </a:t>
            </a:r>
            <a:r>
              <a:rPr lang="fr-FR" sz="2000" dirty="0" smtClean="0"/>
              <a:t>’</a:t>
            </a:r>
            <a:r>
              <a:rPr lang="en-US" sz="2000" dirty="0" smtClean="0"/>
              <a:t>14 DOE Review of LARP Recommendations: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/>
              <a:t>Lock down the technical parameters for the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procurement by end of FY14 </a:t>
            </a:r>
            <a:r>
              <a:rPr lang="en-US" sz="1600" i="1" dirty="0" smtClean="0"/>
              <a:t>(repeated twice)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/>
              <a:t>Explore the possibility of CERN being able to lend the project the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 Superconductor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dirty="0" smtClean="0"/>
              <a:t>Explore possibilities other than CDP for funding strand procurement for the QXF model coils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G. Apollinari| - LARP Status and Challenges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 descr="Screen Shot 2015-05-05 at 3.17.5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71176"/>
            <a:ext cx="3570940" cy="52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</Template>
  <TotalTime>10917</TotalTime>
  <Words>2215</Words>
  <Application>Microsoft Macintosh PowerPoint</Application>
  <PresentationFormat>On-screen Show (4:3)</PresentationFormat>
  <Paragraphs>332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FermilabTemplate</vt:lpstr>
      <vt:lpstr>Fermilab: Footer Only</vt:lpstr>
      <vt:lpstr>LARP: Status &amp; Challenges  </vt:lpstr>
      <vt:lpstr>Some Definitions !</vt:lpstr>
      <vt:lpstr>New IRs</vt:lpstr>
      <vt:lpstr>Where does LARP come in ?</vt:lpstr>
      <vt:lpstr>Candidate US In-kind deliverables suggested by CERN</vt:lpstr>
      <vt:lpstr>PowerPoint Presentation</vt:lpstr>
      <vt:lpstr>How LARP is run in FY15</vt:lpstr>
      <vt:lpstr>Magnet Progress (Mirror and MQXFS1)</vt:lpstr>
      <vt:lpstr>MQXF Conductor “Convergence”</vt:lpstr>
      <vt:lpstr>UL Optimization Challenge</vt:lpstr>
      <vt:lpstr>Equipment Challenge</vt:lpstr>
      <vt:lpstr>Equipment Challenge (2)</vt:lpstr>
      <vt:lpstr>MQXF Mechanical Structure</vt:lpstr>
      <vt:lpstr>MQXF Functional Requirements</vt:lpstr>
      <vt:lpstr>LHC CC System Specifications</vt:lpstr>
      <vt:lpstr>Cavities at Niowave and JLAB:  a Short History</vt:lpstr>
      <vt:lpstr>CC Plan</vt:lpstr>
      <vt:lpstr>WBFS for Stability Control</vt:lpstr>
      <vt:lpstr>WBFS – CERN Input</vt:lpstr>
      <vt:lpstr>WBFS MD Studies</vt:lpstr>
      <vt:lpstr>LARP Plans on e-lens &amp; Beam-Beam</vt:lpstr>
      <vt:lpstr>Toohig Fellowship</vt:lpstr>
      <vt:lpstr>Where will LARP go from here?</vt:lpstr>
      <vt:lpstr>Conclusion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Giorgio Apollinari</cp:lastModifiedBy>
  <cp:revision>210</cp:revision>
  <cp:lastPrinted>2014-01-20T19:40:21Z</cp:lastPrinted>
  <dcterms:created xsi:type="dcterms:W3CDTF">2014-01-03T20:18:13Z</dcterms:created>
  <dcterms:modified xsi:type="dcterms:W3CDTF">2015-05-11T15:48:34Z</dcterms:modified>
</cp:coreProperties>
</file>