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31"/>
  </p:notesMasterIdLst>
  <p:sldIdLst>
    <p:sldId id="259" r:id="rId5"/>
    <p:sldId id="265" r:id="rId6"/>
    <p:sldId id="266" r:id="rId7"/>
    <p:sldId id="290" r:id="rId8"/>
    <p:sldId id="276" r:id="rId9"/>
    <p:sldId id="277" r:id="rId10"/>
    <p:sldId id="278" r:id="rId11"/>
    <p:sldId id="287" r:id="rId12"/>
    <p:sldId id="280" r:id="rId13"/>
    <p:sldId id="281" r:id="rId14"/>
    <p:sldId id="283" r:id="rId15"/>
    <p:sldId id="284" r:id="rId16"/>
    <p:sldId id="285" r:id="rId17"/>
    <p:sldId id="286" r:id="rId18"/>
    <p:sldId id="267" r:id="rId19"/>
    <p:sldId id="268" r:id="rId20"/>
    <p:sldId id="269" r:id="rId21"/>
    <p:sldId id="271" r:id="rId22"/>
    <p:sldId id="272" r:id="rId23"/>
    <p:sldId id="264" r:id="rId24"/>
    <p:sldId id="291" r:id="rId25"/>
    <p:sldId id="273" r:id="rId26"/>
    <p:sldId id="262" r:id="rId27"/>
    <p:sldId id="282" r:id="rId28"/>
    <p:sldId id="288" r:id="rId29"/>
    <p:sldId id="289" r:id="rId3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872"/>
    <a:srgbClr val="5BC1E6"/>
    <a:srgbClr val="0089B5"/>
    <a:srgbClr val="284579"/>
    <a:srgbClr val="9CB0D5"/>
    <a:srgbClr val="3861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51" d="100"/>
          <a:sy n="51" d="100"/>
        </p:scale>
        <p:origin x="1243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2CD457-2C93-4605-B86D-F519940C8090}" type="datetimeFigureOut">
              <a:rPr lang="en-GB" smtClean="0"/>
              <a:t>11/05/2015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AD5AE1-8DAA-4720-851B-5749129BDB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63027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 rtl="0" eaLnBrk="1" fontAlgn="ctr" latinLnBrk="0" hangingPunct="1">
              <a:buFont typeface="+mj-lt"/>
              <a:buAutoNum type="arabicPeriod"/>
            </a:pPr>
            <a:r>
              <a:rPr lang="en-GB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Project Management &amp; Technical Coordination</a:t>
            </a:r>
            <a:endParaRPr lang="en-US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indent="-228600" rtl="0" eaLnBrk="1" fontAlgn="ctr" latinLnBrk="0" hangingPunct="1">
              <a:buFont typeface="+mj-lt"/>
              <a:buAutoNum type="arabicPeriod"/>
            </a:pPr>
            <a:r>
              <a:rPr lang="en-GB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Accelerator Physics and Performance</a:t>
            </a:r>
            <a:endParaRPr lang="en-US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indent="-228600" rtl="0" eaLnBrk="1" fontAlgn="ctr" latinLnBrk="0" hangingPunct="1">
              <a:buFont typeface="+mj-lt"/>
              <a:buAutoNum type="arabicPeriod"/>
            </a:pPr>
            <a:r>
              <a:rPr lang="en-GB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Magnets for IRs (</a:t>
            </a:r>
            <a:r>
              <a:rPr lang="en-GB" sz="1200" b="1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Inter.Regions</a:t>
            </a:r>
            <a:r>
              <a:rPr lang="en-GB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Match. Sections)</a:t>
            </a:r>
            <a:endParaRPr lang="en-US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indent="-228600" rtl="0" eaLnBrk="1" fontAlgn="ctr" latinLnBrk="0" hangingPunct="1">
              <a:buFont typeface="+mj-lt"/>
              <a:buAutoNum type="arabicPeriod"/>
            </a:pPr>
            <a:r>
              <a:rPr lang="en-GB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Crab Cavities (CC)</a:t>
            </a:r>
            <a:endParaRPr lang="en-US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indent="-228600" rtl="0" eaLnBrk="1" fontAlgn="ctr" latinLnBrk="0" hangingPunct="1">
              <a:buFont typeface="+mj-lt"/>
              <a:buAutoNum type="arabicPeriod"/>
            </a:pPr>
            <a:r>
              <a:rPr lang="en-GB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Collimation project</a:t>
            </a:r>
            <a:endParaRPr lang="en-US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indent="-228600" rtl="0" eaLnBrk="1" fontAlgn="ctr" latinLnBrk="0" hangingPunct="1">
              <a:buFont typeface="+mj-lt"/>
              <a:buAutoNum type="arabicPeriod"/>
            </a:pPr>
            <a:r>
              <a:rPr lang="en-GB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A)Cold Powering     B)warm</a:t>
            </a:r>
            <a:r>
              <a:rPr lang="en-GB" sz="1200" b="1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powering</a:t>
            </a:r>
            <a:endParaRPr lang="en-US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indent="-228600" rtl="0" eaLnBrk="1" fontAlgn="ctr" latinLnBrk="0" hangingPunct="1">
              <a:buFont typeface="+mj-lt"/>
              <a:buAutoNum type="arabicPeriod"/>
            </a:pPr>
            <a:r>
              <a:rPr lang="en-GB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Machine Protection &amp; Magnet QPS</a:t>
            </a:r>
            <a:endParaRPr lang="en-US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indent="-228600" rtl="0" eaLnBrk="1" fontAlgn="ctr" latinLnBrk="0" hangingPunct="1">
              <a:buFont typeface="+mj-lt"/>
              <a:buAutoNum type="arabicPeriod"/>
            </a:pPr>
            <a:r>
              <a:rPr lang="en-GB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Collider-Experiment Interface</a:t>
            </a:r>
            <a:endParaRPr lang="en-US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indent="-228600" rtl="0" eaLnBrk="1" fontAlgn="ctr" latinLnBrk="0" hangingPunct="1">
              <a:buFont typeface="+mj-lt"/>
              <a:buAutoNum type="arabicPeriod"/>
            </a:pPr>
            <a:r>
              <a:rPr lang="en-GB" sz="1200" b="1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CryogenicsBeam</a:t>
            </a:r>
            <a:endParaRPr lang="en-US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indent="-228600" rtl="0" eaLnBrk="1" fontAlgn="ctr" latinLnBrk="0" hangingPunct="1">
              <a:buFont typeface="+mj-lt"/>
              <a:buAutoNum type="arabicPeriod"/>
            </a:pPr>
            <a:r>
              <a:rPr lang="en-GB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Energy Deposition &amp; Absorber</a:t>
            </a:r>
            <a:endParaRPr lang="en-US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indent="-228600" rtl="0" eaLnBrk="1" fontAlgn="ctr" latinLnBrk="0" hangingPunct="1">
              <a:buFont typeface="+mj-lt"/>
              <a:buAutoNum type="arabicPeriod"/>
            </a:pPr>
            <a:r>
              <a:rPr lang="en-GB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11-T Dipole Two-in-One for DS</a:t>
            </a:r>
            <a:endParaRPr lang="en-US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indent="-228600" rtl="0" eaLnBrk="1" fontAlgn="ctr" latinLnBrk="0" hangingPunct="1">
              <a:buFont typeface="+mj-lt"/>
              <a:buAutoNum type="arabicPeriod"/>
            </a:pPr>
            <a:r>
              <a:rPr lang="en-GB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Vacuum</a:t>
            </a:r>
            <a:endParaRPr lang="en-US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indent="-228600" rtl="0" eaLnBrk="1" fontAlgn="ctr" latinLnBrk="0" hangingPunct="1">
              <a:buFont typeface="+mj-lt"/>
              <a:buAutoNum type="arabicPeriod"/>
            </a:pPr>
            <a:r>
              <a:rPr lang="en-GB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Beam Diagnostics </a:t>
            </a:r>
            <a:endParaRPr lang="en-US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indent="-228600" rtl="0" eaLnBrk="1" fontAlgn="ctr" latinLnBrk="0" hangingPunct="1">
              <a:buFont typeface="+mj-lt"/>
              <a:buAutoNum type="arabicPeriod"/>
            </a:pPr>
            <a:r>
              <a:rPr lang="en-GB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Kickers and Beam Transfer Lines</a:t>
            </a:r>
            <a:endParaRPr lang="en-US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indent="-228600" rtl="0" eaLnBrk="1" fontAlgn="ctr" latinLnBrk="0" hangingPunct="1">
              <a:buFont typeface="+mj-lt"/>
              <a:buAutoNum type="arabicPeriod"/>
            </a:pPr>
            <a:r>
              <a:rPr lang="en-GB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Integration and (de-)installation</a:t>
            </a:r>
            <a:endParaRPr lang="en-US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indent="-228600" rtl="0" eaLnBrk="1" fontAlgn="ctr" latinLnBrk="0" hangingPunct="1">
              <a:buFont typeface="+mj-lt"/>
              <a:buAutoNum type="arabicPeriod"/>
            </a:pPr>
            <a:r>
              <a:rPr lang="en-GB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Hardware commissioning</a:t>
            </a:r>
            <a:endParaRPr lang="en-US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indent="-228600" rtl="0" eaLnBrk="1" fontAlgn="ctr" latinLnBrk="0" hangingPunct="1">
              <a:buFont typeface="+mj-lt"/>
              <a:buAutoNum type="arabicPeriod"/>
            </a:pPr>
            <a:r>
              <a:rPr lang="en-GB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Infrastructure, Logistic and Civil Engineering</a:t>
            </a:r>
            <a:endParaRPr lang="en-US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indent="-22860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9BC4E5-2BC1-4F43-85DD-A1B8F74CB7EB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98473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AD5AE1-8DAA-4720-851B-5749129BDBE5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00723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jpeg"/><Relationship Id="rId4" Type="http://schemas.openxmlformats.org/officeDocument/2006/relationships/image" Target="../media/image5.jpeg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08310" y="1608069"/>
            <a:ext cx="3978489" cy="2506731"/>
          </a:xfrm>
        </p:spPr>
        <p:txBody>
          <a:bodyPr/>
          <a:lstStyle>
            <a:lvl1pPr algn="l">
              <a:lnSpc>
                <a:spcPct val="100000"/>
              </a:lnSpc>
              <a:defRPr b="1" i="0">
                <a:solidFill>
                  <a:srgbClr val="005872"/>
                </a:solidFill>
                <a:effectLst/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114800"/>
            <a:ext cx="8229600" cy="1828800"/>
          </a:xfrm>
        </p:spPr>
        <p:txBody>
          <a:bodyPr lIns="0" rIns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500" b="1">
                <a:solidFill>
                  <a:schemeClr val="bg1">
                    <a:lumMod val="50000"/>
                  </a:schemeClr>
                </a:solidFill>
                <a:effectLst/>
                <a:latin typeface="Calibri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61279" y="1967225"/>
            <a:ext cx="0" cy="1786759"/>
          </a:xfrm>
          <a:prstGeom prst="line">
            <a:avLst/>
          </a:prstGeom>
          <a:ln>
            <a:solidFill>
              <a:srgbClr val="5BC1E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692447" y="6117173"/>
            <a:ext cx="76836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accent5">
                    <a:lumMod val="75000"/>
                  </a:schemeClr>
                </a:solidFill>
              </a:rPr>
              <a:t>The </a:t>
            </a:r>
            <a:r>
              <a:rPr lang="en-US" sz="1200" dirty="0" err="1" smtClean="0">
                <a:solidFill>
                  <a:schemeClr val="accent5">
                    <a:lumMod val="75000"/>
                  </a:schemeClr>
                </a:solidFill>
              </a:rPr>
              <a:t>HiLumi</a:t>
            </a:r>
            <a:r>
              <a:rPr lang="en-US" sz="1200" dirty="0" smtClean="0">
                <a:solidFill>
                  <a:schemeClr val="accent5">
                    <a:lumMod val="75000"/>
                  </a:schemeClr>
                </a:solidFill>
              </a:rPr>
              <a:t> LHC Design Study is included in the High Luminosity LHC project and is partly funded by the European Commission within the Framework </a:t>
            </a:r>
            <a:r>
              <a:rPr lang="en-US" sz="1200" dirty="0" err="1" smtClean="0">
                <a:solidFill>
                  <a:schemeClr val="accent5">
                    <a:lumMod val="75000"/>
                  </a:schemeClr>
                </a:solidFill>
              </a:rPr>
              <a:t>Programme</a:t>
            </a:r>
            <a:r>
              <a:rPr lang="en-US" sz="1200" dirty="0" smtClean="0">
                <a:solidFill>
                  <a:schemeClr val="accent5">
                    <a:lumMod val="75000"/>
                  </a:schemeClr>
                </a:solidFill>
              </a:rPr>
              <a:t> 7 Capacities Specific </a:t>
            </a:r>
            <a:r>
              <a:rPr lang="en-US" sz="1200" dirty="0" err="1" smtClean="0">
                <a:solidFill>
                  <a:schemeClr val="accent5">
                    <a:lumMod val="75000"/>
                  </a:schemeClr>
                </a:solidFill>
              </a:rPr>
              <a:t>Programme</a:t>
            </a:r>
            <a:r>
              <a:rPr lang="en-US" sz="1200" dirty="0" smtClean="0">
                <a:solidFill>
                  <a:schemeClr val="accent5">
                    <a:lumMod val="75000"/>
                  </a:schemeClr>
                </a:solidFill>
              </a:rPr>
              <a:t>, Grant Agreement 284404. </a:t>
            </a:r>
            <a:endParaRPr lang="en-GB" sz="12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290" y="6168005"/>
            <a:ext cx="417381" cy="28173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847" y="6128871"/>
            <a:ext cx="441600" cy="360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239" y="1802165"/>
            <a:ext cx="4313433" cy="207980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077" y="259795"/>
            <a:ext cx="1227379" cy="1587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8793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004B2-1541-5046-B6F2-22AF56585712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1196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GB" smtClean="0"/>
              <a:t>LRossi- C&amp;S Review @LARP CM24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578561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004B2-1541-5046-B6F2-22AF5658571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457200" y="1189037"/>
            <a:ext cx="8229600" cy="5349240"/>
          </a:xfrm>
        </p:spPr>
        <p:txBody>
          <a:bodyPr anchor="ctr" anchorCtr="1">
            <a:noAutofit/>
          </a:bodyPr>
          <a:lstStyle>
            <a:lvl1pPr marL="0" indent="0">
              <a:buFontTx/>
              <a:buNone/>
              <a:defRPr sz="4000" baseline="0">
                <a:solidFill>
                  <a:srgbClr val="005872"/>
                </a:solidFill>
                <a:effectLst/>
                <a:latin typeface="Calibri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1196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GB" smtClean="0"/>
              <a:t>LRossi- C&amp;S Review @LARP CM24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81266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004B2-1541-5046-B6F2-22AF56585712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89038"/>
            <a:ext cx="4038600" cy="5348922"/>
          </a:xfrm>
        </p:spPr>
        <p:txBody>
          <a:bodyPr/>
          <a:lstStyle>
            <a:lvl1pPr>
              <a:defRPr sz="3200">
                <a:latin typeface="Calibri" pitchFamily="34" charset="0"/>
              </a:defRPr>
            </a:lvl1pPr>
            <a:lvl2pPr marL="346075" indent="-228600">
              <a:defRPr sz="3200">
                <a:latin typeface="Calibri" pitchFamily="34" charset="0"/>
              </a:defRPr>
            </a:lvl2pPr>
            <a:lvl3pPr marL="452438" indent="-228600">
              <a:defRPr sz="2800">
                <a:latin typeface="Calibri" pitchFamily="34" charset="0"/>
              </a:defRPr>
            </a:lvl3pPr>
            <a:lvl4pPr marL="569913" indent="-228600">
              <a:defRPr sz="2800">
                <a:latin typeface="Calibri" pitchFamily="34" charset="0"/>
              </a:defRPr>
            </a:lvl4pPr>
            <a:lvl5pPr marL="685800" indent="-228600">
              <a:defRPr sz="2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89038"/>
            <a:ext cx="4038600" cy="5348922"/>
          </a:xfrm>
        </p:spPr>
        <p:txBody>
          <a:bodyPr/>
          <a:lstStyle>
            <a:lvl1pPr>
              <a:defRPr sz="3200">
                <a:latin typeface="Calibri" pitchFamily="34" charset="0"/>
              </a:defRPr>
            </a:lvl1pPr>
            <a:lvl2pPr marL="346075" indent="-228600">
              <a:defRPr sz="3200">
                <a:latin typeface="Calibri" pitchFamily="34" charset="0"/>
              </a:defRPr>
            </a:lvl2pPr>
            <a:lvl3pPr marL="452438" indent="-228600">
              <a:defRPr sz="2800">
                <a:latin typeface="Calibri" pitchFamily="34" charset="0"/>
              </a:defRPr>
            </a:lvl3pPr>
            <a:lvl4pPr marL="569913" indent="-228600">
              <a:defRPr sz="2800">
                <a:latin typeface="Calibri" pitchFamily="34" charset="0"/>
              </a:defRPr>
            </a:lvl4pPr>
            <a:lvl5pPr marL="685800" indent="-228600">
              <a:defRPr sz="2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1196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GB" smtClean="0"/>
              <a:t>LRossi- C&amp;S Review @LARP CM24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291446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004B2-1541-5046-B6F2-22AF56585712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1196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GB" smtClean="0"/>
              <a:t>LRossi- C&amp;S Review @LARP CM24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77959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004B2-1541-5046-B6F2-22AF5658571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457200" y="274638"/>
            <a:ext cx="8229600" cy="6263639"/>
          </a:xfrm>
        </p:spPr>
        <p:txBody>
          <a:bodyPr anchor="ctr" anchorCtr="1">
            <a:noAutofit/>
          </a:bodyPr>
          <a:lstStyle>
            <a:lvl1pPr marL="0" indent="0">
              <a:buFontTx/>
              <a:buNone/>
              <a:defRPr sz="4000" baseline="0">
                <a:solidFill>
                  <a:srgbClr val="005872"/>
                </a:solidFill>
                <a:effectLst/>
                <a:latin typeface="Calibri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1196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GB" smtClean="0"/>
              <a:t>LRossi- C&amp;S Review @LARP CM24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57947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004B2-1541-5046-B6F2-22AF56585712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1196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GB" smtClean="0"/>
              <a:t>LRossi- C&amp;S Review @LARP CM24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884513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 userDrawn="1"/>
        </p:nvSpPr>
        <p:spPr>
          <a:xfrm>
            <a:off x="692447" y="6117173"/>
            <a:ext cx="76836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accent5">
                    <a:lumMod val="75000"/>
                  </a:schemeClr>
                </a:solidFill>
              </a:rPr>
              <a:t>The </a:t>
            </a:r>
            <a:r>
              <a:rPr lang="en-US" sz="1200" dirty="0" err="1" smtClean="0">
                <a:solidFill>
                  <a:schemeClr val="accent5">
                    <a:lumMod val="75000"/>
                  </a:schemeClr>
                </a:solidFill>
              </a:rPr>
              <a:t>HiLumi</a:t>
            </a:r>
            <a:r>
              <a:rPr lang="en-US" sz="1200" dirty="0" smtClean="0">
                <a:solidFill>
                  <a:schemeClr val="accent5">
                    <a:lumMod val="75000"/>
                  </a:schemeClr>
                </a:solidFill>
              </a:rPr>
              <a:t> LHC Design Study is included in the High Luminosity LHC project and is partly funded by the European Commission within the Framework </a:t>
            </a:r>
            <a:r>
              <a:rPr lang="en-US" sz="1200" dirty="0" err="1" smtClean="0">
                <a:solidFill>
                  <a:schemeClr val="accent5">
                    <a:lumMod val="75000"/>
                  </a:schemeClr>
                </a:solidFill>
              </a:rPr>
              <a:t>Programme</a:t>
            </a:r>
            <a:r>
              <a:rPr lang="en-US" sz="1200" dirty="0" smtClean="0">
                <a:solidFill>
                  <a:schemeClr val="accent5">
                    <a:lumMod val="75000"/>
                  </a:schemeClr>
                </a:solidFill>
              </a:rPr>
              <a:t> 7 Capacities Specific </a:t>
            </a:r>
            <a:r>
              <a:rPr lang="en-US" sz="1200" dirty="0" err="1" smtClean="0">
                <a:solidFill>
                  <a:schemeClr val="accent5">
                    <a:lumMod val="75000"/>
                  </a:schemeClr>
                </a:solidFill>
              </a:rPr>
              <a:t>Programme</a:t>
            </a:r>
            <a:r>
              <a:rPr lang="en-US" sz="1200" dirty="0" smtClean="0">
                <a:solidFill>
                  <a:schemeClr val="accent5">
                    <a:lumMod val="75000"/>
                  </a:schemeClr>
                </a:solidFill>
              </a:rPr>
              <a:t>, Grant Agreement 284404. </a:t>
            </a:r>
            <a:endParaRPr lang="en-GB" sz="12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290" y="6168005"/>
            <a:ext cx="417381" cy="28173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847" y="6128871"/>
            <a:ext cx="441600" cy="360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5292" y="2108488"/>
            <a:ext cx="3817931" cy="1840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5898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 b="1" smtClean="0"/>
              <a:t>LRossi- C&amp;S Review @LARP CM24</a:t>
            </a:r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46088" y="1670050"/>
            <a:ext cx="3440112" cy="4648200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/>
          </a:p>
        </p:txBody>
      </p:sp>
      <p:sp>
        <p:nvSpPr>
          <p:cNvPr id="11" name="Content Placeholder 15"/>
          <p:cNvSpPr>
            <a:spLocks noGrp="1"/>
          </p:cNvSpPr>
          <p:nvPr>
            <p:ph sz="quarter" idx="15"/>
          </p:nvPr>
        </p:nvSpPr>
        <p:spPr>
          <a:xfrm>
            <a:off x="4800600" y="1695893"/>
            <a:ext cx="3440112" cy="4648200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739121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6537960"/>
            <a:ext cx="457200" cy="320040"/>
          </a:xfrm>
          <a:prstGeom prst="rect">
            <a:avLst/>
          </a:prstGeom>
        </p:spPr>
        <p:txBody>
          <a:bodyPr vert="horz" lIns="91440" tIns="0" rIns="91440" bIns="0" rtlCol="0" anchor="ctr" anchorCtr="0"/>
          <a:lstStyle>
            <a:lvl1pPr algn="r">
              <a:defRPr sz="1200" b="1" baseline="0">
                <a:solidFill>
                  <a:schemeClr val="tx1"/>
                </a:solidFill>
              </a:defRPr>
            </a:lvl1pPr>
          </a:lstStyle>
          <a:p>
            <a:fld id="{0FA004B2-1541-5046-B6F2-22AF5658571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14400"/>
          </a:xfrm>
          <a:prstGeom prst="rect">
            <a:avLst/>
          </a:prstGeom>
        </p:spPr>
        <p:txBody>
          <a:bodyPr vert="horz" lIns="36000" tIns="0" rIns="36000" bIns="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88719"/>
            <a:ext cx="8229600" cy="5349240"/>
          </a:xfrm>
          <a:prstGeom prst="rect">
            <a:avLst/>
          </a:prstGeom>
        </p:spPr>
        <p:txBody>
          <a:bodyPr vert="horz" lIns="91440" tIns="0" rIns="9144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0" name="Picture 9" descr="2011-10-04_logoHiLumi561px.jpg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75" y="6163009"/>
            <a:ext cx="777850" cy="374952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1196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GB" smtClean="0"/>
              <a:t>LRossi- C&amp;S Review @LARP CM24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41" y="5705780"/>
            <a:ext cx="371459" cy="480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953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0" r:id="rId2"/>
    <p:sldLayoutId id="2147483659" r:id="rId3"/>
    <p:sldLayoutId id="2147483657" r:id="rId4"/>
    <p:sldLayoutId id="2147483654" r:id="rId5"/>
    <p:sldLayoutId id="2147483658" r:id="rId6"/>
    <p:sldLayoutId id="2147483655" r:id="rId7"/>
    <p:sldLayoutId id="2147483660" r:id="rId8"/>
    <p:sldLayoutId id="2147483661" r:id="rId9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1" latinLnBrk="0" hangingPunct="1">
        <a:spcBef>
          <a:spcPct val="0"/>
        </a:spcBef>
        <a:buNone/>
        <a:defRPr sz="4000" kern="1200" baseline="0">
          <a:solidFill>
            <a:schemeClr val="tx1">
              <a:lumMod val="75000"/>
              <a:lumOff val="25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457200" rtl="0" eaLnBrk="1" latinLnBrk="0" hangingPunct="1">
        <a:lnSpc>
          <a:spcPct val="120000"/>
        </a:lnSpc>
        <a:spcBef>
          <a:spcPts val="600"/>
        </a:spcBef>
        <a:buClr>
          <a:srgbClr val="0089B5"/>
        </a:buClr>
        <a:buFont typeface="Arial"/>
        <a:buChar char="•"/>
        <a:defRPr sz="3200" kern="1200">
          <a:solidFill>
            <a:schemeClr val="tx1">
              <a:lumMod val="75000"/>
              <a:lumOff val="25000"/>
            </a:schemeClr>
          </a:solidFill>
          <a:effectLst/>
          <a:latin typeface="+mn-lt"/>
          <a:ea typeface="+mn-ea"/>
          <a:cs typeface="+mn-cs"/>
        </a:defRPr>
      </a:lvl1pPr>
      <a:lvl2pPr marL="457200" indent="-228600" algn="l" defTabSz="457200" rtl="0" eaLnBrk="1" latinLnBrk="0" hangingPunct="1">
        <a:lnSpc>
          <a:spcPct val="120000"/>
        </a:lnSpc>
        <a:spcBef>
          <a:spcPts val="400"/>
        </a:spcBef>
        <a:buClr>
          <a:srgbClr val="0089B5"/>
        </a:buClr>
        <a:buSzPct val="95000"/>
        <a:buFont typeface="Arial"/>
        <a:buChar char="•"/>
        <a:defRPr sz="3200" kern="1200" baseline="0">
          <a:solidFill>
            <a:schemeClr val="tx1">
              <a:lumMod val="75000"/>
              <a:lumOff val="25000"/>
            </a:schemeClr>
          </a:solidFill>
          <a:effectLst/>
          <a:latin typeface="+mn-lt"/>
          <a:ea typeface="+mn-ea"/>
          <a:cs typeface="+mn-cs"/>
        </a:defRPr>
      </a:lvl2pPr>
      <a:lvl3pPr marL="685800" indent="-228600" algn="l" defTabSz="457200" rtl="0" eaLnBrk="1" latinLnBrk="0" hangingPunct="1">
        <a:lnSpc>
          <a:spcPct val="120000"/>
        </a:lnSpc>
        <a:spcBef>
          <a:spcPts val="200"/>
        </a:spcBef>
        <a:buClr>
          <a:srgbClr val="0089B5"/>
        </a:buClr>
        <a:buSzPct val="90000"/>
        <a:buFont typeface="Arial"/>
        <a:buChar char="•"/>
        <a:defRPr sz="2800" kern="1200" baseline="0">
          <a:solidFill>
            <a:schemeClr val="tx1">
              <a:lumMod val="75000"/>
              <a:lumOff val="25000"/>
            </a:schemeClr>
          </a:solidFill>
          <a:effectLst/>
          <a:latin typeface="+mn-lt"/>
          <a:ea typeface="+mn-ea"/>
          <a:cs typeface="+mn-cs"/>
        </a:defRPr>
      </a:lvl3pPr>
      <a:lvl4pPr marL="914400" indent="-228600" algn="l" defTabSz="457200" rtl="0" eaLnBrk="1" latinLnBrk="0" hangingPunct="1">
        <a:lnSpc>
          <a:spcPct val="120000"/>
        </a:lnSpc>
        <a:spcBef>
          <a:spcPts val="200"/>
        </a:spcBef>
        <a:buClr>
          <a:srgbClr val="0089B5"/>
        </a:buClr>
        <a:buSzPct val="90000"/>
        <a:buFont typeface="Arial"/>
        <a:buChar char="•"/>
        <a:defRPr sz="2800" kern="1200" baseline="0">
          <a:solidFill>
            <a:schemeClr val="tx1">
              <a:lumMod val="75000"/>
              <a:lumOff val="25000"/>
            </a:schemeClr>
          </a:solidFill>
          <a:effectLst/>
          <a:latin typeface="+mn-lt"/>
          <a:ea typeface="+mn-ea"/>
          <a:cs typeface="+mn-cs"/>
        </a:defRPr>
      </a:lvl4pPr>
      <a:lvl5pPr marL="1143000" indent="-228600" algn="l" defTabSz="457200" rtl="0" eaLnBrk="1" latinLnBrk="0" hangingPunct="1">
        <a:lnSpc>
          <a:spcPct val="120000"/>
        </a:lnSpc>
        <a:spcBef>
          <a:spcPts val="0"/>
        </a:spcBef>
        <a:buClr>
          <a:schemeClr val="bg1">
            <a:lumMod val="50000"/>
          </a:schemeClr>
        </a:buClr>
        <a:buSzPct val="90000"/>
        <a:buFont typeface="Arial"/>
        <a:buChar char="•"/>
        <a:defRPr sz="2800" kern="1200" baseline="0">
          <a:solidFill>
            <a:schemeClr val="tx1">
              <a:lumMod val="50000"/>
              <a:lumOff val="50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CH" dirty="0" err="1" smtClean="0"/>
              <a:t>Cost</a:t>
            </a:r>
            <a:r>
              <a:rPr lang="fr-CH" dirty="0" smtClean="0"/>
              <a:t> &amp; Schedule </a:t>
            </a:r>
            <a:r>
              <a:rPr lang="fr-CH" dirty="0" err="1" smtClean="0"/>
              <a:t>review</a:t>
            </a:r>
            <a:r>
              <a:rPr lang="fr-CH" dirty="0" smtClean="0"/>
              <a:t> - report</a:t>
            </a:r>
            <a:endParaRPr lang="en-GB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CH" sz="3200" dirty="0" smtClean="0"/>
              <a:t>Lucio Rossi</a:t>
            </a:r>
            <a:endParaRPr lang="en-GB" sz="3200" dirty="0"/>
          </a:p>
          <a:p>
            <a:endParaRPr lang="fr-CH" dirty="0"/>
          </a:p>
          <a:p>
            <a:r>
              <a:rPr lang="fr-CH" sz="2400" dirty="0" smtClean="0"/>
              <a:t>Joint LARP/HiLumi LHC (LARP CM24)</a:t>
            </a:r>
          </a:p>
          <a:p>
            <a:r>
              <a:rPr lang="fr-CH" sz="2400" dirty="0" err="1" smtClean="0"/>
              <a:t>Fermilab</a:t>
            </a:r>
            <a:endParaRPr lang="fr-CH" sz="2400" dirty="0" smtClean="0"/>
          </a:p>
        </p:txBody>
      </p:sp>
    </p:spTree>
    <p:extLst>
      <p:ext uri="{BB962C8B-B14F-4D97-AF65-F5344CB8AC3E}">
        <p14:creationId xmlns:p14="http://schemas.microsoft.com/office/powerpoint/2010/main" val="3994055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 of the Uncertainties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 b="1" smtClean="0"/>
              <a:t>LRossi- C&amp;S Review @LARP CM24</a:t>
            </a:r>
            <a:endParaRPr lang="en-US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quarter" idx="14"/>
            <p:extLst/>
          </p:nvPr>
        </p:nvGraphicFramePr>
        <p:xfrm>
          <a:off x="528508" y="1391920"/>
          <a:ext cx="4049712" cy="4119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8922"/>
                <a:gridCol w="1028190"/>
                <a:gridCol w="838200"/>
                <a:gridCol w="9144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050" dirty="0" err="1" smtClean="0"/>
                        <a:t>Syb</a:t>
                      </a:r>
                      <a:r>
                        <a:rPr lang="en-US" sz="1050" dirty="0" smtClean="0"/>
                        <a:t>-system</a:t>
                      </a:r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Design</a:t>
                      </a:r>
                      <a:r>
                        <a:rPr lang="en-US" sz="1050" baseline="0" dirty="0" smtClean="0"/>
                        <a:t> Readiness</a:t>
                      </a:r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Cost Risk</a:t>
                      </a:r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Schedule</a:t>
                      </a:r>
                      <a:r>
                        <a:rPr lang="en-US" sz="1050" baseline="0" dirty="0" smtClean="0"/>
                        <a:t> Risk</a:t>
                      </a:r>
                      <a:endParaRPr lang="en-US" sz="1050" dirty="0"/>
                    </a:p>
                  </a:txBody>
                  <a:tcPr/>
                </a:tc>
              </a:tr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LIU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Linac</a:t>
                      </a:r>
                      <a:r>
                        <a:rPr lang="en-US" baseline="0" dirty="0" smtClean="0"/>
                        <a:t> 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final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Low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Low</a:t>
                      </a:r>
                      <a:endParaRPr lang="en-US" sz="12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PSB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detailed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Low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High</a:t>
                      </a:r>
                      <a:endParaRPr lang="en-US" sz="12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detailed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Low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Low</a:t>
                      </a:r>
                      <a:endParaRPr lang="en-US" sz="12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SPS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detailed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Low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Med</a:t>
                      </a:r>
                      <a:endParaRPr lang="en-US" sz="12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err="1" smtClean="0"/>
                        <a:t>adv</a:t>
                      </a:r>
                      <a:r>
                        <a:rPr lang="en-US" sz="1200" b="1" baseline="0" dirty="0" smtClean="0"/>
                        <a:t> </a:t>
                      </a:r>
                      <a:r>
                        <a:rPr lang="en-US" sz="1200" b="1" baseline="0" dirty="0" err="1" smtClean="0"/>
                        <a:t>conc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Med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Med</a:t>
                      </a:r>
                      <a:endParaRPr lang="en-US" sz="1200" b="1" dirty="0"/>
                    </a:p>
                  </a:txBody>
                  <a:tcPr/>
                </a:tc>
              </a:tr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HL – LHC*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Magnets for IRs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detailed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High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High</a:t>
                      </a:r>
                      <a:endParaRPr lang="en-US" sz="12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FFFF00"/>
                          </a:solidFill>
                        </a:rPr>
                        <a:t>Civil Engineering</a:t>
                      </a:r>
                      <a:endParaRPr lang="en-US" sz="1200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err="1" smtClean="0">
                          <a:solidFill>
                            <a:srgbClr val="FFFF00"/>
                          </a:solidFill>
                        </a:rPr>
                        <a:t>conc</a:t>
                      </a:r>
                      <a:r>
                        <a:rPr lang="en-US" sz="1200" b="1" baseline="0" dirty="0" smtClean="0">
                          <a:solidFill>
                            <a:srgbClr val="FFFF00"/>
                          </a:solidFill>
                        </a:rPr>
                        <a:t> </a:t>
                      </a:r>
                      <a:endParaRPr lang="en-US" sz="1200" b="1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FFFF00"/>
                          </a:solidFill>
                        </a:rPr>
                        <a:t>High</a:t>
                      </a:r>
                      <a:endParaRPr lang="en-US" sz="1200" b="1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FFFF00"/>
                          </a:solidFill>
                        </a:rPr>
                        <a:t>High</a:t>
                      </a:r>
                      <a:endParaRPr lang="en-US" sz="1200" b="1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Cryogenics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detailed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Med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Low</a:t>
                      </a:r>
                      <a:endParaRPr lang="en-US" sz="1200" b="1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Content Placeholder 8"/>
          <p:cNvGraphicFramePr>
            <a:graphicFrameLocks noGrp="1"/>
          </p:cNvGraphicFramePr>
          <p:nvPr>
            <p:ph sz="quarter" idx="15"/>
            <p:extLst/>
          </p:nvPr>
        </p:nvGraphicFramePr>
        <p:xfrm>
          <a:off x="4836925" y="1389743"/>
          <a:ext cx="4049712" cy="3835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8922"/>
                <a:gridCol w="1028190"/>
                <a:gridCol w="838200"/>
                <a:gridCol w="9144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050" dirty="0" err="1" smtClean="0"/>
                        <a:t>Syb</a:t>
                      </a:r>
                      <a:r>
                        <a:rPr lang="en-US" sz="1050" dirty="0" smtClean="0"/>
                        <a:t>-system</a:t>
                      </a:r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Design</a:t>
                      </a:r>
                      <a:r>
                        <a:rPr lang="en-US" sz="1050" baseline="0" dirty="0" smtClean="0"/>
                        <a:t> Readiness</a:t>
                      </a:r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Cost Risk</a:t>
                      </a:r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Schedule</a:t>
                      </a:r>
                      <a:r>
                        <a:rPr lang="en-US" sz="1050" baseline="0" dirty="0" smtClean="0"/>
                        <a:t> Risk</a:t>
                      </a:r>
                      <a:endParaRPr lang="en-US" sz="105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Crab Cavities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preliminary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Med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Med</a:t>
                      </a:r>
                      <a:endParaRPr lang="en-US" sz="12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11 Tesla dipoles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preliminary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High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High</a:t>
                      </a:r>
                      <a:endParaRPr lang="en-US" sz="12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Cold powering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detailed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Med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Low</a:t>
                      </a:r>
                      <a:endParaRPr lang="en-US" sz="12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Collimation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preliminary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Med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Low</a:t>
                      </a:r>
                      <a:endParaRPr lang="en-US" sz="1200" b="1" dirty="0"/>
                    </a:p>
                  </a:txBody>
                  <a:tcPr/>
                </a:tc>
              </a:tr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Ʃ =</a:t>
                      </a:r>
                      <a:r>
                        <a:rPr lang="en-US" baseline="0" dirty="0" smtClean="0"/>
                        <a:t> &gt; 75% of HL LHC cost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2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2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Vacuum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preliminary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Low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Med</a:t>
                      </a:r>
                      <a:endParaRPr lang="en-US" sz="12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Warm</a:t>
                      </a:r>
                      <a:r>
                        <a:rPr lang="en-US" sz="1200" baseline="0" dirty="0" smtClean="0"/>
                        <a:t> powering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detailed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Med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High</a:t>
                      </a:r>
                      <a:endParaRPr lang="en-US" sz="12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MPS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preliminary 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Med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Low</a:t>
                      </a:r>
                      <a:endParaRPr lang="en-US" sz="12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Beam Diagnostics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err="1" smtClean="0"/>
                        <a:t>adv</a:t>
                      </a:r>
                      <a:r>
                        <a:rPr lang="en-US" sz="1200" b="1" dirty="0" smtClean="0"/>
                        <a:t> </a:t>
                      </a:r>
                      <a:r>
                        <a:rPr lang="en-US" sz="1200" b="1" dirty="0" err="1" smtClean="0"/>
                        <a:t>conc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High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Med</a:t>
                      </a:r>
                      <a:endParaRPr lang="en-US" sz="12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981200" y="6082009"/>
            <a:ext cx="60580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Description  </a:t>
            </a:r>
            <a:r>
              <a:rPr lang="en-US" sz="1200" b="1" dirty="0"/>
              <a:t>of  </a:t>
            </a:r>
            <a:r>
              <a:rPr lang="en-US" sz="1200" b="1" dirty="0" smtClean="0"/>
              <a:t>design  </a:t>
            </a:r>
            <a:r>
              <a:rPr lang="en-US" sz="1200" b="1" dirty="0"/>
              <a:t>readiness  by  major  subsystem.  [Conceptual  &lt;10%,</a:t>
            </a:r>
          </a:p>
          <a:p>
            <a:r>
              <a:rPr lang="en-US" sz="1200" b="1" dirty="0"/>
              <a:t>Advanced Conceptual 10-30%, Preliminary 30-60%, Detailed 60-90%, Final &gt;90%]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28508" y="5530334"/>
            <a:ext cx="35147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*WP are in the order of total cost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2257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8566150" y="6318251"/>
            <a:ext cx="318932" cy="539750"/>
          </a:xfrm>
          <a:prstGeom prst="rect">
            <a:avLst/>
          </a:prstGeom>
        </p:spPr>
        <p:txBody>
          <a:bodyPr/>
          <a:lstStyle/>
          <a:p>
            <a:fld id="{5BD36294-2849-48A8-8531-5354CF3095D2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Possible scope deferral into LS4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445472" y="6543674"/>
            <a:ext cx="4126528" cy="314326"/>
          </a:xfrm>
          <a:prstGeom prst="rect">
            <a:avLst/>
          </a:prstGeom>
        </p:spPr>
        <p:txBody>
          <a:bodyPr/>
          <a:lstStyle/>
          <a:p>
            <a:r>
              <a:rPr lang="en-GB" b="1" smtClean="0"/>
              <a:t>LRossi- C&amp;S Review @LARP CM24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1284464299"/>
              </p:ext>
            </p:extLst>
          </p:nvPr>
        </p:nvGraphicFramePr>
        <p:xfrm>
          <a:off x="375444" y="1371600"/>
          <a:ext cx="8393112" cy="52619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3712"/>
                <a:gridCol w="1752600"/>
                <a:gridCol w="1752600"/>
                <a:gridCol w="3124200"/>
              </a:tblGrid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kern="1200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System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kern="120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Int Lumi / year 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kern="1200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Deferral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Comments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ALL present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250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No Crab Cavity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0.7-0.9 X 250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80 MCHF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(+20 C.E.)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CC cost – LRBBCW cost (12MCHF ? not proven not baseline)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PU density (x1.5-2 for nominal scenario, or more in other scenario!)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Also loss of possibility of crab-kissing scheme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i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Possible to defer provided that services done in </a:t>
                      </a:r>
                      <a:r>
                        <a:rPr lang="en-GB" sz="1400" i="1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LS3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400" i="1" dirty="0" smtClean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i="1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For the same pile up density,</a:t>
                      </a:r>
                      <a:r>
                        <a:rPr lang="en-GB" sz="1400" i="1" baseline="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 luminosity decrease to 0.75  X 250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No matching section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(D2-Q4-reuse of Q5@1.9K)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0.65 X 250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25 MCHF 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But WITH LRBBCW (12?)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No CC 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D2 enough strength?? Probably not (</a:t>
                      </a: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  <a:sym typeface="Symbol"/>
                        </a:rPr>
                        <a:t></a:t>
                      </a: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1.9K)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i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Difficult to defer because of link with ITR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i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If MS </a:t>
                      </a:r>
                      <a:r>
                        <a:rPr lang="en-GB" sz="1400" i="1" dirty="0" err="1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upgr</a:t>
                      </a:r>
                      <a:r>
                        <a:rPr lang="en-GB" sz="1400" i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. Is eliminated the aperture of triplet and D1 should be reduced 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05349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8566150" y="6318251"/>
            <a:ext cx="318932" cy="539750"/>
          </a:xfrm>
          <a:prstGeom prst="rect">
            <a:avLst/>
          </a:prstGeom>
        </p:spPr>
        <p:txBody>
          <a:bodyPr/>
          <a:lstStyle/>
          <a:p>
            <a:fld id="{5BD36294-2849-48A8-8531-5354CF3095D2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Possible scope deferral into LS4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445472" y="6543674"/>
            <a:ext cx="4126528" cy="314326"/>
          </a:xfrm>
          <a:prstGeom prst="rect">
            <a:avLst/>
          </a:prstGeom>
        </p:spPr>
        <p:txBody>
          <a:bodyPr/>
          <a:lstStyle/>
          <a:p>
            <a:r>
              <a:rPr lang="en-GB" b="1" smtClean="0"/>
              <a:t>LRossi- C&amp;S Review @LARP CM24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quarter" idx="4294967295"/>
            <p:extLst/>
          </p:nvPr>
        </p:nvGraphicFramePr>
        <p:xfrm>
          <a:off x="361448" y="1143000"/>
          <a:ext cx="8393112" cy="50682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3712"/>
                <a:gridCol w="1752600"/>
                <a:gridCol w="1752600"/>
                <a:gridCol w="3124200"/>
              </a:tblGrid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kern="1200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System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kern="120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Int Lumi / year 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kern="120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Cost Saving or Deferral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Comments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No 11 T dipole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0.7-0.85 </a:t>
                      </a:r>
                      <a:r>
                        <a:rPr lang="en-GB" sz="1400" kern="1200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XL</a:t>
                      </a:r>
                      <a:r>
                        <a:rPr lang="en-GB" sz="1400" kern="1200" baseline="-25000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ions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0.8-0.90 X 250 (p-p)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Re-evaluation only after LHC restarts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25 MCHF (IP2 ions debris)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50 MHF (P7 Proton)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+5(?) MCHF for crystal?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Ions will not reach the </a:t>
                      </a:r>
                      <a:r>
                        <a:rPr lang="en-GB" sz="1400" kern="1200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lumi</a:t>
                      </a:r>
                      <a:r>
                        <a:rPr lang="en-GB" sz="1400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goal (30-40% less?); 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Proton collimation loss of efficiency: high risk of arc magnet quenches: Limit to LHC ultimate beam (0.86 A) 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Reduced LIU?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Mitigation via crystal collimation (still to be proved: 1 MW absorber??)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i="1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Possible to defer P2 t or EYETS after LS3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i="1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and P7 after LS3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Standard triplet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0.3 X 250 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130 MCHF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bg2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180 (present triplet)-50 (</a:t>
                      </a:r>
                      <a:r>
                        <a:rPr lang="en-GB" sz="1400" dirty="0" err="1">
                          <a:solidFill>
                            <a:schemeClr val="bg2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NbTi</a:t>
                      </a:r>
                      <a:r>
                        <a:rPr lang="en-GB" sz="1400" dirty="0">
                          <a:solidFill>
                            <a:schemeClr val="bg2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triplet)</a:t>
                      </a:r>
                      <a:endParaRPr lang="en-US" sz="1100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bg2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But loss of USA contribution (70-75 MCHF on value + production line).</a:t>
                      </a:r>
                      <a:endParaRPr lang="en-US" sz="1100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bg2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The present IT accept only 300-400 fb</a:t>
                      </a:r>
                      <a:r>
                        <a:rPr lang="en-GB" sz="1400" baseline="30000" dirty="0">
                          <a:solidFill>
                            <a:schemeClr val="bg2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-1</a:t>
                      </a:r>
                      <a:r>
                        <a:rPr lang="en-GB" sz="1400" dirty="0">
                          <a:solidFill>
                            <a:schemeClr val="bg2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. A new IT in </a:t>
                      </a:r>
                      <a:r>
                        <a:rPr lang="en-GB" sz="1400" dirty="0" err="1">
                          <a:solidFill>
                            <a:schemeClr val="bg2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NbTi</a:t>
                      </a:r>
                      <a:r>
                        <a:rPr lang="en-GB" sz="1400" dirty="0">
                          <a:solidFill>
                            <a:schemeClr val="bg2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MUST be larger anyway to accept a W-shield).</a:t>
                      </a:r>
                      <a:endParaRPr lang="en-US" sz="1100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i="1" dirty="0">
                          <a:solidFill>
                            <a:schemeClr val="bg2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Defer it means to defer the Upgrade</a:t>
                      </a:r>
                      <a:endParaRPr lang="en-US" sz="1100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20728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8566150" y="6318251"/>
            <a:ext cx="318932" cy="539750"/>
          </a:xfrm>
          <a:prstGeom prst="rect">
            <a:avLst/>
          </a:prstGeom>
        </p:spPr>
        <p:txBody>
          <a:bodyPr/>
          <a:lstStyle/>
          <a:p>
            <a:fld id="{5BD36294-2849-48A8-8531-5354CF3095D2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Possible scope deferral into LS4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445472" y="6543674"/>
            <a:ext cx="4126528" cy="314326"/>
          </a:xfrm>
          <a:prstGeom prst="rect">
            <a:avLst/>
          </a:prstGeom>
        </p:spPr>
        <p:txBody>
          <a:bodyPr/>
          <a:lstStyle/>
          <a:p>
            <a:r>
              <a:rPr lang="en-GB" b="1" smtClean="0"/>
              <a:t>LRossi- C&amp;S Review @LARP CM24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2496355568"/>
              </p:ext>
            </p:extLst>
          </p:nvPr>
        </p:nvGraphicFramePr>
        <p:xfrm>
          <a:off x="361448" y="1143000"/>
          <a:ext cx="8393112" cy="49768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3712"/>
                <a:gridCol w="1752600"/>
                <a:gridCol w="1752600"/>
                <a:gridCol w="3124200"/>
              </a:tblGrid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kern="1200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System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kern="120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Int Lumi / year 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kern="120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Cost Saving or Deferral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Comments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No </a:t>
                      </a:r>
                      <a:r>
                        <a:rPr lang="en-GB" sz="1400" kern="1200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cryo</a:t>
                      </a:r>
                      <a:r>
                        <a:rPr lang="en-GB" sz="1400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plant P4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No </a:t>
                      </a:r>
                      <a:r>
                        <a:rPr lang="en-GB" sz="1400" kern="1200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Cryoplant</a:t>
                      </a:r>
                      <a:r>
                        <a:rPr lang="en-GB" sz="1400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P1-P5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No C.E. for </a:t>
                      </a:r>
                      <a:r>
                        <a:rPr lang="en-GB" sz="1400" kern="1200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CryoPlant</a:t>
                      </a:r>
                      <a:r>
                        <a:rPr lang="en-GB" sz="1400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P1-P5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0.9X250 ?? 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0.3 X 250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12 MCHF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80 MCHF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35 MCHF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CMS (P5 Left) become weaker for </a:t>
                      </a:r>
                      <a:r>
                        <a:rPr lang="en-GB" sz="1400" dirty="0" err="1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lumi</a:t>
                      </a: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.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Decrease availability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i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Possible to defer to LS3 (increase workload in LS3)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With no new </a:t>
                      </a:r>
                      <a:r>
                        <a:rPr lang="en-GB" sz="1400" dirty="0" err="1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Cryoplant</a:t>
                      </a: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BS@10K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LHC ultimate beam (0.86A)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Reduced LIU?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err="1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L</a:t>
                      </a:r>
                      <a:r>
                        <a:rPr lang="en-GB" sz="1400" baseline="-25000" dirty="0" err="1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peak</a:t>
                      </a: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2.5-3x10</a:t>
                      </a:r>
                      <a:r>
                        <a:rPr lang="en-GB" sz="1400" baseline="300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34</a:t>
                      </a: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but no compatibility assured with new Amperage in the magnets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Arc and MS magnets  increase of T</a:t>
                      </a:r>
                      <a:r>
                        <a:rPr lang="en-GB" sz="1400" baseline="-250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op</a:t>
                      </a: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  <a:sym typeface="Symbol"/>
                        </a:rPr>
                        <a:t></a:t>
                      </a: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2 K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NO CC !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i="1" dirty="0" err="1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Cryo</a:t>
                      </a:r>
                      <a:r>
                        <a:rPr lang="en-GB" sz="1400" i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-power at the limit, very little margin for operation!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i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Defer it means defer the upgrade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80378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8566150" y="6318251"/>
            <a:ext cx="318932" cy="539750"/>
          </a:xfrm>
          <a:prstGeom prst="rect">
            <a:avLst/>
          </a:prstGeom>
        </p:spPr>
        <p:txBody>
          <a:bodyPr/>
          <a:lstStyle/>
          <a:p>
            <a:fld id="{5BD36294-2849-48A8-8531-5354CF3095D2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Possible scope deferral into LS4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445472" y="6543674"/>
            <a:ext cx="4126528" cy="314326"/>
          </a:xfrm>
          <a:prstGeom prst="rect">
            <a:avLst/>
          </a:prstGeom>
        </p:spPr>
        <p:txBody>
          <a:bodyPr/>
          <a:lstStyle/>
          <a:p>
            <a:r>
              <a:rPr lang="en-GB" b="1" smtClean="0"/>
              <a:t>LRossi- C&amp;S Review @LARP CM24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2210260150"/>
              </p:ext>
            </p:extLst>
          </p:nvPr>
        </p:nvGraphicFramePr>
        <p:xfrm>
          <a:off x="361448" y="1143000"/>
          <a:ext cx="8393112" cy="15525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3712"/>
                <a:gridCol w="1752600"/>
                <a:gridCol w="1752600"/>
                <a:gridCol w="3124200"/>
              </a:tblGrid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kern="1200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System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kern="120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Int Lumi / year 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kern="120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Cost Saving or Deferral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Comments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TDIS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0.8 X 250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7 MCH 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(2 on the HL-LHC)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LHC Ultimate beam (0.86A, 3.5 um).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No (efficient BCMS)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Too high impedance?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Reduced LIU?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1271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004B2-1541-5046-B6F2-22AF56585712}" type="slidenum">
              <a:rPr lang="en-US" smtClean="0"/>
              <a:t>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LRossi- C&amp;S Review @LARP CM24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30" y="347530"/>
            <a:ext cx="8849470" cy="5964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303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004B2-1541-5046-B6F2-22AF56585712}" type="slidenum">
              <a:rPr lang="en-US" smtClean="0"/>
              <a:t>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LRossi- C&amp;S Review @LARP CM24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2709"/>
            <a:ext cx="8861282" cy="6049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7230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004B2-1541-5046-B6F2-22AF56585712}" type="slidenum">
              <a:rPr lang="en-US" smtClean="0"/>
              <a:t>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LRossi- C&amp;S Review @LARP CM24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33181"/>
            <a:ext cx="9144000" cy="3888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4210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004B2-1541-5046-B6F2-22AF56585712}" type="slidenum">
              <a:rPr lang="en-US" smtClean="0"/>
              <a:t>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LRossi- C&amp;S Review @LARP CM24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6469"/>
            <a:ext cx="9144000" cy="5660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7373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004B2-1541-5046-B6F2-22AF56585712}" type="slidenum">
              <a:rPr lang="en-US" smtClean="0"/>
              <a:t>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LRossi- C&amp;S Review @LARP CM24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85125"/>
            <a:ext cx="9159357" cy="4996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9265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004B2-1541-5046-B6F2-22AF56585712}" type="slidenum">
              <a:rPr lang="en-US" smtClean="0"/>
              <a:t>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LRossi- C&amp;S Review @LARP CM24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376" y="164541"/>
            <a:ext cx="8559248" cy="6329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6706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/>
              </a:rPr>
              <a:t>Follow up</a:t>
            </a:r>
            <a:endParaRPr lang="en-US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Examining recommendation</a:t>
            </a:r>
          </a:p>
          <a:p>
            <a:pPr lvl="2"/>
            <a:r>
              <a:rPr lang="en-US" dirty="0" smtClean="0">
                <a:effectLst/>
              </a:rPr>
              <a:t>Staging a few elements</a:t>
            </a:r>
          </a:p>
          <a:p>
            <a:pPr lvl="2"/>
            <a:r>
              <a:rPr lang="en-US" dirty="0" smtClean="0">
                <a:effectLst/>
              </a:rPr>
              <a:t>Review some systems for cost optimization (vs.  minimal reduction on performance</a:t>
            </a:r>
            <a:r>
              <a:rPr lang="en-US" dirty="0" smtClean="0">
                <a:effectLst/>
              </a:rPr>
              <a:t>) : see choice of SC wire, and  other will follow…</a:t>
            </a:r>
            <a:endParaRPr lang="en-US" dirty="0" smtClean="0">
              <a:effectLst/>
            </a:endParaRPr>
          </a:p>
          <a:p>
            <a:pPr lvl="2"/>
            <a:r>
              <a:rPr lang="en-US" dirty="0" smtClean="0"/>
              <a:t>Accelerate signature collaborations:</a:t>
            </a:r>
          </a:p>
          <a:p>
            <a:pPr lvl="3"/>
            <a:r>
              <a:rPr lang="en-US" b="1" dirty="0" smtClean="0">
                <a:solidFill>
                  <a:srgbClr val="00B050"/>
                </a:solidFill>
                <a:effectLst/>
              </a:rPr>
              <a:t>ICA with DOE finalized and signed last week!</a:t>
            </a:r>
            <a:r>
              <a:rPr lang="en-US" b="1" dirty="0" smtClean="0">
                <a:solidFill>
                  <a:schemeClr val="tx1"/>
                </a:solidFill>
              </a:rPr>
              <a:t>  </a:t>
            </a:r>
          </a:p>
          <a:p>
            <a:pPr lvl="3"/>
            <a:r>
              <a:rPr lang="en-US" dirty="0" smtClean="0">
                <a:solidFill>
                  <a:schemeClr val="tx1"/>
                </a:solidFill>
                <a:effectLst/>
              </a:rPr>
              <a:t>Then protocol HiLumi LHC  accelerator and detector to be signed in 2015?</a:t>
            </a:r>
          </a:p>
          <a:p>
            <a:pPr lvl="3"/>
            <a:r>
              <a:rPr lang="en-US" dirty="0" smtClean="0">
                <a:solidFill>
                  <a:schemeClr val="tx1"/>
                </a:solidFill>
              </a:rPr>
              <a:t>Finally a Collaboration Agreement with CERN for the deliver of the in-kind (beginning 2016?)</a:t>
            </a:r>
          </a:p>
          <a:p>
            <a:r>
              <a:rPr lang="en-US" dirty="0" smtClean="0">
                <a:solidFill>
                  <a:schemeClr val="tx1"/>
                </a:solidFill>
                <a:effectLst/>
              </a:rPr>
              <a:t>Finding the necessary resources in the CERN budget, synergies with CONS &amp; OP, staging: MTP 2015!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Vigorous tackle of the C.E. issue and planning</a:t>
            </a:r>
            <a:endParaRPr lang="en-US" dirty="0" smtClean="0">
              <a:solidFill>
                <a:srgbClr val="00B050"/>
              </a:solidFill>
              <a:effectLst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004B2-1541-5046-B6F2-22AF56585712}" type="slidenum">
              <a:rPr lang="en-US" smtClean="0"/>
              <a:t>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LRossi- C&amp;S Review @LARP CM24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1183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004B2-1541-5046-B6F2-22AF56585712}" type="slidenum">
              <a:rPr lang="en-US" smtClean="0"/>
              <a:t>21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First official </a:t>
            </a:r>
            <a:r>
              <a:rPr lang="fr-CH" dirty="0" err="1" smtClean="0"/>
              <a:t>statement</a:t>
            </a:r>
            <a:r>
              <a:rPr lang="fr-CH" dirty="0" smtClean="0"/>
              <a:t> </a:t>
            </a:r>
            <a:r>
              <a:rPr lang="fr-CH" dirty="0" err="1" smtClean="0"/>
              <a:t>from</a:t>
            </a:r>
            <a:r>
              <a:rPr lang="fr-CH" dirty="0" smtClean="0"/>
              <a:t> DG, </a:t>
            </a:r>
            <a:r>
              <a:rPr lang="fr-CH" dirty="0" err="1" smtClean="0"/>
              <a:t>after</a:t>
            </a:r>
            <a:r>
              <a:rPr lang="fr-CH" dirty="0"/>
              <a:t> </a:t>
            </a:r>
            <a:r>
              <a:rPr lang="fr-CH" dirty="0" err="1" smtClean="0"/>
              <a:t>interim</a:t>
            </a:r>
            <a:r>
              <a:rPr lang="fr-CH" dirty="0" smtClean="0"/>
              <a:t> report </a:t>
            </a:r>
            <a:r>
              <a:rPr lang="fr-CH" dirty="0"/>
              <a:t>to SPC </a:t>
            </a:r>
            <a:r>
              <a:rPr lang="fr-CH" dirty="0" smtClean="0"/>
              <a:t>by Norbert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LRossi- C&amp;S Review @LARP CM24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815936" y="1754009"/>
            <a:ext cx="7016857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fr-CH" sz="3200" dirty="0" smtClean="0"/>
              <a:t>HL-LHC has </a:t>
            </a:r>
            <a:r>
              <a:rPr lang="fr-CH" sz="3200" dirty="0" err="1" smtClean="0"/>
              <a:t>received</a:t>
            </a:r>
            <a:r>
              <a:rPr lang="fr-CH" sz="3200" dirty="0" smtClean="0"/>
              <a:t> a clean bill of </a:t>
            </a:r>
            <a:r>
              <a:rPr lang="fr-CH" sz="3200" dirty="0" err="1" smtClean="0"/>
              <a:t>health</a:t>
            </a:r>
            <a:endParaRPr lang="en-GB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1603650" y="3539585"/>
            <a:ext cx="5771512" cy="70788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CH" sz="2000" dirty="0" err="1" smtClean="0"/>
              <a:t>However</a:t>
            </a:r>
            <a:r>
              <a:rPr lang="fr-CH" sz="2000" dirty="0" smtClean="0"/>
              <a:t> </a:t>
            </a:r>
            <a:r>
              <a:rPr lang="fr-CH" sz="2000" dirty="0" err="1" smtClean="0"/>
              <a:t>we</a:t>
            </a:r>
            <a:r>
              <a:rPr lang="fr-CH" sz="2000" dirty="0" smtClean="0"/>
              <a:t> </a:t>
            </a:r>
            <a:r>
              <a:rPr lang="fr-CH" sz="2000" dirty="0" err="1" smtClean="0"/>
              <a:t>aer</a:t>
            </a:r>
            <a:r>
              <a:rPr lang="fr-CH" sz="2000" dirty="0" smtClean="0"/>
              <a:t> </a:t>
            </a:r>
            <a:r>
              <a:rPr lang="fr-CH" sz="2000" dirty="0" err="1" smtClean="0"/>
              <a:t>waiting</a:t>
            </a:r>
            <a:r>
              <a:rPr lang="fr-CH" sz="2000" dirty="0" smtClean="0"/>
              <a:t> the </a:t>
            </a:r>
            <a:r>
              <a:rPr lang="fr-CH" sz="2000" dirty="0" err="1" smtClean="0"/>
              <a:t>fianl</a:t>
            </a:r>
            <a:r>
              <a:rPr lang="fr-CH" sz="2000" dirty="0" smtClean="0"/>
              <a:t> report (end of May)</a:t>
            </a:r>
          </a:p>
          <a:p>
            <a:r>
              <a:rPr lang="fr-CH" sz="2000" dirty="0" smtClean="0"/>
              <a:t>Final </a:t>
            </a:r>
            <a:r>
              <a:rPr lang="fr-CH" sz="2000" dirty="0" err="1" smtClean="0"/>
              <a:t>presentation</a:t>
            </a:r>
            <a:r>
              <a:rPr lang="fr-CH" sz="2000" dirty="0" smtClean="0"/>
              <a:t> to SPC of </a:t>
            </a:r>
            <a:r>
              <a:rPr lang="fr-CH" sz="2000" dirty="0" err="1" smtClean="0"/>
              <a:t>June</a:t>
            </a:r>
            <a:r>
              <a:rPr lang="fr-CH" sz="2000" dirty="0" smtClean="0"/>
              <a:t> </a:t>
            </a:r>
            <a:r>
              <a:rPr lang="fr-CH" sz="2000" dirty="0"/>
              <a:t>b</a:t>
            </a:r>
            <a:r>
              <a:rPr lang="fr-CH" sz="2000" dirty="0" smtClean="0"/>
              <a:t>y Norbert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8168760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004B2-1541-5046-B6F2-22AF56585712}" type="slidenum">
              <a:rPr lang="en-US" smtClean="0"/>
              <a:t>22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Next</a:t>
            </a:r>
            <a:r>
              <a:rPr lang="fr-CH" dirty="0" smtClean="0"/>
              <a:t> </a:t>
            </a:r>
            <a:r>
              <a:rPr lang="fr-CH" dirty="0" err="1" smtClean="0"/>
              <a:t>events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CH" dirty="0" smtClean="0"/>
              <a:t>May 11 – 13 LARP-HiLumi Meeting: NOW!</a:t>
            </a:r>
          </a:p>
          <a:p>
            <a:r>
              <a:rPr lang="fr-CH" dirty="0" err="1" smtClean="0"/>
              <a:t>September</a:t>
            </a:r>
            <a:r>
              <a:rPr lang="fr-CH" dirty="0" smtClean="0"/>
              <a:t> : HL-LHC/LIU </a:t>
            </a:r>
            <a:r>
              <a:rPr lang="fr-CH" dirty="0" err="1" smtClean="0"/>
              <a:t>day</a:t>
            </a:r>
            <a:r>
              <a:rPr lang="fr-CH" dirty="0" smtClean="0"/>
              <a:t> (4th  </a:t>
            </a:r>
            <a:r>
              <a:rPr lang="fr-CH" dirty="0" err="1" smtClean="0"/>
              <a:t>event</a:t>
            </a:r>
            <a:r>
              <a:rPr lang="fr-CH" dirty="0" smtClean="0"/>
              <a:t> of </a:t>
            </a:r>
            <a:r>
              <a:rPr lang="fr-CH" dirty="0" err="1" smtClean="0"/>
              <a:t>that</a:t>
            </a:r>
            <a:r>
              <a:rPr lang="fr-CH" dirty="0" smtClean="0"/>
              <a:t> type </a:t>
            </a:r>
            <a:r>
              <a:rPr lang="fr-CH" dirty="0" err="1" smtClean="0"/>
              <a:t>including</a:t>
            </a:r>
            <a:r>
              <a:rPr lang="fr-CH" dirty="0" smtClean="0"/>
              <a:t> RLIUP)</a:t>
            </a:r>
          </a:p>
          <a:p>
            <a:r>
              <a:rPr lang="fr-CH" dirty="0" smtClean="0"/>
              <a:t>26-30 </a:t>
            </a:r>
            <a:r>
              <a:rPr lang="fr-CH" dirty="0" err="1" smtClean="0"/>
              <a:t>October</a:t>
            </a:r>
            <a:r>
              <a:rPr lang="fr-CH" dirty="0" smtClean="0"/>
              <a:t> </a:t>
            </a:r>
            <a:r>
              <a:rPr lang="fr-CH" dirty="0" smtClean="0">
                <a:solidFill>
                  <a:srgbClr val="C00000"/>
                </a:solidFill>
              </a:rPr>
              <a:t>HiLumi LHC/LARP 5</a:t>
            </a:r>
            <a:r>
              <a:rPr lang="fr-CH" baseline="30000" dirty="0" smtClean="0">
                <a:solidFill>
                  <a:srgbClr val="C00000"/>
                </a:solidFill>
              </a:rPr>
              <a:t>th</a:t>
            </a:r>
            <a:r>
              <a:rPr lang="fr-CH" dirty="0" smtClean="0">
                <a:solidFill>
                  <a:srgbClr val="C00000"/>
                </a:solidFill>
              </a:rPr>
              <a:t> joint </a:t>
            </a:r>
            <a:r>
              <a:rPr lang="fr-CH" dirty="0" err="1" smtClean="0">
                <a:solidFill>
                  <a:srgbClr val="C00000"/>
                </a:solidFill>
              </a:rPr>
              <a:t>annual</a:t>
            </a:r>
            <a:r>
              <a:rPr lang="fr-CH" dirty="0" smtClean="0">
                <a:solidFill>
                  <a:srgbClr val="C00000"/>
                </a:solidFill>
              </a:rPr>
              <a:t> meeting</a:t>
            </a:r>
          </a:p>
          <a:p>
            <a:pPr lvl="2"/>
            <a:r>
              <a:rPr lang="fr-CH" dirty="0" err="1" smtClean="0">
                <a:solidFill>
                  <a:schemeClr val="tx1"/>
                </a:solidFill>
              </a:rPr>
              <a:t>Including</a:t>
            </a:r>
            <a:r>
              <a:rPr lang="fr-CH" dirty="0" smtClean="0">
                <a:solidFill>
                  <a:schemeClr val="tx1"/>
                </a:solidFill>
              </a:rPr>
              <a:t> </a:t>
            </a:r>
            <a:r>
              <a:rPr lang="fr-CH" dirty="0" err="1" smtClean="0">
                <a:solidFill>
                  <a:schemeClr val="tx1"/>
                </a:solidFill>
              </a:rPr>
              <a:t>event</a:t>
            </a:r>
            <a:r>
              <a:rPr lang="fr-CH" dirty="0" smtClean="0">
                <a:solidFill>
                  <a:schemeClr val="tx1"/>
                </a:solidFill>
              </a:rPr>
              <a:t> </a:t>
            </a:r>
            <a:r>
              <a:rPr lang="fr-CH" dirty="0" err="1" smtClean="0">
                <a:solidFill>
                  <a:schemeClr val="tx1"/>
                </a:solidFill>
              </a:rPr>
              <a:t>with</a:t>
            </a:r>
            <a:r>
              <a:rPr lang="fr-CH" dirty="0" smtClean="0">
                <a:solidFill>
                  <a:schemeClr val="tx1"/>
                </a:solidFill>
              </a:rPr>
              <a:t> </a:t>
            </a:r>
            <a:r>
              <a:rPr lang="fr-CH" dirty="0" err="1" smtClean="0">
                <a:solidFill>
                  <a:schemeClr val="tx1"/>
                </a:solidFill>
              </a:rPr>
              <a:t>members</a:t>
            </a:r>
            <a:r>
              <a:rPr lang="fr-CH" dirty="0" smtClean="0">
                <a:solidFill>
                  <a:schemeClr val="tx1"/>
                </a:solidFill>
              </a:rPr>
              <a:t> of RRB</a:t>
            </a:r>
          </a:p>
          <a:p>
            <a:pPr lvl="2"/>
            <a:r>
              <a:rPr lang="fr-CH" b="1" dirty="0" smtClean="0">
                <a:solidFill>
                  <a:srgbClr val="00B050"/>
                </a:solidFill>
              </a:rPr>
              <a:t>0.5 or 1 </a:t>
            </a:r>
            <a:r>
              <a:rPr lang="fr-CH" b="1" dirty="0" err="1" smtClean="0">
                <a:solidFill>
                  <a:srgbClr val="00B050"/>
                </a:solidFill>
              </a:rPr>
              <a:t>day</a:t>
            </a:r>
            <a:r>
              <a:rPr lang="fr-CH" b="1" dirty="0" smtClean="0">
                <a:solidFill>
                  <a:srgbClr val="00B050"/>
                </a:solidFill>
              </a:rPr>
              <a:t> on </a:t>
            </a:r>
            <a:r>
              <a:rPr lang="fr-CH" b="1" dirty="0" err="1" smtClean="0">
                <a:solidFill>
                  <a:srgbClr val="00B050"/>
                </a:solidFill>
              </a:rPr>
              <a:t>Collider-Experiment</a:t>
            </a:r>
            <a:r>
              <a:rPr lang="fr-CH" b="1" dirty="0" smtClean="0">
                <a:solidFill>
                  <a:srgbClr val="00B050"/>
                </a:solidFill>
              </a:rPr>
              <a:t> Interface and performance</a:t>
            </a:r>
          </a:p>
          <a:p>
            <a:r>
              <a:rPr lang="fr-CH" dirty="0" smtClean="0">
                <a:solidFill>
                  <a:schemeClr val="tx1"/>
                </a:solidFill>
              </a:rPr>
              <a:t>26-29 </a:t>
            </a:r>
            <a:r>
              <a:rPr lang="fr-CH" dirty="0" err="1" smtClean="0">
                <a:solidFill>
                  <a:schemeClr val="tx1"/>
                </a:solidFill>
              </a:rPr>
              <a:t>January</a:t>
            </a:r>
            <a:r>
              <a:rPr lang="fr-CH" dirty="0" smtClean="0">
                <a:solidFill>
                  <a:schemeClr val="tx1"/>
                </a:solidFill>
              </a:rPr>
              <a:t> : LHC Chamonix workshop </a:t>
            </a:r>
          </a:p>
          <a:p>
            <a:r>
              <a:rPr lang="fr-CH" b="1" dirty="0" err="1" smtClean="0">
                <a:solidFill>
                  <a:srgbClr val="005872"/>
                </a:solidFill>
              </a:rPr>
              <a:t>Next</a:t>
            </a:r>
            <a:r>
              <a:rPr lang="fr-CH" b="1" dirty="0" smtClean="0">
                <a:solidFill>
                  <a:srgbClr val="005872"/>
                </a:solidFill>
              </a:rPr>
              <a:t> C&amp;S </a:t>
            </a:r>
            <a:r>
              <a:rPr lang="fr-CH" b="1" dirty="0" err="1" smtClean="0">
                <a:solidFill>
                  <a:srgbClr val="005872"/>
                </a:solidFill>
              </a:rPr>
              <a:t>Review</a:t>
            </a:r>
            <a:r>
              <a:rPr lang="fr-CH" b="1" dirty="0" smtClean="0">
                <a:solidFill>
                  <a:srgbClr val="005872"/>
                </a:solidFill>
              </a:rPr>
              <a:t> Nov.2016!</a:t>
            </a:r>
          </a:p>
          <a:p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LRossi- C&amp;S Review @LARP CM24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097242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0183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for LIU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 b="1" smtClean="0"/>
              <a:t>LRossi- C&amp;S Review @LARP CM24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quarter" idx="14"/>
            <p:extLst/>
          </p:nvPr>
        </p:nvGraphicFramePr>
        <p:xfrm>
          <a:off x="304800" y="2209800"/>
          <a:ext cx="4125912" cy="2966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33600"/>
                <a:gridCol w="1992312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Total cost / MCHF</a:t>
                      </a:r>
                      <a:endParaRPr lang="en-US" b="1" dirty="0"/>
                    </a:p>
                  </a:txBody>
                  <a:tcPr marL="70996" marR="709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186*</a:t>
                      </a:r>
                      <a:endParaRPr lang="en-US" b="1" dirty="0"/>
                    </a:p>
                  </a:txBody>
                  <a:tcPr marL="70996" marR="70996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Uncertainty / %</a:t>
                      </a:r>
                      <a:endParaRPr lang="en-US" b="1" dirty="0"/>
                    </a:p>
                  </a:txBody>
                  <a:tcPr marL="70996" marR="709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-12 / +15</a:t>
                      </a:r>
                      <a:endParaRPr lang="en-US" b="1" dirty="0"/>
                    </a:p>
                  </a:txBody>
                  <a:tcPr marL="70996" marR="70996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Uncertainty / MCHF</a:t>
                      </a:r>
                      <a:endParaRPr lang="en-US" b="1" dirty="0"/>
                    </a:p>
                  </a:txBody>
                  <a:tcPr marL="70996" marR="709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167 - 214</a:t>
                      </a:r>
                      <a:endParaRPr lang="en-US" b="1" dirty="0"/>
                    </a:p>
                  </a:txBody>
                  <a:tcPr marL="70996" marR="70996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Uncertainty</a:t>
                      </a:r>
                      <a:endParaRPr lang="en-US" b="1" dirty="0"/>
                    </a:p>
                  </a:txBody>
                  <a:tcPr marL="70996" marR="709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Class 2</a:t>
                      </a:r>
                      <a:endParaRPr lang="en-US" b="1" dirty="0"/>
                    </a:p>
                  </a:txBody>
                  <a:tcPr marL="70996" marR="70996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% complete</a:t>
                      </a:r>
                      <a:endParaRPr lang="en-US" b="1" dirty="0"/>
                    </a:p>
                  </a:txBody>
                  <a:tcPr marL="70996" marR="709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17%</a:t>
                      </a:r>
                      <a:endParaRPr lang="en-US" b="1" dirty="0"/>
                    </a:p>
                  </a:txBody>
                  <a:tcPr marL="70996" marR="70996"/>
                </a:tc>
              </a:tr>
              <a:tr h="370840"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 marL="70996" marR="70996"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 marL="70996" marR="70996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Total</a:t>
                      </a:r>
                      <a:r>
                        <a:rPr lang="en-US" b="1" baseline="0" dirty="0" smtClean="0"/>
                        <a:t> FTE / CERN</a:t>
                      </a:r>
                      <a:endParaRPr lang="en-US" b="1" dirty="0"/>
                    </a:p>
                  </a:txBody>
                  <a:tcPr marL="70996" marR="709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691</a:t>
                      </a:r>
                      <a:endParaRPr lang="en-US" b="1" dirty="0"/>
                    </a:p>
                  </a:txBody>
                  <a:tcPr marL="70996" marR="70996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Total FTE / MPA</a:t>
                      </a:r>
                      <a:endParaRPr lang="en-US" b="1" dirty="0"/>
                    </a:p>
                  </a:txBody>
                  <a:tcPr marL="70996" marR="709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194</a:t>
                      </a:r>
                      <a:endParaRPr lang="en-US" b="1" dirty="0"/>
                    </a:p>
                  </a:txBody>
                  <a:tcPr marL="70996" marR="70996"/>
                </a:tc>
              </a:tr>
            </a:tbl>
          </a:graphicData>
        </a:graphic>
      </p:graphicFrame>
      <p:sp>
        <p:nvSpPr>
          <p:cNvPr id="8" name="Content Placeholder 7"/>
          <p:cNvSpPr>
            <a:spLocks noGrp="1"/>
          </p:cNvSpPr>
          <p:nvPr>
            <p:ph sz="quarter" idx="15"/>
          </p:nvPr>
        </p:nvSpPr>
        <p:spPr>
          <a:xfrm>
            <a:off x="4803228" y="1663267"/>
            <a:ext cx="3959772" cy="4648200"/>
          </a:xfrm>
        </p:spPr>
        <p:txBody>
          <a:bodyPr>
            <a:normAutofit fontScale="62500" lnSpcReduction="2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</a:t>
            </a:r>
            <a:r>
              <a:rPr lang="en-US" dirty="0" smtClean="0"/>
              <a:t>udgets are correctly assembled and adequate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Schedule is generally well defined and realistic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Some options for savings, deferrals or deletion (&lt;15 MCHF)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Scope on IONS is not well enough defined which leaves uncertainty in the design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Significant ramp up of effort in the next 2 years requires close tracking of resources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General concern about retiring expertise/ expertise availability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600199" y="5772807"/>
            <a:ext cx="19656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*Does not include LINAC4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916788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004B2-1541-5046-B6F2-22AF56585712}" type="slidenum">
              <a:rPr lang="en-US" smtClean="0"/>
              <a:t>25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The </a:t>
            </a:r>
            <a:r>
              <a:rPr lang="fr-CH" dirty="0" err="1" smtClean="0"/>
              <a:t>target</a:t>
            </a:r>
            <a:r>
              <a:rPr lang="fr-CH" dirty="0" smtClean="0"/>
              <a:t> for installation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LRossi- C&amp;S Review @LARP CM24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3876"/>
            <a:ext cx="9144000" cy="3810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9480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004B2-1541-5046-B6F2-22AF56585712}" type="slidenum">
              <a:rPr lang="en-US" smtClean="0"/>
              <a:t>26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The nominal </a:t>
            </a:r>
            <a:r>
              <a:rPr lang="fr-CH" dirty="0" err="1" smtClean="0"/>
              <a:t>target</a:t>
            </a:r>
            <a:r>
              <a:rPr lang="fr-CH" dirty="0" smtClean="0"/>
              <a:t> performance</a:t>
            </a:r>
            <a:endParaRPr lang="en-GB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7200" y="1423644"/>
            <a:ext cx="8229600" cy="4879075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LRossi- C&amp;S Review @LARP CM24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6202017" y="6051008"/>
            <a:ext cx="2751152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CH" dirty="0" err="1" smtClean="0"/>
              <a:t>See</a:t>
            </a:r>
            <a:r>
              <a:rPr lang="fr-CH" dirty="0" smtClean="0"/>
              <a:t> </a:t>
            </a:r>
            <a:r>
              <a:rPr lang="fr-CH" dirty="0" err="1" smtClean="0"/>
              <a:t>Mike’s</a:t>
            </a:r>
            <a:r>
              <a:rPr lang="fr-CH" dirty="0" smtClean="0"/>
              <a:t> </a:t>
            </a:r>
            <a:r>
              <a:rPr lang="fr-CH" dirty="0" err="1" smtClean="0"/>
              <a:t>presentation</a:t>
            </a:r>
            <a:r>
              <a:rPr lang="fr-CH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524347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004B2-1541-5046-B6F2-22AF56585712}" type="slidenum">
              <a:rPr lang="en-US" smtClean="0"/>
              <a:t>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LRossi- C&amp;S Review @LARP CM24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734" y="424711"/>
            <a:ext cx="8912266" cy="5696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690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004B2-1541-5046-B6F2-22AF56585712}" type="slidenum">
              <a:rPr lang="en-US" smtClean="0"/>
              <a:t>4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Presentations</a:t>
            </a:r>
            <a:r>
              <a:rPr lang="fr-CH" dirty="0" smtClean="0"/>
              <a:t> are NOT public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CH" dirty="0" err="1" smtClean="0"/>
              <a:t>Hopefully</a:t>
            </a:r>
            <a:r>
              <a:rPr lang="fr-CH" dirty="0" smtClean="0"/>
              <a:t> </a:t>
            </a:r>
            <a:r>
              <a:rPr lang="fr-CH" dirty="0" err="1" smtClean="0"/>
              <a:t>most</a:t>
            </a:r>
            <a:r>
              <a:rPr lang="fr-CH" dirty="0" smtClean="0"/>
              <a:t> </a:t>
            </a:r>
            <a:r>
              <a:rPr lang="fr-CH" dirty="0" err="1" smtClean="0"/>
              <a:t>can</a:t>
            </a:r>
            <a:r>
              <a:rPr lang="fr-CH" dirty="0" smtClean="0"/>
              <a:t> </a:t>
            </a:r>
            <a:r>
              <a:rPr lang="fr-CH" dirty="0" err="1" smtClean="0"/>
              <a:t>be</a:t>
            </a:r>
            <a:r>
              <a:rPr lang="fr-CH" dirty="0" smtClean="0"/>
              <a:t> </a:t>
            </a:r>
            <a:r>
              <a:rPr lang="fr-CH" dirty="0" err="1" smtClean="0"/>
              <a:t>disclosed</a:t>
            </a:r>
            <a:r>
              <a:rPr lang="fr-CH" dirty="0" smtClean="0"/>
              <a:t> once report si </a:t>
            </a:r>
            <a:r>
              <a:rPr lang="fr-CH" dirty="0" err="1" smtClean="0"/>
              <a:t>finalized</a:t>
            </a:r>
            <a:endParaRPr lang="fr-CH" dirty="0" smtClean="0"/>
          </a:p>
          <a:p>
            <a:pPr marL="0" indent="0">
              <a:buNone/>
            </a:pPr>
            <a:r>
              <a:rPr lang="fr-CH" dirty="0" smtClean="0"/>
              <a:t>Sensitive information (</a:t>
            </a:r>
            <a:r>
              <a:rPr lang="fr-CH" dirty="0" err="1" smtClean="0"/>
              <a:t>especially</a:t>
            </a:r>
            <a:r>
              <a:rPr lang="fr-CH" dirty="0" smtClean="0"/>
              <a:t> on WP3- IR </a:t>
            </a:r>
            <a:r>
              <a:rPr lang="fr-CH" dirty="0" err="1" smtClean="0"/>
              <a:t>Magnets</a:t>
            </a:r>
            <a:r>
              <a:rPr lang="fr-CH" dirty="0" smtClean="0"/>
              <a:t> and WP4 CC !!)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LRossi- C&amp;S Review @LARP CM24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73461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004B2-1541-5046-B6F2-22AF56585712}" type="slidenum">
              <a:rPr lang="en-US" smtClean="0"/>
              <a:t>5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Charge to the </a:t>
            </a:r>
            <a:r>
              <a:rPr lang="fr-CH" dirty="0" err="1" smtClean="0"/>
              <a:t>Review</a:t>
            </a:r>
            <a:r>
              <a:rPr lang="fr-CH" dirty="0" smtClean="0"/>
              <a:t> </a:t>
            </a:r>
            <a:r>
              <a:rPr lang="fr-CH" dirty="0" err="1" smtClean="0"/>
              <a:t>Committee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199" y="1188719"/>
            <a:ext cx="8416977" cy="5349240"/>
          </a:xfrm>
        </p:spPr>
        <p:txBody>
          <a:bodyPr>
            <a:normAutofit fontScale="77500" lnSpcReduction="2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Is the estimated budget of the project adequate (within reasons)?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Are there any options to reduce the budget and does the review team see opportunities for savings? What is the possible scope contingency?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What are the areas of high risk for scope, schedule or cost overrun?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Is the schedule well developed, credible and synchronized between the ongoing activities (as well as the LHC experiments)?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Are the foreseen resources correctly evaluated?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Will the expertise (management and technical) be available when needed?</a:t>
            </a:r>
          </a:p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LRossi- C&amp;S Review @LARP CM24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396344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004B2-1541-5046-B6F2-22AF56585712}" type="slidenum">
              <a:rPr lang="en-US" smtClean="0"/>
              <a:t>6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Scope of the </a:t>
            </a:r>
            <a:r>
              <a:rPr lang="fr-CH" dirty="0" err="1" smtClean="0"/>
              <a:t>review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CMAC supported by a number of additional experts was asked to review the alignment of scope, schedule, cost and risk of the LIU and the HL-LHC project.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review team split up in several subgroups after a series of plenary talks introducing the general CERN strategy and the two major projects to be reviewed, namely LIU and HL-LHC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Consolidation project (CONS) was introduced and the major interfaces to LIU and HL-LHC were explained.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other resources of the Accelerator and Technology Directorate (operation, maintenance, </a:t>
            </a:r>
            <a:r>
              <a:rPr lang="en-US" dirty="0" err="1"/>
              <a:t>etc</a:t>
            </a:r>
            <a:r>
              <a:rPr lang="en-US" dirty="0"/>
              <a:t>) were addressed only as far as a comparison was necessary to the LIU and HL LHC projects to make sure that </a:t>
            </a:r>
            <a:r>
              <a:rPr lang="en-US" u="sng" dirty="0"/>
              <a:t>generally</a:t>
            </a:r>
            <a:r>
              <a:rPr lang="en-US" dirty="0"/>
              <a:t> sufficient personnel is available for the execution of these projects.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LRossi- C&amp;S Review @LARP CM24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0186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004B2-1541-5046-B6F2-22AF56585712}" type="slidenum">
              <a:rPr lang="en-US" smtClean="0"/>
              <a:t>7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Table </a:t>
            </a:r>
            <a:r>
              <a:rPr lang="fr-CH" dirty="0" err="1" smtClean="0"/>
              <a:t>Uncertainty</a:t>
            </a:r>
            <a:r>
              <a:rPr lang="fr-CH" dirty="0" smtClean="0"/>
              <a:t> Class/ </a:t>
            </a:r>
            <a:r>
              <a:rPr lang="fr-CH" dirty="0" err="1" smtClean="0"/>
              <a:t>Risk</a:t>
            </a:r>
            <a:r>
              <a:rPr lang="fr-CH" dirty="0" smtClean="0"/>
              <a:t> </a:t>
            </a:r>
            <a:r>
              <a:rPr lang="fr-CH" dirty="0" err="1" smtClean="0"/>
              <a:t>Analysis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LRossi- C&amp;S Review @LARP CM24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864" y="1411049"/>
            <a:ext cx="8480271" cy="4035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142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004B2-1541-5046-B6F2-22AF56585712}" type="slidenum">
              <a:rPr lang="en-US" smtClean="0"/>
              <a:t>8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Executive</a:t>
            </a:r>
            <a:r>
              <a:rPr lang="fr-CH" dirty="0" smtClean="0"/>
              <a:t> </a:t>
            </a:r>
            <a:r>
              <a:rPr lang="fr-CH" dirty="0" err="1" smtClean="0"/>
              <a:t>summary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LRossi- C&amp;S Review @LARP CM24</a:t>
            </a:r>
            <a:endParaRPr lang="en-GB" dirty="0"/>
          </a:p>
        </p:txBody>
      </p:sp>
      <p:sp>
        <p:nvSpPr>
          <p:cNvPr id="7" name="Content Placeholder 4"/>
          <p:cNvSpPr txBox="1">
            <a:spLocks/>
          </p:cNvSpPr>
          <p:nvPr/>
        </p:nvSpPr>
        <p:spPr>
          <a:xfrm>
            <a:off x="224853" y="1368694"/>
            <a:ext cx="8604354" cy="464820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457200" rtl="0" eaLnBrk="1" latinLnBrk="0" hangingPunct="1">
              <a:lnSpc>
                <a:spcPct val="120000"/>
              </a:lnSpc>
              <a:spcBef>
                <a:spcPts val="600"/>
              </a:spcBef>
              <a:buClr>
                <a:srgbClr val="0089B5"/>
              </a:buClr>
              <a:buFont typeface="Arial"/>
              <a:buChar char="•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-228600" algn="l" defTabSz="457200" rtl="0" eaLnBrk="1" latinLnBrk="0" hangingPunct="1">
              <a:lnSpc>
                <a:spcPct val="120000"/>
              </a:lnSpc>
              <a:spcBef>
                <a:spcPts val="400"/>
              </a:spcBef>
              <a:buClr>
                <a:srgbClr val="0089B5"/>
              </a:buClr>
              <a:buSzPct val="95000"/>
              <a:buFont typeface="Arial"/>
              <a:buChar char="•"/>
              <a:defRPr sz="3200" kern="1200" baseline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685800" indent="-228600" algn="l" defTabSz="457200" rtl="0" eaLnBrk="1" latinLnBrk="0" hangingPunct="1">
              <a:lnSpc>
                <a:spcPct val="120000"/>
              </a:lnSpc>
              <a:spcBef>
                <a:spcPts val="200"/>
              </a:spcBef>
              <a:buClr>
                <a:srgbClr val="0089B5"/>
              </a:buClr>
              <a:buSzPct val="90000"/>
              <a:buFont typeface="Arial"/>
              <a:buChar char="•"/>
              <a:defRPr sz="2800" kern="1200" baseline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914400" indent="-228600" algn="l" defTabSz="457200" rtl="0" eaLnBrk="1" latinLnBrk="0" hangingPunct="1">
              <a:lnSpc>
                <a:spcPct val="120000"/>
              </a:lnSpc>
              <a:spcBef>
                <a:spcPts val="200"/>
              </a:spcBef>
              <a:buClr>
                <a:srgbClr val="0089B5"/>
              </a:buClr>
              <a:buSzPct val="90000"/>
              <a:buFont typeface="Arial"/>
              <a:buChar char="•"/>
              <a:defRPr sz="2800" kern="1200" baseline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143000" indent="-228600" algn="l" defTabSz="4572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bg1">
                  <a:lumMod val="50000"/>
                </a:schemeClr>
              </a:buClr>
              <a:buSzPct val="90000"/>
              <a:buFont typeface="Arial"/>
              <a:buChar char="•"/>
              <a:defRPr sz="2800" kern="1200" baseline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spc="-100" dirty="0" smtClean="0"/>
              <a:t>The review committee is very impressed with the enormous amount of work that was presented.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spc="-100" dirty="0" smtClean="0"/>
              <a:t>A very competent, engaged and effective management team is in place to manage both projects.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spc="-100" dirty="0" smtClean="0"/>
              <a:t>The Project Management tools used at CERN are state of the art, well utilized and well understood by the management team.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spc="-100" dirty="0" smtClean="0"/>
              <a:t>The presented project organizational structures are suitable to execute the projects. They matrix in-house as well as external resources very effectively into the organizations and they report directly to the Director of Accelerator and Technology.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spc="-100" dirty="0" smtClean="0"/>
              <a:t>The QA and QC programs are well established, flexible and effective. They allow to manage foreign contributions, In-Kind participation and international collaborations effectively.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spc="-100" dirty="0" smtClean="0"/>
              <a:t>The risk management program is somewhat new and should be fully integrated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spc="-100" dirty="0" smtClean="0"/>
              <a:t>The LIU and the HL-LHC project are well </a:t>
            </a:r>
            <a:r>
              <a:rPr lang="en-US" sz="1800" u="sng" spc="-100" dirty="0" smtClean="0"/>
              <a:t>advanced</a:t>
            </a:r>
            <a:r>
              <a:rPr lang="en-US" sz="1800" spc="-100" dirty="0" smtClean="0"/>
              <a:t> in planning and execution for the stage they are in.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spc="-1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spc="-100" dirty="0"/>
          </a:p>
        </p:txBody>
      </p:sp>
      <p:sp>
        <p:nvSpPr>
          <p:cNvPr id="8" name="TextBox 7"/>
          <p:cNvSpPr txBox="1"/>
          <p:nvPr/>
        </p:nvSpPr>
        <p:spPr>
          <a:xfrm>
            <a:off x="3048000" y="5664873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/>
              <a:t>Congratulations !</a:t>
            </a:r>
            <a:endParaRPr lang="en-US" b="1" i="1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4418" y="5506434"/>
            <a:ext cx="1548882" cy="130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0350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for HL-LHC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 b="1" smtClean="0"/>
              <a:t>LRossi- C&amp;S Review @LARP CM24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quarter" idx="14"/>
            <p:extLst/>
          </p:nvPr>
        </p:nvGraphicFramePr>
        <p:xfrm>
          <a:off x="299545" y="1663267"/>
          <a:ext cx="4125912" cy="3754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33600"/>
                <a:gridCol w="1992312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Total cost / MCHF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/>
                        <a:t>(original</a:t>
                      </a:r>
                      <a:r>
                        <a:rPr lang="en-US" sz="1400" b="1" baseline="0" dirty="0" smtClean="0"/>
                        <a:t> estimate)</a:t>
                      </a:r>
                      <a:endParaRPr lang="en-US" sz="1400" b="1" dirty="0"/>
                    </a:p>
                  </a:txBody>
                  <a:tcPr marL="70996" marR="709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833</a:t>
                      </a:r>
                      <a:endParaRPr lang="en-US" b="1" dirty="0"/>
                    </a:p>
                  </a:txBody>
                  <a:tcPr marL="70996" marR="70996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Total cost / MCHF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/>
                        <a:t>(new</a:t>
                      </a:r>
                      <a:r>
                        <a:rPr lang="en-US" sz="1400" b="1" baseline="0" dirty="0" smtClean="0"/>
                        <a:t> estimate)</a:t>
                      </a:r>
                      <a:endParaRPr lang="en-US" sz="1400" b="1" dirty="0"/>
                    </a:p>
                  </a:txBody>
                  <a:tcPr marL="70996" marR="709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949</a:t>
                      </a:r>
                      <a:endParaRPr lang="en-US" b="1" dirty="0"/>
                    </a:p>
                  </a:txBody>
                  <a:tcPr marL="70996" marR="70996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Uncertainty / %</a:t>
                      </a:r>
                      <a:endParaRPr lang="en-US" b="1" dirty="0"/>
                    </a:p>
                  </a:txBody>
                  <a:tcPr marL="70996" marR="709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-15 / +22</a:t>
                      </a:r>
                      <a:endParaRPr lang="en-US" b="1" dirty="0"/>
                    </a:p>
                  </a:txBody>
                  <a:tcPr marL="70996" marR="70996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Uncertainty / MCHF</a:t>
                      </a:r>
                      <a:endParaRPr lang="en-US" b="1" dirty="0"/>
                    </a:p>
                  </a:txBody>
                  <a:tcPr marL="70996" marR="709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-142</a:t>
                      </a:r>
                      <a:r>
                        <a:rPr lang="en-US" b="1" baseline="0" dirty="0" smtClean="0"/>
                        <a:t> / +208</a:t>
                      </a:r>
                      <a:endParaRPr lang="en-US" b="1" dirty="0"/>
                    </a:p>
                  </a:txBody>
                  <a:tcPr marL="70996" marR="70996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Uncertainty</a:t>
                      </a:r>
                      <a:endParaRPr lang="en-US" b="1" dirty="0"/>
                    </a:p>
                  </a:txBody>
                  <a:tcPr marL="70996" marR="709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On average Class 3</a:t>
                      </a:r>
                      <a:endParaRPr lang="en-US" b="1" dirty="0"/>
                    </a:p>
                  </a:txBody>
                  <a:tcPr marL="70996" marR="70996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% complete</a:t>
                      </a:r>
                      <a:endParaRPr lang="en-US" b="1" dirty="0"/>
                    </a:p>
                  </a:txBody>
                  <a:tcPr marL="70996" marR="709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R&amp;D phase</a:t>
                      </a:r>
                      <a:endParaRPr lang="en-US" b="1" dirty="0"/>
                    </a:p>
                  </a:txBody>
                  <a:tcPr marL="70996" marR="70996"/>
                </a:tc>
              </a:tr>
              <a:tr h="370840"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 marL="70996" marR="70996"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 marL="70996" marR="70996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Total</a:t>
                      </a:r>
                      <a:r>
                        <a:rPr lang="en-US" b="1" baseline="0" dirty="0" smtClean="0"/>
                        <a:t> FTE / CERN</a:t>
                      </a:r>
                      <a:endParaRPr lang="en-US" b="1" dirty="0"/>
                    </a:p>
                  </a:txBody>
                  <a:tcPr marL="70996" marR="709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1660</a:t>
                      </a:r>
                      <a:endParaRPr lang="en-US" b="1" dirty="0"/>
                    </a:p>
                  </a:txBody>
                  <a:tcPr marL="70996" marR="70996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Total FTE / MPA</a:t>
                      </a:r>
                      <a:endParaRPr lang="en-US" b="1" dirty="0"/>
                    </a:p>
                  </a:txBody>
                  <a:tcPr marL="70996" marR="709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946</a:t>
                      </a:r>
                      <a:endParaRPr lang="en-US" b="1" dirty="0"/>
                    </a:p>
                  </a:txBody>
                  <a:tcPr marL="70996" marR="70996"/>
                </a:tc>
              </a:tr>
            </a:tbl>
          </a:graphicData>
        </a:graphic>
      </p:graphicFrame>
      <p:sp>
        <p:nvSpPr>
          <p:cNvPr id="8" name="Content Placeholder 7"/>
          <p:cNvSpPr>
            <a:spLocks noGrp="1"/>
          </p:cNvSpPr>
          <p:nvPr>
            <p:ph sz="quarter" idx="15"/>
          </p:nvPr>
        </p:nvSpPr>
        <p:spPr>
          <a:xfrm>
            <a:off x="4648200" y="1663267"/>
            <a:ext cx="4343400" cy="4648200"/>
          </a:xfrm>
        </p:spPr>
        <p:txBody>
          <a:bodyPr>
            <a:normAutofit fontScale="47500" lnSpcReduction="2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</a:t>
            </a:r>
            <a:r>
              <a:rPr lang="en-US" dirty="0" smtClean="0"/>
              <a:t>udgets are correctly assembled and adequate, but uncertainty varies between class 1 and 5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Schedule is generally well defined and realistic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Some options for savings, deferrals or deletion (see table later)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More expensive </a:t>
            </a:r>
            <a:r>
              <a:rPr lang="en-US" dirty="0" err="1" smtClean="0"/>
              <a:t>workpackages</a:t>
            </a:r>
            <a:r>
              <a:rPr lang="en-US" dirty="0" smtClean="0"/>
              <a:t> have generally less uncertainty (apart from CE). 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Unlikely that uncertainty on the negative site will materialize to the degree assumed.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General concern expertise availability</a:t>
            </a:r>
          </a:p>
          <a:p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u="sng" dirty="0" smtClean="0"/>
              <a:t>Late information on cost / risk of Civil Engineering creates major risk that needs to be retired asap</a:t>
            </a:r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3966853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iLumiLHC_Presentation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D65F00B9AFF9D4DB8D423D62D364FE5" ma:contentTypeVersion="0" ma:contentTypeDescription="Create a new document." ma:contentTypeScope="" ma:versionID="1f5c5222447e6795847028ce554a3f68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82125E1-CCB4-4909-BE88-A72A822A6F9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8A7ED259-6AEE-4E24-A95A-9729541A612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D553D58-F42B-43B9-BDA1-90638D0CBA0D}">
  <ds:schemaRefs>
    <ds:schemaRef ds:uri="http://schemas.microsoft.com/office/2006/metadata/properties"/>
    <ds:schemaRef ds:uri="http://schemas.openxmlformats.org/package/2006/metadata/core-properties"/>
    <ds:schemaRef ds:uri="http://www.w3.org/XML/1998/namespace"/>
    <ds:schemaRef ds:uri="http://purl.org/dc/dcmitype/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HiLumiLHC_PresentationTemplate</Template>
  <TotalTime>382</TotalTime>
  <Words>1612</Words>
  <Application>Microsoft Office PowerPoint</Application>
  <PresentationFormat>On-screen Show (4:3)</PresentationFormat>
  <Paragraphs>356</Paragraphs>
  <Slides>26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Calibri</vt:lpstr>
      <vt:lpstr>Symbol</vt:lpstr>
      <vt:lpstr>Times New Roman</vt:lpstr>
      <vt:lpstr>HiLumiLHC_PresentationTemplate</vt:lpstr>
      <vt:lpstr>Cost &amp; Schedule review - report</vt:lpstr>
      <vt:lpstr>PowerPoint Presentation</vt:lpstr>
      <vt:lpstr>PowerPoint Presentation</vt:lpstr>
      <vt:lpstr>Presentations are NOT public</vt:lpstr>
      <vt:lpstr>Charge to the Review Committee</vt:lpstr>
      <vt:lpstr>Scope of the review</vt:lpstr>
      <vt:lpstr>Table Uncertainty Class/ Risk Analysis</vt:lpstr>
      <vt:lpstr>Executive summary</vt:lpstr>
      <vt:lpstr>Summary for HL-LHC</vt:lpstr>
      <vt:lpstr>Overview of the Uncertainties</vt:lpstr>
      <vt:lpstr>Possible scope deferral into LS4</vt:lpstr>
      <vt:lpstr>Possible scope deferral into LS4</vt:lpstr>
      <vt:lpstr>Possible scope deferral into LS4</vt:lpstr>
      <vt:lpstr>Possible scope deferral into LS4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Follow up</vt:lpstr>
      <vt:lpstr>First official statement from DG, after interim report to SPC by Norbert</vt:lpstr>
      <vt:lpstr>Next events</vt:lpstr>
      <vt:lpstr>PowerPoint Presentation</vt:lpstr>
      <vt:lpstr>Summary for LIU</vt:lpstr>
      <vt:lpstr>The target for installation</vt:lpstr>
      <vt:lpstr>The nominal target performance</vt:lpstr>
    </vt:vector>
  </TitlesOfParts>
  <Company>CERN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 for HiLumi collaborators</dc:title>
  <dc:creator>Cecile Noels</dc:creator>
  <cp:lastModifiedBy>Lucio Rossi</cp:lastModifiedBy>
  <cp:revision>40</cp:revision>
  <dcterms:created xsi:type="dcterms:W3CDTF">2011-12-13T14:40:13Z</dcterms:created>
  <dcterms:modified xsi:type="dcterms:W3CDTF">2015-05-11T12:00:28Z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0x0101003D65F00B9AFF9D4DB8D423D62D364FE5</vt:lpwstr>
  </property>
</Properties>
</file>