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  <p:sldMasterId id="2147483675" r:id="rId6"/>
  </p:sldMasterIdLst>
  <p:notesMasterIdLst>
    <p:notesMasterId r:id="rId48"/>
  </p:notesMasterIdLst>
  <p:sldIdLst>
    <p:sldId id="259" r:id="rId7"/>
    <p:sldId id="279" r:id="rId8"/>
    <p:sldId id="277" r:id="rId9"/>
    <p:sldId id="288" r:id="rId10"/>
    <p:sldId id="294" r:id="rId11"/>
    <p:sldId id="290" r:id="rId12"/>
    <p:sldId id="289" r:id="rId13"/>
    <p:sldId id="291" r:id="rId14"/>
    <p:sldId id="292" r:id="rId15"/>
    <p:sldId id="293" r:id="rId16"/>
    <p:sldId id="286" r:id="rId17"/>
    <p:sldId id="298" r:id="rId18"/>
    <p:sldId id="318" r:id="rId19"/>
    <p:sldId id="297" r:id="rId20"/>
    <p:sldId id="313" r:id="rId21"/>
    <p:sldId id="320" r:id="rId22"/>
    <p:sldId id="321" r:id="rId23"/>
    <p:sldId id="322" r:id="rId24"/>
    <p:sldId id="302" r:id="rId25"/>
    <p:sldId id="317" r:id="rId26"/>
    <p:sldId id="304" r:id="rId27"/>
    <p:sldId id="325" r:id="rId28"/>
    <p:sldId id="326" r:id="rId29"/>
    <p:sldId id="323" r:id="rId30"/>
    <p:sldId id="324" r:id="rId31"/>
    <p:sldId id="308" r:id="rId32"/>
    <p:sldId id="306" r:id="rId33"/>
    <p:sldId id="309" r:id="rId34"/>
    <p:sldId id="310" r:id="rId35"/>
    <p:sldId id="327" r:id="rId36"/>
    <p:sldId id="328" r:id="rId37"/>
    <p:sldId id="311" r:id="rId38"/>
    <p:sldId id="312" r:id="rId39"/>
    <p:sldId id="300" r:id="rId40"/>
    <p:sldId id="301" r:id="rId41"/>
    <p:sldId id="262" r:id="rId42"/>
    <p:sldId id="329" r:id="rId43"/>
    <p:sldId id="284" r:id="rId44"/>
    <p:sldId id="285" r:id="rId45"/>
    <p:sldId id="295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1E6"/>
    <a:srgbClr val="0089B5"/>
    <a:srgbClr val="005872"/>
    <a:srgbClr val="284579"/>
    <a:srgbClr val="9CB0D5"/>
    <a:srgbClr val="38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51" autoAdjust="0"/>
  </p:normalViewPr>
  <p:slideViewPr>
    <p:cSldViewPr snapToGrid="0" snapToObjects="1">
      <p:cViewPr varScale="1">
        <p:scale>
          <a:sx n="105" d="100"/>
          <a:sy n="105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D457-2C93-4605-B86D-F519940C8090}" type="datetimeFigureOut">
              <a:rPr lang="en-GB" smtClean="0"/>
              <a:t>10/05/15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5AE1-8DAA-4720-851B-5749129B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5146-1889-4C45-88D4-AB2A8F663451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0186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5146-1889-4C45-88D4-AB2A8F66345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15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5146-1889-4C45-88D4-AB2A8F663451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998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EA8DC-45FA-42FB-B291-2E84CFDFCED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19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1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10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10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10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2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5AE1-8DAA-4720-851B-5749129BDB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2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4202-AB1C-464E-B05C-A3CCBC9942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6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F35C5-5882-C644-9C92-39484110907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168005"/>
            <a:ext cx="417381" cy="281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7" y="6128871"/>
            <a:ext cx="441600" cy="3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9" y="1802165"/>
            <a:ext cx="4313433" cy="207980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778500" y="6527084"/>
            <a:ext cx="240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 smtClean="0"/>
              <a:t>Oliver </a:t>
            </a:r>
            <a:r>
              <a:rPr lang="it-IT" b="0" dirty="0" err="1" smtClean="0"/>
              <a:t>Brüning</a:t>
            </a:r>
            <a:r>
              <a:rPr lang="it-IT" b="0" dirty="0" smtClean="0"/>
              <a:t>, CERN</a:t>
            </a:r>
            <a:endParaRPr lang="en-GB" b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7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62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643534" cy="206399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9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41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9310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90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316288" cy="6048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388296" cy="5904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40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62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4992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6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09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2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13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667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89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5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924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46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9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271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643534" cy="206399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11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41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9310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522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316288" cy="6048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388296" cy="5904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22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62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4992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422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26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59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56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2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601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861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192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46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 marL="346075" indent="-228600">
              <a:defRPr sz="3200">
                <a:latin typeface="Calibri" pitchFamily="34" charset="0"/>
              </a:defRPr>
            </a:lvl2pPr>
            <a:lvl3pPr marL="452438" indent="-228600">
              <a:defRPr sz="2800">
                <a:latin typeface="Calibri" pitchFamily="34" charset="0"/>
              </a:defRPr>
            </a:lvl3pPr>
            <a:lvl4pPr marL="569913" indent="-228600">
              <a:defRPr sz="2800">
                <a:latin typeface="Calibri" pitchFamily="34" charset="0"/>
              </a:defRPr>
            </a:lvl4pPr>
            <a:lvl5pPr marL="685800" indent="-228600">
              <a:defRPr sz="2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 marL="346075" indent="-228600">
              <a:defRPr sz="3200">
                <a:latin typeface="Calibri" pitchFamily="34" charset="0"/>
              </a:defRPr>
            </a:lvl2pPr>
            <a:lvl3pPr marL="452438" indent="-228600">
              <a:defRPr sz="2800">
                <a:latin typeface="Calibri" pitchFamily="34" charset="0"/>
              </a:defRPr>
            </a:lvl3pPr>
            <a:lvl4pPr marL="569913" indent="-228600">
              <a:defRPr sz="2800">
                <a:latin typeface="Calibri" pitchFamily="34" charset="0"/>
              </a:defRPr>
            </a:lvl4pPr>
            <a:lvl5pPr marL="685800" indent="-228600">
              <a:defRPr sz="2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4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9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9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5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168005"/>
            <a:ext cx="417381" cy="281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7" y="6128871"/>
            <a:ext cx="441600" cy="3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92" y="2108488"/>
            <a:ext cx="3817931" cy="18408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778500" y="6527084"/>
            <a:ext cx="240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 smtClean="0"/>
              <a:t>Oliver </a:t>
            </a:r>
            <a:r>
              <a:rPr lang="it-IT" b="0" dirty="0" err="1" smtClean="0"/>
              <a:t>Brüning</a:t>
            </a:r>
            <a:r>
              <a:rPr lang="it-IT" b="0" dirty="0" smtClean="0"/>
              <a:t>, CERN</a:t>
            </a:r>
            <a:endParaRPr lang="en-GB" b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8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918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" y="6163009"/>
            <a:ext cx="777850" cy="3749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778500" y="6527084"/>
            <a:ext cx="240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 smtClean="0"/>
              <a:t>Oliver </a:t>
            </a:r>
            <a:r>
              <a:rPr lang="it-IT" b="0" dirty="0" err="1" smtClean="0"/>
              <a:t>Brüning</a:t>
            </a:r>
            <a:r>
              <a:rPr lang="it-IT" b="0" dirty="0" smtClean="0"/>
              <a:t>, CERN</a:t>
            </a:r>
            <a:endParaRPr lang="en-GB" b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9" r:id="rId3"/>
    <p:sldLayoutId id="2147483657" r:id="rId4"/>
    <p:sldLayoutId id="2147483654" r:id="rId5"/>
    <p:sldLayoutId id="2147483658" r:id="rId6"/>
    <p:sldLayoutId id="2147483655" r:id="rId7"/>
    <p:sldLayoutId id="2147483660" r:id="rId8"/>
    <p:sldLayoutId id="2147483661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91"/>
            <a:ext cx="9144000" cy="49006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496944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7638" y="6669360"/>
            <a:ext cx="3427509" cy="206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412" y="6669360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74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91"/>
            <a:ext cx="9144000" cy="49006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496944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7638" y="6669360"/>
            <a:ext cx="3427509" cy="206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412" y="6669360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26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ldscientific.com/worldscibooks/10.1142/9581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HL-LHC Project Status</a:t>
            </a: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4366534"/>
            <a:ext cx="8229600" cy="1390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89B5"/>
              </a:buClr>
              <a:buFont typeface="Arial"/>
              <a:buNone/>
              <a:defRPr sz="2500" b="1" kern="120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3600" dirty="0" smtClean="0"/>
              <a:t>Oliver Brüning</a:t>
            </a:r>
            <a:br>
              <a:rPr lang="fr-CH" sz="3600" dirty="0" smtClean="0"/>
            </a:br>
            <a:r>
              <a:rPr lang="fr-CH" sz="3600" dirty="0" smtClean="0"/>
              <a:t>For the HL-LHC Project </a:t>
            </a:r>
            <a:r>
              <a:rPr lang="fr-CH" sz="3600" dirty="0" smtClean="0"/>
              <a:t>team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5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6004" y="711278"/>
            <a:ext cx="3464049" cy="492372"/>
            <a:chOff x="228600" y="1657783"/>
            <a:chExt cx="3464049" cy="492372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2794124" cy="49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Crab Cavity Layout</a:t>
              </a:r>
              <a:r>
                <a:rPr lang="en-US" sz="2600" dirty="0" smtClean="0">
                  <a:solidFill>
                    <a:srgbClr val="3333CC"/>
                  </a:solidFill>
                </a:rPr>
                <a:t>:</a:t>
              </a:r>
              <a:endParaRPr lang="en-US" sz="2600" dirty="0">
                <a:solidFill>
                  <a:srgbClr val="3333CC"/>
                </a:solidFill>
                <a:cs typeface="+mn-cs"/>
              </a:endParaRPr>
            </a:p>
          </p:txBody>
        </p: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279" y="30153"/>
            <a:ext cx="6485492" cy="720725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FF0000"/>
                </a:solidFill>
              </a:rPr>
              <a:t>HL-LHC </a:t>
            </a:r>
            <a:r>
              <a:rPr lang="en-US" u="sng" dirty="0" smtClean="0">
                <a:solidFill>
                  <a:srgbClr val="FF0000"/>
                </a:solidFill>
              </a:rPr>
              <a:t>PDR: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77737" y="5530456"/>
            <a:ext cx="8571434" cy="89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69" tIns="45685" rIns="91369" bIns="45685">
            <a:spAutoFit/>
          </a:bodyPr>
          <a:lstStyle/>
          <a:p>
            <a:pPr algn="l" eaLnBrk="1" hangingPunct="1">
              <a:defRPr/>
            </a:pPr>
            <a:r>
              <a:rPr lang="en-US" sz="2600" dirty="0" smtClean="0">
                <a:solidFill>
                  <a:srgbClr val="3333CC"/>
                </a:solidFill>
                <a:sym typeface="Wingdings"/>
              </a:rPr>
              <a:t>4 </a:t>
            </a:r>
            <a:r>
              <a:rPr lang="en-US" sz="2600" dirty="0" err="1" smtClean="0">
                <a:solidFill>
                  <a:srgbClr val="3333CC"/>
                </a:solidFill>
                <a:sym typeface="Wingdings"/>
              </a:rPr>
              <a:t>cryo</a:t>
            </a:r>
            <a:r>
              <a:rPr lang="en-US" sz="2600" dirty="0" smtClean="0">
                <a:solidFill>
                  <a:srgbClr val="3333CC"/>
                </a:solidFill>
                <a:sym typeface="Wingdings"/>
              </a:rPr>
              <a:t> modules with two cavities each  provides modularity </a:t>
            </a:r>
          </a:p>
          <a:p>
            <a:pPr algn="l" eaLnBrk="1" hangingPunct="1">
              <a:defRPr/>
            </a:pPr>
            <a:r>
              <a:rPr lang="en-US" sz="2600" dirty="0">
                <a:solidFill>
                  <a:srgbClr val="3333CC"/>
                </a:solidFill>
                <a:sym typeface="Wingdings"/>
              </a:rPr>
              <a:t> </a:t>
            </a:r>
            <a:r>
              <a:rPr lang="en-US" sz="2600" dirty="0" smtClean="0">
                <a:solidFill>
                  <a:srgbClr val="3333CC"/>
                </a:solidFill>
                <a:sym typeface="Wingdings"/>
              </a:rPr>
              <a:t>          </a:t>
            </a:r>
            <a:r>
              <a:rPr lang="en-US" sz="2600" dirty="0" smtClean="0">
                <a:solidFill>
                  <a:srgbClr val="3333CC"/>
                </a:solidFill>
                <a:sym typeface="Wingdings"/>
              </a:rPr>
              <a:t>and flexibility (e.g. phased installation and crab kissing)</a:t>
            </a:r>
            <a:endParaRPr lang="en-US" sz="2600" dirty="0">
              <a:solidFill>
                <a:srgbClr val="3333CC"/>
              </a:solidFill>
              <a:cs typeface="+mn-cs"/>
            </a:endParaRPr>
          </a:p>
        </p:txBody>
      </p:sp>
      <p:pic>
        <p:nvPicPr>
          <p:cNvPr id="3" name="Picture 2" descr="Screen Shot 2015-05-10 at 17.5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406"/>
            <a:ext cx="9144000" cy="1428750"/>
          </a:xfrm>
          <a:prstGeom prst="rect">
            <a:avLst/>
          </a:prstGeom>
        </p:spPr>
      </p:pic>
      <p:pic>
        <p:nvPicPr>
          <p:cNvPr id="4" name="Picture 3" descr="Screen Shot 2015-05-10 at 17.53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6" y="2641262"/>
            <a:ext cx="7289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7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88913"/>
            <a:ext cx="8229600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u="sng" dirty="0" smtClean="0">
                <a:solidFill>
                  <a:srgbClr val="FF0000"/>
                </a:solidFill>
                <a:cs typeface="+mj-cs"/>
              </a:rPr>
              <a:t>Highlights from </a:t>
            </a:r>
            <a:r>
              <a:rPr lang="en-US" u="sng" dirty="0">
                <a:solidFill>
                  <a:srgbClr val="FF0000"/>
                </a:solidFill>
              </a:rPr>
              <a:t>R</a:t>
            </a:r>
            <a:r>
              <a:rPr lang="en-US" sz="4000" u="sng" dirty="0" smtClean="0">
                <a:solidFill>
                  <a:srgbClr val="FF0000"/>
                </a:solidFill>
                <a:cs typeface="+mj-cs"/>
              </a:rPr>
              <a:t>ecent Reviews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670" y="1202913"/>
            <a:ext cx="8647271" cy="4862800"/>
            <a:chOff x="228600" y="1657783"/>
            <a:chExt cx="8647271" cy="4862800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7977346" cy="486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SC Cable Review Nov 2014 &amp; MQXF </a:t>
              </a:r>
              <a:r>
                <a:rPr lang="en-US" sz="2600" dirty="0">
                  <a:solidFill>
                    <a:srgbClr val="3333CC"/>
                  </a:solidFill>
                </a:rPr>
                <a:t>Review </a:t>
              </a:r>
              <a:r>
                <a:rPr lang="en-US" sz="2600" dirty="0" smtClean="0">
                  <a:solidFill>
                    <a:srgbClr val="3333CC"/>
                  </a:solidFill>
                </a:rPr>
                <a:t>Dec </a:t>
              </a:r>
              <a:r>
                <a:rPr lang="en-US" sz="2600" dirty="0">
                  <a:solidFill>
                    <a:srgbClr val="3333CC"/>
                  </a:solidFill>
                </a:rPr>
                <a:t>2014</a:t>
              </a:r>
              <a:r>
                <a:rPr lang="en-US" sz="2600" dirty="0" smtClean="0">
                  <a:solidFill>
                    <a:srgbClr val="3333CC"/>
                  </a:solidFill>
                </a:rPr>
                <a:t>: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olidFill>
                    <a:srgbClr val="FF0000"/>
                  </a:solidFill>
                  <a:cs typeface="+mn-cs"/>
                  <a:sym typeface="Wingdings"/>
                </a:rPr>
                <a:t>Design should be conservative and maximize margins!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Full support for 150mm coil aperture</a:t>
              </a:r>
              <a:endParaRPr lang="en-US" sz="2600" dirty="0" smtClean="0">
                <a:solidFill>
                  <a:srgbClr val="008000"/>
                </a:solidFill>
                <a:sym typeface="Wingdings"/>
              </a:endParaRP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olidFill>
                    <a:srgbClr val="FF0000"/>
                  </a:solidFill>
                  <a:sym typeface="Wingdings"/>
                </a:rPr>
                <a:t>Revise </a:t>
              </a:r>
              <a:r>
                <a:rPr lang="en-US" sz="2600" dirty="0" err="1" smtClean="0">
                  <a:solidFill>
                    <a:srgbClr val="FF0000"/>
                  </a:solidFill>
                  <a:sym typeface="Wingdings"/>
                </a:rPr>
                <a:t>J</a:t>
              </a:r>
              <a:r>
                <a:rPr lang="en-US" sz="2600" baseline="-25000" dirty="0" err="1" smtClean="0">
                  <a:solidFill>
                    <a:srgbClr val="FF0000"/>
                  </a:solidFill>
                  <a:sym typeface="Wingdings"/>
                </a:rPr>
                <a:t>c</a:t>
              </a:r>
              <a:r>
                <a:rPr lang="en-US" sz="2600" dirty="0" smtClean="0">
                  <a:solidFill>
                    <a:srgbClr val="FF0000"/>
                  </a:solidFill>
                  <a:sym typeface="Wingdings"/>
                </a:rPr>
                <a:t> and RRR (20% of samples show lower </a:t>
              </a:r>
              <a:r>
                <a:rPr lang="en-US" sz="2600" dirty="0" err="1" smtClean="0">
                  <a:solidFill>
                    <a:srgbClr val="FF0000"/>
                  </a:solidFill>
                  <a:sym typeface="Wingdings"/>
                </a:rPr>
                <a:t>J</a:t>
              </a:r>
              <a:r>
                <a:rPr lang="en-US" sz="2600" baseline="-25000" dirty="0" err="1" smtClean="0">
                  <a:solidFill>
                    <a:srgbClr val="FF0000"/>
                  </a:solidFill>
                  <a:sym typeface="Wingdings"/>
                </a:rPr>
                <a:t>c</a:t>
              </a:r>
              <a:r>
                <a:rPr lang="en-US" sz="2600" dirty="0" smtClean="0">
                  <a:solidFill>
                    <a:srgbClr val="FF0000"/>
                  </a:solidFill>
                  <a:sym typeface="Wingdings"/>
                </a:rPr>
                <a:t>) and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sz="2600" dirty="0" smtClean="0">
                  <a:solidFill>
                    <a:srgbClr val="FF0000"/>
                  </a:solidFill>
                  <a:sym typeface="Wingdings"/>
                </a:rPr>
                <a:t>     magnet operating point @ 75% of load line (now 80%)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Keep 2 strand supplier policy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Magnets should be tested </a:t>
              </a:r>
              <a:r>
                <a:rPr lang="en-US" sz="2600" smtClean="0">
                  <a:solidFill>
                    <a:srgbClr val="008000"/>
                  </a:solidFill>
                  <a:sym typeface="Wingdings"/>
                </a:rPr>
                <a:t>at 108% </a:t>
              </a: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of nominal</a:t>
              </a:r>
            </a:p>
            <a:p>
              <a:pPr>
                <a:spcAft>
                  <a:spcPts val="600"/>
                </a:spcAft>
                <a:defRPr/>
              </a:pPr>
              <a:endParaRPr lang="en-US" sz="2600" dirty="0" smtClean="0">
                <a:solidFill>
                  <a:srgbClr val="008000"/>
                </a:solidFill>
                <a:sym typeface="Wingdings"/>
              </a:endParaRP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Revision of operating gradient and length of the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ym typeface="Wingdings"/>
                </a:rPr>
                <a:t> </a:t>
              </a:r>
              <a:r>
                <a:rPr lang="en-US" sz="2600" dirty="0" smtClean="0">
                  <a:sym typeface="Wingdings"/>
                </a:rPr>
                <a:t>     triplet magnets</a:t>
              </a:r>
              <a:endParaRPr lang="en-US" sz="2600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9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R</a:t>
            </a:r>
            <a:r>
              <a:rPr lang="en-US" sz="4000" u="sng" dirty="0" smtClean="0">
                <a:solidFill>
                  <a:srgbClr val="FF0000"/>
                </a:solidFill>
                <a:cs typeface="+mj-cs"/>
              </a:rPr>
              <a:t>ecent PLC Discussions on Review: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670" y="1202913"/>
            <a:ext cx="8843814" cy="4862800"/>
            <a:chOff x="228600" y="1657783"/>
            <a:chExt cx="8843814" cy="4862800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8173889" cy="486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Triplet Length and Layout: PLC March 2015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Q1/Q3 length increased to 4.2m (two magnets per unit)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Q2 length of 7.15m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Triplet gradient slightly above 130 T/m</a:t>
              </a:r>
              <a:endParaRPr lang="en-US" sz="2600" dirty="0" smtClean="0">
                <a:sym typeface="Wingdings"/>
              </a:endParaRP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Updated HL-LHC layout and interconnection lengths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Found optics that is compatible with the above and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olidFill>
                    <a:srgbClr val="008000"/>
                  </a:solidFill>
                  <a:sym typeface="Wingdings"/>
                </a:rPr>
                <a:t> </a:t>
              </a: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     ‘only’ 2% loss in integrated luminosity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Still need final agreement of L* and BPM positions</a:t>
              </a:r>
            </a:p>
            <a:p>
              <a:pPr>
                <a:spcAft>
                  <a:spcPts val="600"/>
                </a:spcAft>
                <a:defRPr/>
              </a:pPr>
              <a:endParaRPr lang="en-US" sz="2600" dirty="0" smtClean="0">
                <a:solidFill>
                  <a:srgbClr val="008000"/>
                </a:solidFill>
                <a:sym typeface="Wingdings"/>
              </a:endParaRP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See Riccardo’s presentation for more information</a:t>
              </a:r>
              <a:endParaRPr lang="en-US" sz="2600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1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122" y="-113047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Updated </a:t>
            </a:r>
            <a:r>
              <a:rPr lang="en-US" u="sng" dirty="0" smtClean="0">
                <a:solidFill>
                  <a:srgbClr val="FF0000"/>
                </a:solidFill>
              </a:rPr>
              <a:t>layout: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60" y="3052826"/>
            <a:ext cx="9115440" cy="153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60" y="4725245"/>
            <a:ext cx="9107520" cy="14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03018" y="3586962"/>
            <a:ext cx="107581" cy="16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3018" y="4811098"/>
            <a:ext cx="107581" cy="16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22230" y="5840426"/>
            <a:ext cx="593969" cy="3108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3565" y="6224699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Ideal bpm positions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2264" y="6180721"/>
            <a:ext cx="202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Forbidden </a:t>
            </a:r>
            <a:r>
              <a:rPr lang="en-US" sz="1400" b="1" dirty="0"/>
              <a:t>areas ±</a:t>
            </a:r>
            <a:r>
              <a:rPr lang="en-US" sz="1400" b="1" dirty="0" smtClean="0"/>
              <a:t>60 cm</a:t>
            </a:r>
            <a:endParaRPr lang="en-US" b="1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888746" y="5903499"/>
            <a:ext cx="578129" cy="287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235817" y="5913839"/>
            <a:ext cx="399939" cy="310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215575" y="5840426"/>
            <a:ext cx="395980" cy="30089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016" y="783433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New triplet layout and optics needed due to lower </a:t>
            </a:r>
            <a:r>
              <a:rPr lang="en-US" sz="2400" dirty="0" smtClean="0"/>
              <a:t>gradient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ew triplet magnetic lengths: </a:t>
            </a:r>
            <a:r>
              <a:rPr lang="en-US" sz="2400" b="1" dirty="0" smtClean="0">
                <a:solidFill>
                  <a:srgbClr val="0000FF"/>
                </a:solidFill>
              </a:rPr>
              <a:t>4.2 m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0000FF"/>
                </a:solidFill>
              </a:rPr>
              <a:t>7.15 m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On-going integration studies (with WP8/12/13/15) to determine</a:t>
            </a:r>
          </a:p>
          <a:p>
            <a:pPr marL="642938" lvl="1" indent="-285750">
              <a:buFont typeface="Arial"/>
              <a:buChar char="•"/>
            </a:pPr>
            <a:r>
              <a:rPr lang="en-US" sz="2400" dirty="0" smtClean="0"/>
              <a:t>Final L*: option of L*=23 m seems feasible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642938" lvl="1" indent="-285750">
              <a:buFont typeface="Arial"/>
              <a:buChar char="•"/>
            </a:pPr>
            <a:r>
              <a:rPr lang="en-US" sz="2400" dirty="0" smtClean="0"/>
              <a:t>BPM position optimization (to be far from BB LR encounters)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4" y="265271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Nominal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3224" y="445611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 triplet L*=23 m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</p:spPr>
        <p:txBody>
          <a:bodyPr/>
          <a:lstStyle/>
          <a:p>
            <a:r>
              <a:rPr lang="en-GB" smtClean="0"/>
              <a:t>LRosis@12 HL-LHC Coord Group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22" y="167828"/>
            <a:ext cx="8674955" cy="637013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USLARP Collaboration Meeting, Mai 2015, FERMILAB, USA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45160" y="188913"/>
            <a:ext cx="5598839" cy="7207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Cost &amp; Schedule Review:</a:t>
            </a:r>
            <a:endParaRPr lang="en-US" sz="4400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9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1272" r="2103" b="6001"/>
          <a:stretch/>
        </p:blipFill>
        <p:spPr bwMode="auto">
          <a:xfrm>
            <a:off x="297825" y="1113068"/>
            <a:ext cx="8640000" cy="488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76" y="-3192"/>
            <a:ext cx="9096868" cy="914400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Schedule Considerations: Decision after </a:t>
            </a:r>
            <a:r>
              <a:rPr lang="en-US" sz="3200" u="sng" dirty="0" err="1" smtClean="0">
                <a:solidFill>
                  <a:srgbClr val="FF0000"/>
                </a:solidFill>
              </a:rPr>
              <a:t>RunII</a:t>
            </a:r>
            <a:r>
              <a:rPr lang="en-US" sz="3200" u="sng" dirty="0" smtClean="0">
                <a:solidFill>
                  <a:srgbClr val="FF0000"/>
                </a:solidFill>
              </a:rPr>
              <a:t> Startup: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May 2015 – 5</a:t>
            </a:r>
            <a:r>
              <a:rPr lang="en-US" baseline="30000" dirty="0"/>
              <a:t>th</a:t>
            </a:r>
            <a:r>
              <a:rPr lang="en-US" dirty="0"/>
              <a:t> Joint LARP/</a:t>
            </a:r>
            <a:r>
              <a:rPr lang="en-US" dirty="0" err="1"/>
              <a:t>HiLumi</a:t>
            </a:r>
            <a:r>
              <a:rPr lang="en-US" dirty="0"/>
              <a:t> LHC Meeting @ FNAL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95534" y="5758387"/>
            <a:ext cx="3480782" cy="65747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US" dirty="0" smtClean="0">
                <a:solidFill>
                  <a:srgbClr val="0C377B"/>
                </a:solidFill>
                <a:latin typeface="Arial"/>
              </a:rPr>
              <a:t>April 2015 Coordination group: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</a:rPr>
              <a:t>Experiments would not object!</a:t>
            </a:r>
            <a:endParaRPr lang="en-US" sz="2000" dirty="0">
              <a:solidFill>
                <a:srgbClr val="008000"/>
              </a:solidFill>
              <a:latin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16543" y="1137458"/>
            <a:ext cx="0" cy="4533898"/>
          </a:xfrm>
          <a:prstGeom prst="straightConnector1">
            <a:avLst/>
          </a:prstGeom>
          <a:noFill/>
          <a:ln w="3175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240479" y="56978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rial"/>
              </a:rPr>
              <a:t>TODAY</a:t>
            </a:r>
            <a:endParaRPr lang="en-US" sz="160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795" y="6036016"/>
            <a:ext cx="376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Graph showing nominal </a:t>
            </a:r>
            <a:r>
              <a:rPr lang="en-US" sz="1400" dirty="0"/>
              <a:t>upgrade </a:t>
            </a:r>
            <a:r>
              <a:rPr lang="en-US" sz="1400" dirty="0" smtClean="0"/>
              <a:t>parameters </a:t>
            </a:r>
            <a:r>
              <a:rPr lang="en-US" sz="1400" dirty="0" smtClean="0"/>
              <a:t>–</a:t>
            </a:r>
          </a:p>
          <a:p>
            <a:r>
              <a:rPr lang="en-US" sz="1400" dirty="0" smtClean="0"/>
              <a:t> </a:t>
            </a:r>
            <a:r>
              <a:rPr lang="en-US" sz="1400" dirty="0" smtClean="0"/>
              <a:t>3000 </a:t>
            </a:r>
            <a:r>
              <a:rPr lang="en-US" sz="1400" dirty="0"/>
              <a:t>fb</a:t>
            </a:r>
            <a:r>
              <a:rPr lang="en-US" sz="1400" baseline="30000" dirty="0"/>
              <a:t>-1</a:t>
            </a:r>
            <a:r>
              <a:rPr lang="en-US" sz="1400" dirty="0"/>
              <a:t> would be reached in 2036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7590" y="1440180"/>
            <a:ext cx="308610" cy="37800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97200" y="1440180"/>
            <a:ext cx="594000" cy="37800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45924" y="1440180"/>
            <a:ext cx="457396" cy="3780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814320" y="1436270"/>
            <a:ext cx="593926" cy="3780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Callout 2 23"/>
          <p:cNvSpPr/>
          <p:nvPr/>
        </p:nvSpPr>
        <p:spPr>
          <a:xfrm>
            <a:off x="6820887" y="2067620"/>
            <a:ext cx="1367370" cy="591820"/>
          </a:xfrm>
          <a:prstGeom prst="borderCallout2">
            <a:avLst>
              <a:gd name="adj1" fmla="val 49325"/>
              <a:gd name="adj2" fmla="val -1797"/>
              <a:gd name="adj3" fmla="val 49325"/>
              <a:gd name="adj4" fmla="val -15767"/>
              <a:gd name="adj5" fmla="val 118768"/>
              <a:gd name="adj6" fmla="val -54839"/>
            </a:avLst>
          </a:prstGeom>
          <a:solidFill>
            <a:schemeClr val="bg1">
              <a:alpha val="80000"/>
            </a:schemeClr>
          </a:solidFill>
          <a:ln w="19050" cap="flat" cmpd="sng" algn="ctr">
            <a:solidFill>
              <a:srgbClr val="0C377B"/>
            </a:solidFill>
            <a:prstDash val="solid"/>
            <a:tailEnd type="stealth" w="med" len="lg"/>
          </a:ln>
          <a:effectLst/>
        </p:spPr>
        <p:txBody>
          <a:bodyPr lIns="72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088" algn="l"/>
                <a:tab pos="53975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LS4 </a:t>
            </a:r>
            <a:r>
              <a:rPr lang="en-US" kern="0" noProof="0" dirty="0">
                <a:solidFill>
                  <a:srgbClr val="0C377B"/>
                </a:solidFill>
                <a:latin typeface="Arial"/>
              </a:rPr>
              <a:t>&amp;</a:t>
            </a:r>
            <a:r>
              <a:rPr lang="en-US" kern="0" dirty="0" smtClean="0">
                <a:solidFill>
                  <a:srgbClr val="0C377B"/>
                </a:solidFill>
                <a:latin typeface="Arial"/>
              </a:rPr>
              <a:t> LS5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088" algn="l"/>
                <a:tab pos="53975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Schedule?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4982950" y="4728650"/>
            <a:ext cx="3946080" cy="591820"/>
          </a:xfrm>
          <a:prstGeom prst="borderCallout2">
            <a:avLst>
              <a:gd name="adj1" fmla="val 50398"/>
              <a:gd name="adj2" fmla="val -27"/>
              <a:gd name="adj3" fmla="val 50398"/>
              <a:gd name="adj4" fmla="val -2584"/>
              <a:gd name="adj5" fmla="val -4539"/>
              <a:gd name="adj6" fmla="val -4362"/>
            </a:avLst>
          </a:prstGeom>
          <a:solidFill>
            <a:schemeClr val="bg1">
              <a:alpha val="80000"/>
            </a:schemeClr>
          </a:solidFill>
          <a:ln w="19050" cap="flat" cmpd="sng" algn="ctr">
            <a:solidFill>
              <a:srgbClr val="0C377B"/>
            </a:solidFill>
            <a:prstDash val="solid"/>
            <a:tailEnd type="stealth" w="med" len="lg"/>
          </a:ln>
          <a:effectLst/>
        </p:spPr>
        <p:txBody>
          <a:bodyPr lIns="72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088" algn="l"/>
                <a:tab pos="53975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LS3 to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start a year later, in Jan. 2024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4197971" y="1440180"/>
            <a:ext cx="4731059" cy="591820"/>
          </a:xfrm>
          <a:prstGeom prst="borderCallout2">
            <a:avLst>
              <a:gd name="adj1" fmla="val 49325"/>
              <a:gd name="adj2" fmla="val -1797"/>
              <a:gd name="adj3" fmla="val 49325"/>
              <a:gd name="adj4" fmla="val -8630"/>
              <a:gd name="adj5" fmla="val 191813"/>
              <a:gd name="adj6" fmla="val -13423"/>
            </a:avLst>
          </a:prstGeom>
          <a:solidFill>
            <a:schemeClr val="bg1">
              <a:alpha val="80000"/>
            </a:schemeClr>
          </a:solidFill>
          <a:ln w="19050" cap="flat" cmpd="sng" algn="ctr">
            <a:solidFill>
              <a:srgbClr val="0C377B"/>
            </a:solidFill>
            <a:prstDash val="solid"/>
            <a:tailEnd type="stealth" w="med" len="lg"/>
          </a:ln>
          <a:effectLst/>
        </p:spPr>
        <p:txBody>
          <a:bodyPr lIns="72000" tIns="36000" rIns="36000" b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088" algn="l"/>
                <a:tab pos="53975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LS2 </a:t>
            </a:r>
            <a:r>
              <a:rPr lang="en-US" kern="0" dirty="0" smtClean="0">
                <a:solidFill>
                  <a:srgbClr val="0C377B"/>
                </a:solidFill>
                <a:latin typeface="Arial"/>
              </a:rPr>
              <a:t>could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6 months later, in Jan.2019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088" algn="l"/>
                <a:tab pos="539750" algn="l"/>
              </a:tabLst>
              <a:defRPr/>
            </a:pPr>
            <a:r>
              <a:rPr lang="en-US" kern="0" baseline="0" dirty="0" smtClean="0">
                <a:solidFill>
                  <a:srgbClr val="0C377B"/>
                </a:solidFill>
                <a:latin typeface="Arial"/>
              </a:rPr>
              <a:t>LS2</a:t>
            </a:r>
            <a:r>
              <a:rPr lang="en-US" kern="0" dirty="0" smtClean="0">
                <a:solidFill>
                  <a:srgbClr val="0C377B"/>
                </a:solidFill>
                <a:latin typeface="Arial"/>
              </a:rPr>
              <a:t> </a:t>
            </a:r>
            <a:r>
              <a:rPr lang="en-US" kern="0" dirty="0" smtClean="0">
                <a:solidFill>
                  <a:srgbClr val="0C377B"/>
                </a:solidFill>
                <a:latin typeface="Arial"/>
              </a:rPr>
              <a:t>could</a:t>
            </a:r>
            <a:r>
              <a:rPr lang="en-US" kern="0" dirty="0" smtClean="0">
                <a:solidFill>
                  <a:srgbClr val="0C377B"/>
                </a:solidFill>
                <a:latin typeface="Arial"/>
              </a:rPr>
              <a:t> </a:t>
            </a:r>
            <a:r>
              <a:rPr lang="en-US" kern="0" dirty="0" smtClean="0">
                <a:solidFill>
                  <a:srgbClr val="0C377B"/>
                </a:solidFill>
                <a:latin typeface="Arial"/>
              </a:rPr>
              <a:t>last additional 6 months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6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 animBg="1"/>
      <p:bldP spid="23" grpId="0" animBg="1"/>
      <p:bldP spid="24" grpId="0" animBg="1"/>
      <p:bldP spid="2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383"/>
            <a:ext cx="91440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ABP Studies Highlights</a:t>
            </a:r>
            <a:r>
              <a:rPr lang="en-US" sz="4000" u="sng" dirty="0" smtClean="0">
                <a:solidFill>
                  <a:srgbClr val="FF0000"/>
                </a:solidFill>
                <a:cs typeface="+mj-cs"/>
              </a:rPr>
              <a:t>: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670" y="766323"/>
            <a:ext cx="8355687" cy="1523423"/>
            <a:chOff x="228600" y="1657783"/>
            <a:chExt cx="8355687" cy="1523423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7685762" cy="1523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600" dirty="0">
                  <a:solidFill>
                    <a:srgbClr val="3333CC"/>
                  </a:solidFill>
                </a:rPr>
                <a:t>R</a:t>
              </a:r>
              <a:r>
                <a:rPr lang="en-US" sz="2600" dirty="0" smtClean="0">
                  <a:solidFill>
                    <a:srgbClr val="3333CC"/>
                  </a:solidFill>
                </a:rPr>
                <a:t>evision of triplet powering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Baseline of Q1 &amp; Q3 in series and Q2 in series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ym typeface="Wingdings"/>
                </a:rPr>
                <a:t> </a:t>
              </a:r>
              <a:r>
                <a:rPr lang="en-US" sz="2600" dirty="0" smtClean="0">
                  <a:sym typeface="Wingdings"/>
                </a:rPr>
                <a:t>      versus LHC configuration with all in series and trims</a:t>
              </a: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9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" y="2521500"/>
            <a:ext cx="5224252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Inner Triplet powering: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/>
              <a:t>class 1 (1ppm) leads to ≈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</a:t>
            </a:r>
            <a:r>
              <a:rPr lang="en-US" sz="2000" dirty="0" err="1" smtClean="0"/>
              <a:t>rms</a:t>
            </a:r>
            <a:r>
              <a:rPr lang="en-US" sz="2000" dirty="0" smtClean="0"/>
              <a:t> </a:t>
            </a:r>
            <a:r>
              <a:rPr lang="en-US" sz="2000" dirty="0"/>
              <a:t>Q</a:t>
            </a:r>
            <a:r>
              <a:rPr lang="en-US" sz="2000" dirty="0" smtClean="0"/>
              <a:t> </a:t>
            </a:r>
            <a:r>
              <a:rPr lang="en-US" sz="2000" dirty="0" smtClean="0"/>
              <a:t>shift </a:t>
            </a:r>
          </a:p>
          <a:p>
            <a:pPr marL="628650" lvl="1" indent="-171450"/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ym typeface="Wingdings" panose="05000000000000000000" pitchFamily="2" charset="2"/>
              </a:rPr>
              <a:t></a:t>
            </a:r>
            <a:r>
              <a:rPr lang="en-US" sz="2000" dirty="0" smtClean="0"/>
              <a:t> further reduction </a:t>
            </a:r>
            <a:r>
              <a:rPr lang="en-US" sz="2000" dirty="0" smtClean="0"/>
              <a:t>needed </a:t>
            </a:r>
            <a:r>
              <a:rPr lang="en-US" sz="2000" dirty="0"/>
              <a:t>(10</a:t>
            </a:r>
            <a:r>
              <a:rPr lang="en-US" sz="2000" baseline="30000" dirty="0" smtClean="0"/>
              <a:t>-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</a:t>
            </a:r>
            <a:r>
              <a:rPr lang="en-US" sz="2000" dirty="0" smtClean="0"/>
              <a:t>k-mod.)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/>
              <a:t>Q1-Q2-Q3 features a small tune shift in the current and voltage control regime </a:t>
            </a:r>
            <a:endParaRPr lang="en-US" sz="2000" dirty="0" smtClean="0"/>
          </a:p>
          <a:p>
            <a:pPr marL="628650" lvl="1" indent="-171450">
              <a:buFont typeface="Arial"/>
              <a:buChar char="•"/>
            </a:pPr>
            <a:endParaRPr lang="en-US" sz="2000" dirty="0" smtClean="0"/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Separation dipoles: 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class </a:t>
            </a:r>
            <a:r>
              <a:rPr lang="en-US" sz="2000" dirty="0">
                <a:solidFill>
                  <a:srgbClr val="000000"/>
                </a:solidFill>
              </a:rPr>
              <a:t>1 </a:t>
            </a:r>
            <a:r>
              <a:rPr lang="en-US" sz="2000" dirty="0" smtClean="0">
                <a:solidFill>
                  <a:srgbClr val="000000"/>
                </a:solidFill>
              </a:rPr>
              <a:t>PC preferable, </a:t>
            </a:r>
            <a:r>
              <a:rPr lang="en-US" sz="2000" dirty="0">
                <a:solidFill>
                  <a:srgbClr val="000000"/>
                </a:solidFill>
              </a:rPr>
              <a:t>less </a:t>
            </a:r>
            <a:r>
              <a:rPr lang="en-US" sz="2000" dirty="0" smtClean="0">
                <a:solidFill>
                  <a:srgbClr val="000000"/>
                </a:solidFill>
              </a:rPr>
              <a:t>critical </a:t>
            </a:r>
            <a:r>
              <a:rPr lang="en-US" sz="2000" dirty="0">
                <a:solidFill>
                  <a:srgbClr val="000000"/>
                </a:solidFill>
              </a:rPr>
              <a:t>than IT and </a:t>
            </a:r>
            <a:r>
              <a:rPr lang="en-US" sz="2000" dirty="0" smtClean="0">
                <a:solidFill>
                  <a:srgbClr val="000000"/>
                </a:solidFill>
              </a:rPr>
              <a:t>Q4</a:t>
            </a:r>
            <a:endParaRPr lang="en-US" sz="2000" dirty="0" smtClean="0">
              <a:solidFill>
                <a:srgbClr val="3366FF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Q4: 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/>
              <a:t>class </a:t>
            </a:r>
            <a:r>
              <a:rPr lang="en-US" sz="2000" dirty="0"/>
              <a:t>1 PC </a:t>
            </a:r>
            <a:r>
              <a:rPr lang="en-US" sz="2000" dirty="0" smtClean="0"/>
              <a:t>needed</a:t>
            </a:r>
            <a:endParaRPr lang="en-US" sz="2000" dirty="0"/>
          </a:p>
        </p:txBody>
      </p:sp>
      <p:sp>
        <p:nvSpPr>
          <p:cNvPr id="216" name="Rectangle 215"/>
          <p:cNvSpPr/>
          <p:nvPr/>
        </p:nvSpPr>
        <p:spPr>
          <a:xfrm>
            <a:off x="5153678" y="4974869"/>
            <a:ext cx="3992285" cy="153768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5153678" y="3131969"/>
            <a:ext cx="3992284" cy="1614829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53678" y="705695"/>
            <a:ext cx="3992284" cy="218070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60" y="-37186"/>
            <a:ext cx="82296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Powering </a:t>
            </a:r>
            <a:r>
              <a:rPr lang="en-US" u="sng" dirty="0" smtClean="0">
                <a:solidFill>
                  <a:srgbClr val="FF0000"/>
                </a:solidFill>
              </a:rPr>
              <a:t>Schemes: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53678" y="360232"/>
            <a:ext cx="3851183" cy="347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Baseline powering scheme (PDR)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69725" y="2803560"/>
            <a:ext cx="3976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Q1-Q2a Q2b-Q3 (S. </a:t>
            </a:r>
            <a:r>
              <a:rPr lang="en-US" dirty="0" err="1" smtClean="0">
                <a:solidFill>
                  <a:srgbClr val="0000FF"/>
                </a:solidFill>
              </a:rPr>
              <a:t>Fartoukh</a:t>
            </a:r>
            <a:r>
              <a:rPr lang="en-US" dirty="0" smtClean="0">
                <a:solidFill>
                  <a:srgbClr val="0000FF"/>
                </a:solidFill>
              </a:rPr>
              <a:t>):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5277165" y="752735"/>
            <a:ext cx="3453902" cy="2102309"/>
            <a:chOff x="2868592" y="2105875"/>
            <a:chExt cx="4389914" cy="2672040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6275461" y="3203224"/>
              <a:ext cx="97001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868592" y="3206505"/>
              <a:ext cx="97001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2880157" y="2105875"/>
              <a:ext cx="4378349" cy="2672040"/>
              <a:chOff x="2246288" y="3967355"/>
              <a:chExt cx="4378349" cy="2672040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295767" y="3967355"/>
                <a:ext cx="4256517" cy="2672040"/>
                <a:chOff x="4198045" y="1092262"/>
                <a:chExt cx="4256517" cy="267204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5313441" y="2175988"/>
                  <a:ext cx="2139005" cy="10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" name="Group 102"/>
                <p:cNvGrpSpPr/>
                <p:nvPr/>
              </p:nvGrpSpPr>
              <p:grpSpPr>
                <a:xfrm>
                  <a:off x="4198045" y="1092262"/>
                  <a:ext cx="4256517" cy="2672040"/>
                  <a:chOff x="4198045" y="1106373"/>
                  <a:chExt cx="4256517" cy="2672040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4198045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5422889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Q2a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6539075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Q2b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7622007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5303155" y="2190099"/>
                    <a:ext cx="2139006" cy="1228455"/>
                    <a:chOff x="5303155" y="2190099"/>
                    <a:chExt cx="2139006" cy="1228455"/>
                  </a:xfrm>
                </p:grpSpPr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 flipH="1">
                      <a:off x="5303155" y="2190099"/>
                      <a:ext cx="10287" cy="1228455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flipV="1">
                      <a:off x="5303155" y="3408340"/>
                      <a:ext cx="2139006" cy="102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5094516" y="1861770"/>
                    <a:ext cx="2454088" cy="1556784"/>
                    <a:chOff x="1731862" y="1864593"/>
                    <a:chExt cx="2454088" cy="1556784"/>
                  </a:xfrm>
                </p:grpSpPr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>
                      <a:off x="4090176" y="2192922"/>
                      <a:ext cx="0" cy="1228455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flipV="1">
                      <a:off x="1731862" y="1864593"/>
                      <a:ext cx="2454088" cy="3665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2" name="Oval 121"/>
                  <p:cNvSpPr/>
                  <p:nvPr/>
                </p:nvSpPr>
                <p:spPr>
                  <a:xfrm>
                    <a:off x="6255530" y="3295451"/>
                    <a:ext cx="234257" cy="22577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5851741" y="3470636"/>
                    <a:ext cx="10491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PC2 17.4 kA</a:t>
                    </a:r>
                    <a:endParaRPr lang="en-US" sz="1400" dirty="0"/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5794556" y="1106373"/>
                    <a:ext cx="10491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PC1 17.4 kA</a:t>
                    </a:r>
                    <a:endParaRPr lang="en-US" sz="1400" dirty="0"/>
                  </a:p>
                </p:txBody>
              </p:sp>
            </p:grpSp>
          </p:grpSp>
          <p:cxnSp>
            <p:nvCxnSpPr>
              <p:cNvPr id="94" name="Straight Connector 93"/>
              <p:cNvCxnSpPr/>
              <p:nvPr/>
            </p:nvCxnSpPr>
            <p:spPr>
              <a:xfrm>
                <a:off x="2246288" y="4467737"/>
                <a:ext cx="0" cy="60024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204733" y="4722752"/>
                <a:ext cx="0" cy="3452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4370787" y="5691491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PC3 ±0.2 kA</a:t>
                </a:r>
                <a:endParaRPr lang="en-US" sz="1400" dirty="0"/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5646325" y="4722752"/>
                <a:ext cx="1" cy="9007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6604770" y="4467737"/>
                <a:ext cx="1" cy="115571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41592" y="5609341"/>
                <a:ext cx="94643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5989548" y="5510563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577092" y="5687600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PC4 ±2.0 kA</a:t>
                </a:r>
                <a:endParaRPr lang="en-US" sz="1400" dirty="0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 flipV="1">
              <a:off x="2868592" y="2609922"/>
              <a:ext cx="4353307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4928117" y="2493368"/>
              <a:ext cx="234257" cy="225778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162374" y="3744702"/>
              <a:ext cx="101137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5575270" y="3645924"/>
              <a:ext cx="234257" cy="225778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H="1">
              <a:off x="5163032" y="3186442"/>
              <a:ext cx="384" cy="5653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>
            <a:grpSpLocks noChangeAspect="1"/>
          </p:cNvGrpSpPr>
          <p:nvPr/>
        </p:nvGrpSpPr>
        <p:grpSpPr>
          <a:xfrm>
            <a:off x="5354695" y="3131969"/>
            <a:ext cx="3455987" cy="1585142"/>
            <a:chOff x="2115255" y="4191668"/>
            <a:chExt cx="4481682" cy="2055592"/>
          </a:xfrm>
        </p:grpSpPr>
        <p:cxnSp>
          <p:nvCxnSpPr>
            <p:cNvPr id="142" name="Straight Connector 141"/>
            <p:cNvCxnSpPr/>
            <p:nvPr/>
          </p:nvCxnSpPr>
          <p:spPr>
            <a:xfrm flipV="1">
              <a:off x="4474520" y="5293429"/>
              <a:ext cx="2122415" cy="141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142"/>
            <p:cNvGrpSpPr/>
            <p:nvPr/>
          </p:nvGrpSpPr>
          <p:grpSpPr>
            <a:xfrm>
              <a:off x="2115255" y="4191668"/>
              <a:ext cx="4481682" cy="2055592"/>
              <a:chOff x="2184300" y="3959534"/>
              <a:chExt cx="4481682" cy="2055592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2184300" y="3959534"/>
                <a:ext cx="4481682" cy="1346368"/>
                <a:chOff x="4086578" y="1084441"/>
                <a:chExt cx="4481682" cy="1346368"/>
              </a:xfrm>
            </p:grpSpPr>
            <p:cxnSp>
              <p:nvCxnSpPr>
                <p:cNvPr id="167" name="Straight Connector 166"/>
                <p:cNvCxnSpPr>
                  <a:endCxn id="171" idx="1"/>
                </p:cNvCxnSpPr>
                <p:nvPr/>
              </p:nvCxnSpPr>
              <p:spPr>
                <a:xfrm flipV="1">
                  <a:off x="4086578" y="2190921"/>
                  <a:ext cx="1336311" cy="942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>
                  <a:stCxn id="171" idx="3"/>
                </p:cNvCxnSpPr>
                <p:nvPr/>
              </p:nvCxnSpPr>
              <p:spPr>
                <a:xfrm>
                  <a:off x="6255444" y="2190921"/>
                  <a:ext cx="88566" cy="233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9" name="Group 168"/>
                <p:cNvGrpSpPr/>
                <p:nvPr/>
              </p:nvGrpSpPr>
              <p:grpSpPr>
                <a:xfrm>
                  <a:off x="4086578" y="1084441"/>
                  <a:ext cx="4481682" cy="1346368"/>
                  <a:chOff x="4086578" y="1098552"/>
                  <a:chExt cx="4481682" cy="1346368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4198045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5422889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Q2a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6539075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Q2b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7622007" y="1965143"/>
                    <a:ext cx="832555" cy="479777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Q3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4086578" y="1620886"/>
                    <a:ext cx="2257433" cy="593575"/>
                    <a:chOff x="4086578" y="1620886"/>
                    <a:chExt cx="2257433" cy="593575"/>
                  </a:xfrm>
                </p:grpSpPr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flipH="1">
                      <a:off x="4098431" y="1645212"/>
                      <a:ext cx="1" cy="562157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flipH="1">
                      <a:off x="6344010" y="1624277"/>
                      <a:ext cx="1" cy="59018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 flipV="1">
                      <a:off x="4086578" y="1620886"/>
                      <a:ext cx="2257431" cy="1411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6461462" y="1620886"/>
                    <a:ext cx="2106798" cy="593575"/>
                    <a:chOff x="3098808" y="1623709"/>
                    <a:chExt cx="2106798" cy="593575"/>
                  </a:xfrm>
                </p:grpSpPr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flipH="1">
                      <a:off x="3098808" y="1630765"/>
                      <a:ext cx="2" cy="58651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5205604" y="1623709"/>
                      <a:ext cx="2" cy="586483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>
                      <a:off x="3098808" y="1630765"/>
                      <a:ext cx="2106797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6" name="Oval 175"/>
                  <p:cNvSpPr/>
                  <p:nvPr/>
                </p:nvSpPr>
                <p:spPr>
                  <a:xfrm>
                    <a:off x="5090270" y="1507997"/>
                    <a:ext cx="234257" cy="22577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7452446" y="1511388"/>
                    <a:ext cx="234257" cy="22577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4672932" y="1118884"/>
                    <a:ext cx="10491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PC1 17.4 kA</a:t>
                    </a:r>
                    <a:endParaRPr lang="en-US" sz="1400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7032449" y="1098552"/>
                    <a:ext cx="10491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PC2 17.4 kA</a:t>
                    </a:r>
                    <a:endParaRPr lang="en-US" sz="1400" dirty="0"/>
                  </a:p>
                </p:txBody>
              </p:sp>
            </p:grpSp>
          </p:grpSp>
          <p:cxnSp>
            <p:nvCxnSpPr>
              <p:cNvPr id="146" name="Straight Connector 145"/>
              <p:cNvCxnSpPr/>
              <p:nvPr/>
            </p:nvCxnSpPr>
            <p:spPr>
              <a:xfrm flipH="1">
                <a:off x="2246287" y="5068351"/>
                <a:ext cx="1" cy="5621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3204732" y="5068351"/>
                <a:ext cx="1" cy="5621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2246287" y="5616397"/>
                <a:ext cx="941705" cy="141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Oval 158"/>
              <p:cNvSpPr/>
              <p:nvPr/>
            </p:nvSpPr>
            <p:spPr>
              <a:xfrm>
                <a:off x="2589510" y="5517619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184300" y="5707349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PC3 ±2.0 kA</a:t>
                </a:r>
                <a:endParaRPr lang="en-US" sz="1400" dirty="0"/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 flipH="1">
                <a:off x="5646325" y="5061295"/>
                <a:ext cx="1" cy="5621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6604770" y="5061295"/>
                <a:ext cx="1" cy="5621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5646325" y="5609341"/>
                <a:ext cx="941705" cy="141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/>
              <p:nvPr/>
            </p:nvSpPr>
            <p:spPr>
              <a:xfrm>
                <a:off x="5989548" y="5510563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5557408" y="5699825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PC4 ±2.0 kA</a:t>
                </a:r>
                <a:endParaRPr lang="en-US" sz="1400" dirty="0"/>
              </a:p>
            </p:txBody>
          </p:sp>
        </p:grpSp>
      </p:grpSp>
      <p:grpSp>
        <p:nvGrpSpPr>
          <p:cNvPr id="186" name="Group 185"/>
          <p:cNvGrpSpPr>
            <a:grpSpLocks noChangeAspect="1"/>
          </p:cNvGrpSpPr>
          <p:nvPr/>
        </p:nvGrpSpPr>
        <p:grpSpPr>
          <a:xfrm>
            <a:off x="5574875" y="4950638"/>
            <a:ext cx="3456000" cy="1437445"/>
            <a:chOff x="4086578" y="1275955"/>
            <a:chExt cx="4508833" cy="1875347"/>
          </a:xfrm>
        </p:grpSpPr>
        <p:cxnSp>
          <p:nvCxnSpPr>
            <p:cNvPr id="187" name="Straight Connector 186"/>
            <p:cNvCxnSpPr>
              <a:stCxn id="189" idx="3"/>
            </p:cNvCxnSpPr>
            <p:nvPr/>
          </p:nvCxnSpPr>
          <p:spPr>
            <a:xfrm flipV="1">
              <a:off x="5030600" y="2189509"/>
              <a:ext cx="3564811" cy="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/>
            <p:cNvGrpSpPr/>
            <p:nvPr/>
          </p:nvGrpSpPr>
          <p:grpSpPr>
            <a:xfrm>
              <a:off x="4086578" y="1275955"/>
              <a:ext cx="4460435" cy="1875347"/>
              <a:chOff x="4086578" y="1290066"/>
              <a:chExt cx="4460435" cy="1875347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4198045" y="1965143"/>
                <a:ext cx="832555" cy="479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Q1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380556" y="1965143"/>
                <a:ext cx="832555" cy="479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Q2a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369743" y="1965143"/>
                <a:ext cx="832555" cy="479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Q2b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53667" y="1965143"/>
                <a:ext cx="832555" cy="479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Q3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3" name="Elbow Connector 192"/>
              <p:cNvCxnSpPr>
                <a:stCxn id="189" idx="1"/>
                <a:endCxn id="192" idx="3"/>
              </p:cNvCxnSpPr>
              <p:nvPr/>
            </p:nvCxnSpPr>
            <p:spPr>
              <a:xfrm rot="10800000" flipH="1">
                <a:off x="4198044" y="2205032"/>
                <a:ext cx="4188177" cy="12700"/>
              </a:xfrm>
              <a:prstGeom prst="bentConnector5">
                <a:avLst>
                  <a:gd name="adj1" fmla="val -5458"/>
                  <a:gd name="adj2" fmla="val 3688882"/>
                  <a:gd name="adj3" fmla="val 105458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Group 193"/>
              <p:cNvGrpSpPr/>
              <p:nvPr/>
            </p:nvGrpSpPr>
            <p:grpSpPr>
              <a:xfrm>
                <a:off x="4086578" y="2217732"/>
                <a:ext cx="1083736" cy="562158"/>
                <a:chOff x="4086578" y="2217732"/>
                <a:chExt cx="1083736" cy="562158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 flipH="1">
                  <a:off x="4086578" y="2217732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>
                  <a:off x="5170313" y="2217732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4086578" y="2779890"/>
                  <a:ext cx="108373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/>
              <p:cNvGrpSpPr/>
              <p:nvPr/>
            </p:nvGrpSpPr>
            <p:grpSpPr>
              <a:xfrm>
                <a:off x="6253233" y="2203620"/>
                <a:ext cx="1104288" cy="573446"/>
                <a:chOff x="5053804" y="2203621"/>
                <a:chExt cx="1104288" cy="573446"/>
              </a:xfrm>
            </p:grpSpPr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5064388" y="2214910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H="1">
                  <a:off x="6158091" y="2203621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5053804" y="2762956"/>
                  <a:ext cx="1104287" cy="282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/>
            </p:nvGrpSpPr>
            <p:grpSpPr>
              <a:xfrm>
                <a:off x="7449232" y="2214909"/>
                <a:ext cx="1083736" cy="564981"/>
                <a:chOff x="4086578" y="2217732"/>
                <a:chExt cx="1083736" cy="564981"/>
              </a:xfrm>
            </p:grpSpPr>
            <p:cxnSp>
              <p:nvCxnSpPr>
                <p:cNvPr id="205" name="Straight Connector 204"/>
                <p:cNvCxnSpPr/>
                <p:nvPr/>
              </p:nvCxnSpPr>
              <p:spPr>
                <a:xfrm flipH="1">
                  <a:off x="4086578" y="2217732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flipH="1">
                  <a:off x="5170313" y="2217732"/>
                  <a:ext cx="1" cy="56215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4086578" y="2779890"/>
                  <a:ext cx="1083736" cy="282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7" name="Oval 196"/>
              <p:cNvSpPr/>
              <p:nvPr/>
            </p:nvSpPr>
            <p:spPr>
              <a:xfrm>
                <a:off x="6163708" y="1640587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5764214" y="1290066"/>
                <a:ext cx="1049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PC1 17.4 kA</a:t>
                </a:r>
                <a:endParaRPr lang="en-US" sz="1400" dirty="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4507403" y="2650066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6671220" y="2641001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929014" y="2650066"/>
                <a:ext cx="234257" cy="225778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4122769" y="2857636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PC2 ±2.0 kA</a:t>
                </a:r>
                <a:endParaRPr lang="en-US" sz="1400" dirty="0"/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6263818" y="2857636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PC3 ±0.2 kA</a:t>
                </a:r>
                <a:endParaRPr lang="en-US" sz="1400" dirty="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7499468" y="2857636"/>
                <a:ext cx="104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PC4 ±2.0 kA</a:t>
                </a:r>
                <a:endParaRPr lang="en-US" sz="1400" dirty="0"/>
              </a:p>
            </p:txBody>
          </p:sp>
        </p:grpSp>
      </p:grpSp>
      <p:sp>
        <p:nvSpPr>
          <p:cNvPr id="214" name="Rectangle 213"/>
          <p:cNvSpPr/>
          <p:nvPr/>
        </p:nvSpPr>
        <p:spPr>
          <a:xfrm>
            <a:off x="5153677" y="4654250"/>
            <a:ext cx="3992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Q1-Q2-Q3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50232"/>
              </p:ext>
            </p:extLst>
          </p:nvPr>
        </p:nvGraphicFramePr>
        <p:xfrm>
          <a:off x="47828" y="793152"/>
          <a:ext cx="501860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5713"/>
                <a:gridCol w="1458921"/>
                <a:gridCol w="1873975"/>
              </a:tblGrid>
              <a:tr h="26858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HL-LHC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404040"/>
                          </a:solidFill>
                        </a:rPr>
                        <a:t>rms</a:t>
                      </a:r>
                      <a:r>
                        <a:rPr lang="en-US" sz="1800" b="1" dirty="0" smtClean="0">
                          <a:solidFill>
                            <a:srgbClr val="404040"/>
                          </a:solidFill>
                        </a:rPr>
                        <a:t>((Q</a:t>
                      </a:r>
                      <a:r>
                        <a:rPr lang="en-US" sz="1800" b="1" baseline="-25000" dirty="0" smtClean="0">
                          <a:solidFill>
                            <a:srgbClr val="404040"/>
                          </a:solidFill>
                        </a:rPr>
                        <a:t>z</a:t>
                      </a:r>
                      <a:r>
                        <a:rPr lang="en-US" sz="1800" b="1" dirty="0" smtClean="0">
                          <a:solidFill>
                            <a:srgbClr val="404040"/>
                          </a:solidFill>
                        </a:rPr>
                        <a:t>-Q</a:t>
                      </a:r>
                      <a:r>
                        <a:rPr lang="en-US" sz="1800" b="1" baseline="-25000" dirty="0" smtClean="0">
                          <a:solidFill>
                            <a:srgbClr val="404040"/>
                          </a:solidFill>
                        </a:rPr>
                        <a:t>z0</a:t>
                      </a:r>
                      <a:r>
                        <a:rPr lang="en-US" sz="1800" b="1" dirty="0" smtClean="0">
                          <a:solidFill>
                            <a:srgbClr val="404040"/>
                          </a:solidFill>
                        </a:rPr>
                        <a:t>)</a:t>
                      </a:r>
                      <a:r>
                        <a:rPr lang="en-US" sz="1800" b="1" baseline="0" dirty="0" smtClean="0">
                          <a:solidFill>
                            <a:srgbClr val="404040"/>
                          </a:solidFill>
                        </a:rPr>
                        <a:t>) [10</a:t>
                      </a:r>
                      <a:r>
                        <a:rPr lang="en-US" sz="1800" b="1" baseline="30000" dirty="0" smtClean="0">
                          <a:solidFill>
                            <a:srgbClr val="404040"/>
                          </a:solidFill>
                        </a:rPr>
                        <a:t>-4</a:t>
                      </a:r>
                      <a:r>
                        <a:rPr lang="en-US" sz="1800" b="1" baseline="0" dirty="0" smtClean="0">
                          <a:solidFill>
                            <a:srgbClr val="404040"/>
                          </a:solidFill>
                        </a:rPr>
                        <a:t>]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404040"/>
                          </a:solidFill>
                        </a:rPr>
                        <a:t>ΔQ/ΔQ(Baseline)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58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Baseline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x1.0</a:t>
                      </a:r>
                      <a:endParaRPr lang="en-US" sz="1800" dirty="0"/>
                    </a:p>
                  </a:txBody>
                  <a:tcPr/>
                </a:tc>
              </a:tr>
              <a:tr h="26858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Q1-Q2-Q3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x0.5</a:t>
                      </a:r>
                      <a:endParaRPr lang="en-US" sz="18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6858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Q1-Q2a Q2b-Q3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x0.4</a:t>
                      </a:r>
                      <a:endParaRPr lang="en-US" sz="18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4797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6746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2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383"/>
            <a:ext cx="91440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ABP Studies Highlights</a:t>
            </a:r>
            <a:r>
              <a:rPr lang="en-US" sz="4000" u="sng" dirty="0" smtClean="0">
                <a:solidFill>
                  <a:srgbClr val="FF0000"/>
                </a:solidFill>
                <a:cs typeface="+mj-cs"/>
              </a:rPr>
              <a:t>: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670" y="766323"/>
            <a:ext cx="8355687" cy="1523423"/>
            <a:chOff x="228600" y="1657783"/>
            <a:chExt cx="8355687" cy="1523423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7685762" cy="1523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600" dirty="0">
                  <a:solidFill>
                    <a:srgbClr val="3333CC"/>
                  </a:solidFill>
                </a:rPr>
                <a:t>R</a:t>
              </a:r>
              <a:r>
                <a:rPr lang="en-US" sz="2600" dirty="0" smtClean="0">
                  <a:solidFill>
                    <a:srgbClr val="3333CC"/>
                  </a:solidFill>
                </a:rPr>
                <a:t>evision of triplet powering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Baseline of Q1 &amp; Q3 in series and Q2 in series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ym typeface="Wingdings"/>
                </a:rPr>
                <a:t> </a:t>
              </a:r>
              <a:r>
                <a:rPr lang="en-US" sz="2600" dirty="0" smtClean="0">
                  <a:sym typeface="Wingdings"/>
                </a:rPr>
                <a:t>      versus LHC configuration with all in series and trims</a:t>
              </a: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3562" y="2351974"/>
            <a:ext cx="9113119" cy="2954584"/>
            <a:chOff x="228600" y="1657783"/>
            <a:chExt cx="9113119" cy="2954584"/>
          </a:xfrm>
        </p:grpSpPr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8443194" cy="2954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Crossing angle and </a:t>
              </a:r>
              <a:r>
                <a:rPr lang="en-US" sz="2600" dirty="0" smtClean="0">
                  <a:solidFill>
                    <a:srgbClr val="3333CC"/>
                  </a:solidFill>
                  <a:latin typeface="Symbol" charset="2"/>
                  <a:cs typeface="Symbol" charset="2"/>
                </a:rPr>
                <a:t>b</a:t>
              </a:r>
              <a:r>
                <a:rPr lang="en-US" sz="2600" baseline="30000" dirty="0" smtClean="0">
                  <a:solidFill>
                    <a:srgbClr val="3333CC"/>
                  </a:solidFill>
                </a:rPr>
                <a:t>*</a:t>
              </a:r>
              <a:r>
                <a:rPr lang="en-US" sz="2600" dirty="0" smtClean="0">
                  <a:solidFill>
                    <a:srgbClr val="3333CC"/>
                  </a:solidFill>
                </a:rPr>
                <a:t> leveling 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Full crossing angle only required at the end of a fill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Smaller beam current at end of fill translates into margins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ym typeface="Wingdings"/>
                </a:rPr>
                <a:t> </a:t>
              </a:r>
              <a:r>
                <a:rPr lang="en-US" sz="2600" dirty="0" smtClean="0">
                  <a:sym typeface="Wingdings"/>
                </a:rPr>
                <a:t>     for required maximum compensation strength for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ym typeface="Wingdings"/>
                </a:rPr>
                <a:t> </a:t>
              </a:r>
              <a:r>
                <a:rPr lang="en-US" sz="2600" dirty="0" smtClean="0">
                  <a:sym typeface="Wingdings"/>
                </a:rPr>
                <a:t>     long-range beam-beam effects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 LRBB compensation via electron beam becomes feasible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3562" y="5368786"/>
            <a:ext cx="7933308" cy="1046370"/>
            <a:chOff x="228600" y="1657783"/>
            <a:chExt cx="7933308" cy="1046370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7263383" cy="104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Triplet vibration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Incompatibility of CE works during LHC operation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51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533"/>
            <a:ext cx="91440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Technology Highlights</a:t>
            </a:r>
            <a:r>
              <a:rPr lang="en-US" sz="4000" u="sng" dirty="0" smtClean="0">
                <a:solidFill>
                  <a:srgbClr val="FF0000"/>
                </a:solidFill>
                <a:cs typeface="+mj-cs"/>
              </a:rPr>
              <a:t>: RF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670" y="978003"/>
            <a:ext cx="7418745" cy="1046370"/>
            <a:chOff x="228600" y="1657783"/>
            <a:chExt cx="7418745" cy="1046370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6748820" cy="104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600" dirty="0" err="1" smtClean="0">
                  <a:solidFill>
                    <a:srgbClr val="3333CC"/>
                  </a:solidFill>
                </a:rPr>
                <a:t>Niowave</a:t>
              </a:r>
              <a:r>
                <a:rPr lang="en-US" sz="2600" dirty="0" smtClean="0">
                  <a:solidFill>
                    <a:srgbClr val="3333CC"/>
                  </a:solidFill>
                </a:rPr>
                <a:t>  Fabrication progress: Status April 2015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en-US" sz="2600" dirty="0" smtClean="0">
                  <a:solidFill>
                    <a:srgbClr val="FF0000"/>
                  </a:solidFill>
                </a:rPr>
                <a:t>DQW:</a:t>
              </a:r>
              <a:r>
                <a:rPr lang="en-US" sz="2600" dirty="0" smtClean="0">
                  <a:solidFill>
                    <a:srgbClr val="3333CC"/>
                  </a:solidFill>
                </a:rPr>
                <a:t> </a:t>
              </a: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6"/>
          <a:stretch/>
        </p:blipFill>
        <p:spPr bwMode="auto">
          <a:xfrm>
            <a:off x="2305573" y="2111687"/>
            <a:ext cx="6447367" cy="427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60" y="2606823"/>
            <a:ext cx="22636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Outer conductor 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alves: 4 pieces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QA</a:t>
            </a:r>
            <a:endParaRPr lang="en-US" sz="2400" dirty="0"/>
          </a:p>
        </p:txBody>
      </p:sp>
      <p:pic>
        <p:nvPicPr>
          <p:cNvPr id="10" name="Picture 2" descr="N:\Project Engineering\13-0017 400 MHz Crab Cryomodule for LHC (Phase II)\Photos\150403 CERN MEETING\IMG_20150403_0907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4683" r="3829" b="15493"/>
          <a:stretch/>
        </p:blipFill>
        <p:spPr bwMode="auto">
          <a:xfrm>
            <a:off x="2305572" y="1795862"/>
            <a:ext cx="6838427" cy="38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800" y="4214507"/>
            <a:ext cx="2073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 Cake Pans: </a:t>
            </a:r>
          </a:p>
          <a:p>
            <a:r>
              <a:rPr lang="en-US" sz="2400" dirty="0"/>
              <a:t>2</a:t>
            </a:r>
            <a:r>
              <a:rPr lang="en-US" sz="2400" dirty="0" smtClean="0"/>
              <a:t> pieces in QA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999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69843"/>
            <a:ext cx="8229600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u="sng" dirty="0" smtClean="0">
                <a:solidFill>
                  <a:srgbClr val="FF0000"/>
                </a:solidFill>
                <a:cs typeface="+mj-cs"/>
              </a:rPr>
              <a:t>HL-LHC Status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7872" y="5555754"/>
            <a:ext cx="5736155" cy="492372"/>
            <a:chOff x="227013" y="923897"/>
            <a:chExt cx="5736155" cy="492372"/>
          </a:xfrm>
        </p:grpSpPr>
        <p:sp>
          <p:nvSpPr>
            <p:cNvPr id="1295363" name="Rectangle 3"/>
            <p:cNvSpPr>
              <a:spLocks noChangeArrowheads="1"/>
            </p:cNvSpPr>
            <p:nvPr/>
          </p:nvSpPr>
          <p:spPr bwMode="auto">
            <a:xfrm>
              <a:off x="227013" y="1068388"/>
              <a:ext cx="534987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65" name="Text Box 5"/>
            <p:cNvSpPr txBox="1">
              <a:spLocks noChangeArrowheads="1"/>
            </p:cNvSpPr>
            <p:nvPr/>
          </p:nvSpPr>
          <p:spPr bwMode="auto">
            <a:xfrm>
              <a:off x="896938" y="923897"/>
              <a:ext cx="5066230" cy="49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End of the EU funded Design </a:t>
              </a: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Study</a:t>
              </a:r>
              <a:endParaRPr lang="en-US" sz="2600" dirty="0">
                <a:solidFill>
                  <a:srgbClr val="3333CC"/>
                </a:solidFill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1645674"/>
            <a:ext cx="5093401" cy="492372"/>
            <a:chOff x="228600" y="2604982"/>
            <a:chExt cx="5093401" cy="492372"/>
          </a:xfrm>
        </p:grpSpPr>
        <p:sp>
          <p:nvSpPr>
            <p:cNvPr id="1295373" name="Rectangle 13"/>
            <p:cNvSpPr>
              <a:spLocks noChangeArrowheads="1"/>
            </p:cNvSpPr>
            <p:nvPr/>
          </p:nvSpPr>
          <p:spPr bwMode="auto">
            <a:xfrm>
              <a:off x="228600" y="276112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4" name="Text Box 14"/>
            <p:cNvSpPr txBox="1">
              <a:spLocks noChangeArrowheads="1"/>
            </p:cNvSpPr>
            <p:nvPr/>
          </p:nvSpPr>
          <p:spPr bwMode="auto">
            <a:xfrm>
              <a:off x="898525" y="2604982"/>
              <a:ext cx="4423476" cy="49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Highlights from recent reviews</a:t>
              </a:r>
              <a:endParaRPr lang="en-US" sz="2600" dirty="0">
                <a:solidFill>
                  <a:schemeClr val="tx1"/>
                </a:solidFill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883268"/>
            <a:ext cx="3646716" cy="492372"/>
            <a:chOff x="228600" y="1657783"/>
            <a:chExt cx="3646716" cy="492372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2976791" cy="49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HL-LHC </a:t>
              </a:r>
              <a:r>
                <a:rPr lang="en-US" sz="2600" dirty="0" smtClean="0">
                  <a:solidFill>
                    <a:srgbClr val="3333CC"/>
                  </a:solidFill>
                </a:rPr>
                <a:t>PDR and TDR</a:t>
              </a:r>
              <a:endParaRPr lang="en-US" sz="2600" dirty="0">
                <a:solidFill>
                  <a:srgbClr val="3333CC"/>
                </a:solidFill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7872" y="2408080"/>
            <a:ext cx="7022803" cy="2877640"/>
            <a:chOff x="217872" y="3328281"/>
            <a:chExt cx="7022803" cy="2877640"/>
          </a:xfrm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17872" y="3461121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887797" y="3328281"/>
              <a:ext cx="6352878" cy="287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spcAft>
                  <a:spcPts val="600"/>
                </a:spcAft>
                <a:defRPr/>
              </a:pP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Key Technology </a:t>
              </a: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and Study highlights</a:t>
              </a: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:</a:t>
              </a:r>
            </a:p>
            <a:p>
              <a:pPr marL="914400" lvl="1" indent="-457200"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sz="2600" dirty="0">
                  <a:solidFill>
                    <a:srgbClr val="3333CC"/>
                  </a:solidFill>
                </a:rPr>
                <a:t>Schedule considerations</a:t>
              </a:r>
            </a:p>
            <a:p>
              <a:pPr marL="914400" lvl="1" indent="-457200"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sz="2600" dirty="0">
                  <a:solidFill>
                    <a:srgbClr val="3333CC"/>
                  </a:solidFill>
                </a:rPr>
                <a:t>ABP </a:t>
              </a:r>
              <a:r>
                <a:rPr lang="en-US" sz="2600" dirty="0" smtClean="0">
                  <a:solidFill>
                    <a:srgbClr val="3333CC"/>
                  </a:solidFill>
                </a:rPr>
                <a:t>Studies</a:t>
              </a:r>
            </a:p>
            <a:p>
              <a:pPr marL="914400" lvl="1" indent="-457200"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Crab Cavities</a:t>
              </a:r>
              <a:endParaRPr lang="en-US" sz="2600" dirty="0" smtClean="0">
                <a:solidFill>
                  <a:srgbClr val="3333CC"/>
                </a:solidFill>
              </a:endParaRPr>
            </a:p>
            <a:p>
              <a:pPr marL="914400" lvl="1" indent="-457200"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DS collimators and </a:t>
              </a:r>
              <a:r>
                <a:rPr lang="en-US" sz="2600" dirty="0">
                  <a:solidFill>
                    <a:srgbClr val="3333CC"/>
                  </a:solidFill>
                </a:rPr>
                <a:t>11T dipole </a:t>
              </a:r>
              <a:r>
                <a:rPr lang="en-US" sz="2600" dirty="0" smtClean="0">
                  <a:solidFill>
                    <a:srgbClr val="3333CC"/>
                  </a:solidFill>
                </a:rPr>
                <a:t>magnets </a:t>
              </a:r>
              <a:endParaRPr lang="en-US" sz="2600" dirty="0" smtClean="0">
                <a:solidFill>
                  <a:srgbClr val="3333CC"/>
                </a:solidFill>
              </a:endParaRPr>
            </a:p>
            <a:p>
              <a:pPr marL="914400" lvl="1" indent="-457200"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Civil Engineering considerations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10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533"/>
            <a:ext cx="91440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Technology Highlights</a:t>
            </a:r>
            <a:r>
              <a:rPr lang="en-US" sz="4000" u="sng" dirty="0" smtClean="0">
                <a:solidFill>
                  <a:srgbClr val="FF0000"/>
                </a:solidFill>
                <a:cs typeface="+mj-cs"/>
              </a:rPr>
              <a:t>: RF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670" y="978003"/>
            <a:ext cx="7418745" cy="1046370"/>
            <a:chOff x="228600" y="1657783"/>
            <a:chExt cx="7418745" cy="1046370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6748820" cy="104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600" dirty="0" err="1" smtClean="0">
                  <a:solidFill>
                    <a:srgbClr val="3333CC"/>
                  </a:solidFill>
                </a:rPr>
                <a:t>Niowave</a:t>
              </a:r>
              <a:r>
                <a:rPr lang="en-US" sz="2600" dirty="0" smtClean="0">
                  <a:solidFill>
                    <a:srgbClr val="3333CC"/>
                  </a:solidFill>
                </a:rPr>
                <a:t>  Fabrication progress: Status April 2015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en-US" sz="2600" dirty="0" smtClean="0">
                  <a:solidFill>
                    <a:srgbClr val="FF0000"/>
                  </a:solidFill>
                </a:rPr>
                <a:t>RF-Dipole: </a:t>
              </a: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460" y="2606823"/>
            <a:ext cx="22636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Outer conductor 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alves: 4 pieces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QA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800" y="4214507"/>
            <a:ext cx="266566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Bowel: </a:t>
            </a:r>
          </a:p>
          <a:p>
            <a:r>
              <a:rPr lang="en-US" sz="2400" dirty="0" smtClean="0"/>
              <a:t>1 Niobium Stamped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thers ready</a:t>
            </a:r>
            <a:endParaRPr lang="en-US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30" y="1712389"/>
            <a:ext cx="6040214" cy="4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N:\Project Engineering\13-0017 400 MHz Crab Cryomodule for LHC (Phase II)\Photos\150422 RFD Nb Bowl\IMG_20150423_1646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9"/>
          <a:stretch/>
        </p:blipFill>
        <p:spPr bwMode="auto">
          <a:xfrm>
            <a:off x="2619188" y="1751910"/>
            <a:ext cx="6477544" cy="44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0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Technology Highlights</a:t>
            </a:r>
            <a:r>
              <a:rPr lang="en-US" sz="4000" u="sng" dirty="0" smtClean="0">
                <a:solidFill>
                  <a:srgbClr val="FF0000"/>
                </a:solidFill>
                <a:cs typeface="+mj-cs"/>
              </a:rPr>
              <a:t>: Collimation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670" y="1202913"/>
            <a:ext cx="8947972" cy="3816359"/>
            <a:chOff x="228600" y="1657783"/>
            <a:chExt cx="8947972" cy="3816359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8278047" cy="3816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DS Collimators in IR2 (and IR1 and IR5) could be replaced by 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orbit bumps and absorbers in the empty cryostat</a:t>
              </a:r>
            </a:p>
            <a:p>
              <a:pPr marL="457200" indent="-457200">
                <a:spcAft>
                  <a:spcPts val="12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Collimation Study Group March 2015</a:t>
              </a:r>
            </a:p>
            <a:p>
              <a:pPr marL="457200" indent="-457200">
                <a:spcAft>
                  <a:spcPts val="12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Works for IR1 &amp; IR5 (tested) </a:t>
              </a:r>
              <a:r>
                <a:rPr lang="en-US" sz="2600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2600" dirty="0" smtClean="0">
                <a:solidFill>
                  <a:srgbClr val="008000"/>
                </a:solidFill>
                <a:sym typeface="Wingdings"/>
              </a:endParaRPr>
            </a:p>
            <a:p>
              <a:pPr marL="457200" indent="-457200">
                <a:spcAft>
                  <a:spcPts val="12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Could work for IR2 (ALICE) with optics and bump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en-US" sz="2600" dirty="0">
                  <a:solidFill>
                    <a:srgbClr val="008000"/>
                  </a:solidFill>
                  <a:sym typeface="Wingdings"/>
                </a:rPr>
                <a:t> </a:t>
              </a:r>
              <a:r>
                <a:rPr lang="en-US" sz="2600" dirty="0" smtClean="0">
                  <a:solidFill>
                    <a:srgbClr val="008000"/>
                  </a:solidFill>
                  <a:sym typeface="Wingdings"/>
                </a:rPr>
                <a:t>     modifications</a:t>
              </a:r>
            </a:p>
            <a:p>
              <a:pPr marL="457200" indent="-457200">
                <a:spcAft>
                  <a:spcPts val="12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Can not work for IR7!</a:t>
              </a:r>
              <a:endParaRPr lang="en-US" sz="2600" dirty="0" smtClean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6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TCLD absorbs secondary beams from </a:t>
            </a:r>
            <a:r>
              <a:rPr lang="en-GB" dirty="0" err="1" smtClean="0"/>
              <a:t>Pb-Pb</a:t>
            </a:r>
            <a:r>
              <a:rPr lang="en-GB" dirty="0" smtClean="0"/>
              <a:t> collisions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49" y="592669"/>
            <a:ext cx="8364821" cy="529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184656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latin typeface="Calibri"/>
              </a:rPr>
              <a:t>Can select addition beams by adjusting collimator gap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3233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latin typeface="Calibri"/>
              </a:rPr>
              <a:t>Example of IR2, deliver full luminosity after ALICE upgrade during LS, quenches likely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173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TCLD in connection cryostat at IR2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20/3/2015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8" y="604762"/>
            <a:ext cx="8343227" cy="5284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594928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Variations of optics, bump and use of available orbit correctors studied (Tom </a:t>
            </a:r>
            <a:r>
              <a:rPr lang="en-GB" dirty="0" err="1" smtClean="0"/>
              <a:t>Mertens</a:t>
            </a:r>
            <a:r>
              <a:rPr lang="en-GB" dirty="0" smtClean="0"/>
              <a:t>, next talk).   Solution only applicable in IR2.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74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 w="57150">
            <a:noFill/>
          </a:ln>
        </p:spPr>
        <p:txBody>
          <a:bodyPr>
            <a:normAutofit fontScale="90000"/>
          </a:bodyPr>
          <a:lstStyle/>
          <a:p>
            <a:r>
              <a:rPr lang="en-GB" dirty="0"/>
              <a:t>DS Collimator locations around </a:t>
            </a:r>
            <a:r>
              <a:rPr lang="en-GB" dirty="0" smtClean="0"/>
              <a:t>ATLAS (or CMS)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2" y="564128"/>
            <a:ext cx="8448617" cy="539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436096" y="2213248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6034088"/>
            <a:ext cx="67415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latin typeface="Calibri"/>
              </a:rPr>
              <a:t>Different from IR2 because of QF/QD polarity in dispersion suppressor</a:t>
            </a:r>
          </a:p>
        </p:txBody>
      </p:sp>
    </p:spTree>
    <p:extLst>
      <p:ext uri="{BB962C8B-B14F-4D97-AF65-F5344CB8AC3E}">
        <p14:creationId xmlns:p14="http://schemas.microsoft.com/office/powerpoint/2010/main" val="73261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Quench Mitigation with Orbit Bumps tested at CMS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J.M. Jowett, Collimation Upgrade Meeting, 20/3/2015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735" y="767606"/>
            <a:ext cx="4260257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R. Bruce et al., </a:t>
            </a:r>
            <a:r>
              <a:rPr lang="en-GB" sz="1600" i="1" dirty="0" smtClean="0">
                <a:solidFill>
                  <a:prstClr val="black"/>
                </a:solidFill>
                <a:latin typeface="Calibri"/>
              </a:rPr>
              <a:t>Beam losses from </a:t>
            </a:r>
            <a:r>
              <a:rPr lang="en-GB" sz="1600" i="1" dirty="0" err="1" smtClean="0">
                <a:solidFill>
                  <a:prstClr val="black"/>
                </a:solidFill>
                <a:latin typeface="Calibri"/>
              </a:rPr>
              <a:t>ultraperipheral</a:t>
            </a:r>
            <a:r>
              <a:rPr lang="en-GB" sz="1600" i="1" dirty="0" smtClean="0">
                <a:solidFill>
                  <a:prstClr val="black"/>
                </a:solidFill>
                <a:latin typeface="Calibri"/>
              </a:rPr>
              <a:t> nuclear collisions between 208Pb82+ ions in the Large Hadron Collider and their alleviation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,  Phys. Rev. ST </a:t>
            </a:r>
            <a:r>
              <a:rPr lang="en-GB" sz="1600" dirty="0" err="1" smtClean="0">
                <a:solidFill>
                  <a:prstClr val="black"/>
                </a:solidFill>
                <a:latin typeface="Calibri"/>
              </a:rPr>
              <a:t>Accel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. Beams 12, 071002 (2009)</a:t>
            </a:r>
          </a:p>
          <a:p>
            <a:pPr defTabSz="914400"/>
            <a:endParaRPr lang="en-GB" sz="16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Will be operational in 2015 for all experiments.</a:t>
            </a: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620688"/>
            <a:ext cx="4163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b="1" dirty="0" smtClean="0">
                <a:solidFill>
                  <a:srgbClr val="0427BC"/>
                </a:solidFill>
                <a:latin typeface="Calibri"/>
              </a:rPr>
              <a:t>Orbit bumps could be used to spread out and move the secondary beam losses to a less vulnerable location in order to reduce risk of quench.</a:t>
            </a:r>
            <a:endParaRPr lang="en-GB" sz="2000" b="1" dirty="0">
              <a:solidFill>
                <a:srgbClr val="0427BC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707173"/>
            <a:ext cx="32638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End-of-fill experiment on 24/11/2011 – Fill 2319.</a:t>
            </a:r>
          </a:p>
          <a:p>
            <a:pPr defTabSz="914400"/>
            <a:endParaRPr lang="en-GB" sz="10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3-magnet orbit bump with peak amplitude of </a:t>
            </a:r>
          </a:p>
          <a:p>
            <a:pPr defTabSz="914400"/>
            <a:r>
              <a:rPr lang="en-GB" sz="2000" b="1" i="1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 = -2.6mm at MQ.11R5.B1</a:t>
            </a:r>
          </a:p>
          <a:p>
            <a:pPr defTabSz="914400"/>
            <a:endParaRPr lang="en-GB" sz="1000" dirty="0">
              <a:solidFill>
                <a:prstClr val="black"/>
              </a:solidFill>
              <a:latin typeface="Calibri"/>
            </a:endParaRPr>
          </a:p>
          <a:p>
            <a:pPr marL="265113" indent="-265113" defTabSz="914400"/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→ Moves BFPP1 beam impact position further downstream, increasing impact angle and spot size.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2" descr="\\cernhomeM.cern.ch\M\mschauma\PhD_Thesis\Bilder\BFPP\BumpExperiment_Envelope_IP5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82" y="2556885"/>
            <a:ext cx="5421150" cy="38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61836" y="3033822"/>
            <a:ext cx="360040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3614" y="3573016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b="1" dirty="0" smtClean="0">
                <a:solidFill>
                  <a:srgbClr val="C00000"/>
                </a:solidFill>
                <a:latin typeface="Calibri"/>
              </a:rPr>
              <a:t>w/o bump</a:t>
            </a:r>
          </a:p>
          <a:p>
            <a:pPr defTabSz="914400"/>
            <a:r>
              <a:rPr lang="en-GB" b="1" dirty="0" smtClean="0">
                <a:solidFill>
                  <a:srgbClr val="179923"/>
                </a:solidFill>
                <a:latin typeface="Calibri"/>
              </a:rPr>
              <a:t>with bump</a:t>
            </a:r>
            <a:endParaRPr lang="en-GB" b="1" dirty="0">
              <a:solidFill>
                <a:srgbClr val="17992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94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\\cern.ch\dfs\Users\d\dduarter\Desktop\layout with bellow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1" b="52447"/>
          <a:stretch/>
        </p:blipFill>
        <p:spPr bwMode="auto">
          <a:xfrm>
            <a:off x="5071" y="5265223"/>
            <a:ext cx="9000000" cy="11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500" y="990269"/>
            <a:ext cx="8398800" cy="5349240"/>
          </a:xfrm>
        </p:spPr>
        <p:txBody>
          <a:bodyPr>
            <a:normAutofit/>
          </a:bodyPr>
          <a:lstStyle/>
          <a:p>
            <a:r>
              <a:rPr lang="en-US" sz="2200" b="1" dirty="0"/>
              <a:t>Create space in the dispersion suppressor regions of LHC, i.e. a room temperature beam vacuum sector, to install additional collimators (TCLD)</a:t>
            </a:r>
            <a:r>
              <a:rPr lang="en-US" sz="2200" dirty="0"/>
              <a:t>, which are needed to cope with beam intensities that are larger than nominal, such as in the High Luminosity LHC (HL LHC)</a:t>
            </a:r>
          </a:p>
          <a:p>
            <a:r>
              <a:rPr lang="en-US" sz="2200" b="1" dirty="0" smtClean="0"/>
              <a:t>Replace a standard MB </a:t>
            </a:r>
            <a:r>
              <a:rPr lang="en-US" sz="2200" b="1" dirty="0"/>
              <a:t>by a pair of 11T dipoles</a:t>
            </a:r>
            <a:r>
              <a:rPr lang="en-US" sz="2200" dirty="0"/>
              <a:t> (the 11T dipole is also called </a:t>
            </a:r>
            <a:r>
              <a:rPr lang="en-US" sz="2200" b="1" dirty="0"/>
              <a:t>MBH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May 2015 – 5</a:t>
            </a:r>
            <a:r>
              <a:rPr lang="en-US" baseline="30000" dirty="0"/>
              <a:t>th</a:t>
            </a:r>
            <a:r>
              <a:rPr lang="en-US" dirty="0"/>
              <a:t> Joint LARP/</a:t>
            </a:r>
            <a:r>
              <a:rPr lang="en-US" dirty="0" err="1"/>
              <a:t>HiLumi</a:t>
            </a:r>
            <a:r>
              <a:rPr lang="en-US" dirty="0"/>
              <a:t> LHC Meeting @ FNAL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6000" y="5336962"/>
            <a:ext cx="8640000" cy="0"/>
          </a:xfrm>
          <a:prstGeom prst="straightConnector1">
            <a:avLst/>
          </a:prstGeom>
          <a:ln w="12700">
            <a:solidFill>
              <a:srgbClr val="00206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ine Callout 2 (Accent Bar) 7"/>
          <p:cNvSpPr/>
          <p:nvPr/>
        </p:nvSpPr>
        <p:spPr>
          <a:xfrm flipH="1">
            <a:off x="2323140" y="6241507"/>
            <a:ext cx="1063452" cy="195138"/>
          </a:xfrm>
          <a:prstGeom prst="accentCallout2">
            <a:avLst>
              <a:gd name="adj1" fmla="val 46609"/>
              <a:gd name="adj2" fmla="val -2221"/>
              <a:gd name="adj3" fmla="val 46618"/>
              <a:gd name="adj4" fmla="val -18044"/>
              <a:gd name="adj5" fmla="val -167733"/>
              <a:gd name="adj6" fmla="val -41893"/>
            </a:avLst>
          </a:prstGeom>
          <a:noFill/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n-US" sz="1400" dirty="0" smtClean="0">
                <a:solidFill>
                  <a:srgbClr val="002060"/>
                </a:solidFill>
              </a:rPr>
              <a:t>Interconnect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5085024" y="6227655"/>
            <a:ext cx="2007255" cy="208990"/>
          </a:xfrm>
          <a:prstGeom prst="accentCallout2">
            <a:avLst>
              <a:gd name="adj1" fmla="val 46609"/>
              <a:gd name="adj2" fmla="val -2221"/>
              <a:gd name="adj3" fmla="val 46759"/>
              <a:gd name="adj4" fmla="val -19969"/>
              <a:gd name="adj5" fmla="val -263835"/>
              <a:gd name="adj6" fmla="val -26668"/>
            </a:avLst>
          </a:prstGeom>
          <a:noFill/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400" dirty="0" smtClean="0">
                <a:solidFill>
                  <a:srgbClr val="002060"/>
                </a:solidFill>
              </a:rPr>
              <a:t>Space for Collimator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0" name="Line Callout 2 (Accent Bar) 9"/>
          <p:cNvSpPr/>
          <p:nvPr/>
        </p:nvSpPr>
        <p:spPr>
          <a:xfrm>
            <a:off x="6731470" y="5060756"/>
            <a:ext cx="1944041" cy="196652"/>
          </a:xfrm>
          <a:prstGeom prst="accentCallout2">
            <a:avLst>
              <a:gd name="adj1" fmla="val 46609"/>
              <a:gd name="adj2" fmla="val -2221"/>
              <a:gd name="adj3" fmla="val 45241"/>
              <a:gd name="adj4" fmla="val -19327"/>
              <a:gd name="adj5" fmla="val 331898"/>
              <a:gd name="adj6" fmla="val -45736"/>
            </a:avLst>
          </a:prstGeom>
          <a:noFill/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400" dirty="0" smtClean="0">
                <a:solidFill>
                  <a:srgbClr val="002060"/>
                </a:solidFill>
              </a:rPr>
              <a:t>11 T dipole cold mass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1" name="Line Callout 2 (Accent Bar) 10"/>
          <p:cNvSpPr/>
          <p:nvPr/>
        </p:nvSpPr>
        <p:spPr>
          <a:xfrm flipH="1">
            <a:off x="2339752" y="5081642"/>
            <a:ext cx="1853451" cy="195138"/>
          </a:xfrm>
          <a:prstGeom prst="accentCallout2">
            <a:avLst>
              <a:gd name="adj1" fmla="val 46609"/>
              <a:gd name="adj2" fmla="val -2221"/>
              <a:gd name="adj3" fmla="val 47358"/>
              <a:gd name="adj4" fmla="val -9994"/>
              <a:gd name="adj5" fmla="val 212033"/>
              <a:gd name="adj6" fmla="val -27928"/>
            </a:avLst>
          </a:prstGeom>
          <a:noFill/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n-US" sz="1400" dirty="0" smtClean="0">
                <a:solidFill>
                  <a:srgbClr val="002060"/>
                </a:solidFill>
              </a:rPr>
              <a:t>By-pass cryostat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2" name="Picture 7" descr="DS_2in1_Pot_Inom.tif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14706"/>
          <a:stretch>
            <a:fillRect/>
          </a:stretch>
        </p:blipFill>
        <p:spPr bwMode="auto">
          <a:xfrm>
            <a:off x="1671804" y="4330372"/>
            <a:ext cx="1080000" cy="99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30959" y="5037396"/>
            <a:ext cx="1824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15660 mm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19935" r="824" b="4735"/>
          <a:stretch/>
        </p:blipFill>
        <p:spPr bwMode="auto">
          <a:xfrm>
            <a:off x="5071" y="3250196"/>
            <a:ext cx="6732000" cy="152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https://lhc-div-mms.web.cern.ch/lhc-div-mms/interconnect/week21_2007/0510029_0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8504" y="3291987"/>
            <a:ext cx="2700000" cy="1408729"/>
          </a:xfrm>
          <a:prstGeom prst="roundRect">
            <a:avLst>
              <a:gd name="adj" fmla="val 343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0" y="3989604"/>
            <a:ext cx="9119125" cy="2266766"/>
            <a:chOff x="0" y="3726000"/>
            <a:chExt cx="9119125" cy="2266766"/>
          </a:xfrm>
        </p:grpSpPr>
        <p:sp>
          <p:nvSpPr>
            <p:cNvPr id="17" name="Rectangle 16"/>
            <p:cNvSpPr/>
            <p:nvPr/>
          </p:nvSpPr>
          <p:spPr>
            <a:xfrm rot="21036984">
              <a:off x="2231696" y="3726000"/>
              <a:ext cx="648000" cy="297180"/>
            </a:xfrm>
            <a:prstGeom prst="rect">
              <a:avLst/>
            </a:prstGeom>
            <a:no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0" y="4783166"/>
              <a:ext cx="9072000" cy="1209600"/>
            </a:xfrm>
            <a:prstGeom prst="rect">
              <a:avLst/>
            </a:prstGeom>
            <a:no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>
              <a:stCxn id="17" idx="1"/>
            </p:cNvCxnSpPr>
            <p:nvPr/>
          </p:nvCxnSpPr>
          <p:spPr>
            <a:xfrm flipH="1">
              <a:off x="0" y="3927416"/>
              <a:ext cx="2236031" cy="855750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Connector 19"/>
            <p:cNvCxnSpPr>
              <a:endCxn id="17" idx="3"/>
            </p:cNvCxnSpPr>
            <p:nvPr/>
          </p:nvCxnSpPr>
          <p:spPr>
            <a:xfrm flipH="1" flipV="1">
              <a:off x="2875361" y="3821764"/>
              <a:ext cx="6243764" cy="96140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Technology Highlights</a:t>
            </a:r>
            <a:r>
              <a:rPr lang="en-US" sz="4000" u="sng" dirty="0" smtClean="0">
                <a:solidFill>
                  <a:srgbClr val="FF0000"/>
                </a:solidFill>
                <a:cs typeface="+mj-cs"/>
              </a:rPr>
              <a:t>: 11T magnets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7623501" y="211649"/>
            <a:ext cx="1507463" cy="820883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/>
          <a:p>
            <a:r>
              <a:rPr lang="en-GB" sz="2200" kern="1200" dirty="0" smtClean="0"/>
              <a:t>F. </a:t>
            </a:r>
            <a:r>
              <a:rPr lang="en-GB" sz="2200" kern="1200" dirty="0" err="1" smtClean="0"/>
              <a:t>Savary</a:t>
            </a:r>
            <a:r>
              <a:rPr lang="en-GB" sz="2200" kern="1200" dirty="0" smtClean="0"/>
              <a:t> </a:t>
            </a:r>
            <a:r>
              <a:rPr lang="en-GB" sz="2200" dirty="0" smtClean="0"/>
              <a:t>@ </a:t>
            </a:r>
          </a:p>
          <a:p>
            <a:r>
              <a:rPr lang="en-GB" sz="2200" dirty="0" smtClean="0"/>
              <a:t>14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PLC</a:t>
            </a:r>
            <a:endParaRPr lang="en-GB" sz="2200" kern="1200" dirty="0"/>
          </a:p>
        </p:txBody>
      </p:sp>
    </p:spTree>
    <p:extLst>
      <p:ext uri="{BB962C8B-B14F-4D97-AF65-F5344CB8AC3E}">
        <p14:creationId xmlns:p14="http://schemas.microsoft.com/office/powerpoint/2010/main" val="102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cern.ch\dfs\Users\d\dduarter\Desktop\optionb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r="21317" b="8541"/>
          <a:stretch/>
        </p:blipFill>
        <p:spPr bwMode="auto">
          <a:xfrm>
            <a:off x="6552000" y="612000"/>
            <a:ext cx="2556000" cy="25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cern.ch\dfs\Users\d\dduarter\Desktop\option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8" b="19512"/>
          <a:stretch/>
        </p:blipFill>
        <p:spPr bwMode="auto">
          <a:xfrm>
            <a:off x="123825" y="3038476"/>
            <a:ext cx="88582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0" y="101192"/>
            <a:ext cx="7931224" cy="940443"/>
          </a:xfrm>
        </p:spPr>
        <p:txBody>
          <a:bodyPr>
            <a:noAutofit/>
          </a:bodyPr>
          <a:lstStyle/>
          <a:p>
            <a:r>
              <a:rPr lang="en-GB" sz="3600" u="sng" dirty="0" smtClean="0">
                <a:solidFill>
                  <a:srgbClr val="FF0000"/>
                </a:solidFill>
              </a:rPr>
              <a:t>11T: Beam </a:t>
            </a:r>
            <a:r>
              <a:rPr lang="en-GB" sz="3600" u="sng" dirty="0" smtClean="0">
                <a:solidFill>
                  <a:srgbClr val="FF0000"/>
                </a:solidFill>
              </a:rPr>
              <a:t>vac. &amp; Collimator </a:t>
            </a:r>
            <a:r>
              <a:rPr lang="en-GB" sz="3600" u="sng" dirty="0" smtClean="0">
                <a:solidFill>
                  <a:srgbClr val="FF0000"/>
                </a:solidFill>
              </a:rPr>
              <a:t>length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02" y="1519487"/>
            <a:ext cx="3534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Interconnects become longer because of the beam screens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Very compact cold line because of the sector valve RF shielding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5796553"/>
            <a:ext cx="462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Transitions avoided because there is no sector valve on the other beam line</a:t>
            </a:r>
            <a:endParaRPr lang="en-GB" sz="1600" dirty="0"/>
          </a:p>
        </p:txBody>
      </p:sp>
      <p:cxnSp>
        <p:nvCxnSpPr>
          <p:cNvPr id="24" name="Straight Arrow Connector 23"/>
          <p:cNvCxnSpPr>
            <a:stCxn id="21" idx="0"/>
          </p:cNvCxnSpPr>
          <p:nvPr/>
        </p:nvCxnSpPr>
        <p:spPr>
          <a:xfrm flipV="1">
            <a:off x="2566095" y="5085184"/>
            <a:ext cx="277713" cy="711369"/>
          </a:xfrm>
          <a:prstGeom prst="straightConnector1">
            <a:avLst/>
          </a:prstGeom>
          <a:ln>
            <a:gradFill>
              <a:gsLst>
                <a:gs pos="20000">
                  <a:srgbClr val="000000"/>
                </a:gs>
                <a:gs pos="100000">
                  <a:schemeClr val="bg1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4" name="TextBox 13"/>
          <p:cNvSpPr txBox="1"/>
          <p:nvPr/>
        </p:nvSpPr>
        <p:spPr>
          <a:xfrm>
            <a:off x="1979712" y="3113529"/>
            <a:ext cx="457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Cold drift vacuum chamber – Preferred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4265856" y="3452083"/>
            <a:ext cx="374896" cy="7486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7" name="Rectangle 16"/>
          <p:cNvSpPr/>
          <p:nvPr/>
        </p:nvSpPr>
        <p:spPr>
          <a:xfrm>
            <a:off x="3363541" y="4646125"/>
            <a:ext cx="1918178" cy="3368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strike="sngStrike" dirty="0" smtClean="0">
                <a:solidFill>
                  <a:schemeClr val="bg1"/>
                </a:solidFill>
              </a:rPr>
              <a:t>650</a:t>
            </a:r>
            <a:r>
              <a:rPr lang="en-GB" sz="1400" dirty="0" smtClean="0">
                <a:solidFill>
                  <a:schemeClr val="bg1"/>
                </a:solidFill>
              </a:rPr>
              <a:t> mm Collimator</a:t>
            </a:r>
          </a:p>
        </p:txBody>
      </p:sp>
      <p:pic>
        <p:nvPicPr>
          <p:cNvPr id="4100" name="Picture 4" descr="\\cern.ch\dfs\Users\d\dduarter\Desktop\optionb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41" y="1546917"/>
            <a:ext cx="2459292" cy="144231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160168" y="4083862"/>
            <a:ext cx="1079405" cy="49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smtClean="0"/>
          </a:p>
        </p:txBody>
      </p:sp>
      <p:cxnSp>
        <p:nvCxnSpPr>
          <p:cNvPr id="19" name="Straight Connector 18"/>
          <p:cNvCxnSpPr>
            <a:endCxn id="12" idx="0"/>
          </p:cNvCxnSpPr>
          <p:nvPr/>
        </p:nvCxnSpPr>
        <p:spPr>
          <a:xfrm>
            <a:off x="6105167" y="3004457"/>
            <a:ext cx="594704" cy="1079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8" name="TextBox 17"/>
          <p:cNvSpPr txBox="1"/>
          <p:nvPr/>
        </p:nvSpPr>
        <p:spPr>
          <a:xfrm>
            <a:off x="101449" y="1043444"/>
            <a:ext cx="260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Courtesy D. Ramos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63541" y="5013176"/>
            <a:ext cx="1918178" cy="3368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600 mm Collimator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5807586"/>
            <a:ext cx="4427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Following the 51</a:t>
            </a:r>
            <a:r>
              <a:rPr lang="en-GB" sz="1600" b="1" baseline="30000" dirty="0" smtClean="0"/>
              <a:t>st</a:t>
            </a:r>
            <a:r>
              <a:rPr lang="en-GB" sz="1600" b="1" dirty="0" smtClean="0"/>
              <a:t> </a:t>
            </a:r>
            <a:r>
              <a:rPr lang="en-GB" sz="1600" b="1" dirty="0"/>
              <a:t>Collimation Upgrade Specification </a:t>
            </a:r>
            <a:r>
              <a:rPr lang="en-GB" sz="1600" b="1" dirty="0" smtClean="0"/>
              <a:t>Meeting held on Jan. 30, 2015</a:t>
            </a:r>
          </a:p>
          <a:p>
            <a:r>
              <a:rPr lang="fr-CH" sz="1600" b="1" dirty="0"/>
              <a:t>	</a:t>
            </a:r>
            <a:r>
              <a:rPr lang="fr-CH" sz="1600" b="1" dirty="0" smtClean="0"/>
              <a:t>	     </a:t>
            </a:r>
            <a:r>
              <a:rPr lang="en-GB" sz="1600" b="1" dirty="0" err="1" smtClean="0"/>
              <a:t>ColUSM</a:t>
            </a:r>
            <a:r>
              <a:rPr lang="en-GB" sz="1600" b="1" dirty="0" smtClean="0"/>
              <a:t> </a:t>
            </a:r>
            <a:r>
              <a:rPr lang="en-GB" sz="1600" b="1" dirty="0"/>
              <a:t>#51</a:t>
            </a:r>
          </a:p>
        </p:txBody>
      </p:sp>
      <p:cxnSp>
        <p:nvCxnSpPr>
          <p:cNvPr id="25" name="Straight Arrow Connector 24"/>
          <p:cNvCxnSpPr>
            <a:stCxn id="7" idx="1"/>
          </p:cNvCxnSpPr>
          <p:nvPr/>
        </p:nvCxnSpPr>
        <p:spPr>
          <a:xfrm flipH="1" flipV="1">
            <a:off x="3851920" y="5350060"/>
            <a:ext cx="936104" cy="888413"/>
          </a:xfrm>
          <a:prstGeom prst="straightConnector1">
            <a:avLst/>
          </a:prstGeom>
          <a:ln>
            <a:gradFill>
              <a:gsLst>
                <a:gs pos="20000">
                  <a:srgbClr val="000000"/>
                </a:gs>
                <a:gs pos="100000">
                  <a:schemeClr val="bg1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32" name="TextBox 31"/>
          <p:cNvSpPr txBox="1"/>
          <p:nvPr/>
        </p:nvSpPr>
        <p:spPr>
          <a:xfrm>
            <a:off x="2566094" y="908720"/>
            <a:ext cx="409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Work to make a mock-up</a:t>
            </a:r>
          </a:p>
          <a:p>
            <a:pPr algn="ctr"/>
            <a:r>
              <a:rPr lang="en-GB" sz="1600" b="1" dirty="0" smtClean="0"/>
              <a:t>by-pass cryostat has started</a:t>
            </a:r>
            <a:endParaRPr lang="en-GB" sz="1600" b="1" dirty="0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8686800" y="6560074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A004B2-1541-5046-B6F2-22AF5658571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50800" y="6579561"/>
            <a:ext cx="4089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3268"/>
            <a:ext cx="9138212" cy="914400"/>
          </a:xfrm>
        </p:spPr>
        <p:txBody>
          <a:bodyPr/>
          <a:lstStyle/>
          <a:p>
            <a:r>
              <a:rPr lang="fr-CH" sz="3600" u="sng" dirty="0">
                <a:solidFill>
                  <a:srgbClr val="FF0000"/>
                </a:solidFill>
              </a:rPr>
              <a:t>U</a:t>
            </a:r>
            <a:r>
              <a:rPr lang="fr-CH" sz="3600" u="sng" dirty="0" smtClean="0">
                <a:solidFill>
                  <a:srgbClr val="FF0000"/>
                </a:solidFill>
              </a:rPr>
              <a:t>pdated Plan following C&amp;S, Schedule &amp; Col: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May 2015 – 5</a:t>
            </a:r>
            <a:r>
              <a:rPr lang="en-US" baseline="30000" dirty="0"/>
              <a:t>th</a:t>
            </a:r>
            <a:r>
              <a:rPr lang="en-US" dirty="0"/>
              <a:t> Joint LARP/</a:t>
            </a:r>
            <a:r>
              <a:rPr lang="en-US" dirty="0" err="1"/>
              <a:t>HiLumi</a:t>
            </a:r>
            <a:r>
              <a:rPr lang="en-US" dirty="0"/>
              <a:t> LHC Meeting @ FNAL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262665"/>
              </p:ext>
            </p:extLst>
          </p:nvPr>
        </p:nvGraphicFramePr>
        <p:xfrm>
          <a:off x="144679" y="1005028"/>
          <a:ext cx="8244000" cy="373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2160000"/>
                <a:gridCol w="2700000"/>
                <a:gridCol w="21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Phase 1 – LS2,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all RRP</a:t>
                      </a:r>
                      <a:endParaRPr lang="en-US" sz="1600" dirty="0"/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Phase 2 – LS3</a:t>
                      </a: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Phase 3 – LS4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marL="54000" marR="54000" marT="54000" marB="54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Models</a:t>
                      </a:r>
                      <a:endParaRPr lang="en-US" sz="1400" b="1" dirty="0"/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173038" indent="-173038" defTabSz="180000">
                        <a:buFont typeface="Arial" panose="020B0604020202020204" pitchFamily="34" charset="0"/>
                        <a:buChar char="•"/>
                      </a:pPr>
                      <a:r>
                        <a:rPr lang="fr-CH" sz="1400" dirty="0" smtClean="0"/>
                        <a:t>MBHSM101 (</a:t>
                      </a:r>
                      <a:r>
                        <a:rPr lang="fr-CH" sz="1400" dirty="0" err="1" smtClean="0"/>
                        <a:t>done</a:t>
                      </a:r>
                      <a:r>
                        <a:rPr lang="fr-CH" sz="1400" dirty="0" smtClean="0"/>
                        <a:t>)</a:t>
                      </a:r>
                    </a:p>
                    <a:p>
                      <a:pPr marL="173038" indent="-173038" defTabSz="180000">
                        <a:buFont typeface="Arial" panose="020B0604020202020204" pitchFamily="34" charset="0"/>
                        <a:buChar char="•"/>
                      </a:pPr>
                      <a:r>
                        <a:rPr lang="fr-CH" sz="1400" dirty="0" smtClean="0"/>
                        <a:t>MBHSP101 (</a:t>
                      </a:r>
                      <a:r>
                        <a:rPr lang="fr-CH" sz="1400" dirty="0" err="1" smtClean="0"/>
                        <a:t>done</a:t>
                      </a:r>
                      <a:r>
                        <a:rPr lang="fr-CH" sz="1400" dirty="0" smtClean="0"/>
                        <a:t>)</a:t>
                      </a:r>
                    </a:p>
                    <a:p>
                      <a:pPr marL="173038" indent="-173038" defTabSz="180000">
                        <a:buFont typeface="Arial" panose="020B0604020202020204" pitchFamily="34" charset="0"/>
                        <a:buChar char="•"/>
                      </a:pPr>
                      <a:r>
                        <a:rPr lang="fr-CH" sz="1400" dirty="0" smtClean="0"/>
                        <a:t>In addition:</a:t>
                      </a:r>
                      <a:endParaRPr lang="en-US" sz="1400" dirty="0" smtClean="0"/>
                    </a:p>
                    <a:p>
                      <a:pPr marL="173038" indent="-173038" defTabSz="1800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4 x 1-in-1</a:t>
                      </a:r>
                    </a:p>
                    <a:p>
                      <a:pPr marL="266700" indent="-174625" defTabSz="180000">
                        <a:buFont typeface="Arial" panose="020B0604020202020204" pitchFamily="34" charset="0"/>
                        <a:buChar char="•"/>
                      </a:pPr>
                      <a:r>
                        <a:rPr lang="fr-CH" sz="1400" dirty="0" smtClean="0"/>
                        <a:t>MBHSP102 </a:t>
                      </a:r>
                      <a:r>
                        <a:rPr lang="fr-CH" sz="1400" dirty="0" err="1" smtClean="0"/>
                        <a:t>is</a:t>
                      </a:r>
                      <a:r>
                        <a:rPr lang="fr-CH" sz="1400" dirty="0" smtClean="0"/>
                        <a:t> </a:t>
                      </a:r>
                      <a:r>
                        <a:rPr lang="fr-CH" sz="1400" dirty="0" err="1" smtClean="0"/>
                        <a:t>under</a:t>
                      </a:r>
                      <a:r>
                        <a:rPr lang="fr-CH" sz="1400" dirty="0" smtClean="0"/>
                        <a:t> test</a:t>
                      </a:r>
                      <a:endParaRPr lang="en-US" sz="1400" dirty="0" smtClean="0"/>
                    </a:p>
                    <a:p>
                      <a:pPr marL="173038" indent="-173038" defTabSz="1800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2 x </a:t>
                      </a:r>
                      <a:r>
                        <a:rPr lang="en-US" sz="1400" baseline="0" dirty="0" smtClean="0"/>
                        <a:t>2-in-1</a:t>
                      </a:r>
                      <a:endParaRPr lang="en-US" sz="1400" dirty="0"/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173038" indent="-173038" defTabSz="1800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PIT (new X-section):</a:t>
                      </a:r>
                    </a:p>
                    <a:p>
                      <a:pPr marL="266700" lvl="1" indent="-174625" defTabSz="1800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4 x 1-in-1</a:t>
                      </a:r>
                    </a:p>
                    <a:p>
                      <a:pPr marL="266700" lvl="1" indent="-174625" defTabSz="1800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2 x</a:t>
                      </a:r>
                      <a:r>
                        <a:rPr lang="en-US" sz="1400" baseline="0" dirty="0" smtClean="0"/>
                        <a:t> 2-in-1</a:t>
                      </a:r>
                    </a:p>
                    <a:p>
                      <a:pPr marL="173038" lvl="0" indent="-173038" defTabSz="1800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RRP (</a:t>
                      </a:r>
                      <a:r>
                        <a:rPr lang="en-US" sz="1400" dirty="0" smtClean="0"/>
                        <a:t>new X-section)</a:t>
                      </a:r>
                      <a:r>
                        <a:rPr lang="en-US" sz="1400" baseline="0" dirty="0" smtClean="0"/>
                        <a:t>:</a:t>
                      </a:r>
                    </a:p>
                    <a:p>
                      <a:pPr marL="266700" lvl="1" indent="-174625" defTabSz="1800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2 x 1-in-1</a:t>
                      </a:r>
                    </a:p>
                    <a:p>
                      <a:pPr marL="266700" lvl="1" indent="-174625" defTabSz="1800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1 x</a:t>
                      </a:r>
                      <a:r>
                        <a:rPr lang="en-US" sz="1400" baseline="0" dirty="0" smtClean="0"/>
                        <a:t> 2-in-1</a:t>
                      </a:r>
                      <a:endParaRPr lang="en-US" sz="1400" dirty="0" smtClean="0"/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173038" marR="0" indent="-173038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None</a:t>
                      </a:r>
                    </a:p>
                    <a:p>
                      <a:pPr marL="173038" marR="0" indent="-173038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Same design as for LS3</a:t>
                      </a:r>
                      <a:endParaRPr lang="en-US" sz="1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54000" marR="54000" marT="54000" marB="54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Prototypes</a:t>
                      </a:r>
                      <a:endParaRPr lang="en-US" sz="1400" b="1" dirty="0"/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173038" indent="-173038" defTabSz="1800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P1: MBH_P001</a:t>
                      </a:r>
                      <a:endParaRPr lang="en-US" sz="1400" dirty="0"/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173038" marR="0" indent="-173038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P2: MBH_P002 [PIT]</a:t>
                      </a:r>
                    </a:p>
                    <a:p>
                      <a:pPr marL="173038" marR="0" indent="-173038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P3: MBH_P003 [RRP]</a:t>
                      </a: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indent="0" defTabSz="18000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</a:txBody>
                  <a:tcPr marL="54000" marR="54000" marT="54000" marB="54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Series baseline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173038" indent="-173038" defTabSz="1800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First of a kind</a:t>
                      </a:r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 x (2 MBH + 1 BPC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173038" marR="0" indent="-173038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2 in IP2 + 2 in IP7 or 4 in IP7 tbc</a:t>
                      </a:r>
                    </a:p>
                    <a:p>
                      <a:pPr marL="173038" marR="0" indent="-173038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4</a:t>
                      </a:r>
                      <a:r>
                        <a:rPr lang="en-US" sz="1400" baseline="30000" dirty="0" smtClean="0"/>
                        <a:t>5</a:t>
                      </a:r>
                      <a:r>
                        <a:rPr lang="en-US" sz="1400" dirty="0" smtClean="0"/>
                        <a:t> x (2 MBH + 1 BPC)</a:t>
                      </a:r>
                      <a:endParaRPr lang="en-US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173038" marR="0" indent="-173038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To complete IP7 or in IP2</a:t>
                      </a:r>
                    </a:p>
                    <a:p>
                      <a:pPr marL="173038" marR="0" indent="-173038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2 x (2 MBH + 1 BPC)</a:t>
                      </a:r>
                      <a:endParaRPr lang="en-US" sz="1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54000" marR="54000" marT="54000" marB="54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Series spares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indent="0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H" sz="14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indent="0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H" sz="14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179388" marR="0" indent="-179388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1 x (2 MBH + 1 BPC)</a:t>
                      </a:r>
                      <a:endParaRPr lang="en-US" sz="1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54000" marR="54000" marT="54000" marB="54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</a:t>
                      </a:r>
                      <a:endParaRPr lang="en-US" sz="1400" b="1" dirty="0"/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defTabSz="180000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indent="0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173038" marR="0" indent="-173038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IP1-IP5</a:t>
                      </a:r>
                    </a:p>
                    <a:p>
                      <a:pPr marL="173038" marR="0" indent="-173038" algn="l" defTabSz="18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Max. 8 x (2 MBH + 1 BPC)</a:t>
                      </a:r>
                    </a:p>
                  </a:txBody>
                  <a:tcPr marL="54000" marR="54000" marT="54000" marB="5400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105305"/>
            <a:ext cx="8420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174625">
              <a:buFont typeface="+mj-lt"/>
              <a:buAutoNum type="arabicPeriod"/>
            </a:pPr>
            <a:r>
              <a:rPr lang="en-US" sz="1200" dirty="0" smtClean="0">
                <a:solidFill>
                  <a:schemeClr val="tx2"/>
                </a:solidFill>
              </a:rPr>
              <a:t>With all features to be compatible for installation, may become the 1</a:t>
            </a:r>
            <a:r>
              <a:rPr lang="en-US" sz="1200" baseline="30000" dirty="0" smtClean="0">
                <a:solidFill>
                  <a:schemeClr val="tx2"/>
                </a:solidFill>
              </a:rPr>
              <a:t>st</a:t>
            </a:r>
            <a:r>
              <a:rPr lang="en-US" sz="1200" dirty="0" smtClean="0">
                <a:solidFill>
                  <a:schemeClr val="tx2"/>
                </a:solidFill>
              </a:rPr>
              <a:t> unit for installation or the spare unit for LS3</a:t>
            </a:r>
          </a:p>
          <a:p>
            <a:pPr marL="266700" indent="-174625">
              <a:buFont typeface="+mj-lt"/>
              <a:buAutoNum type="arabicPeriod"/>
            </a:pPr>
            <a:r>
              <a:rPr lang="en-US" sz="1200" dirty="0" smtClean="0">
                <a:solidFill>
                  <a:schemeClr val="tx2"/>
                </a:solidFill>
              </a:rPr>
              <a:t>BPC stands for By-Pass Cryostat</a:t>
            </a:r>
          </a:p>
          <a:p>
            <a:pPr marL="266700" indent="-174625">
              <a:buFont typeface="+mj-lt"/>
              <a:buAutoNum type="arabicPeriod"/>
            </a:pPr>
            <a:r>
              <a:rPr lang="fr-CH" sz="1200" dirty="0" smtClean="0">
                <a:solidFill>
                  <a:schemeClr val="tx2"/>
                </a:solidFill>
              </a:rPr>
              <a:t>EC stands for </a:t>
            </a:r>
            <a:r>
              <a:rPr lang="fr-CH" sz="1200" dirty="0" err="1" smtClean="0">
                <a:solidFill>
                  <a:schemeClr val="tx2"/>
                </a:solidFill>
              </a:rPr>
              <a:t>Empty</a:t>
            </a:r>
            <a:r>
              <a:rPr lang="fr-CH" sz="1200" dirty="0" smtClean="0">
                <a:solidFill>
                  <a:schemeClr val="tx2"/>
                </a:solidFill>
              </a:rPr>
              <a:t> Cryostat. As a </a:t>
            </a:r>
            <a:r>
              <a:rPr lang="fr-CH" sz="1200" dirty="0" err="1" smtClean="0">
                <a:solidFill>
                  <a:schemeClr val="tx2"/>
                </a:solidFill>
              </a:rPr>
              <a:t>reminder</a:t>
            </a:r>
            <a:r>
              <a:rPr lang="fr-CH" sz="1200" dirty="0" smtClean="0">
                <a:solidFill>
                  <a:schemeClr val="tx2"/>
                </a:solidFill>
              </a:rPr>
              <a:t>, the </a:t>
            </a:r>
            <a:r>
              <a:rPr lang="fr-CH" sz="1200" dirty="0" err="1" smtClean="0">
                <a:solidFill>
                  <a:schemeClr val="tx2"/>
                </a:solidFill>
              </a:rPr>
              <a:t>connection</a:t>
            </a:r>
            <a:r>
              <a:rPr lang="fr-CH" sz="1200" dirty="0" smtClean="0">
                <a:solidFill>
                  <a:schemeClr val="tx2"/>
                </a:solidFill>
              </a:rPr>
              <a:t> cryostats </a:t>
            </a:r>
            <a:r>
              <a:rPr lang="fr-CH" sz="1200" dirty="0" err="1" smtClean="0">
                <a:solidFill>
                  <a:schemeClr val="tx2"/>
                </a:solidFill>
              </a:rPr>
              <a:t>currently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installed</a:t>
            </a:r>
            <a:r>
              <a:rPr lang="fr-CH" sz="1200" dirty="0" smtClean="0">
                <a:solidFill>
                  <a:schemeClr val="tx2"/>
                </a:solidFill>
              </a:rPr>
              <a:t> in LHC are </a:t>
            </a:r>
            <a:r>
              <a:rPr lang="fr-CH" sz="1200" dirty="0" err="1" smtClean="0">
                <a:solidFill>
                  <a:schemeClr val="tx2"/>
                </a:solidFill>
              </a:rPr>
              <a:t>shorter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than</a:t>
            </a:r>
            <a:r>
              <a:rPr lang="fr-CH" sz="1200" dirty="0" smtClean="0">
                <a:solidFill>
                  <a:schemeClr val="tx2"/>
                </a:solidFill>
              </a:rPr>
              <a:t> a standard MB. An </a:t>
            </a:r>
            <a:r>
              <a:rPr lang="fr-CH" sz="1200" dirty="0" err="1" smtClean="0">
                <a:solidFill>
                  <a:schemeClr val="tx2"/>
                </a:solidFill>
              </a:rPr>
              <a:t>assembly</a:t>
            </a:r>
            <a:r>
              <a:rPr lang="fr-CH" sz="1200" dirty="0" smtClean="0">
                <a:solidFill>
                  <a:schemeClr val="tx2"/>
                </a:solidFill>
              </a:rPr>
              <a:t> of 2 EC + 1 BPC </a:t>
            </a:r>
            <a:r>
              <a:rPr lang="fr-CH" sz="1200" dirty="0" err="1" smtClean="0">
                <a:solidFill>
                  <a:schemeClr val="tx2"/>
                </a:solidFill>
              </a:rPr>
              <a:t>completed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with</a:t>
            </a:r>
            <a:r>
              <a:rPr lang="fr-CH" sz="1200" dirty="0" smtClean="0">
                <a:solidFill>
                  <a:schemeClr val="tx2"/>
                </a:solidFill>
              </a:rPr>
              <a:t> a </a:t>
            </a:r>
            <a:r>
              <a:rPr lang="fr-CH" sz="1200" dirty="0" err="1" smtClean="0">
                <a:solidFill>
                  <a:schemeClr val="tx2"/>
                </a:solidFill>
              </a:rPr>
              <a:t>collimator</a:t>
            </a:r>
            <a:r>
              <a:rPr lang="fr-CH" sz="1200" dirty="0" smtClean="0">
                <a:solidFill>
                  <a:schemeClr val="tx2"/>
                </a:solidFill>
              </a:rPr>
              <a:t> (WP5) </a:t>
            </a:r>
            <a:r>
              <a:rPr lang="fr-CH" sz="1200" dirty="0" err="1" smtClean="0">
                <a:solidFill>
                  <a:schemeClr val="tx2"/>
                </a:solidFill>
              </a:rPr>
              <a:t>will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form</a:t>
            </a:r>
            <a:r>
              <a:rPr lang="fr-CH" sz="1200" dirty="0" smtClean="0">
                <a:solidFill>
                  <a:schemeClr val="tx2"/>
                </a:solidFill>
              </a:rPr>
              <a:t> a CCC (Connection Cryostat </a:t>
            </a:r>
            <a:r>
              <a:rPr lang="fr-CH" sz="1200" dirty="0" err="1" smtClean="0">
                <a:solidFill>
                  <a:schemeClr val="tx2"/>
                </a:solidFill>
              </a:rPr>
              <a:t>Collimator</a:t>
            </a:r>
            <a:r>
              <a:rPr lang="fr-CH" sz="1200" dirty="0" smtClean="0">
                <a:solidFill>
                  <a:schemeClr val="tx2"/>
                </a:solidFill>
              </a:rPr>
              <a:t>) </a:t>
            </a:r>
            <a:r>
              <a:rPr lang="fr-CH" sz="1200" dirty="0" err="1" smtClean="0">
                <a:solidFill>
                  <a:schemeClr val="tx2"/>
                </a:solidFill>
              </a:rPr>
              <a:t>that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would</a:t>
            </a:r>
            <a:r>
              <a:rPr lang="fr-CH" sz="1200" dirty="0" smtClean="0">
                <a:solidFill>
                  <a:schemeClr val="tx2"/>
                </a:solidFill>
              </a:rPr>
              <a:t> replace an </a:t>
            </a:r>
            <a:r>
              <a:rPr lang="fr-CH" sz="1200" dirty="0" err="1" smtClean="0">
                <a:solidFill>
                  <a:schemeClr val="tx2"/>
                </a:solidFill>
              </a:rPr>
              <a:t>existing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connection</a:t>
            </a:r>
            <a:r>
              <a:rPr lang="fr-CH" sz="1200" dirty="0" smtClean="0">
                <a:solidFill>
                  <a:schemeClr val="tx2"/>
                </a:solidFill>
              </a:rPr>
              <a:t> cryostat </a:t>
            </a:r>
          </a:p>
          <a:p>
            <a:pPr marL="266700" indent="-174625">
              <a:buFont typeface="+mj-lt"/>
              <a:buAutoNum type="arabicPeriod"/>
            </a:pPr>
            <a:r>
              <a:rPr lang="fr-CH" sz="1200" dirty="0" err="1" smtClean="0">
                <a:solidFill>
                  <a:schemeClr val="tx2"/>
                </a:solidFill>
              </a:rPr>
              <a:t>These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empty</a:t>
            </a:r>
            <a:r>
              <a:rPr lang="fr-CH" sz="1200" dirty="0" smtClean="0">
                <a:solidFill>
                  <a:schemeClr val="tx2"/>
                </a:solidFill>
              </a:rPr>
              <a:t> cryostats are an option, </a:t>
            </a:r>
            <a:r>
              <a:rPr lang="fr-CH" sz="1200" dirty="0" err="1" smtClean="0">
                <a:solidFill>
                  <a:schemeClr val="tx2"/>
                </a:solidFill>
              </a:rPr>
              <a:t>which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needs</a:t>
            </a:r>
            <a:r>
              <a:rPr lang="fr-CH" sz="1200" dirty="0" smtClean="0">
                <a:solidFill>
                  <a:schemeClr val="tx2"/>
                </a:solidFill>
              </a:rPr>
              <a:t> to </a:t>
            </a:r>
            <a:r>
              <a:rPr lang="fr-CH" sz="1200" dirty="0" err="1" smtClean="0">
                <a:solidFill>
                  <a:schemeClr val="tx2"/>
                </a:solidFill>
              </a:rPr>
              <a:t>be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confirmed</a:t>
            </a:r>
            <a:endParaRPr lang="fr-CH" sz="1200" dirty="0" smtClean="0">
              <a:solidFill>
                <a:schemeClr val="tx2"/>
              </a:solidFill>
            </a:endParaRPr>
          </a:p>
          <a:p>
            <a:pPr marL="266700" indent="-174625">
              <a:buFont typeface="+mj-lt"/>
              <a:buAutoNum type="arabicPeriod"/>
            </a:pPr>
            <a:r>
              <a:rPr lang="fr-CH" sz="1200" dirty="0" smtClean="0">
                <a:solidFill>
                  <a:schemeClr val="tx2"/>
                </a:solidFill>
              </a:rPr>
              <a:t>The first of </a:t>
            </a:r>
            <a:r>
              <a:rPr lang="fr-CH" sz="1200" dirty="0" err="1" smtClean="0">
                <a:solidFill>
                  <a:schemeClr val="tx2"/>
                </a:solidFill>
              </a:rPr>
              <a:t>these</a:t>
            </a:r>
            <a:r>
              <a:rPr lang="fr-CH" sz="1200" dirty="0" smtClean="0">
                <a:solidFill>
                  <a:schemeClr val="tx2"/>
                </a:solidFill>
              </a:rPr>
              <a:t> 4 </a:t>
            </a:r>
            <a:r>
              <a:rPr lang="fr-CH" sz="1200" dirty="0" err="1" smtClean="0">
                <a:solidFill>
                  <a:schemeClr val="tx2"/>
                </a:solidFill>
              </a:rPr>
              <a:t>shall</a:t>
            </a:r>
            <a:r>
              <a:rPr lang="fr-CH" sz="1200" dirty="0" smtClean="0">
                <a:solidFill>
                  <a:schemeClr val="tx2"/>
                </a:solidFill>
              </a:rPr>
              <a:t> come </a:t>
            </a:r>
            <a:r>
              <a:rPr lang="fr-CH" sz="1200" dirty="0" err="1" smtClean="0">
                <a:solidFill>
                  <a:schemeClr val="tx2"/>
                </a:solidFill>
              </a:rPr>
              <a:t>soon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after</a:t>
            </a:r>
            <a:r>
              <a:rPr lang="fr-CH" sz="1200" dirty="0" smtClean="0">
                <a:solidFill>
                  <a:schemeClr val="tx2"/>
                </a:solidFill>
              </a:rPr>
              <a:t> the first of a </a:t>
            </a:r>
            <a:r>
              <a:rPr lang="fr-CH" sz="1200" dirty="0" err="1" smtClean="0">
                <a:solidFill>
                  <a:schemeClr val="tx2"/>
                </a:solidFill>
              </a:rPr>
              <a:t>kind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produced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before</a:t>
            </a:r>
            <a:r>
              <a:rPr lang="fr-CH" sz="1200" dirty="0" smtClean="0">
                <a:solidFill>
                  <a:schemeClr val="tx2"/>
                </a:solidFill>
              </a:rPr>
              <a:t> LS2. As a </a:t>
            </a:r>
            <a:r>
              <a:rPr lang="fr-CH" sz="1200" dirty="0" err="1" smtClean="0">
                <a:solidFill>
                  <a:schemeClr val="tx2"/>
                </a:solidFill>
              </a:rPr>
              <a:t>matter</a:t>
            </a:r>
            <a:r>
              <a:rPr lang="fr-CH" sz="1200" dirty="0" smtClean="0">
                <a:solidFill>
                  <a:schemeClr val="tx2"/>
                </a:solidFill>
              </a:rPr>
              <a:t> of </a:t>
            </a:r>
            <a:r>
              <a:rPr lang="fr-CH" sz="1200" dirty="0" err="1" smtClean="0">
                <a:solidFill>
                  <a:schemeClr val="tx2"/>
                </a:solidFill>
              </a:rPr>
              <a:t>fact</a:t>
            </a:r>
            <a:r>
              <a:rPr lang="fr-CH" sz="1200" dirty="0" smtClean="0">
                <a:solidFill>
                  <a:schemeClr val="tx2"/>
                </a:solidFill>
              </a:rPr>
              <a:t>, </a:t>
            </a:r>
            <a:r>
              <a:rPr lang="fr-CH" sz="1200" dirty="0" err="1" smtClean="0">
                <a:solidFill>
                  <a:schemeClr val="tx2"/>
                </a:solidFill>
              </a:rPr>
              <a:t>it</a:t>
            </a:r>
            <a:r>
              <a:rPr lang="fr-CH" sz="1200" dirty="0" smtClean="0">
                <a:solidFill>
                  <a:schemeClr val="tx2"/>
                </a:solidFill>
              </a:rPr>
              <a:t> </a:t>
            </a:r>
            <a:r>
              <a:rPr lang="fr-CH" sz="1200" dirty="0" err="1" smtClean="0">
                <a:solidFill>
                  <a:schemeClr val="tx2"/>
                </a:solidFill>
              </a:rPr>
              <a:t>will</a:t>
            </a:r>
            <a:r>
              <a:rPr lang="fr-CH" sz="1200" dirty="0" smtClean="0">
                <a:solidFill>
                  <a:schemeClr val="tx2"/>
                </a:solidFill>
              </a:rPr>
              <a:t> have the </a:t>
            </a:r>
            <a:r>
              <a:rPr lang="fr-CH" sz="1200" dirty="0" err="1" smtClean="0">
                <a:solidFill>
                  <a:schemeClr val="tx2"/>
                </a:solidFill>
              </a:rPr>
              <a:t>same</a:t>
            </a:r>
            <a:r>
              <a:rPr lang="fr-CH" sz="1200" dirty="0" smtClean="0">
                <a:solidFill>
                  <a:schemeClr val="tx2"/>
                </a:solidFill>
              </a:rPr>
              <a:t> design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00" y="1202545"/>
            <a:ext cx="1008000" cy="100813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13" y="2210683"/>
            <a:ext cx="1260000" cy="1244069"/>
          </a:xfrm>
          <a:prstGeom prst="rect">
            <a:avLst/>
          </a:prstGeom>
          <a:noFill/>
        </p:spPr>
      </p:pic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061260"/>
              </p:ext>
            </p:extLst>
          </p:nvPr>
        </p:nvGraphicFramePr>
        <p:xfrm>
          <a:off x="141995" y="4762038"/>
          <a:ext cx="82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2160000"/>
                <a:gridCol w="2700000"/>
                <a:gridCol w="212400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54000" marR="54000" marT="54000" marB="5400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2 x (2 EC</a:t>
                      </a:r>
                      <a:r>
                        <a:rPr lang="en-US" sz="1400" b="0" baseline="30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 + 1 BPC)</a:t>
                      </a:r>
                      <a:r>
                        <a:rPr lang="en-US" sz="1400" b="0" baseline="300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400" b="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marL="54000" marR="54000" marT="54000" marB="5400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54000" marR="54000" marT="54000" marB="5400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54000" marR="54000" marT="54000" marB="54000" anchor="ctr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283137" y="3110777"/>
            <a:ext cx="231493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25561" y="3144107"/>
            <a:ext cx="2744610" cy="9144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31" y="23268"/>
            <a:ext cx="9096867" cy="914400"/>
          </a:xfrm>
        </p:spPr>
        <p:txBody>
          <a:bodyPr/>
          <a:lstStyle/>
          <a:p>
            <a:r>
              <a:rPr lang="fr-CH" u="sng" dirty="0" smtClean="0">
                <a:solidFill>
                  <a:srgbClr val="FF0000"/>
                </a:solidFill>
              </a:rPr>
              <a:t>MBHDP01 </a:t>
            </a:r>
            <a:r>
              <a:rPr lang="fr-CH" u="sng" dirty="0" smtClean="0">
                <a:solidFill>
                  <a:srgbClr val="FF0000"/>
                </a:solidFill>
              </a:rPr>
              <a:t>tested in Feb./Mar. </a:t>
            </a:r>
            <a:r>
              <a:rPr lang="fr-CH" u="sng" dirty="0" smtClean="0">
                <a:solidFill>
                  <a:srgbClr val="FF0000"/>
                </a:solidFill>
              </a:rPr>
              <a:t>2015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1286" y="4181604"/>
            <a:ext cx="4062713" cy="2056100"/>
          </a:xfrm>
        </p:spPr>
        <p:txBody>
          <a:bodyPr>
            <a:normAutofit fontScale="70000" lnSpcReduction="20000"/>
          </a:bodyPr>
          <a:lstStyle/>
          <a:p>
            <a:r>
              <a:rPr lang="fr-CH" sz="2000" dirty="0" smtClean="0">
                <a:solidFill>
                  <a:srgbClr val="002060"/>
                </a:solidFill>
              </a:rPr>
              <a:t>First 2-in-1 11 T </a:t>
            </a:r>
            <a:r>
              <a:rPr lang="fr-CH" sz="2000" dirty="0" err="1" smtClean="0">
                <a:solidFill>
                  <a:srgbClr val="002060"/>
                </a:solidFill>
              </a:rPr>
              <a:t>dipole</a:t>
            </a:r>
            <a:r>
              <a:rPr lang="fr-CH" sz="2000" dirty="0" smtClean="0">
                <a:solidFill>
                  <a:srgbClr val="002060"/>
                </a:solidFill>
              </a:rPr>
              <a:t> model</a:t>
            </a:r>
          </a:p>
          <a:p>
            <a:r>
              <a:rPr lang="fr-CH" sz="2000" dirty="0" smtClean="0">
                <a:solidFill>
                  <a:srgbClr val="002060"/>
                </a:solidFill>
              </a:rPr>
              <a:t>11.5 T (</a:t>
            </a:r>
            <a:r>
              <a:rPr lang="fr-CH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</a:t>
            </a:r>
            <a:r>
              <a:rPr lang="fr-CH" sz="2000" dirty="0" smtClean="0">
                <a:solidFill>
                  <a:srgbClr val="002060"/>
                </a:solidFill>
              </a:rPr>
              <a:t> 12.1 kA) </a:t>
            </a:r>
            <a:r>
              <a:rPr lang="fr-CH" sz="2000" dirty="0" err="1" smtClean="0">
                <a:solidFill>
                  <a:srgbClr val="002060"/>
                </a:solidFill>
              </a:rPr>
              <a:t>reached</a:t>
            </a:r>
            <a:r>
              <a:rPr lang="fr-CH" sz="2000" dirty="0" smtClean="0">
                <a:solidFill>
                  <a:srgbClr val="002060"/>
                </a:solidFill>
              </a:rPr>
              <a:t> </a:t>
            </a:r>
            <a:r>
              <a:rPr lang="fr-CH" sz="2000" dirty="0" err="1" smtClean="0">
                <a:solidFill>
                  <a:srgbClr val="002060"/>
                </a:solidFill>
              </a:rPr>
              <a:t>after</a:t>
            </a:r>
            <a:r>
              <a:rPr lang="fr-CH" sz="2000" dirty="0" smtClean="0">
                <a:solidFill>
                  <a:srgbClr val="002060"/>
                </a:solidFill>
              </a:rPr>
              <a:t> 36 </a:t>
            </a:r>
            <a:r>
              <a:rPr lang="fr-CH" sz="2000" dirty="0" err="1" smtClean="0">
                <a:solidFill>
                  <a:srgbClr val="002060"/>
                </a:solidFill>
              </a:rPr>
              <a:t>quenches</a:t>
            </a:r>
            <a:endParaRPr lang="fr-CH" sz="2000" dirty="0" smtClean="0">
              <a:solidFill>
                <a:srgbClr val="002060"/>
              </a:solidFill>
            </a:endParaRPr>
          </a:p>
          <a:p>
            <a:r>
              <a:rPr lang="fr-CH" sz="2000" dirty="0" smtClean="0">
                <a:solidFill>
                  <a:srgbClr val="002060"/>
                </a:solidFill>
              </a:rPr>
              <a:t>80 % of SSL, </a:t>
            </a:r>
            <a:r>
              <a:rPr lang="fr-CH" sz="2000" dirty="0" err="1" smtClean="0">
                <a:solidFill>
                  <a:srgbClr val="002060"/>
                </a:solidFill>
              </a:rPr>
              <a:t>which</a:t>
            </a:r>
            <a:r>
              <a:rPr lang="fr-CH" sz="2000" dirty="0" smtClean="0">
                <a:solidFill>
                  <a:srgbClr val="002060"/>
                </a:solidFill>
              </a:rPr>
              <a:t> </a:t>
            </a:r>
            <a:r>
              <a:rPr lang="fr-CH" sz="2000" dirty="0" err="1" smtClean="0">
                <a:solidFill>
                  <a:srgbClr val="002060"/>
                </a:solidFill>
              </a:rPr>
              <a:t>is</a:t>
            </a:r>
            <a:r>
              <a:rPr lang="fr-CH" sz="2000" dirty="0" smtClean="0">
                <a:solidFill>
                  <a:srgbClr val="002060"/>
                </a:solidFill>
              </a:rPr>
              <a:t> </a:t>
            </a:r>
            <a:r>
              <a:rPr lang="fr-CH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 15.1 kA, </a:t>
            </a:r>
            <a:r>
              <a:rPr lang="fr-CH" sz="20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reached</a:t>
            </a:r>
            <a:r>
              <a:rPr lang="fr-CH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 in 41 </a:t>
            </a:r>
            <a:r>
              <a:rPr lang="fr-CH" sz="20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quenches</a:t>
            </a:r>
            <a:endParaRPr lang="fr-CH" sz="2000" dirty="0" smtClean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r>
              <a:rPr lang="fr-CH" sz="2000" dirty="0" smtClean="0">
                <a:solidFill>
                  <a:srgbClr val="002060"/>
                </a:solidFill>
              </a:rPr>
              <a:t>No </a:t>
            </a:r>
            <a:r>
              <a:rPr lang="fr-CH" sz="2000" dirty="0" err="1" smtClean="0">
                <a:solidFill>
                  <a:srgbClr val="002060"/>
                </a:solidFill>
              </a:rPr>
              <a:t>further</a:t>
            </a:r>
            <a:r>
              <a:rPr lang="fr-CH" sz="2000" dirty="0" smtClean="0">
                <a:solidFill>
                  <a:srgbClr val="002060"/>
                </a:solidFill>
              </a:rPr>
              <a:t> </a:t>
            </a:r>
            <a:r>
              <a:rPr lang="fr-CH" sz="2000" dirty="0" err="1" smtClean="0">
                <a:solidFill>
                  <a:srgbClr val="002060"/>
                </a:solidFill>
              </a:rPr>
              <a:t>degradation</a:t>
            </a:r>
            <a:r>
              <a:rPr lang="fr-CH" sz="2000" dirty="0" smtClean="0">
                <a:solidFill>
                  <a:srgbClr val="002060"/>
                </a:solidFill>
              </a:rPr>
              <a:t> </a:t>
            </a:r>
            <a:r>
              <a:rPr lang="fr-CH" sz="2000" dirty="0" err="1" smtClean="0">
                <a:solidFill>
                  <a:srgbClr val="002060"/>
                </a:solidFill>
              </a:rPr>
              <a:t>observed</a:t>
            </a:r>
            <a:r>
              <a:rPr lang="fr-CH" sz="2000" dirty="0" smtClean="0">
                <a:solidFill>
                  <a:srgbClr val="002060"/>
                </a:solidFill>
              </a:rPr>
              <a:t> </a:t>
            </a:r>
            <a:r>
              <a:rPr lang="fr-CH" sz="2000" dirty="0" err="1" smtClean="0">
                <a:solidFill>
                  <a:srgbClr val="002060"/>
                </a:solidFill>
              </a:rPr>
              <a:t>between</a:t>
            </a:r>
            <a:r>
              <a:rPr lang="fr-CH" sz="2000" dirty="0" smtClean="0">
                <a:solidFill>
                  <a:srgbClr val="002060"/>
                </a:solidFill>
              </a:rPr>
              <a:t> single aperture model </a:t>
            </a:r>
            <a:r>
              <a:rPr lang="fr-CH" sz="2000" dirty="0" err="1" smtClean="0">
                <a:solidFill>
                  <a:srgbClr val="002060"/>
                </a:solidFill>
              </a:rPr>
              <a:t>results</a:t>
            </a:r>
            <a:r>
              <a:rPr lang="fr-CH" sz="2000" dirty="0" smtClean="0">
                <a:solidFill>
                  <a:srgbClr val="002060"/>
                </a:solidFill>
              </a:rPr>
              <a:t> and 2-in-1 </a:t>
            </a:r>
            <a:r>
              <a:rPr lang="fr-CH" sz="2000" dirty="0" err="1" smtClean="0">
                <a:solidFill>
                  <a:srgbClr val="002060"/>
                </a:solidFill>
              </a:rPr>
              <a:t>results</a:t>
            </a:r>
            <a:r>
              <a:rPr lang="fr-CH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May 2015 – 5</a:t>
            </a:r>
            <a:r>
              <a:rPr lang="en-US" baseline="30000" dirty="0"/>
              <a:t>th</a:t>
            </a:r>
            <a:r>
              <a:rPr lang="en-US" dirty="0"/>
              <a:t> Joint LARP/</a:t>
            </a:r>
            <a:r>
              <a:rPr lang="en-US" dirty="0" err="1"/>
              <a:t>HiLumi</a:t>
            </a:r>
            <a:r>
              <a:rPr lang="en-US" dirty="0"/>
              <a:t> LHC Meeting @ FNAL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7" y="894773"/>
            <a:ext cx="8699746" cy="3170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68" y="1189038"/>
            <a:ext cx="1991806" cy="360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" y="3384924"/>
            <a:ext cx="5298907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6027" y="5491833"/>
            <a:ext cx="10705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4.5 K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5795" y="4975492"/>
            <a:ext cx="9854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4.5 K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2016568" y="4978501"/>
            <a:ext cx="20792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1.9 K</a:t>
            </a:r>
            <a:endParaRPr lang="en-US" sz="25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6568" y="3632682"/>
            <a:ext cx="0" cy="18000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97762" y="3634965"/>
            <a:ext cx="0" cy="18000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96285" y="5911012"/>
            <a:ext cx="260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Courtesy G. </a:t>
            </a:r>
            <a:r>
              <a:rPr lang="en-US" dirty="0"/>
              <a:t>Chlachidze,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 smtClean="0"/>
              <a:t>Stoynev</a:t>
            </a:r>
            <a:r>
              <a:rPr lang="en-US" dirty="0" smtClean="0"/>
              <a:t>, A. Zlobin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638"/>
            <a:ext cx="8229600" cy="9144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HL-LHC </a:t>
            </a:r>
            <a:r>
              <a:rPr lang="en-US" u="sng" dirty="0" smtClean="0">
                <a:solidFill>
                  <a:srgbClr val="FF0000"/>
                </a:solidFill>
              </a:rPr>
              <a:t>PDR: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3530282"/>
            <a:ext cx="8763412" cy="2831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b="1" dirty="0" smtClean="0"/>
              <a:t>PDR</a:t>
            </a:r>
            <a:r>
              <a:rPr lang="en-US" sz="2800" b="1" dirty="0" smtClean="0"/>
              <a:t>: EU Deliverable D1.4</a:t>
            </a:r>
          </a:p>
          <a:p>
            <a:pPr marL="0" indent="0">
              <a:buNone/>
            </a:pPr>
            <a:r>
              <a:rPr lang="en-US" sz="2800" b="1" dirty="0">
                <a:sym typeface="Wingdings"/>
              </a:rPr>
              <a:t>	</a:t>
            </a:r>
            <a:r>
              <a:rPr lang="en-US" sz="2800" b="1" dirty="0" smtClean="0">
                <a:sym typeface="Wingdings"/>
              </a:rPr>
              <a:t> delivered November 2014:</a:t>
            </a:r>
            <a:r>
              <a:rPr lang="en-US" sz="2800" b="1" dirty="0" smtClean="0"/>
              <a:t>  </a:t>
            </a:r>
            <a:r>
              <a:rPr lang="en-US" sz="2800" dirty="0" smtClean="0"/>
              <a:t>CERN-ACC</a:t>
            </a:r>
            <a:r>
              <a:rPr lang="en-US" sz="2800" dirty="0"/>
              <a:t>-2014-</a:t>
            </a:r>
            <a:r>
              <a:rPr lang="en-US" sz="2800" dirty="0" smtClean="0"/>
              <a:t>0300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>
                <a:sym typeface="Wingdings"/>
              </a:rPr>
              <a:t> 345 pages with baseline layout and parameter</a:t>
            </a:r>
          </a:p>
          <a:p>
            <a:pPr marL="0" indent="0">
              <a:buNone/>
            </a:pPr>
            <a:r>
              <a:rPr lang="en-US" sz="2800" b="1" dirty="0">
                <a:sym typeface="Wingdings"/>
              </a:rPr>
              <a:t>	</a:t>
            </a:r>
            <a:r>
              <a:rPr lang="en-US" sz="2800" b="1" dirty="0" smtClean="0">
                <a:sym typeface="Wingdings"/>
              </a:rPr>
              <a:t>    </a:t>
            </a:r>
            <a:r>
              <a:rPr lang="en-US" sz="2800" b="1" dirty="0" smtClean="0">
                <a:sym typeface="Wingdings"/>
              </a:rPr>
              <a:t> descriptions and operational scenarios</a:t>
            </a:r>
          </a:p>
          <a:p>
            <a:pPr marL="0" indent="0">
              <a:buNone/>
            </a:pPr>
            <a:r>
              <a:rPr lang="en-US" sz="2800" b="1" dirty="0">
                <a:sym typeface="Wingdings"/>
              </a:rPr>
              <a:t>	</a:t>
            </a:r>
            <a:r>
              <a:rPr lang="en-US" sz="2800" b="1" dirty="0" smtClean="0">
                <a:sym typeface="Wingdings"/>
              </a:rPr>
              <a:t> PDR publication followed by Assessment (Reviews)</a:t>
            </a:r>
            <a:endParaRPr lang="en-US" sz="28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998538"/>
            <a:ext cx="8998914" cy="225266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1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383"/>
            <a:ext cx="91440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 smtClean="0">
                <a:solidFill>
                  <a:srgbClr val="FF0000"/>
                </a:solidFill>
              </a:rPr>
              <a:t>Civil Engineering Considerations</a:t>
            </a:r>
            <a:r>
              <a:rPr lang="en-US" sz="3600" u="sng" dirty="0" smtClean="0">
                <a:solidFill>
                  <a:srgbClr val="FF0000"/>
                </a:solidFill>
              </a:rPr>
              <a:t>:</a:t>
            </a:r>
            <a:endParaRPr lang="en-US" sz="3600" u="sng" dirty="0" smtClean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670" y="766323"/>
            <a:ext cx="8677102" cy="2985362"/>
            <a:chOff x="228600" y="1657783"/>
            <a:chExt cx="8677102" cy="2985362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8007177" cy="2985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Vibration studies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First studies showed that CE work is incompatible with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ym typeface="Wingdings"/>
                </a:rPr>
                <a:t> </a:t>
              </a:r>
              <a:r>
                <a:rPr lang="en-US" sz="2600" dirty="0" smtClean="0">
                  <a:sym typeface="Wingdings"/>
                </a:rPr>
                <a:t>     LHC operation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Studies showed </a:t>
              </a:r>
              <a:r>
                <a:rPr lang="en-US" sz="2800" dirty="0" smtClean="0">
                  <a:sym typeface="Wingdings"/>
                </a:rPr>
                <a:t>vibration</a:t>
              </a:r>
              <a:r>
                <a:rPr lang="en-US" sz="2800" dirty="0" smtClean="0"/>
                <a:t> amplification from triplet</a:t>
              </a:r>
              <a:endParaRPr lang="en-US" sz="2600" dirty="0" smtClean="0">
                <a:sym typeface="Wingdings"/>
              </a:endParaRP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ym typeface="Wingdings"/>
                </a:rPr>
                <a:t> </a:t>
              </a:r>
              <a:r>
                <a:rPr lang="en-US" sz="2600" dirty="0" smtClean="0">
                  <a:sym typeface="Wingdings"/>
                </a:rPr>
                <a:t>     </a:t>
              </a:r>
              <a:r>
                <a:rPr lang="en-US" sz="2600" dirty="0" smtClean="0"/>
                <a:t>cryostat by two orders of magnitude</a:t>
              </a:r>
              <a:r>
                <a:rPr lang="en-US" sz="2600" dirty="0" smtClean="0">
                  <a:sym typeface="Wingdings"/>
                </a:rPr>
                <a:t> </a:t>
              </a:r>
              <a:r>
                <a:rPr lang="en-US" sz="2600" dirty="0" smtClean="0">
                  <a:solidFill>
                    <a:srgbClr val="FF0000"/>
                  </a:solidFill>
                  <a:sym typeface="Wingdings"/>
                </a:rPr>
                <a:t> Earth quakes,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sz="2600" dirty="0" smtClean="0">
                  <a:solidFill>
                    <a:srgbClr val="FF0000"/>
                  </a:solidFill>
                  <a:sym typeface="Wingdings"/>
                </a:rPr>
                <a:t>     environmental noise &amp; CE impact on HL-LHC</a:t>
              </a: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6670" y="3851947"/>
            <a:ext cx="9210576" cy="2477531"/>
            <a:chOff x="228600" y="1657783"/>
            <a:chExt cx="9210576" cy="2477531"/>
          </a:xfrm>
        </p:grpSpPr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8540651" cy="2477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Schedule and Space Requirements</a:t>
              </a:r>
            </a:p>
            <a:p>
              <a:pPr marL="457200" indent="-457200">
                <a:spcAft>
                  <a:spcPts val="600"/>
                </a:spcAft>
                <a:buFont typeface="Wingdings" charset="0"/>
                <a:buChar char="è"/>
                <a:defRPr/>
              </a:pPr>
              <a:r>
                <a:rPr lang="en-US" sz="2600" dirty="0" smtClean="0">
                  <a:sym typeface="Wingdings"/>
                </a:rPr>
                <a:t>Integration studies show need for substantial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ym typeface="Wingdings"/>
                </a:rPr>
                <a:t> </a:t>
              </a:r>
              <a:r>
                <a:rPr lang="en-US" sz="2600" dirty="0" smtClean="0">
                  <a:sym typeface="Wingdings"/>
                </a:rPr>
                <a:t>     underground CE work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 smtClean="0">
                  <a:sym typeface="Wingdings"/>
                </a:rPr>
                <a:t> No major difference in cost and schedule from CE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600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sz="2600" dirty="0" smtClean="0">
                  <a:solidFill>
                    <a:srgbClr val="FF0000"/>
                  </a:solidFill>
                  <a:sym typeface="Wingdings"/>
                </a:rPr>
                <a:t>     re-evaluation of on-surface </a:t>
              </a:r>
              <a:r>
                <a:rPr lang="en-US" sz="2600" dirty="0" err="1" smtClean="0">
                  <a:solidFill>
                    <a:srgbClr val="FF0000"/>
                  </a:solidFill>
                  <a:sym typeface="Wingdings"/>
                </a:rPr>
                <a:t>vs</a:t>
              </a:r>
              <a:r>
                <a:rPr lang="en-US" sz="2600" dirty="0" smtClean="0">
                  <a:solidFill>
                    <a:srgbClr val="FF0000"/>
                  </a:solidFill>
                  <a:sym typeface="Wingdings"/>
                </a:rPr>
                <a:t> underground installation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74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" y="0"/>
            <a:ext cx="8229600" cy="777240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nventory of space requirement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119116"/>
            <a:ext cx="4572000" cy="5221002"/>
            <a:chOff x="0" y="571500"/>
            <a:chExt cx="9144000" cy="6290310"/>
          </a:xfrm>
        </p:grpSpPr>
        <p:sp>
          <p:nvSpPr>
            <p:cNvPr id="9" name="Rectangle 8"/>
            <p:cNvSpPr/>
            <p:nvPr/>
          </p:nvSpPr>
          <p:spPr>
            <a:xfrm>
              <a:off x="685800" y="3710940"/>
              <a:ext cx="8458200" cy="19964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461506" y="4548249"/>
              <a:ext cx="6804664" cy="1084320"/>
              <a:chOff x="1451606" y="1744980"/>
              <a:chExt cx="6804664" cy="3901439"/>
            </a:xfrm>
          </p:grpSpPr>
          <p:sp>
            <p:nvSpPr>
              <p:cNvPr id="45" name="Down Arrow 44"/>
              <p:cNvSpPr/>
              <p:nvPr/>
            </p:nvSpPr>
            <p:spPr>
              <a:xfrm>
                <a:off x="1451606" y="1744980"/>
                <a:ext cx="312421" cy="3901439"/>
              </a:xfrm>
              <a:prstGeom prst="downArrow">
                <a:avLst/>
              </a:prstGeom>
              <a:pattFill prst="pct80">
                <a:fgClr>
                  <a:srgbClr val="7030A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46" name="Down Arrow 45"/>
              <p:cNvSpPr/>
              <p:nvPr/>
            </p:nvSpPr>
            <p:spPr>
              <a:xfrm>
                <a:off x="7943849" y="1775461"/>
                <a:ext cx="312421" cy="3870958"/>
              </a:xfrm>
              <a:prstGeom prst="downArrow">
                <a:avLst/>
              </a:prstGeom>
              <a:pattFill prst="pct80">
                <a:fgClr>
                  <a:srgbClr val="7030A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666997" y="4336472"/>
              <a:ext cx="4389123" cy="1309948"/>
              <a:chOff x="2666997" y="4336472"/>
              <a:chExt cx="4389123" cy="1309948"/>
            </a:xfrm>
          </p:grpSpPr>
          <p:sp>
            <p:nvSpPr>
              <p:cNvPr id="39" name="Bent Arrow 38"/>
              <p:cNvSpPr/>
              <p:nvPr/>
            </p:nvSpPr>
            <p:spPr>
              <a:xfrm rot="10800000" flipH="1">
                <a:off x="6416038" y="4336473"/>
                <a:ext cx="640082" cy="1309947"/>
              </a:xfrm>
              <a:prstGeom prst="bentArrow">
                <a:avLst/>
              </a:prstGeom>
              <a:pattFill prst="pct80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ent Arrow 42"/>
              <p:cNvSpPr/>
              <p:nvPr/>
            </p:nvSpPr>
            <p:spPr>
              <a:xfrm rot="10800000">
                <a:off x="2666997" y="4336472"/>
                <a:ext cx="624840" cy="1307971"/>
              </a:xfrm>
              <a:prstGeom prst="bentArrow">
                <a:avLst/>
              </a:prstGeom>
              <a:pattFill prst="pct80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Left-Right Arrow 3"/>
            <p:cNvSpPr/>
            <p:nvPr/>
          </p:nvSpPr>
          <p:spPr>
            <a:xfrm>
              <a:off x="655319" y="4721703"/>
              <a:ext cx="8393677" cy="453391"/>
            </a:xfrm>
            <a:prstGeom prst="leftRightArrow">
              <a:avLst/>
            </a:prstGeom>
            <a:pattFill prst="pct80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6" name="7-Point Star 5"/>
            <p:cNvSpPr/>
            <p:nvPr/>
          </p:nvSpPr>
          <p:spPr>
            <a:xfrm>
              <a:off x="4282440" y="5745480"/>
              <a:ext cx="1264920" cy="1116330"/>
            </a:xfrm>
            <a:prstGeom prst="star7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IP</a:t>
              </a:r>
              <a:endParaRPr lang="en-GB" sz="1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" y="2506980"/>
              <a:ext cx="8458200" cy="12420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739140"/>
              <a:ext cx="8458200" cy="17678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739140"/>
              <a:ext cx="685800" cy="17678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S</a:t>
              </a:r>
            </a:p>
            <a:p>
              <a:pPr algn="ctr"/>
              <a:r>
                <a:rPr lang="en-GB" sz="1000" dirty="0" smtClean="0"/>
                <a:t>U</a:t>
              </a:r>
            </a:p>
            <a:p>
              <a:pPr algn="ctr"/>
              <a:r>
                <a:rPr lang="en-GB" sz="1000" dirty="0" smtClean="0"/>
                <a:t>R</a:t>
              </a:r>
            </a:p>
            <a:p>
              <a:pPr algn="ctr"/>
              <a:r>
                <a:rPr lang="en-GB" sz="1000" dirty="0" smtClean="0"/>
                <a:t>F</a:t>
              </a:r>
            </a:p>
            <a:p>
              <a:pPr algn="ctr"/>
              <a:r>
                <a:rPr lang="en-GB" sz="1000" dirty="0" smtClean="0"/>
                <a:t>A</a:t>
              </a:r>
            </a:p>
            <a:p>
              <a:pPr algn="ctr"/>
              <a:r>
                <a:rPr lang="en-GB" sz="1000" dirty="0" smtClean="0"/>
                <a:t>C</a:t>
              </a:r>
            </a:p>
            <a:p>
              <a:pPr algn="ctr"/>
              <a:r>
                <a:rPr lang="en-GB" sz="1000" dirty="0" smtClean="0"/>
                <a:t>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3749040"/>
              <a:ext cx="685800" cy="19964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T</a:t>
              </a:r>
            </a:p>
            <a:p>
              <a:pPr algn="ctr"/>
              <a:r>
                <a:rPr lang="en-GB" sz="1000" dirty="0" smtClean="0"/>
                <a:t>U</a:t>
              </a:r>
            </a:p>
            <a:p>
              <a:pPr algn="ctr"/>
              <a:r>
                <a:rPr lang="en-GB" sz="1000" dirty="0" smtClean="0"/>
                <a:t>N</a:t>
              </a:r>
            </a:p>
            <a:p>
              <a:pPr algn="ctr"/>
              <a:r>
                <a:rPr lang="en-GB" sz="1000" dirty="0" smtClean="0"/>
                <a:t>N</a:t>
              </a:r>
            </a:p>
            <a:p>
              <a:pPr algn="ctr"/>
              <a:r>
                <a:rPr lang="en-GB" sz="1000" dirty="0" smtClean="0"/>
                <a:t>E</a:t>
              </a:r>
            </a:p>
            <a:p>
              <a:pPr algn="ctr"/>
              <a:r>
                <a:rPr lang="en-GB" sz="1000" dirty="0" smtClean="0"/>
                <a:t>L</a:t>
              </a:r>
              <a:endParaRPr lang="en-GB" sz="1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2506980"/>
              <a:ext cx="685800" cy="12420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C</a:t>
              </a:r>
            </a:p>
            <a:p>
              <a:pPr algn="ctr"/>
              <a:r>
                <a:rPr lang="en-GB" sz="1000" dirty="0" smtClean="0"/>
                <a:t>O</a:t>
              </a:r>
            </a:p>
            <a:p>
              <a:pPr algn="ctr"/>
              <a:r>
                <a:rPr lang="en-GB" sz="1000" dirty="0" smtClean="0"/>
                <a:t>N</a:t>
              </a:r>
            </a:p>
            <a:p>
              <a:pPr algn="ctr"/>
              <a:r>
                <a:rPr lang="en-GB" sz="1000" dirty="0"/>
                <a:t>N</a:t>
              </a:r>
            </a:p>
          </p:txBody>
        </p:sp>
        <p:cxnSp>
          <p:nvCxnSpPr>
            <p:cNvPr id="8" name="Straight Connector 7"/>
            <p:cNvCxnSpPr>
              <a:stCxn id="6" idx="6"/>
            </p:cNvCxnSpPr>
            <p:nvPr/>
          </p:nvCxnSpPr>
          <p:spPr>
            <a:xfrm flipV="1">
              <a:off x="4914900" y="571500"/>
              <a:ext cx="0" cy="51739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3528060" y="1714500"/>
              <a:ext cx="2773680" cy="3486151"/>
              <a:chOff x="3528060" y="1819275"/>
              <a:chExt cx="2773680" cy="3223261"/>
            </a:xfrm>
          </p:grpSpPr>
          <p:sp>
            <p:nvSpPr>
              <p:cNvPr id="32" name="Down Arrow 31"/>
              <p:cNvSpPr/>
              <p:nvPr/>
            </p:nvSpPr>
            <p:spPr>
              <a:xfrm>
                <a:off x="4648200" y="2348865"/>
                <a:ext cx="548640" cy="2164081"/>
              </a:xfrm>
              <a:prstGeom prst="downArrow">
                <a:avLst/>
              </a:prstGeom>
              <a:pattFill prst="pct80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528060" y="1819275"/>
                <a:ext cx="2773680" cy="732719"/>
              </a:xfrm>
              <a:prstGeom prst="rect">
                <a:avLst/>
              </a:prstGeom>
              <a:pattFill prst="pct90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 smtClean="0"/>
                  <a:t>Warm compressors and</a:t>
                </a:r>
              </a:p>
              <a:p>
                <a:pPr algn="ctr"/>
                <a:r>
                  <a:rPr lang="en-GB" sz="1000" dirty="0" smtClean="0"/>
                  <a:t> 4.5 K cold box</a:t>
                </a:r>
              </a:p>
              <a:p>
                <a:pPr algn="ctr"/>
                <a:r>
                  <a:rPr lang="en-GB" sz="1000" dirty="0" smtClean="0"/>
                  <a:t>1000 m</a:t>
                </a:r>
                <a:r>
                  <a:rPr lang="en-GB" sz="1000" baseline="30000" dirty="0" smtClean="0"/>
                  <a:t>2</a:t>
                </a:r>
                <a:endParaRPr lang="en-GB" sz="10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42607" y="4512946"/>
                <a:ext cx="1947554" cy="529590"/>
              </a:xfrm>
              <a:prstGeom prst="rect">
                <a:avLst/>
              </a:prstGeom>
              <a:pattFill prst="pct90">
                <a:fgClr>
                  <a:schemeClr val="tx2">
                    <a:lumMod val="75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smtClean="0"/>
                  <a:t>1.9 K Cold </a:t>
                </a:r>
                <a:r>
                  <a:rPr lang="en-GB" sz="1000" dirty="0" smtClean="0"/>
                  <a:t>box</a:t>
                </a:r>
              </a:p>
              <a:p>
                <a:pPr algn="ctr"/>
                <a:r>
                  <a:rPr lang="en-GB" sz="1000" dirty="0" smtClean="0"/>
                  <a:t>300 m</a:t>
                </a:r>
                <a:r>
                  <a:rPr lang="en-GB" sz="1000" baseline="30000" dirty="0" smtClean="0"/>
                  <a:t>2</a:t>
                </a:r>
                <a:endParaRPr lang="en-GB" sz="10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461260" y="807720"/>
              <a:ext cx="4930140" cy="906780"/>
              <a:chOff x="2461260" y="807720"/>
              <a:chExt cx="4930140" cy="90678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61260" y="807720"/>
                <a:ext cx="2354580" cy="906780"/>
              </a:xfrm>
              <a:prstGeom prst="rect">
                <a:avLst/>
              </a:prstGeom>
              <a:pattFill prst="pct80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 smtClean="0"/>
                  <a:t>Power converters</a:t>
                </a:r>
              </a:p>
              <a:p>
                <a:pPr algn="ctr"/>
                <a:r>
                  <a:rPr lang="en-GB" sz="1000" dirty="0" smtClean="0"/>
                  <a:t>320 m</a:t>
                </a:r>
                <a:r>
                  <a:rPr lang="en-GB" sz="1000" baseline="30000" dirty="0" smtClean="0"/>
                  <a:t>2</a:t>
                </a:r>
                <a:endParaRPr lang="en-GB" sz="10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036820" y="807720"/>
                <a:ext cx="2354580" cy="906780"/>
              </a:xfrm>
              <a:prstGeom prst="rect">
                <a:avLst/>
              </a:prstGeom>
              <a:pattFill prst="pct80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 smtClean="0"/>
                  <a:t>Power converters</a:t>
                </a:r>
              </a:p>
              <a:p>
                <a:pPr algn="ctr"/>
                <a:r>
                  <a:rPr lang="en-GB" sz="1000" dirty="0" smtClean="0"/>
                  <a:t>320 m</a:t>
                </a:r>
                <a:r>
                  <a:rPr lang="en-GB" sz="1000" baseline="30000" dirty="0" smtClean="0"/>
                  <a:t>2</a:t>
                </a:r>
                <a:endParaRPr lang="en-GB" sz="10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666998" y="1714500"/>
              <a:ext cx="4389122" cy="3931920"/>
              <a:chOff x="2666998" y="1714500"/>
              <a:chExt cx="4389122" cy="3931920"/>
            </a:xfrm>
          </p:grpSpPr>
          <p:sp>
            <p:nvSpPr>
              <p:cNvPr id="36" name="Bent Arrow 35"/>
              <p:cNvSpPr/>
              <p:nvPr/>
            </p:nvSpPr>
            <p:spPr>
              <a:xfrm rot="10800000">
                <a:off x="2666998" y="1714500"/>
                <a:ext cx="624840" cy="3931919"/>
              </a:xfrm>
              <a:prstGeom prst="bentArrow">
                <a:avLst/>
              </a:prstGeom>
              <a:pattFill prst="pct80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Bent Arrow 36"/>
              <p:cNvSpPr/>
              <p:nvPr/>
            </p:nvSpPr>
            <p:spPr>
              <a:xfrm rot="10800000" flipH="1">
                <a:off x="6416038" y="1714500"/>
                <a:ext cx="640082" cy="3931920"/>
              </a:xfrm>
              <a:prstGeom prst="bentArrow">
                <a:avLst/>
              </a:prstGeom>
              <a:pattFill prst="pct80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451606" y="1744980"/>
              <a:ext cx="6804664" cy="3901439"/>
              <a:chOff x="1451606" y="1744980"/>
              <a:chExt cx="6804664" cy="3901439"/>
            </a:xfrm>
          </p:grpSpPr>
          <p:sp>
            <p:nvSpPr>
              <p:cNvPr id="40" name="Down Arrow 39"/>
              <p:cNvSpPr/>
              <p:nvPr/>
            </p:nvSpPr>
            <p:spPr>
              <a:xfrm>
                <a:off x="1451606" y="1744980"/>
                <a:ext cx="312421" cy="3901439"/>
              </a:xfrm>
              <a:prstGeom prst="downArrow">
                <a:avLst/>
              </a:prstGeom>
              <a:pattFill prst="pct80">
                <a:fgClr>
                  <a:srgbClr val="7030A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41" name="Down Arrow 40"/>
              <p:cNvSpPr/>
              <p:nvPr/>
            </p:nvSpPr>
            <p:spPr>
              <a:xfrm>
                <a:off x="7943849" y="1775461"/>
                <a:ext cx="312421" cy="3870958"/>
              </a:xfrm>
              <a:prstGeom prst="downArrow">
                <a:avLst/>
              </a:prstGeom>
              <a:pattFill prst="pct80">
                <a:fgClr>
                  <a:srgbClr val="7030A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85800" y="1505427"/>
              <a:ext cx="8458200" cy="1062513"/>
              <a:chOff x="990600" y="3867627"/>
              <a:chExt cx="8458200" cy="106251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90600" y="3870960"/>
                <a:ext cx="2087880" cy="1059180"/>
              </a:xfrm>
              <a:prstGeom prst="rect">
                <a:avLst/>
              </a:prstGeom>
              <a:pattFill prst="pct80">
                <a:fgClr>
                  <a:srgbClr val="7030A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 smtClean="0"/>
                  <a:t>RF crab cavity equipment</a:t>
                </a:r>
              </a:p>
              <a:p>
                <a:pPr algn="ctr"/>
                <a:r>
                  <a:rPr lang="en-GB" sz="1000" dirty="0" smtClean="0"/>
                  <a:t>200 m</a:t>
                </a:r>
                <a:r>
                  <a:rPr lang="en-GB" sz="1000" baseline="30000" dirty="0" smtClean="0"/>
                  <a:t>2</a:t>
                </a:r>
                <a:endParaRPr lang="en-GB" sz="10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360920" y="3867627"/>
                <a:ext cx="2087880" cy="1059180"/>
              </a:xfrm>
              <a:prstGeom prst="rect">
                <a:avLst/>
              </a:prstGeom>
              <a:pattFill prst="pct80">
                <a:fgClr>
                  <a:srgbClr val="7030A0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 smtClean="0"/>
                  <a:t>RF crab cavity equipment</a:t>
                </a:r>
              </a:p>
              <a:p>
                <a:pPr algn="ctr"/>
                <a:r>
                  <a:rPr lang="en-GB" sz="1000" dirty="0"/>
                  <a:t>200 </a:t>
                </a:r>
                <a:r>
                  <a:rPr lang="en-GB" sz="1000" dirty="0" smtClean="0"/>
                  <a:t>m</a:t>
                </a:r>
                <a:r>
                  <a:rPr lang="en-GB" sz="1000" baseline="30000" dirty="0" smtClean="0"/>
                  <a:t>2</a:t>
                </a:r>
                <a:endParaRPr lang="en-GB" sz="1000" dirty="0"/>
              </a:p>
            </p:txBody>
          </p:sp>
        </p:grpSp>
      </p:grpSp>
      <p:sp>
        <p:nvSpPr>
          <p:cNvPr id="47" name="Rectangle 46"/>
          <p:cNvSpPr/>
          <p:nvPr/>
        </p:nvSpPr>
        <p:spPr>
          <a:xfrm>
            <a:off x="4946649" y="3724874"/>
            <a:ext cx="4229100" cy="165705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grpSp>
        <p:nvGrpSpPr>
          <p:cNvPr id="48" name="Group 47"/>
          <p:cNvGrpSpPr/>
          <p:nvPr/>
        </p:nvGrpSpPr>
        <p:grpSpPr>
          <a:xfrm>
            <a:off x="5334502" y="4419846"/>
            <a:ext cx="3402332" cy="899993"/>
            <a:chOff x="1451606" y="1744980"/>
            <a:chExt cx="6804664" cy="3901439"/>
          </a:xfrm>
        </p:grpSpPr>
        <p:sp>
          <p:nvSpPr>
            <p:cNvPr id="76" name="Down Arrow 75"/>
            <p:cNvSpPr/>
            <p:nvPr/>
          </p:nvSpPr>
          <p:spPr>
            <a:xfrm>
              <a:off x="1451606" y="1744980"/>
              <a:ext cx="312421" cy="3901439"/>
            </a:xfrm>
            <a:prstGeom prst="downArrow">
              <a:avLst/>
            </a:prstGeom>
            <a:pattFill prst="pct80">
              <a:fgClr>
                <a:srgbClr val="7030A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77" name="Down Arrow 76"/>
            <p:cNvSpPr/>
            <p:nvPr/>
          </p:nvSpPr>
          <p:spPr>
            <a:xfrm>
              <a:off x="7943849" y="1775461"/>
              <a:ext cx="312421" cy="3870958"/>
            </a:xfrm>
            <a:prstGeom prst="downArrow">
              <a:avLst/>
            </a:prstGeom>
            <a:pattFill prst="pct80">
              <a:fgClr>
                <a:srgbClr val="7030A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937248" y="4244070"/>
            <a:ext cx="2194562" cy="1087266"/>
            <a:chOff x="2666997" y="4336472"/>
            <a:chExt cx="4389123" cy="1309948"/>
          </a:xfrm>
        </p:grpSpPr>
        <p:sp>
          <p:nvSpPr>
            <p:cNvPr id="74" name="Bent Arrow 73"/>
            <p:cNvSpPr/>
            <p:nvPr/>
          </p:nvSpPr>
          <p:spPr>
            <a:xfrm rot="10800000" flipH="1">
              <a:off x="6416038" y="4336473"/>
              <a:ext cx="640082" cy="1309947"/>
            </a:xfrm>
            <a:prstGeom prst="bentArrow">
              <a:avLst/>
            </a:prstGeom>
            <a:pattFill prst="pct80">
              <a:fgClr>
                <a:srgbClr val="FF0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Bent Arrow 74"/>
            <p:cNvSpPr/>
            <p:nvPr/>
          </p:nvSpPr>
          <p:spPr>
            <a:xfrm rot="10800000">
              <a:off x="2666997" y="4336472"/>
              <a:ext cx="624840" cy="1307971"/>
            </a:xfrm>
            <a:prstGeom prst="bentArrow">
              <a:avLst/>
            </a:prstGeom>
            <a:pattFill prst="pct80">
              <a:fgClr>
                <a:srgbClr val="FF0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solidFill>
                  <a:schemeClr val="tx1"/>
                </a:solidFill>
              </a:endParaRPr>
            </a:p>
          </p:txBody>
        </p:sp>
      </p:grpSp>
      <p:sp>
        <p:nvSpPr>
          <p:cNvPr id="50" name="Left-Right Arrow 49"/>
          <p:cNvSpPr/>
          <p:nvPr/>
        </p:nvSpPr>
        <p:spPr>
          <a:xfrm>
            <a:off x="4931409" y="4563814"/>
            <a:ext cx="4196839" cy="376318"/>
          </a:xfrm>
          <a:prstGeom prst="leftRightArrow">
            <a:avLst/>
          </a:prstGeom>
          <a:pattFill prst="pct80">
            <a:fgClr>
              <a:schemeClr val="tx2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51" name="7-Point Star 50"/>
          <p:cNvSpPr/>
          <p:nvPr/>
        </p:nvSpPr>
        <p:spPr>
          <a:xfrm>
            <a:off x="6744969" y="5413556"/>
            <a:ext cx="632460" cy="926562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IP</a:t>
            </a:r>
            <a:endParaRPr lang="en-GB" sz="1000" dirty="0"/>
          </a:p>
        </p:txBody>
      </p:sp>
      <p:sp>
        <p:nvSpPr>
          <p:cNvPr id="52" name="Rectangle 51"/>
          <p:cNvSpPr/>
          <p:nvPr/>
        </p:nvSpPr>
        <p:spPr>
          <a:xfrm>
            <a:off x="4946649" y="2725578"/>
            <a:ext cx="4229100" cy="10309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53" name="Rectangle 52"/>
          <p:cNvSpPr/>
          <p:nvPr/>
        </p:nvSpPr>
        <p:spPr>
          <a:xfrm>
            <a:off x="4946649" y="1258258"/>
            <a:ext cx="4229100" cy="146732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4" name="Rectangle 53"/>
          <p:cNvSpPr/>
          <p:nvPr/>
        </p:nvSpPr>
        <p:spPr>
          <a:xfrm>
            <a:off x="4603749" y="1258258"/>
            <a:ext cx="342900" cy="146732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S</a:t>
            </a:r>
          </a:p>
          <a:p>
            <a:pPr algn="ctr"/>
            <a:r>
              <a:rPr lang="en-GB" sz="1000" dirty="0" smtClean="0"/>
              <a:t>U</a:t>
            </a:r>
          </a:p>
          <a:p>
            <a:pPr algn="ctr"/>
            <a:r>
              <a:rPr lang="en-GB" sz="1000" dirty="0" smtClean="0"/>
              <a:t>R</a:t>
            </a:r>
          </a:p>
          <a:p>
            <a:pPr algn="ctr"/>
            <a:r>
              <a:rPr lang="en-GB" sz="1000" dirty="0" smtClean="0"/>
              <a:t>F</a:t>
            </a:r>
          </a:p>
          <a:p>
            <a:pPr algn="ctr"/>
            <a:r>
              <a:rPr lang="en-GB" sz="1000" dirty="0" smtClean="0"/>
              <a:t>A</a:t>
            </a:r>
          </a:p>
          <a:p>
            <a:pPr algn="ctr"/>
            <a:r>
              <a:rPr lang="en-GB" sz="1000" dirty="0" smtClean="0"/>
              <a:t>C</a:t>
            </a:r>
          </a:p>
          <a:p>
            <a:pPr algn="ctr"/>
            <a:r>
              <a:rPr lang="en-GB" sz="1000" dirty="0" smtClean="0"/>
              <a:t>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603749" y="3756497"/>
            <a:ext cx="342900" cy="165705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T</a:t>
            </a:r>
          </a:p>
          <a:p>
            <a:pPr algn="ctr"/>
            <a:r>
              <a:rPr lang="en-GB" sz="1000" dirty="0" smtClean="0"/>
              <a:t>U</a:t>
            </a:r>
          </a:p>
          <a:p>
            <a:pPr algn="ctr"/>
            <a:r>
              <a:rPr lang="en-GB" sz="1000" dirty="0" smtClean="0"/>
              <a:t>N</a:t>
            </a:r>
          </a:p>
          <a:p>
            <a:pPr algn="ctr"/>
            <a:r>
              <a:rPr lang="en-GB" sz="1000" dirty="0" smtClean="0"/>
              <a:t>N</a:t>
            </a:r>
          </a:p>
          <a:p>
            <a:pPr algn="ctr"/>
            <a:r>
              <a:rPr lang="en-GB" sz="1000" dirty="0" smtClean="0"/>
              <a:t>E</a:t>
            </a:r>
          </a:p>
          <a:p>
            <a:pPr algn="ctr"/>
            <a:r>
              <a:rPr lang="en-GB" sz="1000" dirty="0" smtClean="0"/>
              <a:t>L</a:t>
            </a:r>
            <a:endParaRPr lang="en-GB" sz="1000" dirty="0"/>
          </a:p>
        </p:txBody>
      </p:sp>
      <p:sp>
        <p:nvSpPr>
          <p:cNvPr id="56" name="Rectangle 55"/>
          <p:cNvSpPr/>
          <p:nvPr/>
        </p:nvSpPr>
        <p:spPr>
          <a:xfrm>
            <a:off x="4603749" y="2725578"/>
            <a:ext cx="342900" cy="10309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C</a:t>
            </a:r>
          </a:p>
          <a:p>
            <a:pPr algn="ctr"/>
            <a:r>
              <a:rPr lang="en-GB" sz="1000" dirty="0" smtClean="0"/>
              <a:t>O</a:t>
            </a:r>
          </a:p>
          <a:p>
            <a:pPr algn="ctr"/>
            <a:r>
              <a:rPr lang="en-GB" sz="1000" dirty="0" smtClean="0"/>
              <a:t>N</a:t>
            </a:r>
          </a:p>
          <a:p>
            <a:pPr algn="ctr"/>
            <a:r>
              <a:rPr lang="en-GB" sz="1000" dirty="0"/>
              <a:t>N</a:t>
            </a:r>
          </a:p>
        </p:txBody>
      </p:sp>
      <p:cxnSp>
        <p:nvCxnSpPr>
          <p:cNvPr id="57" name="Straight Connector 56"/>
          <p:cNvCxnSpPr>
            <a:stCxn id="51" idx="6"/>
          </p:cNvCxnSpPr>
          <p:nvPr/>
        </p:nvCxnSpPr>
        <p:spPr>
          <a:xfrm flipV="1">
            <a:off x="7061199" y="1119116"/>
            <a:ext cx="0" cy="4294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6367779" y="2067814"/>
            <a:ext cx="1386840" cy="2893530"/>
            <a:chOff x="3528060" y="1819275"/>
            <a:chExt cx="2773680" cy="3223261"/>
          </a:xfrm>
        </p:grpSpPr>
        <p:sp>
          <p:nvSpPr>
            <p:cNvPr id="71" name="Down Arrow 70"/>
            <p:cNvSpPr/>
            <p:nvPr/>
          </p:nvSpPr>
          <p:spPr>
            <a:xfrm>
              <a:off x="4648200" y="2348865"/>
              <a:ext cx="548640" cy="2164081"/>
            </a:xfrm>
            <a:prstGeom prst="downArrow">
              <a:avLst/>
            </a:prstGeom>
            <a:pattFill prst="pct8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528060" y="1819275"/>
              <a:ext cx="2773680" cy="732719"/>
            </a:xfrm>
            <a:prstGeom prst="rect">
              <a:avLst/>
            </a:prstGeom>
            <a:pattFill prst="pct9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Warm compressors and</a:t>
              </a:r>
            </a:p>
            <a:p>
              <a:pPr algn="ctr"/>
              <a:r>
                <a:rPr lang="en-GB" sz="1000" dirty="0" smtClean="0"/>
                <a:t> 4.5 K cold box</a:t>
              </a:r>
            </a:p>
            <a:p>
              <a:pPr algn="ctr"/>
              <a:r>
                <a:rPr lang="en-GB" sz="1000" dirty="0" smtClean="0"/>
                <a:t>1000 m</a:t>
              </a:r>
              <a:r>
                <a:rPr lang="en-GB" sz="1000" baseline="30000" dirty="0" smtClean="0"/>
                <a:t>2</a:t>
              </a:r>
              <a:endParaRPr lang="en-GB" sz="10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42607" y="4512946"/>
              <a:ext cx="1947554" cy="529590"/>
            </a:xfrm>
            <a:prstGeom prst="rect">
              <a:avLst/>
            </a:prstGeom>
            <a:pattFill prst="pct90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smtClean="0"/>
                <a:t>1.9 K Cold </a:t>
              </a:r>
              <a:r>
                <a:rPr lang="en-GB" sz="1000" dirty="0" smtClean="0"/>
                <a:t>box</a:t>
              </a:r>
            </a:p>
            <a:p>
              <a:pPr algn="ctr"/>
              <a:r>
                <a:rPr lang="en-GB" sz="1000" dirty="0" smtClean="0"/>
                <a:t>300 m</a:t>
              </a:r>
              <a:r>
                <a:rPr lang="en-GB" sz="1000" baseline="30000" dirty="0" smtClean="0"/>
                <a:t>2</a:t>
              </a:r>
              <a:endParaRPr lang="en-GB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37248" y="3913631"/>
            <a:ext cx="2194561" cy="1417704"/>
            <a:chOff x="2666998" y="3938357"/>
            <a:chExt cx="4389122" cy="1708063"/>
          </a:xfrm>
        </p:grpSpPr>
        <p:sp>
          <p:nvSpPr>
            <p:cNvPr id="68" name="Bent Arrow 67"/>
            <p:cNvSpPr/>
            <p:nvPr/>
          </p:nvSpPr>
          <p:spPr>
            <a:xfrm rot="10800000" flipH="1">
              <a:off x="6416038" y="4141067"/>
              <a:ext cx="640082" cy="1505353"/>
            </a:xfrm>
            <a:prstGeom prst="bentArrow">
              <a:avLst/>
            </a:prstGeom>
            <a:pattFill prst="pct80">
              <a:fgClr>
                <a:srgbClr val="FF0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7" name="Bent Arrow 66"/>
            <p:cNvSpPr/>
            <p:nvPr/>
          </p:nvSpPr>
          <p:spPr>
            <a:xfrm rot="10800000">
              <a:off x="2666998" y="3938357"/>
              <a:ext cx="517452" cy="1708061"/>
            </a:xfrm>
            <a:prstGeom prst="bentArrow">
              <a:avLst/>
            </a:prstGeom>
            <a:pattFill prst="pct80">
              <a:fgClr>
                <a:srgbClr val="FF0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329552" y="4419845"/>
            <a:ext cx="3329177" cy="911490"/>
            <a:chOff x="1451606" y="4548248"/>
            <a:chExt cx="6658354" cy="1098171"/>
          </a:xfrm>
        </p:grpSpPr>
        <p:sp>
          <p:nvSpPr>
            <p:cNvPr id="65" name="Down Arrow 64"/>
            <p:cNvSpPr/>
            <p:nvPr/>
          </p:nvSpPr>
          <p:spPr>
            <a:xfrm>
              <a:off x="1451606" y="4548248"/>
              <a:ext cx="166110" cy="1098170"/>
            </a:xfrm>
            <a:prstGeom prst="downArrow">
              <a:avLst/>
            </a:prstGeom>
            <a:pattFill prst="pct80">
              <a:fgClr>
                <a:srgbClr val="7030A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66" name="Down Arrow 65"/>
            <p:cNvSpPr/>
            <p:nvPr/>
          </p:nvSpPr>
          <p:spPr>
            <a:xfrm>
              <a:off x="7943850" y="4556720"/>
              <a:ext cx="166110" cy="1089699"/>
            </a:xfrm>
            <a:prstGeom prst="downArrow">
              <a:avLst/>
            </a:prstGeom>
            <a:pattFill prst="pct80">
              <a:fgClr>
                <a:srgbClr val="7030A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68743" y="3756497"/>
            <a:ext cx="4181449" cy="879127"/>
            <a:chOff x="1034788" y="6111240"/>
            <a:chExt cx="8362898" cy="1059180"/>
          </a:xfrm>
        </p:grpSpPr>
        <p:sp>
          <p:nvSpPr>
            <p:cNvPr id="63" name="Rectangle 62"/>
            <p:cNvSpPr/>
            <p:nvPr/>
          </p:nvSpPr>
          <p:spPr>
            <a:xfrm>
              <a:off x="1034788" y="6203611"/>
              <a:ext cx="1830332" cy="913470"/>
            </a:xfrm>
            <a:prstGeom prst="rect">
              <a:avLst/>
            </a:prstGeom>
            <a:pattFill prst="pct80">
              <a:fgClr>
                <a:srgbClr val="7030A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RF crab cavity equipment</a:t>
              </a:r>
            </a:p>
            <a:p>
              <a:pPr algn="ctr"/>
              <a:r>
                <a:rPr lang="en-GB" sz="1000" dirty="0" smtClean="0"/>
                <a:t>200 m</a:t>
              </a:r>
              <a:r>
                <a:rPr lang="en-GB" sz="1000" baseline="30000" dirty="0" smtClean="0"/>
                <a:t>2</a:t>
              </a:r>
              <a:endParaRPr lang="en-GB" sz="1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309806" y="6111240"/>
              <a:ext cx="2087880" cy="1059180"/>
            </a:xfrm>
            <a:prstGeom prst="rect">
              <a:avLst/>
            </a:prstGeom>
            <a:pattFill prst="pct80">
              <a:fgClr>
                <a:srgbClr val="7030A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RF crab cavity equipment</a:t>
              </a:r>
            </a:p>
            <a:p>
              <a:pPr algn="ctr"/>
              <a:r>
                <a:rPr lang="en-GB" sz="1000" dirty="0"/>
                <a:t>200 </a:t>
              </a:r>
              <a:r>
                <a:rPr lang="en-GB" sz="1000" dirty="0" smtClean="0"/>
                <a:t>m</a:t>
              </a:r>
              <a:r>
                <a:rPr lang="en-GB" sz="1000" baseline="30000" dirty="0" smtClean="0"/>
                <a:t>2</a:t>
              </a:r>
              <a:endParaRPr lang="en-GB" sz="10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4505" y="821530"/>
            <a:ext cx="4428699" cy="436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Baseline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4653204" y="821530"/>
            <a:ext cx="4451977" cy="436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Option</a:t>
            </a:r>
            <a:endParaRPr lang="en-GB" dirty="0"/>
          </a:p>
        </p:txBody>
      </p:sp>
      <p:grpSp>
        <p:nvGrpSpPr>
          <p:cNvPr id="59" name="Group 58"/>
          <p:cNvGrpSpPr/>
          <p:nvPr/>
        </p:nvGrpSpPr>
        <p:grpSpPr>
          <a:xfrm>
            <a:off x="5883909" y="3775472"/>
            <a:ext cx="2167889" cy="752634"/>
            <a:chOff x="2560320" y="3771901"/>
            <a:chExt cx="4335778" cy="906780"/>
          </a:xfrm>
        </p:grpSpPr>
        <p:sp>
          <p:nvSpPr>
            <p:cNvPr id="69" name="Rectangle 68"/>
            <p:cNvSpPr/>
            <p:nvPr/>
          </p:nvSpPr>
          <p:spPr>
            <a:xfrm>
              <a:off x="2560320" y="3771901"/>
              <a:ext cx="1935484" cy="906780"/>
            </a:xfrm>
            <a:prstGeom prst="rect">
              <a:avLst/>
            </a:prstGeom>
            <a:pattFill prst="pct80">
              <a:fgClr>
                <a:srgbClr val="FF0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Power converters</a:t>
              </a:r>
            </a:p>
            <a:p>
              <a:pPr algn="ctr"/>
              <a:r>
                <a:rPr lang="en-GB" sz="1000" dirty="0" smtClean="0"/>
                <a:t>320 m</a:t>
              </a:r>
              <a:r>
                <a:rPr lang="en-GB" sz="1000" baseline="30000" dirty="0" smtClean="0"/>
                <a:t>2</a:t>
              </a:r>
              <a:endParaRPr lang="en-GB" sz="1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96840" y="3771901"/>
              <a:ext cx="1699258" cy="906780"/>
            </a:xfrm>
            <a:prstGeom prst="rect">
              <a:avLst/>
            </a:prstGeom>
            <a:pattFill prst="pct80">
              <a:fgClr>
                <a:srgbClr val="FF0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Power converters</a:t>
              </a:r>
            </a:p>
            <a:p>
              <a:pPr algn="ctr"/>
              <a:r>
                <a:rPr lang="en-GB" sz="1000" dirty="0" smtClean="0"/>
                <a:t>320 m</a:t>
              </a:r>
              <a:r>
                <a:rPr lang="en-GB" sz="1000" baseline="30000" dirty="0" smtClean="0"/>
                <a:t>2</a:t>
              </a:r>
              <a:endParaRPr lang="en-GB" sz="10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69424" y="560717"/>
            <a:ext cx="118607" cy="6297283"/>
          </a:xfrm>
          <a:prstGeom prst="rect">
            <a:avLst/>
          </a:prstGeom>
          <a:pattFill prst="pct70">
            <a:fgClr>
              <a:srgbClr val="00000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6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9" y="17592"/>
            <a:ext cx="8579296" cy="940443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Project Governance during FP7 DS: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4-11-11 at 11.42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335"/>
            <a:ext cx="9144000" cy="57815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9" y="1765300"/>
            <a:ext cx="3974171" cy="863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629" y="2667000"/>
            <a:ext cx="2018371" cy="1866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56929" y="4025900"/>
            <a:ext cx="2018371" cy="88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2032000" y="4203700"/>
            <a:ext cx="1524929" cy="3556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3975100" y="2603500"/>
            <a:ext cx="3060700" cy="5080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48500" y="2641600"/>
            <a:ext cx="2018371" cy="180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7647" y="4716833"/>
            <a:ext cx="7841875" cy="914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No Connection with Department Leaders and Group Leader!!!</a:t>
            </a:r>
            <a:endParaRPr lang="en-US" sz="2000" b="1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A004B2-1541-5046-B6F2-22AF5658571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8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8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2" y="49332"/>
            <a:ext cx="9079571" cy="940443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Project </a:t>
            </a:r>
            <a:r>
              <a:rPr lang="en-US" u="sng" dirty="0" smtClean="0">
                <a:solidFill>
                  <a:srgbClr val="FF0000"/>
                </a:solidFill>
              </a:rPr>
              <a:t>Governance Proposal: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662" y="3371091"/>
            <a:ext cx="2374638" cy="23630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Revised Collaboration board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US-LARP, JP-KEK, UK, Greece 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&amp; other In-kind </a:t>
            </a:r>
            <a:r>
              <a:rPr lang="en-US" smtClean="0">
                <a:solidFill>
                  <a:srgbClr val="800000"/>
                </a:solidFill>
              </a:rPr>
              <a:t>contributiors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6448" y="2287018"/>
            <a:ext cx="3881225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CERN Director General</a:t>
            </a:r>
          </a:p>
          <a:p>
            <a:pPr algn="ctr"/>
            <a:r>
              <a:rPr lang="en-US" dirty="0" smtClean="0">
                <a:solidFill>
                  <a:srgbClr val="3861AA"/>
                </a:solidFill>
              </a:rPr>
              <a:t>Director of Accelerators &amp; Technology </a:t>
            </a:r>
            <a:endParaRPr lang="en-US" dirty="0">
              <a:solidFill>
                <a:srgbClr val="3861A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4292656"/>
            <a:ext cx="2286000" cy="1174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CERN HL-LHC 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Technical 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Committee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1900" y="1393206"/>
            <a:ext cx="3881225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Scientific Advisory Committee</a:t>
            </a:r>
          </a:p>
          <a:p>
            <a:pPr algn="ctr"/>
            <a:r>
              <a:rPr lang="en-US" dirty="0" smtClean="0">
                <a:solidFill>
                  <a:srgbClr val="3861AA"/>
                </a:solidFill>
                <a:sym typeface="Wingdings"/>
              </a:rPr>
              <a:t> </a:t>
            </a:r>
            <a:r>
              <a:rPr lang="en-US" dirty="0" smtClean="0">
                <a:solidFill>
                  <a:srgbClr val="3861AA"/>
                </a:solidFill>
              </a:rPr>
              <a:t>C-MAC</a:t>
            </a:r>
            <a:endParaRPr lang="en-US" dirty="0">
              <a:solidFill>
                <a:srgbClr val="3861A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0875" y="5848406"/>
            <a:ext cx="3881225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Work Packages / Groups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7700" y="3371091"/>
            <a:ext cx="3022600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HL-LHC Project Office</a:t>
            </a:r>
            <a:endParaRPr lang="en-US" dirty="0">
              <a:solidFill>
                <a:srgbClr val="3861AA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63048" y="2845608"/>
            <a:ext cx="0" cy="140335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25750" y="3644141"/>
            <a:ext cx="41635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3600" y="3942591"/>
            <a:ext cx="0" cy="36830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5900" y="3365556"/>
            <a:ext cx="1992971" cy="1187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LMC:</a:t>
            </a:r>
          </a:p>
          <a:p>
            <a:pPr algn="ctr"/>
            <a:r>
              <a:rPr lang="en-US" dirty="0" smtClean="0">
                <a:solidFill>
                  <a:srgbClr val="3861AA"/>
                </a:solidFill>
              </a:rPr>
              <a:t>LHC operation &amp;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HL-LHC comm. preparation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29" name="Straight Connector 28"/>
          <p:cNvCxnSpPr>
            <a:stCxn id="16" idx="1"/>
          </p:cNvCxnSpPr>
          <p:nvPr/>
        </p:nvCxnSpPr>
        <p:spPr>
          <a:xfrm flipH="1" flipV="1">
            <a:off x="2208872" y="3644141"/>
            <a:ext cx="978828" cy="1270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11700" y="5467406"/>
            <a:ext cx="0" cy="36830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04800" y="4832406"/>
            <a:ext cx="1904071" cy="901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LIU: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Project and injector operation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4428" y="3219506"/>
            <a:ext cx="23739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428" y="5962706"/>
            <a:ext cx="23739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428" y="3199641"/>
            <a:ext cx="0" cy="2763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425700" y="3219506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425700" y="5632506"/>
            <a:ext cx="0" cy="33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25700" y="4146606"/>
            <a:ext cx="0" cy="148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p Arrow 2"/>
          <p:cNvSpPr/>
          <p:nvPr/>
        </p:nvSpPr>
        <p:spPr>
          <a:xfrm>
            <a:off x="1066800" y="4514906"/>
            <a:ext cx="292100" cy="317500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2425700" y="4758961"/>
            <a:ext cx="1131348" cy="1270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46987" y="1380893"/>
            <a:ext cx="3881225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Coordination Group</a:t>
            </a:r>
            <a:endParaRPr lang="en-US" dirty="0">
              <a:solidFill>
                <a:srgbClr val="3861AA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854700" y="1964706"/>
            <a:ext cx="0" cy="349584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8709" y="3317184"/>
            <a:ext cx="2303688" cy="259891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Machine Performance Committee</a:t>
            </a:r>
            <a:endParaRPr lang="en-US" sz="2000" b="1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557048" y="1952393"/>
            <a:ext cx="0" cy="349584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5"/>
          <p:cNvSpPr txBox="1">
            <a:spLocks/>
          </p:cNvSpPr>
          <p:nvPr/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A004B2-1541-5046-B6F2-22AF5658571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8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768"/>
            <a:ext cx="82296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Other info (HL-LHC </a:t>
            </a:r>
            <a:r>
              <a:rPr lang="en-US" u="sng" dirty="0" err="1" smtClean="0">
                <a:solidFill>
                  <a:srgbClr val="FF0000"/>
                </a:solidFill>
              </a:rPr>
              <a:t>Coord</a:t>
            </a:r>
            <a:r>
              <a:rPr lang="en-US" u="sng" dirty="0" smtClean="0">
                <a:solidFill>
                  <a:srgbClr val="FF0000"/>
                </a:solidFill>
              </a:rPr>
              <a:t> group):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552" y="924119"/>
            <a:ext cx="8229600" cy="53492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Ions performance in P2 under clarifications  </a:t>
            </a:r>
          </a:p>
          <a:p>
            <a:r>
              <a:rPr lang="en-US" dirty="0" smtClean="0"/>
              <a:t>Collaborations</a:t>
            </a:r>
          </a:p>
          <a:p>
            <a:pPr lvl="2"/>
            <a:r>
              <a:rPr lang="en-US" dirty="0" smtClean="0"/>
              <a:t>UK (R. Appleby);</a:t>
            </a:r>
          </a:p>
          <a:p>
            <a:pPr lvl="2"/>
            <a:r>
              <a:rPr lang="en-US" dirty="0" smtClean="0"/>
              <a:t>Sweden (RF measurements?)</a:t>
            </a:r>
          </a:p>
          <a:p>
            <a:pPr lvl="2"/>
            <a:r>
              <a:rPr lang="en-US" dirty="0" smtClean="0"/>
              <a:t>Greece (TAXS/TAXN?, BI?)</a:t>
            </a:r>
          </a:p>
          <a:p>
            <a:pPr lvl="2"/>
            <a:r>
              <a:rPr lang="en-US" dirty="0" smtClean="0"/>
              <a:t>Georgia (Cryostat Jacks) ?</a:t>
            </a:r>
          </a:p>
          <a:p>
            <a:pPr lvl="2"/>
            <a:r>
              <a:rPr lang="en-US" dirty="0" smtClean="0"/>
              <a:t>Japan for D1 magnet model and SCRF polishing</a:t>
            </a:r>
          </a:p>
          <a:p>
            <a:pPr lvl="2"/>
            <a:r>
              <a:rPr lang="en-US" dirty="0" smtClean="0"/>
              <a:t>TRIUMF (ABP and BI?)</a:t>
            </a:r>
            <a:endParaRPr lang="en-US" dirty="0" smtClean="0"/>
          </a:p>
          <a:p>
            <a:r>
              <a:rPr lang="en-US" dirty="0" smtClean="0"/>
              <a:t>The HL-LHC book is almost finished!</a:t>
            </a:r>
            <a:br>
              <a:rPr lang="en-US" dirty="0" smtClean="0"/>
            </a:br>
            <a:r>
              <a:rPr lang="en-US" sz="2800" dirty="0" smtClean="0">
                <a:hlinkClick r:id="rId2"/>
              </a:rPr>
              <a:t>http://www.worldscientific.com/worldscibooks/10.1142/9581</a:t>
            </a:r>
            <a:endParaRPr lang="en-US" sz="2800" dirty="0" smtClean="0"/>
          </a:p>
          <a:p>
            <a:endParaRPr lang="fr-CH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</p:spPr>
        <p:txBody>
          <a:bodyPr/>
          <a:lstStyle/>
          <a:p>
            <a:r>
              <a:rPr lang="en-GB" smtClean="0"/>
              <a:t>LRosis@12 HL-LHC Coord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6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Next events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8719"/>
            <a:ext cx="8524754" cy="53492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May 11– 3 LARP CM24 (LARP-</a:t>
            </a:r>
            <a:r>
              <a:rPr lang="en-US" dirty="0" err="1" smtClean="0"/>
              <a:t>HiLumi</a:t>
            </a:r>
            <a:r>
              <a:rPr lang="en-US" dirty="0" smtClean="0"/>
              <a:t> Spring Meeting </a:t>
            </a:r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-18</a:t>
            </a:r>
            <a:r>
              <a:rPr lang="en-US" baseline="30000" dirty="0" smtClean="0"/>
              <a:t>th</a:t>
            </a:r>
            <a:r>
              <a:rPr lang="en-US" dirty="0" smtClean="0"/>
              <a:t> September : HL-LHC/LIU day (4</a:t>
            </a:r>
            <a:r>
              <a:rPr lang="en-US" baseline="30000" dirty="0" smtClean="0"/>
              <a:t>th </a:t>
            </a:r>
            <a:r>
              <a:rPr lang="en-US" dirty="0" smtClean="0"/>
              <a:t> event of that type including RLIUP)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19- 23 October </a:t>
            </a:r>
            <a:r>
              <a:rPr lang="en-US" b="1" dirty="0" err="1" smtClean="0">
                <a:solidFill>
                  <a:srgbClr val="C00000"/>
                </a:solidFill>
              </a:rPr>
              <a:t>HiLumi</a:t>
            </a:r>
            <a:r>
              <a:rPr lang="en-US" b="1" dirty="0" smtClean="0">
                <a:solidFill>
                  <a:srgbClr val="C00000"/>
                </a:solidFill>
              </a:rPr>
              <a:t> LHC/</a:t>
            </a:r>
            <a:r>
              <a:rPr lang="en-US" b="1" dirty="0" err="1" smtClean="0">
                <a:solidFill>
                  <a:srgbClr val="C00000"/>
                </a:solidFill>
              </a:rPr>
              <a:t>Larp</a:t>
            </a:r>
            <a:r>
              <a:rPr lang="en-US" b="1" dirty="0" smtClean="0">
                <a:solidFill>
                  <a:srgbClr val="C00000"/>
                </a:solidFill>
              </a:rPr>
              <a:t> 5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 joint annual meeting. Closing FP7 </a:t>
            </a:r>
            <a:r>
              <a:rPr lang="en-US" b="1" dirty="0" err="1" smtClean="0">
                <a:solidFill>
                  <a:srgbClr val="C00000"/>
                </a:solidFill>
              </a:rPr>
              <a:t>HiLumi</a:t>
            </a:r>
            <a:r>
              <a:rPr lang="en-US" b="1" dirty="0" smtClean="0">
                <a:solidFill>
                  <a:srgbClr val="C00000"/>
                </a:solidFill>
              </a:rPr>
              <a:t> LHC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Including 2 events: 1 for officials in CH and 1 in </a:t>
            </a:r>
            <a:r>
              <a:rPr lang="en-US" dirty="0" err="1" smtClean="0">
                <a:solidFill>
                  <a:srgbClr val="00B050"/>
                </a:solidFill>
              </a:rPr>
              <a:t>Fr</a:t>
            </a:r>
            <a:r>
              <a:rPr lang="en-US" dirty="0" smtClean="0">
                <a:solidFill>
                  <a:srgbClr val="00B050"/>
                </a:solidFill>
              </a:rPr>
              <a:t> (CMS) with local authorities.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Half or one full day on Collider-Experiment Interface</a:t>
            </a:r>
          </a:p>
          <a:p>
            <a:pPr lvl="4"/>
            <a:r>
              <a:rPr lang="en-US" dirty="0" smtClean="0">
                <a:solidFill>
                  <a:schemeClr val="tx1"/>
                </a:solidFill>
              </a:rPr>
              <a:t>Optimizing performance of proton: how relevant is the PU density?</a:t>
            </a:r>
          </a:p>
          <a:p>
            <a:pPr lvl="4"/>
            <a:r>
              <a:rPr lang="en-US" dirty="0" smtClean="0">
                <a:solidFill>
                  <a:schemeClr val="tx1"/>
                </a:solidFill>
              </a:rPr>
              <a:t>TAXS diameter: can it be definitely fixed (or not)?</a:t>
            </a:r>
          </a:p>
          <a:p>
            <a:pPr lvl="4"/>
            <a:r>
              <a:rPr lang="en-US" dirty="0" smtClean="0">
                <a:solidFill>
                  <a:schemeClr val="tx1"/>
                </a:solidFill>
              </a:rPr>
              <a:t>LS2 and LS3 duration and timing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 C.E. plan (see events with authorities)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Ion beam intensity: do we need 11 T for DS collimations for IP2?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The plan is to continue to built whatever is useful ALSO for P7  (a delayed LS2 helps)!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</p:spPr>
        <p:txBody>
          <a:bodyPr/>
          <a:lstStyle/>
          <a:p>
            <a:r>
              <a:rPr lang="en-GB" smtClean="0"/>
              <a:t>LRosis@12 HL-LHC Coord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1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8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4173"/>
            <a:ext cx="9144000" cy="368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Callout 5"/>
          <p:cNvSpPr/>
          <p:nvPr/>
        </p:nvSpPr>
        <p:spPr>
          <a:xfrm>
            <a:off x="-25846" y="4473972"/>
            <a:ext cx="1800200" cy="1378020"/>
          </a:xfrm>
          <a:prstGeom prst="upArrowCallout">
            <a:avLst>
              <a:gd name="adj1" fmla="val 14586"/>
              <a:gd name="adj2" fmla="val 14586"/>
              <a:gd name="adj3" fmla="val 18751"/>
              <a:gd name="adj4" fmla="val 73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smtClean="0"/>
              <a:t>0.75 10</a:t>
            </a:r>
            <a:r>
              <a:rPr lang="fr-CH" b="1" baseline="30000" dirty="0" smtClean="0"/>
              <a:t>34</a:t>
            </a:r>
            <a:r>
              <a:rPr lang="fr-CH" b="1" dirty="0" smtClean="0"/>
              <a:t> cm</a:t>
            </a:r>
            <a:r>
              <a:rPr lang="fr-CH" b="1" baseline="30000" dirty="0" smtClean="0"/>
              <a:t>-2</a:t>
            </a:r>
            <a:r>
              <a:rPr lang="fr-CH" b="1" dirty="0" smtClean="0"/>
              <a:t>s</a:t>
            </a:r>
            <a:r>
              <a:rPr lang="fr-CH" b="1" baseline="30000" dirty="0" smtClean="0"/>
              <a:t>-1</a:t>
            </a:r>
          </a:p>
          <a:p>
            <a:pPr algn="ctr"/>
            <a:r>
              <a:rPr lang="fr-CH" b="1" dirty="0" smtClean="0"/>
              <a:t>50 ns </a:t>
            </a:r>
            <a:r>
              <a:rPr lang="fr-CH" b="1" dirty="0" err="1" smtClean="0"/>
              <a:t>bunch</a:t>
            </a:r>
            <a:r>
              <a:rPr lang="fr-CH" b="1" dirty="0" smtClean="0"/>
              <a:t> </a:t>
            </a:r>
            <a:br>
              <a:rPr lang="fr-CH" b="1" dirty="0" smtClean="0"/>
            </a:br>
            <a:r>
              <a:rPr lang="fr-CH" b="1" dirty="0" smtClean="0"/>
              <a:t>high pile up </a:t>
            </a:r>
            <a:r>
              <a:rPr lang="fr-CH" b="1" dirty="0" smtClean="0">
                <a:sym typeface="Symbol"/>
              </a:rPr>
              <a:t>40</a:t>
            </a:r>
            <a:r>
              <a:rPr lang="fr-CH" b="1" dirty="0" smtClean="0"/>
              <a:t> </a:t>
            </a:r>
            <a:endParaRPr lang="en-GB" b="1" dirty="0"/>
          </a:p>
        </p:txBody>
      </p:sp>
      <p:sp>
        <p:nvSpPr>
          <p:cNvPr id="7" name="Up Arrow Callout 6"/>
          <p:cNvSpPr/>
          <p:nvPr/>
        </p:nvSpPr>
        <p:spPr>
          <a:xfrm>
            <a:off x="2628274" y="4473972"/>
            <a:ext cx="1800200" cy="1378020"/>
          </a:xfrm>
          <a:prstGeom prst="upArrowCallout">
            <a:avLst>
              <a:gd name="adj1" fmla="val 14586"/>
              <a:gd name="adj2" fmla="val 14586"/>
              <a:gd name="adj3" fmla="val 18751"/>
              <a:gd name="adj4" fmla="val 73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smtClean="0"/>
              <a:t>1.5 10</a:t>
            </a:r>
            <a:r>
              <a:rPr lang="fr-CH" b="1" baseline="30000" dirty="0" smtClean="0"/>
              <a:t>34</a:t>
            </a:r>
            <a:r>
              <a:rPr lang="fr-CH" b="1" dirty="0" smtClean="0"/>
              <a:t> cm</a:t>
            </a:r>
            <a:r>
              <a:rPr lang="fr-CH" b="1" baseline="30000" dirty="0" smtClean="0"/>
              <a:t>-2</a:t>
            </a:r>
            <a:r>
              <a:rPr lang="fr-CH" b="1" dirty="0" smtClean="0"/>
              <a:t>s</a:t>
            </a:r>
            <a:r>
              <a:rPr lang="fr-CH" b="1" baseline="30000" dirty="0" smtClean="0"/>
              <a:t>-1</a:t>
            </a:r>
          </a:p>
          <a:p>
            <a:pPr algn="ctr"/>
            <a:r>
              <a:rPr lang="fr-CH" b="1" dirty="0" smtClean="0"/>
              <a:t>25 ns </a:t>
            </a:r>
            <a:r>
              <a:rPr lang="fr-CH" b="1" dirty="0" err="1" smtClean="0"/>
              <a:t>bunch</a:t>
            </a:r>
            <a:r>
              <a:rPr lang="fr-CH" b="1" dirty="0" smtClean="0"/>
              <a:t> </a:t>
            </a:r>
            <a:br>
              <a:rPr lang="fr-CH" b="1" dirty="0" smtClean="0"/>
            </a:br>
            <a:r>
              <a:rPr lang="fr-CH" b="1" dirty="0" smtClean="0"/>
              <a:t>pile up </a:t>
            </a:r>
            <a:r>
              <a:rPr lang="fr-CH" b="1" dirty="0" smtClean="0">
                <a:sym typeface="Symbol"/>
              </a:rPr>
              <a:t>40</a:t>
            </a:r>
            <a:endParaRPr lang="en-GB" b="1" dirty="0"/>
          </a:p>
        </p:txBody>
      </p:sp>
      <p:sp>
        <p:nvSpPr>
          <p:cNvPr id="8" name="Up Arrow Callout 7"/>
          <p:cNvSpPr/>
          <p:nvPr/>
        </p:nvSpPr>
        <p:spPr>
          <a:xfrm>
            <a:off x="4701158" y="4473972"/>
            <a:ext cx="2088232" cy="1378020"/>
          </a:xfrm>
          <a:prstGeom prst="upArrowCallout">
            <a:avLst>
              <a:gd name="adj1" fmla="val 14586"/>
              <a:gd name="adj2" fmla="val 14586"/>
              <a:gd name="adj3" fmla="val 18751"/>
              <a:gd name="adj4" fmla="val 73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smtClean="0"/>
              <a:t>1.7-2.2 10</a:t>
            </a:r>
            <a:r>
              <a:rPr lang="fr-CH" b="1" baseline="30000" dirty="0" smtClean="0"/>
              <a:t>34</a:t>
            </a:r>
            <a:r>
              <a:rPr lang="fr-CH" b="1" dirty="0" smtClean="0"/>
              <a:t> cm</a:t>
            </a:r>
            <a:r>
              <a:rPr lang="fr-CH" b="1" baseline="30000" dirty="0" smtClean="0"/>
              <a:t>-2</a:t>
            </a:r>
            <a:r>
              <a:rPr lang="fr-CH" b="1" dirty="0" smtClean="0"/>
              <a:t>s</a:t>
            </a:r>
            <a:r>
              <a:rPr lang="fr-CH" b="1" baseline="30000" dirty="0" smtClean="0"/>
              <a:t>-1</a:t>
            </a:r>
          </a:p>
          <a:p>
            <a:pPr algn="ctr"/>
            <a:r>
              <a:rPr lang="fr-CH" b="1" dirty="0" smtClean="0"/>
              <a:t>25 ns </a:t>
            </a:r>
            <a:r>
              <a:rPr lang="fr-CH" b="1" dirty="0" err="1" smtClean="0"/>
              <a:t>bunch</a:t>
            </a:r>
            <a:r>
              <a:rPr lang="fr-CH" b="1" dirty="0" smtClean="0"/>
              <a:t> </a:t>
            </a:r>
            <a:br>
              <a:rPr lang="fr-CH" b="1" dirty="0" smtClean="0"/>
            </a:br>
            <a:r>
              <a:rPr lang="fr-CH" b="1" dirty="0" smtClean="0"/>
              <a:t> pile up </a:t>
            </a:r>
            <a:r>
              <a:rPr lang="fr-CH" b="1" dirty="0" smtClean="0">
                <a:sym typeface="Symbol"/>
              </a:rPr>
              <a:t>60</a:t>
            </a:r>
            <a:endParaRPr lang="en-GB" b="1" dirty="0"/>
          </a:p>
        </p:txBody>
      </p:sp>
      <p:sp>
        <p:nvSpPr>
          <p:cNvPr id="3" name="Oval 2"/>
          <p:cNvSpPr/>
          <p:nvPr/>
        </p:nvSpPr>
        <p:spPr>
          <a:xfrm>
            <a:off x="5299804" y="2618130"/>
            <a:ext cx="1055874" cy="58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orizontal Scroll 4"/>
          <p:cNvSpPr/>
          <p:nvPr/>
        </p:nvSpPr>
        <p:spPr>
          <a:xfrm>
            <a:off x="6880879" y="4689996"/>
            <a:ext cx="2155617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smtClean="0"/>
              <a:t>Technical limits (machine and experiments) like :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56278" y="3287923"/>
            <a:ext cx="1244070" cy="14132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356953" y="3460140"/>
            <a:ext cx="901178" cy="336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73457" y="3892014"/>
            <a:ext cx="917564" cy="9217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82168" y="5862408"/>
            <a:ext cx="1259505" cy="469232"/>
          </a:xfrm>
          <a:prstGeom prst="rect">
            <a:avLst/>
          </a:prstGeom>
          <a:solidFill>
            <a:srgbClr val="0070C0"/>
          </a:solidFill>
          <a:ln>
            <a:solidFill>
              <a:srgbClr val="008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smtClean="0"/>
              <a:t>50 </a:t>
            </a:r>
            <a:r>
              <a:rPr lang="fr-CH" b="1" dirty="0" smtClean="0">
                <a:sym typeface="Symbol"/>
              </a:rPr>
              <a:t> 25 ns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005" y="3458566"/>
            <a:ext cx="62228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CH" sz="1600" b="1" dirty="0" err="1" smtClean="0"/>
              <a:t>Run</a:t>
            </a:r>
            <a:r>
              <a:rPr lang="fr-CH" sz="1600" b="1" dirty="0" smtClean="0"/>
              <a:t> I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54728" y="3441689"/>
            <a:ext cx="147364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600" b="1" dirty="0" err="1" smtClean="0"/>
              <a:t>Run</a:t>
            </a:r>
            <a:r>
              <a:rPr lang="fr-CH" sz="1600" b="1" dirty="0" smtClean="0"/>
              <a:t> II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1" y="2738893"/>
            <a:ext cx="78495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600" b="1" dirty="0" err="1" smtClean="0"/>
              <a:t>Run</a:t>
            </a:r>
            <a:r>
              <a:rPr lang="fr-CH" sz="1600" b="1" dirty="0" smtClean="0"/>
              <a:t> III</a:t>
            </a:r>
            <a:endParaRPr lang="en-GB" sz="1600" b="1" dirty="0"/>
          </a:p>
        </p:txBody>
      </p:sp>
      <p:sp>
        <p:nvSpPr>
          <p:cNvPr id="19" name="Bent Arrow 18"/>
          <p:cNvSpPr/>
          <p:nvPr/>
        </p:nvSpPr>
        <p:spPr>
          <a:xfrm rot="16200000" flipV="1">
            <a:off x="1878361" y="2783149"/>
            <a:ext cx="426304" cy="33779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961983" y="83073"/>
            <a:ext cx="6485492" cy="720725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FF0000"/>
                </a:solidFill>
              </a:rPr>
              <a:t>HL-LHC </a:t>
            </a:r>
            <a:r>
              <a:rPr lang="en-US" u="sng" dirty="0" smtClean="0">
                <a:solidFill>
                  <a:srgbClr val="FF0000"/>
                </a:solidFill>
              </a:rPr>
              <a:t>PDR: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9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5" grpId="0" animBg="1"/>
      <p:bldP spid="12" grpId="0" animBg="1"/>
      <p:bldP spid="4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" y="21676"/>
            <a:ext cx="9318781" cy="940443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Accelerator Technology Sector Committees: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</p:spPr>
        <p:txBody>
          <a:bodyPr/>
          <a:lstStyle/>
          <a:p>
            <a:fld id="{0FA004B2-1541-5046-B6F2-22AF56585712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78100" y="1319985"/>
            <a:ext cx="3881225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Accelerator &amp; Technology Sector Management Board</a:t>
            </a:r>
            <a:endParaRPr lang="en-US" dirty="0">
              <a:solidFill>
                <a:srgbClr val="3861A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4292" y="4304307"/>
            <a:ext cx="1143000" cy="903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LHC EIC  &amp; MC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4188" y="2285185"/>
            <a:ext cx="4175545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IEFC</a:t>
            </a:r>
            <a:endParaRPr lang="en-US" dirty="0">
              <a:solidFill>
                <a:srgbClr val="3861AA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842000" y="1891485"/>
            <a:ext cx="12700" cy="38653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37434" y="2849520"/>
            <a:ext cx="14262" cy="145478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817" y="3249046"/>
            <a:ext cx="1228960" cy="828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HL-LHC Project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26065" y="3249046"/>
            <a:ext cx="1134810" cy="828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BE, TE &amp; EN DH and GLs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6987" y="2278020"/>
            <a:ext cx="4155600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LMC</a:t>
            </a:r>
            <a:endParaRPr lang="en-US" dirty="0">
              <a:solidFill>
                <a:srgbClr val="3861AA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568700" y="1897835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196358" y="3257550"/>
            <a:ext cx="906466" cy="820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LIU Project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73114" y="2857210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242190" y="2869798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95492" y="3237395"/>
            <a:ext cx="1246622" cy="828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BE, TE &amp; EN alt DH and alt GLs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300131" y="2869798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84702" y="2878709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036880" y="3261634"/>
            <a:ext cx="1379271" cy="828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LHC experiments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06944" y="3262571"/>
            <a:ext cx="1449231" cy="828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Experimental areas 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571442" y="2859084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856158" y="2871672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277726" y="4304307"/>
            <a:ext cx="1564388" cy="903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Machine Coordinators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&amp; Supervisors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522970" y="2861171"/>
            <a:ext cx="14262" cy="145478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71504" y="4328546"/>
            <a:ext cx="1143000" cy="12172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WG: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FOM?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MPP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LBOC?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899586" y="4304307"/>
            <a:ext cx="1143000" cy="1241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WGs: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FOM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MSWG</a:t>
            </a:r>
          </a:p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41207" y="4316895"/>
            <a:ext cx="1298553" cy="903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Projects: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Collimation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495109" y="2849520"/>
            <a:ext cx="14262" cy="145478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400278" y="2838806"/>
            <a:ext cx="14262" cy="145478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859843" y="4317832"/>
            <a:ext cx="1298553" cy="903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Projects: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LINAC4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892201" y="2862108"/>
            <a:ext cx="14262" cy="145478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27002" y="2850457"/>
            <a:ext cx="14262" cy="145478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" idx="1"/>
          </p:cNvCxnSpPr>
          <p:nvPr/>
        </p:nvCxnSpPr>
        <p:spPr>
          <a:xfrm flipV="1">
            <a:off x="163130" y="1605735"/>
            <a:ext cx="2414970" cy="1631660"/>
          </a:xfrm>
          <a:prstGeom prst="bentConnector3">
            <a:avLst>
              <a:gd name="adj1" fmla="val 785"/>
            </a:avLst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9" idx="3"/>
          </p:cNvCxnSpPr>
          <p:nvPr/>
        </p:nvCxnSpPr>
        <p:spPr>
          <a:xfrm rot="10800000">
            <a:off x="6459325" y="1605735"/>
            <a:ext cx="2592618" cy="1620890"/>
          </a:xfrm>
          <a:prstGeom prst="bentConnector3">
            <a:avLst>
              <a:gd name="adj1" fmla="val 94"/>
            </a:avLst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39170" y="941550"/>
            <a:ext cx="2084455" cy="414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BE, TE &amp; EN DH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61" name="Elbow Connector 60"/>
          <p:cNvCxnSpPr/>
          <p:nvPr/>
        </p:nvCxnSpPr>
        <p:spPr>
          <a:xfrm>
            <a:off x="2242190" y="962119"/>
            <a:ext cx="1447757" cy="357866"/>
          </a:xfrm>
          <a:prstGeom prst="bentConnector3">
            <a:avLst>
              <a:gd name="adj1" fmla="val 102961"/>
            </a:avLst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" idx="2"/>
          </p:cNvCxnSpPr>
          <p:nvPr/>
        </p:nvCxnSpPr>
        <p:spPr>
          <a:xfrm>
            <a:off x="4671041" y="962119"/>
            <a:ext cx="57668" cy="5129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Up Arrow Callout 73"/>
          <p:cNvSpPr/>
          <p:nvPr/>
        </p:nvSpPr>
        <p:spPr>
          <a:xfrm>
            <a:off x="3710738" y="5288776"/>
            <a:ext cx="2088232" cy="1378020"/>
          </a:xfrm>
          <a:prstGeom prst="upArrowCallout">
            <a:avLst>
              <a:gd name="adj1" fmla="val 14586"/>
              <a:gd name="adj2" fmla="val 14586"/>
              <a:gd name="adj3" fmla="val 18751"/>
              <a:gd name="adj4" fmla="val 73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smtClean="0"/>
              <a:t>Two Separate Worlds that are only connected via the ATS MB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223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" y="21676"/>
            <a:ext cx="9318781" cy="940443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Accelerator Technology Sector Committees: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</p:spPr>
        <p:txBody>
          <a:bodyPr/>
          <a:lstStyle/>
          <a:p>
            <a:fld id="{0FA004B2-1541-5046-B6F2-22AF56585712}" type="slidenum">
              <a:rPr lang="en-US" smtClean="0"/>
              <a:t>39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78100" y="1319985"/>
            <a:ext cx="3881225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Accelerator &amp; Technology Sector Management Board</a:t>
            </a:r>
            <a:endParaRPr lang="en-US" dirty="0">
              <a:solidFill>
                <a:srgbClr val="3861A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2185" y="3261634"/>
            <a:ext cx="1153345" cy="903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LHC EIC  &amp; MC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817" y="3249045"/>
            <a:ext cx="1019222" cy="91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HL-LHC Project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71637" y="3249045"/>
            <a:ext cx="1134810" cy="91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BE, TE &amp; EN DH and GLs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678" y="2278020"/>
            <a:ext cx="7860977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Machine Performance Committee (LHC &amp; Injectors)</a:t>
            </a:r>
            <a:endParaRPr lang="en-US" dirty="0">
              <a:solidFill>
                <a:srgbClr val="3861AA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976520" y="1897835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168135" y="3257550"/>
            <a:ext cx="934689" cy="896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LIU Project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73114" y="2857210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846022" y="2869798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55439" y="2869798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84702" y="2878709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623804" y="3261634"/>
            <a:ext cx="1374947" cy="891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LHC experiments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80298" y="2859084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856158" y="2871672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391144" y="3261634"/>
            <a:ext cx="1143000" cy="17598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Working Groups: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FOM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MPP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LBOC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MSWG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42805" y="3249983"/>
            <a:ext cx="1648642" cy="903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Sub-Projects: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Collimation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LINAC4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4" name="Elbow Connector 13"/>
          <p:cNvCxnSpPr>
            <a:endCxn id="9" idx="1"/>
          </p:cNvCxnSpPr>
          <p:nvPr/>
        </p:nvCxnSpPr>
        <p:spPr>
          <a:xfrm flipV="1">
            <a:off x="163130" y="1605735"/>
            <a:ext cx="2414970" cy="1631660"/>
          </a:xfrm>
          <a:prstGeom prst="bentConnector3">
            <a:avLst>
              <a:gd name="adj1" fmla="val 785"/>
            </a:avLst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0800000" flipV="1">
            <a:off x="5301716" y="962118"/>
            <a:ext cx="1829382" cy="357865"/>
          </a:xfrm>
          <a:prstGeom prst="bentConnector3">
            <a:avLst>
              <a:gd name="adj1" fmla="val 100955"/>
            </a:avLst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39170" y="941550"/>
            <a:ext cx="2084455" cy="414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BE, TE &amp; EN DH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61" name="Elbow Connector 60"/>
          <p:cNvCxnSpPr/>
          <p:nvPr/>
        </p:nvCxnSpPr>
        <p:spPr>
          <a:xfrm>
            <a:off x="2242190" y="962119"/>
            <a:ext cx="1447757" cy="357866"/>
          </a:xfrm>
          <a:prstGeom prst="bentConnector3">
            <a:avLst>
              <a:gd name="adj1" fmla="val 102961"/>
            </a:avLst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113699" y="927672"/>
            <a:ext cx="1802693" cy="414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C-MAC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57" name="Elbow Connector 56"/>
          <p:cNvCxnSpPr/>
          <p:nvPr/>
        </p:nvCxnSpPr>
        <p:spPr>
          <a:xfrm rot="10800000">
            <a:off x="6459325" y="1605735"/>
            <a:ext cx="2592618" cy="1620890"/>
          </a:xfrm>
          <a:prstGeom prst="bentConnector3">
            <a:avLst>
              <a:gd name="adj1" fmla="val 94"/>
            </a:avLst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048010" y="2859084"/>
            <a:ext cx="0" cy="38018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085674" y="2838806"/>
            <a:ext cx="14262" cy="145478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12694" y="4310223"/>
            <a:ext cx="1246776" cy="91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HL-LHC Technical Committee 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8087612" y="2878709"/>
            <a:ext cx="14262" cy="145478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491619" y="4277144"/>
            <a:ext cx="1246776" cy="91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61AA"/>
                </a:solidFill>
              </a:rPr>
              <a:t>LIU Technical Committee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25379" y="5415893"/>
            <a:ext cx="7841875" cy="9144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Plus a dedicated Injector Complex Operation Committee</a:t>
            </a:r>
          </a:p>
          <a:p>
            <a:pPr algn="ctr"/>
            <a:r>
              <a:rPr lang="en-US" sz="2000" b="1" dirty="0" smtClean="0"/>
              <a:t>reporting to ATS or MPC?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639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16475" y="83073"/>
            <a:ext cx="6485492" cy="720725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FF0000"/>
                </a:solidFill>
              </a:rPr>
              <a:t>HL-LHC </a:t>
            </a:r>
            <a:r>
              <a:rPr lang="en-US" u="sng" dirty="0" smtClean="0">
                <a:solidFill>
                  <a:srgbClr val="FF0000"/>
                </a:solidFill>
              </a:rPr>
              <a:t>PDR: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6004" y="896498"/>
            <a:ext cx="6029530" cy="492372"/>
            <a:chOff x="228600" y="1657783"/>
            <a:chExt cx="6029530" cy="492372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5359605" cy="49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PDR: HL-LHC </a:t>
              </a:r>
              <a:r>
                <a:rPr lang="en-US" sz="2600" dirty="0" smtClean="0">
                  <a:solidFill>
                    <a:srgbClr val="3333CC"/>
                  </a:solidFill>
                </a:rPr>
                <a:t>Plan for the next decade:</a:t>
              </a:r>
              <a:endParaRPr lang="en-US" sz="2600" dirty="0">
                <a:solidFill>
                  <a:srgbClr val="3333CC"/>
                </a:solidFill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pic>
        <p:nvPicPr>
          <p:cNvPr id="3" name="Picture 2" descr="Screen Shot 2015-05-10 at 17.21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" y="1542325"/>
            <a:ext cx="8245474" cy="50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638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Implementation plan: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3530282"/>
            <a:ext cx="8763412" cy="2831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b="1" dirty="0" smtClean="0"/>
              <a:t>PDR</a:t>
            </a:r>
            <a:r>
              <a:rPr lang="en-US" b="1" dirty="0" smtClean="0"/>
              <a:t>: EU Deliverable D1.4</a:t>
            </a:r>
            <a:r>
              <a:rPr lang="en-US" b="1" dirty="0" smtClean="0">
                <a:sym typeface="Wingdings"/>
              </a:rPr>
              <a:t> delivered November 2014:</a:t>
            </a:r>
            <a:r>
              <a:rPr lang="en-US" b="1" dirty="0" smtClean="0"/>
              <a:t>  </a:t>
            </a:r>
            <a:r>
              <a:rPr lang="en-US" dirty="0"/>
              <a:t>CERN-ACC-2014-0300</a:t>
            </a:r>
            <a:endParaRPr lang="en-US" b="1" dirty="0" smtClean="0"/>
          </a:p>
          <a:p>
            <a:r>
              <a:rPr lang="en-US" b="1" dirty="0" smtClean="0"/>
              <a:t>Ext</a:t>
            </a:r>
            <a:r>
              <a:rPr lang="en-US" b="1" dirty="0" smtClean="0"/>
              <a:t>. Cost &amp; Schedule Review in Jan-Feb  2015; </a:t>
            </a:r>
          </a:p>
          <a:p>
            <a:r>
              <a:rPr lang="en-US" b="1" dirty="0" smtClean="0"/>
              <a:t>TDR: OCT 2015; TDR_v2 : 2017</a:t>
            </a:r>
          </a:p>
          <a:p>
            <a:r>
              <a:rPr lang="en-US" b="1" dirty="0" err="1" smtClean="0"/>
              <a:t>Cryo</a:t>
            </a:r>
            <a:r>
              <a:rPr lang="en-US" b="1" dirty="0" smtClean="0"/>
              <a:t>, SC links, Collimators, Diagnostics, etc. starts in LS2 (2018)</a:t>
            </a:r>
          </a:p>
          <a:p>
            <a:r>
              <a:rPr lang="en-US" b="1" dirty="0" smtClean="0"/>
              <a:t>Proof of main hardware by 2016; Prototypes by 2017 (IT, CC)</a:t>
            </a:r>
          </a:p>
          <a:p>
            <a:r>
              <a:rPr lang="en-US" b="1" dirty="0" smtClean="0"/>
              <a:t>Start construction 2018 for IT, CC &amp; other main hardware</a:t>
            </a:r>
          </a:p>
          <a:p>
            <a:r>
              <a:rPr lang="en-US" b="1" dirty="0" smtClean="0"/>
              <a:t>IT String test (integration) in 2019-20; Main Installation 2023-25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998538"/>
            <a:ext cx="8998914" cy="225266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1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8396" y="26416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6813" y="26416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6693" y="408541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4565" y="26416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7948" y="408541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</a:t>
            </a:r>
            <a:r>
              <a:rPr lang="en-GB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6133" y="551006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141" y="551006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6165" y="551006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7895" y="6135687"/>
            <a:ext cx="581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rgbClr val="FFFFFF"/>
                </a:solidFill>
              </a:rPr>
              <a:t>LHC schedule  approved by CERN management and LHC experiments spokespersons and technical coordinators  (December 2013)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009" y="664163"/>
            <a:ext cx="618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36575" algn="l"/>
                <a:tab pos="2963863" algn="l"/>
                <a:tab pos="3311525" algn="l"/>
              </a:tabLst>
            </a:pPr>
            <a:r>
              <a:rPr lang="en-GB" dirty="0" smtClean="0"/>
              <a:t>LS2 	starting in </a:t>
            </a:r>
            <a:r>
              <a:rPr lang="en-GB" dirty="0" smtClean="0">
                <a:solidFill>
                  <a:srgbClr val="FF0000"/>
                </a:solidFill>
              </a:rPr>
              <a:t>2018 (July)	</a:t>
            </a:r>
            <a:r>
              <a:rPr lang="en-GB" dirty="0" smtClean="0"/>
              <a:t>=&gt; 	</a:t>
            </a:r>
            <a:r>
              <a:rPr lang="en-GB" dirty="0" smtClean="0">
                <a:solidFill>
                  <a:srgbClr val="FF0000"/>
                </a:solidFill>
              </a:rPr>
              <a:t>18 </a:t>
            </a:r>
            <a:r>
              <a:rPr lang="en-GB" dirty="0" smtClean="0"/>
              <a:t>months + 3 months BC </a:t>
            </a:r>
          </a:p>
          <a:p>
            <a:pPr lvl="0">
              <a:tabLst>
                <a:tab pos="536575" algn="l"/>
                <a:tab pos="2963863" algn="l"/>
                <a:tab pos="3311525" algn="l"/>
              </a:tabLst>
            </a:pPr>
            <a:r>
              <a:rPr lang="en-GB" dirty="0" smtClean="0"/>
              <a:t>LS3	LHC: starting in 2023 	=&gt;	</a:t>
            </a:r>
            <a:r>
              <a:rPr lang="en-GB" dirty="0" smtClean="0">
                <a:solidFill>
                  <a:srgbClr val="FF0000"/>
                </a:solidFill>
              </a:rPr>
              <a:t>30</a:t>
            </a:r>
            <a:r>
              <a:rPr lang="en-GB" dirty="0" smtClean="0"/>
              <a:t> months + 3 months BC</a:t>
            </a:r>
          </a:p>
          <a:p>
            <a:pPr lvl="0">
              <a:tabLst>
                <a:tab pos="536575" algn="l"/>
                <a:tab pos="2963863" algn="l"/>
                <a:tab pos="3311525" algn="l"/>
              </a:tabLst>
            </a:pPr>
            <a:r>
              <a:rPr lang="en-GB" dirty="0"/>
              <a:t>	I</a:t>
            </a:r>
            <a:r>
              <a:rPr lang="en-GB" dirty="0" smtClean="0"/>
              <a:t>njectors: in 2024</a:t>
            </a:r>
            <a:r>
              <a:rPr lang="en-GB" dirty="0"/>
              <a:t>	</a:t>
            </a:r>
            <a:r>
              <a:rPr lang="en-GB" dirty="0" smtClean="0"/>
              <a:t>=&gt;</a:t>
            </a:r>
            <a:r>
              <a:rPr lang="en-GB" dirty="0"/>
              <a:t>	</a:t>
            </a:r>
            <a:r>
              <a:rPr lang="en-GB" dirty="0" smtClean="0">
                <a:solidFill>
                  <a:srgbClr val="FF0000"/>
                </a:solidFill>
              </a:rPr>
              <a:t>13</a:t>
            </a:r>
            <a:r>
              <a:rPr lang="en-GB" dirty="0" smtClean="0"/>
              <a:t> months + 3 months BC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104401"/>
            <a:ext cx="4063933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LHC schedule beyond LS1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81022" y="566066"/>
            <a:ext cx="2355474" cy="1152846"/>
            <a:chOff x="6988333" y="1114770"/>
            <a:chExt cx="2025247" cy="903687"/>
          </a:xfrm>
        </p:grpSpPr>
        <p:grpSp>
          <p:nvGrpSpPr>
            <p:cNvPr id="18" name="Group 17"/>
            <p:cNvGrpSpPr/>
            <p:nvPr/>
          </p:nvGrpSpPr>
          <p:grpSpPr>
            <a:xfrm>
              <a:off x="7067911" y="1141217"/>
              <a:ext cx="1866091" cy="850793"/>
              <a:chOff x="7236296" y="15245"/>
              <a:chExt cx="1866091" cy="85079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236296" y="68139"/>
                <a:ext cx="224295" cy="1509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236296" y="256825"/>
                <a:ext cx="224295" cy="15094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236296" y="461945"/>
                <a:ext cx="224295" cy="150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36296" y="671934"/>
                <a:ext cx="224295" cy="15094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7460591" y="15245"/>
                <a:ext cx="1641796" cy="850793"/>
                <a:chOff x="7460591" y="68139"/>
                <a:chExt cx="1641796" cy="850793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7460591" y="440642"/>
                  <a:ext cx="16417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Beam commissioning</a:t>
                  </a:r>
                  <a:endParaRPr lang="en-GB" sz="12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460591" y="641933"/>
                  <a:ext cx="11566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Technical stop</a:t>
                  </a:r>
                  <a:endParaRPr lang="en-GB" sz="12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460591" y="246120"/>
                  <a:ext cx="8659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Shutdown</a:t>
                  </a:r>
                  <a:endParaRPr lang="en-GB" sz="12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460591" y="68139"/>
                  <a:ext cx="7136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Physics</a:t>
                  </a:r>
                  <a:endParaRPr lang="en-GB" sz="1200" dirty="0"/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>
            <a:xfrm>
              <a:off x="6988333" y="1114770"/>
              <a:ext cx="2025247" cy="903687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108520" y="1671191"/>
            <a:ext cx="8688471" cy="4464496"/>
            <a:chOff x="349395" y="2018457"/>
            <a:chExt cx="8262087" cy="4464496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95" y="2018457"/>
              <a:ext cx="8262087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740253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14627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88224" y="422730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4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36096" y="27835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59479" y="422730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</a:t>
              </a:r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7664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4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65672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5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37696" y="565195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5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090" y="5827910"/>
            <a:ext cx="3249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(</a:t>
            </a:r>
            <a:r>
              <a:rPr lang="en-GB" sz="1100" b="1" dirty="0" smtClean="0"/>
              <a:t>Extended) Year End Technical Stop: (E)YETS</a:t>
            </a:r>
            <a:endParaRPr lang="en-GB" sz="1100" b="1" dirty="0"/>
          </a:p>
        </p:txBody>
      </p:sp>
      <p:sp>
        <p:nvSpPr>
          <p:cNvPr id="2" name="Rectangle 1"/>
          <p:cNvSpPr/>
          <p:nvPr/>
        </p:nvSpPr>
        <p:spPr>
          <a:xfrm>
            <a:off x="3250804" y="2416604"/>
            <a:ext cx="603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EYETS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2717" y="2962275"/>
            <a:ext cx="332933" cy="250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175288" y="2422468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5913" y="2414632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77767" y="2433682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72766" y="3867891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/>
              <a:t>Y</a:t>
            </a:r>
            <a:r>
              <a:rPr lang="en-GB" sz="1000" b="1" dirty="0" smtClean="0">
                <a:solidFill>
                  <a:schemeClr val="bg1"/>
                </a:solidFill>
              </a:rPr>
              <a:t>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56684" y="4114112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921" y="427007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300 fb</a:t>
            </a:r>
            <a:r>
              <a:rPr lang="fr-CH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endParaRPr lang="fr-FR" b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81934" y="5969555"/>
            <a:ext cx="335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Goal of 3’000 fb</a:t>
            </a:r>
            <a:r>
              <a:rPr lang="fr-CH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 </a:t>
            </a:r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by mid 2030ies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602" y="184482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 fb</a:t>
            </a:r>
            <a:r>
              <a:rPr lang="fr-CH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endParaRPr lang="fr-FR" b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392" y="1344264"/>
            <a:ext cx="8229600" cy="487907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6004" y="724508"/>
            <a:ext cx="7615576" cy="492372"/>
            <a:chOff x="228600" y="1657783"/>
            <a:chExt cx="7615576" cy="492372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6945651" cy="49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PDR: HL-LHC </a:t>
              </a:r>
              <a:r>
                <a:rPr lang="en-US" sz="2600" dirty="0" smtClean="0">
                  <a:solidFill>
                    <a:srgbClr val="3333CC"/>
                  </a:solidFill>
                </a:rPr>
                <a:t>Projection for post LS3 </a:t>
              </a:r>
              <a:r>
                <a:rPr lang="en-US" sz="2600" dirty="0" err="1" smtClean="0">
                  <a:solidFill>
                    <a:srgbClr val="3333CC"/>
                  </a:solidFill>
                </a:rPr>
                <a:t>perfromance</a:t>
              </a:r>
              <a:r>
                <a:rPr lang="en-US" sz="2600" dirty="0" smtClean="0">
                  <a:solidFill>
                    <a:srgbClr val="3333CC"/>
                  </a:solidFill>
                </a:rPr>
                <a:t>:</a:t>
              </a:r>
              <a:endParaRPr lang="en-US" sz="2600" dirty="0">
                <a:solidFill>
                  <a:srgbClr val="3333CC"/>
                </a:solidFill>
                <a:cs typeface="+mn-cs"/>
              </a:endParaRPr>
            </a:p>
          </p:txBody>
        </p:sp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7175" y="83073"/>
            <a:ext cx="6485492" cy="720725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FF0000"/>
                </a:solidFill>
              </a:rPr>
              <a:t>HL-LHC </a:t>
            </a:r>
            <a:r>
              <a:rPr lang="en-US" u="sng" dirty="0" smtClean="0">
                <a:solidFill>
                  <a:srgbClr val="FF0000"/>
                </a:solidFill>
              </a:rPr>
              <a:t>PDR: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65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30153"/>
            <a:ext cx="8229600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u="sng" dirty="0" smtClean="0">
                <a:solidFill>
                  <a:srgbClr val="FF0000"/>
                </a:solidFill>
                <a:cs typeface="+mj-cs"/>
              </a:rPr>
              <a:t>HL-LHC </a:t>
            </a:r>
            <a:r>
              <a:rPr lang="en-US" u="sng" dirty="0" smtClean="0">
                <a:solidFill>
                  <a:srgbClr val="FF0000"/>
                </a:solidFill>
              </a:rPr>
              <a:t>PDR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9548" y="764198"/>
            <a:ext cx="5267439" cy="492372"/>
            <a:chOff x="228600" y="1657783"/>
            <a:chExt cx="5267439" cy="492372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4597514" cy="49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PDR: HL-LHC </a:t>
              </a:r>
              <a:r>
                <a:rPr lang="en-US" sz="2600" dirty="0" smtClean="0">
                  <a:solidFill>
                    <a:srgbClr val="3333CC"/>
                  </a:solidFill>
                </a:rPr>
                <a:t>Alternative Options</a:t>
              </a:r>
              <a:endParaRPr lang="en-US" sz="2600" dirty="0">
                <a:solidFill>
                  <a:srgbClr val="3333CC"/>
                </a:solidFill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pic>
        <p:nvPicPr>
          <p:cNvPr id="3" name="Picture 2" descr="Screen Shot 2015-05-10 at 17.32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54" y="1243338"/>
            <a:ext cx="7794727" cy="5206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3766" y="1428211"/>
            <a:ext cx="7329152" cy="483209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Opens the possibility of operating the HL-LHC with 7.5 10</a:t>
            </a:r>
            <a:r>
              <a:rPr lang="en-US" sz="2800" baseline="30000" dirty="0" smtClean="0"/>
              <a:t>34</a:t>
            </a:r>
            <a:r>
              <a:rPr lang="en-US" sz="2800" dirty="0" smtClean="0"/>
              <a:t> cm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at pileup density limit of 1.2 events per mm and reaching &gt; 300fb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per year and &gt; 3000fb</a:t>
            </a:r>
            <a:r>
              <a:rPr lang="en-US" sz="2800" baseline="30000" dirty="0" smtClean="0"/>
              <a:t>-1 </a:t>
            </a:r>
            <a:r>
              <a:rPr lang="en-US" sz="2800" dirty="0" smtClean="0"/>
              <a:t>for HL-LHC lifetime!</a:t>
            </a:r>
          </a:p>
          <a:p>
            <a:pPr algn="just"/>
            <a:endParaRPr lang="en-US" sz="2800" dirty="0"/>
          </a:p>
          <a:p>
            <a:pPr marL="457200" indent="-457200" algn="just">
              <a:buFont typeface="Wingdings" charset="0"/>
              <a:buChar char="è"/>
            </a:pPr>
            <a:r>
              <a:rPr lang="en-US" sz="2800" dirty="0" smtClean="0">
                <a:sym typeface="Wingdings"/>
              </a:rPr>
              <a:t>Ultimate performance for component and detector specifications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>
                <a:sym typeface="Wingdings"/>
              </a:rPr>
              <a:t> Ultimate HL-LHC performance reach</a:t>
            </a:r>
            <a:endParaRPr lang="en-US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619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787" y="30153"/>
            <a:ext cx="6485492" cy="720725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FF0000"/>
                </a:solidFill>
              </a:rPr>
              <a:t>HL-LHC </a:t>
            </a:r>
            <a:r>
              <a:rPr lang="en-US" u="sng" dirty="0" smtClean="0">
                <a:solidFill>
                  <a:srgbClr val="FF0000"/>
                </a:solidFill>
              </a:rPr>
              <a:t>PDR: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6004" y="711278"/>
            <a:ext cx="6469429" cy="492372"/>
            <a:chOff x="228600" y="1657783"/>
            <a:chExt cx="6469429" cy="492372"/>
          </a:xfrm>
        </p:grpSpPr>
        <p:sp>
          <p:nvSpPr>
            <p:cNvPr id="1295378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95379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5799504" cy="49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HL-LHC Ultimate Performance </a:t>
              </a:r>
              <a:r>
                <a:rPr lang="en-US" sz="2600" dirty="0" smtClean="0">
                  <a:solidFill>
                    <a:srgbClr val="3333CC"/>
                  </a:solidFill>
                </a:rPr>
                <a:t>Projection:</a:t>
              </a:r>
              <a:endParaRPr lang="en-US" sz="2600" dirty="0">
                <a:solidFill>
                  <a:srgbClr val="3333CC"/>
                </a:solidFill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pic>
        <p:nvPicPr>
          <p:cNvPr id="2" name="Picture 1" descr="Screen Shot 2015-05-10 at 17.26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645"/>
            <a:ext cx="9144000" cy="494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4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mtClean="0">
              <a:sym typeface="Symbol" pitchFamily="18" charset="2"/>
            </a:endParaRPr>
          </a:p>
          <a:p>
            <a:endParaRPr lang="fr-CH" smtClean="0">
              <a:sym typeface="Symbol" pitchFamily="18" charset="2"/>
            </a:endParaRPr>
          </a:p>
          <a:p>
            <a:endParaRPr lang="fr-CH" smtClean="0">
              <a:sym typeface="Symbol" pitchFamily="18" charset="2"/>
            </a:endParaRPr>
          </a:p>
          <a:p>
            <a:endParaRPr lang="fr-CH" smtClean="0">
              <a:sym typeface="Symbol" pitchFamily="18" charset="2"/>
            </a:endParaRPr>
          </a:p>
          <a:p>
            <a:endParaRPr lang="fr-CH" smtClean="0">
              <a:sym typeface="Symbol" pitchFamily="18" charset="2"/>
            </a:endParaRPr>
          </a:p>
          <a:p>
            <a:endParaRPr lang="fr-CH" dirty="0" smtClean="0"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2963" y="2560019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C00000"/>
                </a:solidFill>
              </a:rPr>
              <a:t>LHC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9118" y="447131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C00000"/>
                </a:solidFill>
              </a:rPr>
              <a:t>HL LHC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0" y="3878548"/>
            <a:ext cx="6393091" cy="197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9" y="2071761"/>
            <a:ext cx="6393090" cy="180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4"/>
          <p:cNvSpPr txBox="1"/>
          <p:nvPr/>
        </p:nvSpPr>
        <p:spPr>
          <a:xfrm>
            <a:off x="853440" y="5857262"/>
            <a:ext cx="7246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Thick boxes are magnetic lengths -- Thin boxes are cryostats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352340"/>
            <a:ext cx="41217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smtClean="0"/>
              <a:t>Longer Quads; </a:t>
            </a:r>
            <a:r>
              <a:rPr lang="fr-CH" b="1" dirty="0" err="1" smtClean="0"/>
              <a:t>Shorter</a:t>
            </a:r>
            <a:r>
              <a:rPr lang="fr-CH" b="1" dirty="0" smtClean="0"/>
              <a:t> D1 (</a:t>
            </a:r>
            <a:r>
              <a:rPr lang="fr-CH" b="1" dirty="0" err="1" smtClean="0"/>
              <a:t>thanks</a:t>
            </a:r>
            <a:r>
              <a:rPr lang="fr-CH" b="1" dirty="0" smtClean="0"/>
              <a:t> to SC)</a:t>
            </a:r>
            <a:endParaRPr lang="en-GB" b="1" dirty="0"/>
          </a:p>
        </p:txBody>
      </p:sp>
      <p:sp>
        <p:nvSpPr>
          <p:cNvPr id="3" name="Oval 2"/>
          <p:cNvSpPr/>
          <p:nvPr/>
        </p:nvSpPr>
        <p:spPr>
          <a:xfrm>
            <a:off x="0" y="2636912"/>
            <a:ext cx="86752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b="1" dirty="0" smtClean="0"/>
              <a:t>ATLAS</a:t>
            </a:r>
          </a:p>
          <a:p>
            <a:pPr algn="ctr"/>
            <a:r>
              <a:rPr lang="fr-CH" sz="1200" b="1" dirty="0" smtClean="0"/>
              <a:t>CMS</a:t>
            </a:r>
            <a:endParaRPr lang="en-GB" sz="1200" b="1" dirty="0"/>
          </a:p>
        </p:txBody>
      </p:sp>
      <p:sp>
        <p:nvSpPr>
          <p:cNvPr id="13" name="Oval 12"/>
          <p:cNvSpPr/>
          <p:nvPr/>
        </p:nvSpPr>
        <p:spPr>
          <a:xfrm>
            <a:off x="0" y="4465712"/>
            <a:ext cx="86752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b="1" dirty="0" smtClean="0"/>
              <a:t>ATLAS</a:t>
            </a:r>
          </a:p>
          <a:p>
            <a:pPr algn="ctr"/>
            <a:r>
              <a:rPr lang="fr-CH" sz="1200" b="1" dirty="0" smtClean="0"/>
              <a:t>CMS</a:t>
            </a:r>
            <a:endParaRPr lang="en-GB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8" b="19557"/>
          <a:stretch/>
        </p:blipFill>
        <p:spPr>
          <a:xfrm>
            <a:off x="6178948" y="700751"/>
            <a:ext cx="2801116" cy="132770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6004" y="711278"/>
            <a:ext cx="4192112" cy="492372"/>
            <a:chOff x="228600" y="1657783"/>
            <a:chExt cx="4192112" cy="492372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3522187" cy="49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HL-LHC Insertion Layout</a:t>
              </a:r>
              <a:r>
                <a:rPr lang="en-US" sz="2600" dirty="0" smtClean="0">
                  <a:solidFill>
                    <a:srgbClr val="3333CC"/>
                  </a:solidFill>
                </a:rPr>
                <a:t>:</a:t>
              </a:r>
              <a:endParaRPr lang="en-US" sz="2600" dirty="0">
                <a:solidFill>
                  <a:srgbClr val="3333CC"/>
                </a:solidFill>
                <a:cs typeface="+mn-cs"/>
              </a:endParaRPr>
            </a:p>
          </p:txBody>
        </p: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279" y="30153"/>
            <a:ext cx="6485492" cy="720725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FF0000"/>
                </a:solidFill>
              </a:rPr>
              <a:t>HL-LHC </a:t>
            </a:r>
            <a:r>
              <a:rPr lang="en-US" u="sng" dirty="0" smtClean="0">
                <a:solidFill>
                  <a:srgbClr val="FF0000"/>
                </a:solidFill>
              </a:rPr>
              <a:t>PDR: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043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72169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" y="6591656"/>
            <a:ext cx="4089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USLARP Collaboration Meeting, Mai 2015, FERMILAB, USA</a:t>
            </a:r>
            <a:endParaRPr lang="en-US" dirty="0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279" y="30153"/>
            <a:ext cx="6485492" cy="720725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FF0000"/>
                </a:solidFill>
              </a:rPr>
              <a:t>HL-LHC </a:t>
            </a:r>
            <a:r>
              <a:rPr lang="en-US" u="sng" dirty="0" smtClean="0">
                <a:solidFill>
                  <a:srgbClr val="FF0000"/>
                </a:solidFill>
              </a:rPr>
              <a:t>PDR:</a:t>
            </a:r>
            <a:endParaRPr lang="en-US" sz="4400" u="sng" dirty="0" smtClean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2" name="Picture 1" descr="Screen Shot 2015-05-10 at 17.4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38" y="258069"/>
            <a:ext cx="2915250" cy="2609388"/>
          </a:xfrm>
          <a:prstGeom prst="rect">
            <a:avLst/>
          </a:prstGeom>
        </p:spPr>
      </p:pic>
      <p:pic>
        <p:nvPicPr>
          <p:cNvPr id="8" name="Picture 7" descr="Screen Shot 2015-05-10 at 17.48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309305"/>
            <a:ext cx="4946561" cy="409476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17872" y="5585076"/>
            <a:ext cx="8741535" cy="892481"/>
            <a:chOff x="217872" y="5188942"/>
            <a:chExt cx="8741535" cy="892481"/>
          </a:xfrm>
        </p:grpSpPr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17872" y="5333433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887797" y="5188942"/>
              <a:ext cx="8071610" cy="892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140T/m, 150mm coil diameter, beam screen at 40-60K,</a:t>
              </a:r>
            </a:p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</a:rPr>
                <a:t>1.2kW from Q1 to D1 @ nominal </a:t>
              </a:r>
              <a:r>
                <a:rPr lang="en-US" sz="2600" dirty="0" smtClean="0">
                  <a:solidFill>
                    <a:srgbClr val="3333CC"/>
                  </a:solidFill>
                  <a:sym typeface="Wingdings"/>
                </a:rPr>
                <a:t> 50% more at ultimate</a:t>
              </a:r>
              <a:endParaRPr lang="en-US" sz="2600" dirty="0">
                <a:solidFill>
                  <a:srgbClr val="3333CC"/>
                </a:solidFill>
                <a:cs typeface="+mn-cs"/>
              </a:endParaRPr>
            </a:p>
          </p:txBody>
        </p:sp>
      </p:grpSp>
      <p:pic>
        <p:nvPicPr>
          <p:cNvPr id="14" name="Picture 13" descr="image0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87" y="2956147"/>
            <a:ext cx="4029075" cy="24479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36004" y="711278"/>
            <a:ext cx="6610743" cy="492372"/>
            <a:chOff x="228600" y="1657783"/>
            <a:chExt cx="6610743" cy="492372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28600" y="1802274"/>
              <a:ext cx="534988" cy="22701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 anchor="ctr"/>
            <a:lstStyle/>
            <a:p>
              <a:pPr algn="l" eaLnBrk="1" hangingPunct="1">
                <a:defRPr/>
              </a:pPr>
              <a:endParaRPr lang="en-GB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898525" y="1657783"/>
              <a:ext cx="5940818" cy="49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>
                <a:defRPr/>
              </a:pP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Triplet with Beam </a:t>
              </a:r>
              <a:r>
                <a:rPr lang="en-US" sz="2600" dirty="0">
                  <a:solidFill>
                    <a:srgbClr val="3333CC"/>
                  </a:solidFill>
                </a:rPr>
                <a:t>S</a:t>
              </a:r>
              <a:r>
                <a:rPr lang="en-US" sz="2600" dirty="0" smtClean="0">
                  <a:solidFill>
                    <a:srgbClr val="3333CC"/>
                  </a:solidFill>
                  <a:cs typeface="+mn-cs"/>
                </a:rPr>
                <a:t>creen and W Shielding</a:t>
              </a:r>
              <a:r>
                <a:rPr lang="en-US" sz="2600" dirty="0" smtClean="0">
                  <a:solidFill>
                    <a:srgbClr val="3333CC"/>
                  </a:solidFill>
                </a:rPr>
                <a:t>:</a:t>
              </a:r>
              <a:endParaRPr lang="en-US" sz="2600" dirty="0">
                <a:solidFill>
                  <a:srgbClr val="3333CC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80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MJ 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JMJ 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5F00B9AFF9D4DB8D423D62D364FE5" ma:contentTypeVersion="0" ma:contentTypeDescription="Create a new document." ma:contentTypeScope="" ma:versionID="1f5c5222447e6795847028ce554a3f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53D58-F42B-43B9-BDA1-90638D0CBA0D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A7ED259-6AEE-4E24-A95A-9729541A61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125E1-CCB4-4909-BE88-A72A822A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</Template>
  <TotalTime>2020</TotalTime>
  <Words>3234</Words>
  <Application>Microsoft Macintosh PowerPoint</Application>
  <PresentationFormat>On-screen Show (4:3)</PresentationFormat>
  <Paragraphs>609</Paragraphs>
  <Slides>41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HiLumiLHC_PresentationTemplate</vt:lpstr>
      <vt:lpstr>JMJ plain</vt:lpstr>
      <vt:lpstr>1_JMJ plain</vt:lpstr>
      <vt:lpstr>HL-LHC Project Status</vt:lpstr>
      <vt:lpstr>HL-LHC Status</vt:lpstr>
      <vt:lpstr>HL-LHC PDR:</vt:lpstr>
      <vt:lpstr>HL-LHC PDR:</vt:lpstr>
      <vt:lpstr>HL-LHC PDR:</vt:lpstr>
      <vt:lpstr>HL-LHC PDR</vt:lpstr>
      <vt:lpstr>HL-LHC PDR:</vt:lpstr>
      <vt:lpstr>HL-LHC PDR:</vt:lpstr>
      <vt:lpstr>HL-LHC PDR:</vt:lpstr>
      <vt:lpstr>HL-LHC PDR:</vt:lpstr>
      <vt:lpstr>Highlights from Recent Reviews</vt:lpstr>
      <vt:lpstr>Recent PLC Discussions on Review:</vt:lpstr>
      <vt:lpstr>Updated layout:</vt:lpstr>
      <vt:lpstr>PowerPoint Presentation</vt:lpstr>
      <vt:lpstr>Schedule Considerations: Decision after RunII Startup:</vt:lpstr>
      <vt:lpstr>ABP Studies Highlights:</vt:lpstr>
      <vt:lpstr>Powering Schemes:</vt:lpstr>
      <vt:lpstr>ABP Studies Highlights:</vt:lpstr>
      <vt:lpstr>Technology Highlights: RF</vt:lpstr>
      <vt:lpstr>Technology Highlights: RF</vt:lpstr>
      <vt:lpstr>Technology Highlights: Collimation</vt:lpstr>
      <vt:lpstr>TCLD absorbs secondary beams from Pb-Pb collisions </vt:lpstr>
      <vt:lpstr>TCLD in connection cryostat at IR2</vt:lpstr>
      <vt:lpstr>DS Collimator locations around ATLAS (or CMS)</vt:lpstr>
      <vt:lpstr>Quench Mitigation with Orbit Bumps tested at CMS</vt:lpstr>
      <vt:lpstr>Technology Highlights: 11T magnets</vt:lpstr>
      <vt:lpstr>11T: Beam vac. &amp; Collimator length</vt:lpstr>
      <vt:lpstr>Updated Plan following C&amp;S, Schedule &amp; Col:</vt:lpstr>
      <vt:lpstr>MBHDP01 tested in Feb./Mar. 2015</vt:lpstr>
      <vt:lpstr>Civil Engineering Considerations:</vt:lpstr>
      <vt:lpstr>Inventory of space requirement</vt:lpstr>
      <vt:lpstr>Project Governance during FP7 DS:</vt:lpstr>
      <vt:lpstr>Project Governance Proposal:</vt:lpstr>
      <vt:lpstr>Other info (HL-LHC Coord group):</vt:lpstr>
      <vt:lpstr>Next events</vt:lpstr>
      <vt:lpstr>PowerPoint Presentation</vt:lpstr>
      <vt:lpstr>HL-LHC PDR:</vt:lpstr>
      <vt:lpstr>Accelerator Technology Sector Committees:</vt:lpstr>
      <vt:lpstr>Accelerator Technology Sector Committees:</vt:lpstr>
      <vt:lpstr>Implementation plan: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HiLumi collaborators</dc:title>
  <dc:creator>Cecile Noels</dc:creator>
  <cp:lastModifiedBy>Oliver Bruning</cp:lastModifiedBy>
  <cp:revision>81</cp:revision>
  <dcterms:created xsi:type="dcterms:W3CDTF">2011-12-13T14:40:13Z</dcterms:created>
  <dcterms:modified xsi:type="dcterms:W3CDTF">2015-05-11T13:21:18Z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0x0101003D65F00B9AFF9D4DB8D423D62D364FE5</vt:lpwstr>
  </property>
</Properties>
</file>